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13" r:id="rId4"/>
    <p:sldId id="277" r:id="rId5"/>
    <p:sldId id="257" r:id="rId6"/>
    <p:sldId id="258" r:id="rId7"/>
    <p:sldId id="309" r:id="rId8"/>
    <p:sldId id="259" r:id="rId9"/>
    <p:sldId id="260" r:id="rId10"/>
    <p:sldId id="274" r:id="rId11"/>
    <p:sldId id="275" r:id="rId12"/>
    <p:sldId id="283" r:id="rId13"/>
    <p:sldId id="261" r:id="rId14"/>
    <p:sldId id="310" r:id="rId15"/>
    <p:sldId id="285" r:id="rId16"/>
    <p:sldId id="284" r:id="rId17"/>
    <p:sldId id="262" r:id="rId18"/>
    <p:sldId id="263" r:id="rId19"/>
    <p:sldId id="286" r:id="rId20"/>
    <p:sldId id="288" r:id="rId21"/>
    <p:sldId id="311" r:id="rId22"/>
    <p:sldId id="276" r:id="rId23"/>
    <p:sldId id="308" r:id="rId24"/>
    <p:sldId id="312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A921C-E241-4F91-A028-EEE555A5AE04}" type="doc">
      <dgm:prSet loTypeId="urn:microsoft.com/office/officeart/2005/8/layout/cycle5" loCatId="cycle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n-IN"/>
        </a:p>
      </dgm:t>
    </dgm:pt>
    <dgm:pt modelId="{2223A88F-EB7B-41D1-BD9B-7BEBC6612776}">
      <dgm:prSet phldrT="[Text]" custT="1"/>
      <dgm:spPr/>
      <dgm:t>
        <a:bodyPr/>
        <a:lstStyle/>
        <a:p>
          <a:r>
            <a:rPr lang="en-US" sz="2400" b="1" smtClean="0"/>
            <a:t>CHEWING CYCLE</a:t>
          </a:r>
          <a:endParaRPr lang="en-IN" sz="2400" b="1" dirty="0"/>
        </a:p>
      </dgm:t>
    </dgm:pt>
    <dgm:pt modelId="{AAE557C5-131F-4AB6-924D-7B8586E476A7}" type="parTrans" cxnId="{36AED4D6-8BB8-4D4F-991D-334B29A5C839}">
      <dgm:prSet/>
      <dgm:spPr/>
      <dgm:t>
        <a:bodyPr/>
        <a:lstStyle/>
        <a:p>
          <a:endParaRPr lang="en-IN"/>
        </a:p>
      </dgm:t>
    </dgm:pt>
    <dgm:pt modelId="{229C1485-0DAE-400B-A57D-CA7ADE98A1CF}" type="sibTrans" cxnId="{36AED4D6-8BB8-4D4F-991D-334B29A5C839}">
      <dgm:prSet/>
      <dgm:spPr/>
      <dgm:t>
        <a:bodyPr/>
        <a:lstStyle/>
        <a:p>
          <a:endParaRPr lang="en-IN"/>
        </a:p>
      </dgm:t>
    </dgm:pt>
    <dgm:pt modelId="{65B02ED1-683D-4E87-9F1C-478D22B2587E}">
      <dgm:prSet phldrT="[Text]" custT="1"/>
      <dgm:spPr/>
      <dgm:t>
        <a:bodyPr/>
        <a:lstStyle/>
        <a:p>
          <a:r>
            <a:rPr lang="en-US" sz="2400" dirty="0" smtClean="0"/>
            <a:t>Jaw moves downward slowly</a:t>
          </a:r>
          <a:endParaRPr lang="en-IN" sz="2400" dirty="0"/>
        </a:p>
      </dgm:t>
    </dgm:pt>
    <dgm:pt modelId="{ADA6DFCC-EC6E-4E6A-98F7-9685226B7F2B}" type="parTrans" cxnId="{78824D9F-5276-4E11-A99E-BCCAC618D9E3}">
      <dgm:prSet/>
      <dgm:spPr/>
      <dgm:t>
        <a:bodyPr/>
        <a:lstStyle/>
        <a:p>
          <a:endParaRPr lang="en-IN"/>
        </a:p>
      </dgm:t>
    </dgm:pt>
    <dgm:pt modelId="{CB11A924-7133-4D36-BA2D-08ED6A4CBF53}" type="sibTrans" cxnId="{78824D9F-5276-4E11-A99E-BCCAC618D9E3}">
      <dgm:prSet/>
      <dgm:spPr/>
      <dgm:t>
        <a:bodyPr/>
        <a:lstStyle/>
        <a:p>
          <a:endParaRPr lang="en-IN"/>
        </a:p>
      </dgm:t>
    </dgm:pt>
    <dgm:pt modelId="{5C2F8628-5EF2-4AC1-9A93-B4CAAE9FB52F}">
      <dgm:prSet phldrT="[Text]" custT="1"/>
      <dgm:spPr/>
      <dgm:t>
        <a:bodyPr/>
        <a:lstStyle/>
        <a:p>
          <a:r>
            <a:rPr lang="en-US" sz="2400" dirty="0" smtClean="0"/>
            <a:t>Fast opening phase</a:t>
          </a:r>
          <a:endParaRPr lang="en-IN" sz="2400" dirty="0"/>
        </a:p>
      </dgm:t>
    </dgm:pt>
    <dgm:pt modelId="{9D591C65-BD14-4DBB-A0CA-9EB8B89998EE}" type="parTrans" cxnId="{659EDB59-C025-401E-93D0-BF32A3C4F353}">
      <dgm:prSet/>
      <dgm:spPr/>
      <dgm:t>
        <a:bodyPr/>
        <a:lstStyle/>
        <a:p>
          <a:endParaRPr lang="en-IN"/>
        </a:p>
      </dgm:t>
    </dgm:pt>
    <dgm:pt modelId="{70BB52EE-1015-44ED-A81A-D4E72DC87836}" type="sibTrans" cxnId="{659EDB59-C025-401E-93D0-BF32A3C4F353}">
      <dgm:prSet/>
      <dgm:spPr/>
      <dgm:t>
        <a:bodyPr/>
        <a:lstStyle/>
        <a:p>
          <a:endParaRPr lang="en-IN"/>
        </a:p>
      </dgm:t>
    </dgm:pt>
    <dgm:pt modelId="{A8B790E3-0533-4190-B3DD-D3302BFD9B0F}">
      <dgm:prSet phldrT="[Text]" custT="1"/>
      <dgm:spPr/>
      <dgm:t>
        <a:bodyPr/>
        <a:lstStyle/>
        <a:p>
          <a:r>
            <a:rPr lang="en-US" sz="2400" dirty="0" smtClean="0"/>
            <a:t>Jaw moves upward in a fast closing phase</a:t>
          </a:r>
          <a:endParaRPr lang="en-IN" sz="2400" dirty="0"/>
        </a:p>
      </dgm:t>
    </dgm:pt>
    <dgm:pt modelId="{FCB657AE-246D-4506-85DC-90194AD37731}" type="parTrans" cxnId="{7037206F-39CB-4866-998B-884CB3A91402}">
      <dgm:prSet/>
      <dgm:spPr/>
      <dgm:t>
        <a:bodyPr/>
        <a:lstStyle/>
        <a:p>
          <a:endParaRPr lang="en-IN"/>
        </a:p>
      </dgm:t>
    </dgm:pt>
    <dgm:pt modelId="{54166996-0BC2-4CA1-B7C7-8DF48BB48572}" type="sibTrans" cxnId="{7037206F-39CB-4866-998B-884CB3A91402}">
      <dgm:prSet/>
      <dgm:spPr/>
      <dgm:t>
        <a:bodyPr/>
        <a:lstStyle/>
        <a:p>
          <a:endParaRPr lang="en-IN"/>
        </a:p>
      </dgm:t>
    </dgm:pt>
    <dgm:pt modelId="{C39D2B8E-B64C-410C-892B-57F5F1595B23}">
      <dgm:prSet phldrT="[Text]" custT="1"/>
      <dgm:spPr/>
      <dgm:t>
        <a:bodyPr/>
        <a:lstStyle/>
        <a:p>
          <a:r>
            <a:rPr lang="en-US" sz="2400" dirty="0" smtClean="0"/>
            <a:t>Slow closing during which the food is crushed</a:t>
          </a:r>
          <a:endParaRPr lang="en-IN" sz="2400" dirty="0"/>
        </a:p>
      </dgm:t>
    </dgm:pt>
    <dgm:pt modelId="{EFD022C8-C574-45E3-808C-324B6D48658D}" type="parTrans" cxnId="{27786C69-183D-4011-A541-7DB6A07A549A}">
      <dgm:prSet/>
      <dgm:spPr/>
      <dgm:t>
        <a:bodyPr/>
        <a:lstStyle/>
        <a:p>
          <a:endParaRPr lang="en-IN"/>
        </a:p>
      </dgm:t>
    </dgm:pt>
    <dgm:pt modelId="{1B7CF384-AAA2-4B0D-965C-C555EA38BD17}" type="sibTrans" cxnId="{27786C69-183D-4011-A541-7DB6A07A549A}">
      <dgm:prSet/>
      <dgm:spPr/>
      <dgm:t>
        <a:bodyPr/>
        <a:lstStyle/>
        <a:p>
          <a:endParaRPr lang="en-IN"/>
        </a:p>
      </dgm:t>
    </dgm:pt>
    <dgm:pt modelId="{DDBFC954-3DC0-4D18-AF61-6660472CEF62}" type="pres">
      <dgm:prSet presAssocID="{A8CA921C-E241-4F91-A028-EEE555A5AE0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1CACCFA-C3FF-459B-8E72-D2EE4924931C}" type="pres">
      <dgm:prSet presAssocID="{2223A88F-EB7B-41D1-BD9B-7BEBC661277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0608F3D-728A-43D1-8E19-8F40F9E15789}" type="presOf" srcId="{A8B790E3-0533-4190-B3DD-D3302BFD9B0F}" destId="{61CACCFA-C3FF-459B-8E72-D2EE4924931C}" srcOrd="0" destOrd="3" presId="urn:microsoft.com/office/officeart/2005/8/layout/cycle5"/>
    <dgm:cxn modelId="{7037206F-39CB-4866-998B-884CB3A91402}" srcId="{2223A88F-EB7B-41D1-BD9B-7BEBC6612776}" destId="{A8B790E3-0533-4190-B3DD-D3302BFD9B0F}" srcOrd="2" destOrd="0" parTransId="{FCB657AE-246D-4506-85DC-90194AD37731}" sibTransId="{54166996-0BC2-4CA1-B7C7-8DF48BB48572}"/>
    <dgm:cxn modelId="{9543877C-E024-426C-944F-72351DDAC179}" type="presOf" srcId="{5C2F8628-5EF2-4AC1-9A93-B4CAAE9FB52F}" destId="{61CACCFA-C3FF-459B-8E72-D2EE4924931C}" srcOrd="0" destOrd="2" presId="urn:microsoft.com/office/officeart/2005/8/layout/cycle5"/>
    <dgm:cxn modelId="{27786C69-183D-4011-A541-7DB6A07A549A}" srcId="{2223A88F-EB7B-41D1-BD9B-7BEBC6612776}" destId="{C39D2B8E-B64C-410C-892B-57F5F1595B23}" srcOrd="3" destOrd="0" parTransId="{EFD022C8-C574-45E3-808C-324B6D48658D}" sibTransId="{1B7CF384-AAA2-4B0D-965C-C555EA38BD17}"/>
    <dgm:cxn modelId="{36AED4D6-8BB8-4D4F-991D-334B29A5C839}" srcId="{A8CA921C-E241-4F91-A028-EEE555A5AE04}" destId="{2223A88F-EB7B-41D1-BD9B-7BEBC6612776}" srcOrd="0" destOrd="0" parTransId="{AAE557C5-131F-4AB6-924D-7B8586E476A7}" sibTransId="{229C1485-0DAE-400B-A57D-CA7ADE98A1CF}"/>
    <dgm:cxn modelId="{1243AD25-119F-4C79-94AE-E178F6F1A96A}" type="presOf" srcId="{A8CA921C-E241-4F91-A028-EEE555A5AE04}" destId="{DDBFC954-3DC0-4D18-AF61-6660472CEF62}" srcOrd="0" destOrd="0" presId="urn:microsoft.com/office/officeart/2005/8/layout/cycle5"/>
    <dgm:cxn modelId="{78824D9F-5276-4E11-A99E-BCCAC618D9E3}" srcId="{2223A88F-EB7B-41D1-BD9B-7BEBC6612776}" destId="{65B02ED1-683D-4E87-9F1C-478D22B2587E}" srcOrd="0" destOrd="0" parTransId="{ADA6DFCC-EC6E-4E6A-98F7-9685226B7F2B}" sibTransId="{CB11A924-7133-4D36-BA2D-08ED6A4CBF53}"/>
    <dgm:cxn modelId="{4ED34A17-E412-4EC4-803A-C3C0F7AD18F7}" type="presOf" srcId="{65B02ED1-683D-4E87-9F1C-478D22B2587E}" destId="{61CACCFA-C3FF-459B-8E72-D2EE4924931C}" srcOrd="0" destOrd="1" presId="urn:microsoft.com/office/officeart/2005/8/layout/cycle5"/>
    <dgm:cxn modelId="{659EDB59-C025-401E-93D0-BF32A3C4F353}" srcId="{2223A88F-EB7B-41D1-BD9B-7BEBC6612776}" destId="{5C2F8628-5EF2-4AC1-9A93-B4CAAE9FB52F}" srcOrd="1" destOrd="0" parTransId="{9D591C65-BD14-4DBB-A0CA-9EB8B89998EE}" sibTransId="{70BB52EE-1015-44ED-A81A-D4E72DC87836}"/>
    <dgm:cxn modelId="{E03B3C44-3D94-4522-B513-82CEF2952885}" type="presOf" srcId="{2223A88F-EB7B-41D1-BD9B-7BEBC6612776}" destId="{61CACCFA-C3FF-459B-8E72-D2EE4924931C}" srcOrd="0" destOrd="0" presId="urn:microsoft.com/office/officeart/2005/8/layout/cycle5"/>
    <dgm:cxn modelId="{69D79197-0C6B-4858-86A7-04BAE91C3631}" type="presOf" srcId="{C39D2B8E-B64C-410C-892B-57F5F1595B23}" destId="{61CACCFA-C3FF-459B-8E72-D2EE4924931C}" srcOrd="0" destOrd="4" presId="urn:microsoft.com/office/officeart/2005/8/layout/cycle5"/>
    <dgm:cxn modelId="{608F7498-750D-4D1F-9D6E-35D47E8DF7A1}" type="presParOf" srcId="{DDBFC954-3DC0-4D18-AF61-6660472CEF62}" destId="{61CACCFA-C3FF-459B-8E72-D2EE4924931C}" srcOrd="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82D6A3-9CB5-4219-BDA4-ACAE717CE7A8}" type="doc">
      <dgm:prSet loTypeId="urn:microsoft.com/office/officeart/2005/8/layout/cycle5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10F1BAD6-08B2-4BCC-BB52-1F77A5C6315D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Jaw moves downward slowly</a:t>
          </a:r>
          <a:endParaRPr lang="en-IN" b="1" dirty="0">
            <a:solidFill>
              <a:schemeClr val="tx1"/>
            </a:solidFill>
          </a:endParaRPr>
        </a:p>
      </dgm:t>
    </dgm:pt>
    <dgm:pt modelId="{9DE2D690-B740-4A1B-95EA-8DEB007D70DA}" type="parTrans" cxnId="{3912FA83-B5C1-410E-8344-823A73E4110A}">
      <dgm:prSet/>
      <dgm:spPr/>
      <dgm:t>
        <a:bodyPr/>
        <a:lstStyle/>
        <a:p>
          <a:endParaRPr lang="en-IN"/>
        </a:p>
      </dgm:t>
    </dgm:pt>
    <dgm:pt modelId="{BB5F270E-D1B8-421E-9439-E7D539B7E616}" type="sibTrans" cxnId="{3912FA83-B5C1-410E-8344-823A73E4110A}">
      <dgm:prSet/>
      <dgm:spPr/>
      <dgm:t>
        <a:bodyPr/>
        <a:lstStyle/>
        <a:p>
          <a:endParaRPr lang="en-IN"/>
        </a:p>
      </dgm:t>
    </dgm:pt>
    <dgm:pt modelId="{1946BC84-6A89-4521-8263-8289AF253CF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Fast opening phase</a:t>
          </a:r>
          <a:endParaRPr lang="en-IN" b="1" dirty="0">
            <a:solidFill>
              <a:schemeClr val="tx1"/>
            </a:solidFill>
          </a:endParaRPr>
        </a:p>
      </dgm:t>
    </dgm:pt>
    <dgm:pt modelId="{C44634FA-D160-46EF-AD0C-EA2AFF579B6A}" type="parTrans" cxnId="{CF051EDB-11B6-4A56-BF4E-D010EB0B176D}">
      <dgm:prSet/>
      <dgm:spPr/>
      <dgm:t>
        <a:bodyPr/>
        <a:lstStyle/>
        <a:p>
          <a:endParaRPr lang="en-IN"/>
        </a:p>
      </dgm:t>
    </dgm:pt>
    <dgm:pt modelId="{1D8E9FC9-AE5D-4BCD-B52F-50D2FDF0A29F}" type="sibTrans" cxnId="{CF051EDB-11B6-4A56-BF4E-D010EB0B176D}">
      <dgm:prSet/>
      <dgm:spPr/>
      <dgm:t>
        <a:bodyPr/>
        <a:lstStyle/>
        <a:p>
          <a:endParaRPr lang="en-IN"/>
        </a:p>
      </dgm:t>
    </dgm:pt>
    <dgm:pt modelId="{09241FB6-0D18-47C5-8649-ACF01D6A4150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Jaw moves upward in a fast closing phase</a:t>
          </a:r>
          <a:endParaRPr lang="en-IN" b="1" dirty="0">
            <a:solidFill>
              <a:schemeClr val="tx1"/>
            </a:solidFill>
          </a:endParaRPr>
        </a:p>
      </dgm:t>
    </dgm:pt>
    <dgm:pt modelId="{73DBA1C4-1F67-469B-8A01-310DA7F55278}" type="parTrans" cxnId="{51EBCCA9-21BB-4F76-A329-2F3102796B5E}">
      <dgm:prSet/>
      <dgm:spPr/>
      <dgm:t>
        <a:bodyPr/>
        <a:lstStyle/>
        <a:p>
          <a:endParaRPr lang="en-IN"/>
        </a:p>
      </dgm:t>
    </dgm:pt>
    <dgm:pt modelId="{1AD31C56-7722-4978-BC72-A29D0CC34E92}" type="sibTrans" cxnId="{51EBCCA9-21BB-4F76-A329-2F3102796B5E}">
      <dgm:prSet/>
      <dgm:spPr/>
      <dgm:t>
        <a:bodyPr/>
        <a:lstStyle/>
        <a:p>
          <a:endParaRPr lang="en-IN"/>
        </a:p>
      </dgm:t>
    </dgm:pt>
    <dgm:pt modelId="{6BA40017-A00A-4CCF-9033-A57D8DC71DA1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Slow closing during which the food is crushed</a:t>
          </a:r>
          <a:endParaRPr lang="en-IN" b="1" dirty="0">
            <a:solidFill>
              <a:schemeClr val="tx1"/>
            </a:solidFill>
          </a:endParaRPr>
        </a:p>
      </dgm:t>
    </dgm:pt>
    <dgm:pt modelId="{A597D670-4CEB-4DF3-A178-2F658087226E}" type="parTrans" cxnId="{6AC9D5B6-03C4-4E36-8C8D-731FA3744B13}">
      <dgm:prSet/>
      <dgm:spPr/>
      <dgm:t>
        <a:bodyPr/>
        <a:lstStyle/>
        <a:p>
          <a:endParaRPr lang="en-IN"/>
        </a:p>
      </dgm:t>
    </dgm:pt>
    <dgm:pt modelId="{3DC78371-0BD2-44DA-823A-1BF8FB39A66A}" type="sibTrans" cxnId="{6AC9D5B6-03C4-4E36-8C8D-731FA3744B13}">
      <dgm:prSet/>
      <dgm:spPr/>
      <dgm:t>
        <a:bodyPr/>
        <a:lstStyle/>
        <a:p>
          <a:endParaRPr lang="en-IN"/>
        </a:p>
      </dgm:t>
    </dgm:pt>
    <dgm:pt modelId="{DE881B66-90F5-453B-BC05-66E5BAF415DE}" type="pres">
      <dgm:prSet presAssocID="{1882D6A3-9CB5-4219-BDA4-ACAE717CE7A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56C5BA1-F07D-4928-A66C-1B2DBB621B1C}" type="pres">
      <dgm:prSet presAssocID="{10F1BAD6-08B2-4BCC-BB52-1F77A5C6315D}" presName="node" presStyleLbl="node1" presStyleIdx="0" presStyleCnt="4" custScaleX="12648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298FE65-C981-4D68-BAE4-053C83D07595}" type="pres">
      <dgm:prSet presAssocID="{10F1BAD6-08B2-4BCC-BB52-1F77A5C6315D}" presName="spNode" presStyleCnt="0"/>
      <dgm:spPr/>
    </dgm:pt>
    <dgm:pt modelId="{6A580244-D556-4ACA-8925-8D940199445D}" type="pres">
      <dgm:prSet presAssocID="{BB5F270E-D1B8-421E-9439-E7D539B7E616}" presName="sibTrans" presStyleLbl="sibTrans1D1" presStyleIdx="0" presStyleCnt="4"/>
      <dgm:spPr/>
      <dgm:t>
        <a:bodyPr/>
        <a:lstStyle/>
        <a:p>
          <a:endParaRPr lang="en-IN"/>
        </a:p>
      </dgm:t>
    </dgm:pt>
    <dgm:pt modelId="{CB745155-1DF6-4007-BE48-0B62F977399F}" type="pres">
      <dgm:prSet presAssocID="{1946BC84-6A89-4521-8263-8289AF253CFC}" presName="node" presStyleLbl="node1" presStyleIdx="1" presStyleCnt="4" custScaleX="133080" custRadScaleRad="130079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878D83C-65FD-4E76-B26D-9223152FEB38}" type="pres">
      <dgm:prSet presAssocID="{1946BC84-6A89-4521-8263-8289AF253CFC}" presName="spNode" presStyleCnt="0"/>
      <dgm:spPr/>
    </dgm:pt>
    <dgm:pt modelId="{687C28B0-6459-422B-BD83-D7BB8575E89F}" type="pres">
      <dgm:prSet presAssocID="{1D8E9FC9-AE5D-4BCD-B52F-50D2FDF0A29F}" presName="sibTrans" presStyleLbl="sibTrans1D1" presStyleIdx="1" presStyleCnt="4"/>
      <dgm:spPr/>
      <dgm:t>
        <a:bodyPr/>
        <a:lstStyle/>
        <a:p>
          <a:endParaRPr lang="en-IN"/>
        </a:p>
      </dgm:t>
    </dgm:pt>
    <dgm:pt modelId="{3566052B-A09B-4534-A9E7-24C27CBD4E55}" type="pres">
      <dgm:prSet presAssocID="{09241FB6-0D18-47C5-8649-ACF01D6A4150}" presName="node" presStyleLbl="node1" presStyleIdx="2" presStyleCnt="4" custScaleX="13593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3D48C04-5A74-40CE-ABAB-0EC86AAEFFEA}" type="pres">
      <dgm:prSet presAssocID="{09241FB6-0D18-47C5-8649-ACF01D6A4150}" presName="spNode" presStyleCnt="0"/>
      <dgm:spPr/>
    </dgm:pt>
    <dgm:pt modelId="{E7DF0F3A-2D90-45DA-8223-CE61901FFD24}" type="pres">
      <dgm:prSet presAssocID="{1AD31C56-7722-4978-BC72-A29D0CC34E92}" presName="sibTrans" presStyleLbl="sibTrans1D1" presStyleIdx="2" presStyleCnt="4"/>
      <dgm:spPr/>
      <dgm:t>
        <a:bodyPr/>
        <a:lstStyle/>
        <a:p>
          <a:endParaRPr lang="en-IN"/>
        </a:p>
      </dgm:t>
    </dgm:pt>
    <dgm:pt modelId="{29CE528A-FD37-4311-971A-8EC310464372}" type="pres">
      <dgm:prSet presAssocID="{6BA40017-A00A-4CCF-9033-A57D8DC71DA1}" presName="node" presStyleLbl="node1" presStyleIdx="3" presStyleCnt="4" custScaleX="123412" custScaleY="92671" custRadScaleRad="12677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0DC565D-F56D-4ECC-AB09-B1C753B9855E}" type="pres">
      <dgm:prSet presAssocID="{6BA40017-A00A-4CCF-9033-A57D8DC71DA1}" presName="spNode" presStyleCnt="0"/>
      <dgm:spPr/>
    </dgm:pt>
    <dgm:pt modelId="{49F35673-AAED-438C-AE17-634E4E71F065}" type="pres">
      <dgm:prSet presAssocID="{3DC78371-0BD2-44DA-823A-1BF8FB39A66A}" presName="sibTrans" presStyleLbl="sibTrans1D1" presStyleIdx="3" presStyleCnt="4"/>
      <dgm:spPr/>
      <dgm:t>
        <a:bodyPr/>
        <a:lstStyle/>
        <a:p>
          <a:endParaRPr lang="en-IN"/>
        </a:p>
      </dgm:t>
    </dgm:pt>
  </dgm:ptLst>
  <dgm:cxnLst>
    <dgm:cxn modelId="{51EBCCA9-21BB-4F76-A329-2F3102796B5E}" srcId="{1882D6A3-9CB5-4219-BDA4-ACAE717CE7A8}" destId="{09241FB6-0D18-47C5-8649-ACF01D6A4150}" srcOrd="2" destOrd="0" parTransId="{73DBA1C4-1F67-469B-8A01-310DA7F55278}" sibTransId="{1AD31C56-7722-4978-BC72-A29D0CC34E92}"/>
    <dgm:cxn modelId="{BC43F674-A6FF-483B-8BA0-CB0CF8396897}" type="presOf" srcId="{09241FB6-0D18-47C5-8649-ACF01D6A4150}" destId="{3566052B-A09B-4534-A9E7-24C27CBD4E55}" srcOrd="0" destOrd="0" presId="urn:microsoft.com/office/officeart/2005/8/layout/cycle5"/>
    <dgm:cxn modelId="{E55B0239-7DED-4CC2-87F6-8BFF00493CD7}" type="presOf" srcId="{10F1BAD6-08B2-4BCC-BB52-1F77A5C6315D}" destId="{856C5BA1-F07D-4928-A66C-1B2DBB621B1C}" srcOrd="0" destOrd="0" presId="urn:microsoft.com/office/officeart/2005/8/layout/cycle5"/>
    <dgm:cxn modelId="{3912FA83-B5C1-410E-8344-823A73E4110A}" srcId="{1882D6A3-9CB5-4219-BDA4-ACAE717CE7A8}" destId="{10F1BAD6-08B2-4BCC-BB52-1F77A5C6315D}" srcOrd="0" destOrd="0" parTransId="{9DE2D690-B740-4A1B-95EA-8DEB007D70DA}" sibTransId="{BB5F270E-D1B8-421E-9439-E7D539B7E616}"/>
    <dgm:cxn modelId="{BD44A986-69C3-4EC2-96AE-ABFAD94E6CBA}" type="presOf" srcId="{1D8E9FC9-AE5D-4BCD-B52F-50D2FDF0A29F}" destId="{687C28B0-6459-422B-BD83-D7BB8575E89F}" srcOrd="0" destOrd="0" presId="urn:microsoft.com/office/officeart/2005/8/layout/cycle5"/>
    <dgm:cxn modelId="{C29D3420-E5A8-4010-BE5B-5D6C66E42C13}" type="presOf" srcId="{6BA40017-A00A-4CCF-9033-A57D8DC71DA1}" destId="{29CE528A-FD37-4311-971A-8EC310464372}" srcOrd="0" destOrd="0" presId="urn:microsoft.com/office/officeart/2005/8/layout/cycle5"/>
    <dgm:cxn modelId="{CF051EDB-11B6-4A56-BF4E-D010EB0B176D}" srcId="{1882D6A3-9CB5-4219-BDA4-ACAE717CE7A8}" destId="{1946BC84-6A89-4521-8263-8289AF253CFC}" srcOrd="1" destOrd="0" parTransId="{C44634FA-D160-46EF-AD0C-EA2AFF579B6A}" sibTransId="{1D8E9FC9-AE5D-4BCD-B52F-50D2FDF0A29F}"/>
    <dgm:cxn modelId="{C6320459-04D3-4CCE-A86F-36E9CA87B6DC}" type="presOf" srcId="{1AD31C56-7722-4978-BC72-A29D0CC34E92}" destId="{E7DF0F3A-2D90-45DA-8223-CE61901FFD24}" srcOrd="0" destOrd="0" presId="urn:microsoft.com/office/officeart/2005/8/layout/cycle5"/>
    <dgm:cxn modelId="{D45BC2B4-7A24-4C6E-A10F-3CC397EB296A}" type="presOf" srcId="{1882D6A3-9CB5-4219-BDA4-ACAE717CE7A8}" destId="{DE881B66-90F5-453B-BC05-66E5BAF415DE}" srcOrd="0" destOrd="0" presId="urn:microsoft.com/office/officeart/2005/8/layout/cycle5"/>
    <dgm:cxn modelId="{995F427A-5FA5-460B-826A-99C8A59C9150}" type="presOf" srcId="{1946BC84-6A89-4521-8263-8289AF253CFC}" destId="{CB745155-1DF6-4007-BE48-0B62F977399F}" srcOrd="0" destOrd="0" presId="urn:microsoft.com/office/officeart/2005/8/layout/cycle5"/>
    <dgm:cxn modelId="{CAE2A95F-EA23-4E0A-B4DC-CF02C024157E}" type="presOf" srcId="{BB5F270E-D1B8-421E-9439-E7D539B7E616}" destId="{6A580244-D556-4ACA-8925-8D940199445D}" srcOrd="0" destOrd="0" presId="urn:microsoft.com/office/officeart/2005/8/layout/cycle5"/>
    <dgm:cxn modelId="{6AC9D5B6-03C4-4E36-8C8D-731FA3744B13}" srcId="{1882D6A3-9CB5-4219-BDA4-ACAE717CE7A8}" destId="{6BA40017-A00A-4CCF-9033-A57D8DC71DA1}" srcOrd="3" destOrd="0" parTransId="{A597D670-4CEB-4DF3-A178-2F658087226E}" sibTransId="{3DC78371-0BD2-44DA-823A-1BF8FB39A66A}"/>
    <dgm:cxn modelId="{0D38D5E3-4B11-4B91-B872-DAF6E06B741B}" type="presOf" srcId="{3DC78371-0BD2-44DA-823A-1BF8FB39A66A}" destId="{49F35673-AAED-438C-AE17-634E4E71F065}" srcOrd="0" destOrd="0" presId="urn:microsoft.com/office/officeart/2005/8/layout/cycle5"/>
    <dgm:cxn modelId="{3E5CF5F5-77B7-4593-BFF3-7F5C95B5DBAC}" type="presParOf" srcId="{DE881B66-90F5-453B-BC05-66E5BAF415DE}" destId="{856C5BA1-F07D-4928-A66C-1B2DBB621B1C}" srcOrd="0" destOrd="0" presId="urn:microsoft.com/office/officeart/2005/8/layout/cycle5"/>
    <dgm:cxn modelId="{4B759516-12E5-4918-B6CB-0A71F24B76D7}" type="presParOf" srcId="{DE881B66-90F5-453B-BC05-66E5BAF415DE}" destId="{6298FE65-C981-4D68-BAE4-053C83D07595}" srcOrd="1" destOrd="0" presId="urn:microsoft.com/office/officeart/2005/8/layout/cycle5"/>
    <dgm:cxn modelId="{E18A9193-0425-44CC-93BC-4056CC308E26}" type="presParOf" srcId="{DE881B66-90F5-453B-BC05-66E5BAF415DE}" destId="{6A580244-D556-4ACA-8925-8D940199445D}" srcOrd="2" destOrd="0" presId="urn:microsoft.com/office/officeart/2005/8/layout/cycle5"/>
    <dgm:cxn modelId="{01147155-CFB3-43B6-A0D1-CD2E41AA7AE2}" type="presParOf" srcId="{DE881B66-90F5-453B-BC05-66E5BAF415DE}" destId="{CB745155-1DF6-4007-BE48-0B62F977399F}" srcOrd="3" destOrd="0" presId="urn:microsoft.com/office/officeart/2005/8/layout/cycle5"/>
    <dgm:cxn modelId="{815E9899-0277-4E79-91EE-A69D2D8F3278}" type="presParOf" srcId="{DE881B66-90F5-453B-BC05-66E5BAF415DE}" destId="{E878D83C-65FD-4E76-B26D-9223152FEB38}" srcOrd="4" destOrd="0" presId="urn:microsoft.com/office/officeart/2005/8/layout/cycle5"/>
    <dgm:cxn modelId="{7BD998B5-D2BA-4533-8008-5EFD89BAE409}" type="presParOf" srcId="{DE881B66-90F5-453B-BC05-66E5BAF415DE}" destId="{687C28B0-6459-422B-BD83-D7BB8575E89F}" srcOrd="5" destOrd="0" presId="urn:microsoft.com/office/officeart/2005/8/layout/cycle5"/>
    <dgm:cxn modelId="{5A9BB734-5C6E-4C0B-B18F-ED314484CDD8}" type="presParOf" srcId="{DE881B66-90F5-453B-BC05-66E5BAF415DE}" destId="{3566052B-A09B-4534-A9E7-24C27CBD4E55}" srcOrd="6" destOrd="0" presId="urn:microsoft.com/office/officeart/2005/8/layout/cycle5"/>
    <dgm:cxn modelId="{2F35AC7A-FC61-4649-8B84-70B4A91C0976}" type="presParOf" srcId="{DE881B66-90F5-453B-BC05-66E5BAF415DE}" destId="{93D48C04-5A74-40CE-ABAB-0EC86AAEFFEA}" srcOrd="7" destOrd="0" presId="urn:microsoft.com/office/officeart/2005/8/layout/cycle5"/>
    <dgm:cxn modelId="{AD813E2F-A54E-4675-8C4F-7C54A1D576D4}" type="presParOf" srcId="{DE881B66-90F5-453B-BC05-66E5BAF415DE}" destId="{E7DF0F3A-2D90-45DA-8223-CE61901FFD24}" srcOrd="8" destOrd="0" presId="urn:microsoft.com/office/officeart/2005/8/layout/cycle5"/>
    <dgm:cxn modelId="{4312F108-ADD0-4EF0-872F-CDE0F5D20F2B}" type="presParOf" srcId="{DE881B66-90F5-453B-BC05-66E5BAF415DE}" destId="{29CE528A-FD37-4311-971A-8EC310464372}" srcOrd="9" destOrd="0" presId="urn:microsoft.com/office/officeart/2005/8/layout/cycle5"/>
    <dgm:cxn modelId="{9FD2EAA2-A327-4D51-94B9-D7CD6B017E83}" type="presParOf" srcId="{DE881B66-90F5-453B-BC05-66E5BAF415DE}" destId="{E0DC565D-F56D-4ECC-AB09-B1C753B9855E}" srcOrd="10" destOrd="0" presId="urn:microsoft.com/office/officeart/2005/8/layout/cycle5"/>
    <dgm:cxn modelId="{ECD937D5-C079-4A55-A47C-CF32B4451EED}" type="presParOf" srcId="{DE881B66-90F5-453B-BC05-66E5BAF415DE}" destId="{49F35673-AAED-438C-AE17-634E4E71F065}" srcOrd="11" destOrd="0" presId="urn:microsoft.com/office/officeart/2005/8/layout/cycle5"/>
  </dgm:cxnLst>
  <dgm:bg>
    <a:noFill/>
    <a:effectLst>
      <a:outerShdw blurRad="50800" dist="50800" dir="5400000" algn="ctr" rotWithShape="0">
        <a:srgbClr val="000000"/>
      </a:outerShdw>
    </a:effectLst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CACCFA-C3FF-459B-8E72-D2EE4924931C}">
      <dsp:nvSpPr>
        <dsp:cNvPr id="0" name=""/>
        <dsp:cNvSpPr/>
      </dsp:nvSpPr>
      <dsp:spPr>
        <a:xfrm>
          <a:off x="416190" y="2294"/>
          <a:ext cx="8744682" cy="56840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/>
            <a:t>CHEWING CYCLE</a:t>
          </a:r>
          <a:endParaRPr lang="en-IN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Jaw moves downward slowly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Fast opening phase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Jaw moves upward in a fast closing phase</a:t>
          </a:r>
          <a:endParaRPr lang="en-IN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Slow closing during which the food is crushed</a:t>
          </a:r>
          <a:endParaRPr lang="en-IN" sz="2400" kern="1200" dirty="0"/>
        </a:p>
      </dsp:txBody>
      <dsp:txXfrm>
        <a:off x="693662" y="279766"/>
        <a:ext cx="8189738" cy="5129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C5BA1-F07D-4928-A66C-1B2DBB621B1C}">
      <dsp:nvSpPr>
        <dsp:cNvPr id="0" name=""/>
        <dsp:cNvSpPr/>
      </dsp:nvSpPr>
      <dsp:spPr>
        <a:xfrm>
          <a:off x="2734124" y="2597"/>
          <a:ext cx="2570417" cy="13209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Jaw moves downward slowly</a:t>
          </a:r>
          <a:endParaRPr lang="en-IN" sz="2100" b="1" kern="1200" dirty="0">
            <a:solidFill>
              <a:schemeClr val="tx1"/>
            </a:solidFill>
          </a:endParaRPr>
        </a:p>
      </dsp:txBody>
      <dsp:txXfrm>
        <a:off x="2798608" y="67081"/>
        <a:ext cx="2441449" cy="1191987"/>
      </dsp:txXfrm>
    </dsp:sp>
    <dsp:sp modelId="{6A580244-D556-4ACA-8925-8D940199445D}">
      <dsp:nvSpPr>
        <dsp:cNvPr id="0" name=""/>
        <dsp:cNvSpPr/>
      </dsp:nvSpPr>
      <dsp:spPr>
        <a:xfrm>
          <a:off x="2591953" y="1016210"/>
          <a:ext cx="4362480" cy="4362480"/>
        </a:xfrm>
        <a:custGeom>
          <a:avLst/>
          <a:gdLst/>
          <a:ahLst/>
          <a:cxnLst/>
          <a:rect l="0" t="0" r="0" b="0"/>
          <a:pathLst>
            <a:path>
              <a:moveTo>
                <a:pt x="3049582" y="180292"/>
              </a:moveTo>
              <a:arcTo wR="2181240" hR="2181240" stAng="17607551" swAng="176940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45155-1DF6-4007-BE48-0B62F977399F}">
      <dsp:nvSpPr>
        <dsp:cNvPr id="0" name=""/>
        <dsp:cNvSpPr/>
      </dsp:nvSpPr>
      <dsp:spPr>
        <a:xfrm>
          <a:off x="5432399" y="2183838"/>
          <a:ext cx="2704504" cy="1320955"/>
        </a:xfrm>
        <a:prstGeom prst="roundRect">
          <a:avLst/>
        </a:prstGeom>
        <a:solidFill>
          <a:schemeClr val="accent2">
            <a:hueOff val="-279374"/>
            <a:satOff val="-3219"/>
            <a:lumOff val="72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279374"/>
              <a:satOff val="-3219"/>
              <a:lumOff val="72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Fast opening phase</a:t>
          </a:r>
          <a:endParaRPr lang="en-IN" sz="2100" b="1" kern="1200" dirty="0">
            <a:solidFill>
              <a:schemeClr val="tx1"/>
            </a:solidFill>
          </a:endParaRPr>
        </a:p>
      </dsp:txBody>
      <dsp:txXfrm>
        <a:off x="5496883" y="2248322"/>
        <a:ext cx="2575536" cy="1191987"/>
      </dsp:txXfrm>
    </dsp:sp>
    <dsp:sp modelId="{687C28B0-6459-422B-BD83-D7BB8575E89F}">
      <dsp:nvSpPr>
        <dsp:cNvPr id="0" name=""/>
        <dsp:cNvSpPr/>
      </dsp:nvSpPr>
      <dsp:spPr>
        <a:xfrm>
          <a:off x="2622838" y="253153"/>
          <a:ext cx="4362480" cy="4362480"/>
        </a:xfrm>
        <a:custGeom>
          <a:avLst/>
          <a:gdLst/>
          <a:ahLst/>
          <a:cxnLst/>
          <a:rect l="0" t="0" r="0" b="0"/>
          <a:pathLst>
            <a:path>
              <a:moveTo>
                <a:pt x="3897476" y="3527472"/>
              </a:moveTo>
              <a:arcTo wR="2181240" hR="2181240" stAng="2286658" swAng="1637710"/>
            </a:path>
          </a:pathLst>
        </a:custGeom>
        <a:noFill/>
        <a:ln w="9525" cap="flat" cmpd="sng" algn="ctr">
          <a:solidFill>
            <a:schemeClr val="accent2">
              <a:hueOff val="-279374"/>
              <a:satOff val="-3219"/>
              <a:lumOff val="72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6052B-A09B-4534-A9E7-24C27CBD4E55}">
      <dsp:nvSpPr>
        <dsp:cNvPr id="0" name=""/>
        <dsp:cNvSpPr/>
      </dsp:nvSpPr>
      <dsp:spPr>
        <a:xfrm>
          <a:off x="2638060" y="4365078"/>
          <a:ext cx="2762545" cy="1320955"/>
        </a:xfrm>
        <a:prstGeom prst="roundRect">
          <a:avLst/>
        </a:prstGeom>
        <a:solidFill>
          <a:schemeClr val="accent2">
            <a:hueOff val="-558749"/>
            <a:satOff val="-6439"/>
            <a:lumOff val="143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558749"/>
              <a:satOff val="-6439"/>
              <a:lumOff val="143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Jaw moves upward in a fast closing phase</a:t>
          </a:r>
          <a:endParaRPr lang="en-IN" sz="2100" b="1" kern="1200" dirty="0">
            <a:solidFill>
              <a:schemeClr val="tx1"/>
            </a:solidFill>
          </a:endParaRPr>
        </a:p>
      </dsp:txBody>
      <dsp:txXfrm>
        <a:off x="2702544" y="4429562"/>
        <a:ext cx="2633577" cy="1191987"/>
      </dsp:txXfrm>
    </dsp:sp>
    <dsp:sp modelId="{E7DF0F3A-2D90-45DA-8223-CE61901FFD24}">
      <dsp:nvSpPr>
        <dsp:cNvPr id="0" name=""/>
        <dsp:cNvSpPr/>
      </dsp:nvSpPr>
      <dsp:spPr>
        <a:xfrm>
          <a:off x="1071080" y="258276"/>
          <a:ext cx="4362480" cy="4362480"/>
        </a:xfrm>
        <a:custGeom>
          <a:avLst/>
          <a:gdLst/>
          <a:ahLst/>
          <a:cxnLst/>
          <a:rect l="0" t="0" r="0" b="0"/>
          <a:pathLst>
            <a:path>
              <a:moveTo>
                <a:pt x="1249592" y="4153508"/>
              </a:moveTo>
              <a:arcTo wR="2181240" hR="2181240" stAng="6917089" swAng="1679971"/>
            </a:path>
          </a:pathLst>
        </a:custGeom>
        <a:noFill/>
        <a:ln w="9525" cap="flat" cmpd="sng" algn="ctr">
          <a:solidFill>
            <a:schemeClr val="accent2">
              <a:hueOff val="-558749"/>
              <a:satOff val="-6439"/>
              <a:lumOff val="1439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E528A-FD37-4311-971A-8EC310464372}">
      <dsp:nvSpPr>
        <dsp:cNvPr id="0" name=""/>
        <dsp:cNvSpPr/>
      </dsp:nvSpPr>
      <dsp:spPr>
        <a:xfrm>
          <a:off x="8" y="2232244"/>
          <a:ext cx="2508027" cy="1224142"/>
        </a:xfrm>
        <a:prstGeom prst="roundRect">
          <a:avLst/>
        </a:prstGeom>
        <a:solidFill>
          <a:schemeClr val="accent2">
            <a:hueOff val="-838123"/>
            <a:satOff val="-9658"/>
            <a:lumOff val="2159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Slow closing during which the food is crushed</a:t>
          </a:r>
          <a:endParaRPr lang="en-IN" sz="2100" b="1" kern="1200" dirty="0">
            <a:solidFill>
              <a:schemeClr val="tx1"/>
            </a:solidFill>
          </a:endParaRPr>
        </a:p>
      </dsp:txBody>
      <dsp:txXfrm>
        <a:off x="59766" y="2292002"/>
        <a:ext cx="2388511" cy="1104626"/>
      </dsp:txXfrm>
    </dsp:sp>
    <dsp:sp modelId="{49F35673-AAED-438C-AE17-634E4E71F065}">
      <dsp:nvSpPr>
        <dsp:cNvPr id="0" name=""/>
        <dsp:cNvSpPr/>
      </dsp:nvSpPr>
      <dsp:spPr>
        <a:xfrm>
          <a:off x="1099328" y="1012360"/>
          <a:ext cx="4362480" cy="4362480"/>
        </a:xfrm>
        <a:custGeom>
          <a:avLst/>
          <a:gdLst/>
          <a:ahLst/>
          <a:cxnLst/>
          <a:rect l="0" t="0" r="0" b="0"/>
          <a:pathLst>
            <a:path>
              <a:moveTo>
                <a:pt x="410269" y="907869"/>
              </a:moveTo>
              <a:arcTo wR="2181240" hR="2181240" stAng="12943022" swAng="1812518"/>
            </a:path>
          </a:pathLst>
        </a:custGeom>
        <a:noFill/>
        <a:ln w="9525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638F87-94B5-42AD-9C6A-A55C59509AED}" type="datetimeFigureOut">
              <a:rPr lang="en-IN" smtClean="0"/>
              <a:pPr/>
              <a:t>05-02-2018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0F5D56-B9F5-4B4F-8CB8-27E3E81ADC53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2576" y="548680"/>
            <a:ext cx="7851648" cy="18288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FF00"/>
                </a:solidFill>
                <a:latin typeface="AR DARLING" pitchFamily="2" charset="0"/>
              </a:rPr>
              <a:t>                </a:t>
            </a:r>
            <a:r>
              <a:rPr lang="en-US" sz="4400" dirty="0" smtClean="0">
                <a:solidFill>
                  <a:srgbClr val="FFFF00"/>
                </a:solidFill>
                <a:latin typeface="+mn-lt"/>
              </a:rPr>
              <a:t>MASTICATION</a:t>
            </a:r>
            <a:endParaRPr lang="en-IN" sz="44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Chewing in humans is actually asymmetrical and unilateral.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At the working side </a:t>
            </a:r>
            <a:r>
              <a:rPr lang="en-US" sz="2800" dirty="0" smtClean="0"/>
              <a:t>–It possesses the greatest adductor force  but articular </a:t>
            </a:r>
            <a:r>
              <a:rPr lang="en-US" sz="2800" dirty="0" err="1" smtClean="0"/>
              <a:t>emminence</a:t>
            </a:r>
            <a:r>
              <a:rPr lang="en-US" sz="2800" dirty="0" smtClean="0"/>
              <a:t> is less substantially loaded.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  <a:r>
              <a:rPr lang="en-US" sz="2800" b="1" dirty="0" smtClean="0"/>
              <a:t>At the balancing side </a:t>
            </a:r>
            <a:r>
              <a:rPr lang="en-US" sz="2800" dirty="0" smtClean="0"/>
              <a:t>–It possesses the less adductor force and the articular </a:t>
            </a:r>
            <a:r>
              <a:rPr lang="en-US" sz="2800" dirty="0" err="1" smtClean="0"/>
              <a:t>emminence</a:t>
            </a:r>
            <a:r>
              <a:rPr lang="en-US" sz="2800" dirty="0" smtClean="0"/>
              <a:t> is substantially loaded.</a:t>
            </a:r>
          </a:p>
          <a:p>
            <a:pPr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800" dirty="0" smtClean="0"/>
              <a:t>At the initial action , contraction of inferior head of lateral </a:t>
            </a:r>
            <a:r>
              <a:rPr lang="en-US" sz="2800" dirty="0" err="1" smtClean="0"/>
              <a:t>pterygoid</a:t>
            </a:r>
            <a:r>
              <a:rPr lang="en-US" sz="2800" dirty="0" smtClean="0"/>
              <a:t> muscle occurs to initiate </a:t>
            </a:r>
            <a:r>
              <a:rPr lang="en-US" sz="2800" dirty="0" err="1" smtClean="0"/>
              <a:t>mandibular</a:t>
            </a:r>
            <a:r>
              <a:rPr lang="en-US" sz="2800" dirty="0" smtClean="0"/>
              <a:t> deviation to working side.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+mn-lt"/>
              </a:rPr>
              <a:t>Mastication : The crushing &amp; grinding</a:t>
            </a:r>
            <a:endParaRPr lang="en-IN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1 chewing cycle </a:t>
            </a:r>
          </a:p>
          <a:p>
            <a:pPr>
              <a:buFontTx/>
              <a:buNone/>
            </a:pPr>
            <a:r>
              <a:rPr lang="en-US" sz="2800" dirty="0" smtClean="0">
                <a:cs typeface="Cordia New" pitchFamily="34" charset="-34"/>
              </a:rPr>
              <a:t>		= opening + closing + power stroke </a:t>
            </a:r>
          </a:p>
          <a:p>
            <a:pPr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chewing sequence </a:t>
            </a:r>
          </a:p>
          <a:p>
            <a:pPr>
              <a:spcAft>
                <a:spcPct val="20000"/>
              </a:spcAft>
              <a:buFontTx/>
              <a:buNone/>
            </a:pPr>
            <a:r>
              <a:rPr lang="en-US" sz="2800" dirty="0" smtClean="0">
                <a:cs typeface="Cordia New" pitchFamily="34" charset="-34"/>
              </a:rPr>
              <a:t>		= numerous chewing cycle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chewing sequence could be divided into</a:t>
            </a:r>
          </a:p>
          <a:p>
            <a:pPr marL="1798638" lvl="1"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preparatory series</a:t>
            </a:r>
          </a:p>
          <a:p>
            <a:pPr marL="1798638" lvl="1"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reduction series</a:t>
            </a:r>
          </a:p>
          <a:p>
            <a:pPr marL="1798638" lvl="1">
              <a:buFontTx/>
              <a:buChar char="-"/>
            </a:pPr>
            <a:r>
              <a:rPr lang="en-US" sz="2800" dirty="0" smtClean="0">
                <a:cs typeface="Cordia New" pitchFamily="34" charset="-34"/>
              </a:rPr>
              <a:t>pre-swallow series</a:t>
            </a:r>
            <a:endParaRPr lang="th-TH" sz="2800" dirty="0" smtClean="0">
              <a:cs typeface="Cordia New" pitchFamily="34" charset="-34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b="1" dirty="0" err="1" smtClean="0"/>
              <a:t>masticatory</a:t>
            </a:r>
            <a:r>
              <a:rPr lang="en-US" sz="2800" b="1" dirty="0" smtClean="0"/>
              <a:t> sequence </a:t>
            </a:r>
            <a:r>
              <a:rPr lang="en-US" sz="2800" dirty="0" smtClean="0"/>
              <a:t>consists of a number of chewing cycles and extends from ingestion to swallowing.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 err="1" smtClean="0"/>
              <a:t>masticatory</a:t>
            </a:r>
            <a:r>
              <a:rPr lang="en-US" sz="2800" dirty="0" smtClean="0"/>
              <a:t> sequence can be divided into three consecutive periods –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/>
              <a:t>    </a:t>
            </a:r>
            <a:endParaRPr lang="en-IN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</a:t>
            </a:r>
            <a:r>
              <a:rPr lang="en-US" sz="2800" b="1" dirty="0" smtClean="0">
                <a:solidFill>
                  <a:srgbClr val="C00000"/>
                </a:solidFill>
              </a:rPr>
              <a:t>1)Initial and preparatory period </a:t>
            </a:r>
            <a:r>
              <a:rPr lang="en-US" sz="2800" b="1" dirty="0" smtClean="0"/>
              <a:t>– </a:t>
            </a:r>
            <a:r>
              <a:rPr lang="en-US" sz="2800" dirty="0" smtClean="0"/>
              <a:t>food is transported back to the posterior teeth.</a:t>
            </a:r>
          </a:p>
          <a:p>
            <a:pPr>
              <a:buNone/>
            </a:pPr>
            <a:r>
              <a:rPr lang="en-US" sz="2800" b="1" dirty="0" smtClean="0"/>
              <a:t>    2) </a:t>
            </a:r>
            <a:r>
              <a:rPr lang="en-US" sz="2800" b="1" dirty="0" smtClean="0">
                <a:solidFill>
                  <a:srgbClr val="C00000"/>
                </a:solidFill>
              </a:rPr>
              <a:t>Reduction period </a:t>
            </a:r>
            <a:r>
              <a:rPr lang="en-US" sz="2800" b="1" dirty="0" smtClean="0"/>
              <a:t>– </a:t>
            </a:r>
            <a:r>
              <a:rPr lang="en-US" sz="2800" dirty="0" smtClean="0"/>
              <a:t>food is ground during this period.</a:t>
            </a:r>
          </a:p>
          <a:p>
            <a:pPr>
              <a:buNone/>
            </a:pPr>
            <a:r>
              <a:rPr lang="en-US" sz="2800" b="1" dirty="0" smtClean="0"/>
              <a:t>    3) </a:t>
            </a:r>
            <a:r>
              <a:rPr lang="en-US" sz="2800" b="1" dirty="0" err="1" smtClean="0">
                <a:solidFill>
                  <a:srgbClr val="C00000"/>
                </a:solidFill>
              </a:rPr>
              <a:t>Preswallowing</a:t>
            </a:r>
            <a:r>
              <a:rPr lang="en-US" sz="2800" b="1" dirty="0" smtClean="0">
                <a:solidFill>
                  <a:srgbClr val="C00000"/>
                </a:solidFill>
              </a:rPr>
              <a:t> period</a:t>
            </a:r>
            <a:r>
              <a:rPr lang="en-US" sz="2800" b="1" dirty="0" smtClean="0"/>
              <a:t> – </a:t>
            </a:r>
            <a:r>
              <a:rPr lang="en-US" sz="2800" dirty="0" smtClean="0"/>
              <a:t>The bolus is then formed during this period.</a:t>
            </a:r>
            <a:endParaRPr lang="en-IN" sz="28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Chewing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m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632848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332656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Chewing 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m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09130"/>
            <a:ext cx="6936432" cy="4860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During chewing the tongue plays an essential role in controlling the movement of the food and forming the bolus 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For food to be broken down , it is positioned by the tongue in conjunction with the </a:t>
            </a:r>
            <a:r>
              <a:rPr lang="en-US" sz="2800" dirty="0" err="1" smtClean="0"/>
              <a:t>buccinator</a:t>
            </a:r>
            <a:r>
              <a:rPr lang="en-US" sz="2800" dirty="0" smtClean="0"/>
              <a:t> muscles of the cheek between the </a:t>
            </a:r>
            <a:r>
              <a:rPr lang="en-US" sz="2800" dirty="0" err="1" smtClean="0"/>
              <a:t>occlusal</a:t>
            </a:r>
            <a:r>
              <a:rPr lang="en-US" sz="2800" dirty="0" smtClean="0"/>
              <a:t> surfaces of the teeth.</a:t>
            </a:r>
            <a:endParaRPr lang="en-IN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 The tongue is important in collecting and sorting food that is suitable for swallowing , while returning larger pieces of food to the </a:t>
            </a:r>
            <a:r>
              <a:rPr lang="en-US" dirty="0" err="1" smtClean="0"/>
              <a:t>occlusal</a:t>
            </a:r>
            <a:r>
              <a:rPr lang="en-US" dirty="0" smtClean="0"/>
              <a:t> table for further reduction.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274" b="4459"/>
          <a:stretch>
            <a:fillRect/>
          </a:stretch>
        </p:blipFill>
        <p:spPr bwMode="auto">
          <a:xfrm>
            <a:off x="467544" y="1196752"/>
            <a:ext cx="8352928" cy="566124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69998" y="548680"/>
            <a:ext cx="62930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990000"/>
                </a:solidFill>
              </a:rPr>
              <a:t>Extrinsic Tongue Muscles</a:t>
            </a:r>
            <a:endParaRPr lang="en-IN" sz="4000" b="1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95536" y="4773613"/>
            <a:ext cx="1512888" cy="431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379592" y="4845050"/>
            <a:ext cx="1512888" cy="431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7379592" y="4413250"/>
            <a:ext cx="1512888" cy="431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IN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en-US" sz="2800" dirty="0" smtClean="0"/>
              <a:t>At the end of lecture student should be able to know/describe– </a:t>
            </a:r>
          </a:p>
          <a:p>
            <a:pPr lvl="1"/>
            <a:r>
              <a:rPr lang="en-US" dirty="0" smtClean="0"/>
              <a:t>Mastication</a:t>
            </a:r>
          </a:p>
          <a:p>
            <a:pPr lvl="1"/>
            <a:r>
              <a:rPr lang="en-US" dirty="0" smtClean="0"/>
              <a:t>Significance of mastication</a:t>
            </a:r>
          </a:p>
          <a:p>
            <a:pPr lvl="1"/>
            <a:r>
              <a:rPr lang="en-US" dirty="0" smtClean="0"/>
              <a:t>Chewing cycle</a:t>
            </a:r>
          </a:p>
          <a:p>
            <a:pPr lvl="1"/>
            <a:r>
              <a:rPr lang="en-US" dirty="0" smtClean="0"/>
              <a:t>Masticatory sequence</a:t>
            </a:r>
          </a:p>
          <a:p>
            <a:pPr lvl="1"/>
            <a:r>
              <a:rPr lang="en-US" dirty="0" smtClean="0"/>
              <a:t>The muscles of mastication</a:t>
            </a:r>
          </a:p>
          <a:p>
            <a:pPr lvl="1"/>
            <a:r>
              <a:rPr lang="en-US" dirty="0" smtClean="0"/>
              <a:t>Muscle activity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+mn-lt"/>
              </a:rPr>
              <a:t>Tongue</a:t>
            </a:r>
            <a:endParaRPr lang="en-IN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Consist of </a:t>
            </a:r>
            <a:r>
              <a:rPr lang="en-US" sz="2800" dirty="0" smtClean="0">
                <a:solidFill>
                  <a:schemeClr val="accent2"/>
                </a:solidFill>
              </a:rPr>
              <a:t>2 groups: intrinsic and extrinsic</a:t>
            </a:r>
            <a:r>
              <a:rPr lang="en-US" sz="2800" dirty="0" smtClean="0"/>
              <a:t> muscles.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Intrinsic muscle</a:t>
            </a:r>
            <a:r>
              <a:rPr lang="en-US" sz="2800" dirty="0" smtClean="0"/>
              <a:t>: change in tongue shape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Extrinsic muscle</a:t>
            </a:r>
            <a:r>
              <a:rPr lang="en-US" sz="2800" dirty="0" smtClean="0"/>
              <a:t> (</a:t>
            </a:r>
            <a:r>
              <a:rPr lang="en-US" sz="2800" dirty="0" err="1" smtClean="0"/>
              <a:t>eg</a:t>
            </a:r>
            <a:r>
              <a:rPr lang="en-US" sz="2800" dirty="0" smtClean="0"/>
              <a:t>. </a:t>
            </a:r>
            <a:r>
              <a:rPr lang="en-US" sz="2800" dirty="0" err="1" smtClean="0"/>
              <a:t>Genioglossus</a:t>
            </a:r>
            <a:r>
              <a:rPr lang="en-US" sz="2800" dirty="0" smtClean="0"/>
              <a:t>): response for protrusion and </a:t>
            </a:r>
            <a:r>
              <a:rPr lang="en-US" sz="2800" dirty="0" err="1" smtClean="0"/>
              <a:t>retrusion</a:t>
            </a:r>
            <a:r>
              <a:rPr lang="en-US" sz="2800" dirty="0" smtClean="0"/>
              <a:t> of the tongue Three major muscles that anchor and move the tongue</a:t>
            </a:r>
          </a:p>
          <a:p>
            <a:pPr>
              <a:lnSpc>
                <a:spcPct val="150000"/>
              </a:lnSpc>
              <a:buNone/>
            </a:pPr>
            <a:endParaRPr lang="en-IN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Innervated by </a:t>
            </a:r>
            <a:r>
              <a:rPr lang="en-US" sz="2800" dirty="0" smtClean="0">
                <a:solidFill>
                  <a:schemeClr val="accent2"/>
                </a:solidFill>
              </a:rPr>
              <a:t>cranial nerve XII (hypoglossal nerve)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Complete tongue activity occurs in jaw movements and respiration, speech, taste, mastication, swallowing, and sucking.</a:t>
            </a:r>
            <a:endParaRPr lang="th-TH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http://henrytang.files.wordpress.com/2010/09/tm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169879" cy="681337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6084168" y="548680"/>
            <a:ext cx="2592288" cy="172819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                        Summary </a:t>
            </a:r>
            <a:endParaRPr lang="en-I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Significance of mastication</a:t>
            </a:r>
          </a:p>
          <a:p>
            <a:r>
              <a:rPr lang="en-US" dirty="0" smtClean="0"/>
              <a:t>Chewing cycle</a:t>
            </a:r>
          </a:p>
          <a:p>
            <a:r>
              <a:rPr lang="en-US" dirty="0" err="1" smtClean="0"/>
              <a:t>Masticatory</a:t>
            </a:r>
            <a:r>
              <a:rPr lang="en-US" dirty="0" smtClean="0"/>
              <a:t> sequence</a:t>
            </a:r>
          </a:p>
          <a:p>
            <a:r>
              <a:rPr lang="en-US" dirty="0" smtClean="0"/>
              <a:t>Muscles of mastication</a:t>
            </a:r>
          </a:p>
          <a:p>
            <a:r>
              <a:rPr lang="en-US" dirty="0" smtClean="0"/>
              <a:t>Muscle activity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1143000"/>
          </a:xfrm>
        </p:spPr>
        <p:txBody>
          <a:bodyPr/>
          <a:lstStyle/>
          <a:p>
            <a:r>
              <a:rPr lang="en-US" sz="4000" smtClean="0"/>
              <a:t>BIBLIOGRAPHY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530725"/>
          </a:xfrm>
          <a:solidFill>
            <a:schemeClr val="bg1"/>
          </a:solidFill>
        </p:spPr>
        <p:txBody>
          <a:bodyPr/>
          <a:lstStyle/>
          <a:p>
            <a:pPr marL="273050" indent="-27305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dirty="0" smtClean="0">
                <a:latin typeface="+mj-lt"/>
              </a:rPr>
              <a:t>Wheeler’s Dental Anatomy, Physiology and Occlusion  Ash, M. M. 6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edition.</a:t>
            </a:r>
          </a:p>
          <a:p>
            <a:pPr marL="273050" indent="-27305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US" dirty="0" smtClean="0">
                <a:latin typeface="+mj-lt"/>
              </a:rPr>
              <a:t>Oral Development and Histology  Avery, j. K.1</a:t>
            </a:r>
            <a:r>
              <a:rPr lang="en-US" baseline="30000" dirty="0" smtClean="0">
                <a:latin typeface="+mj-lt"/>
              </a:rPr>
              <a:t>st</a:t>
            </a:r>
            <a:r>
              <a:rPr lang="en-US" dirty="0" smtClean="0">
                <a:latin typeface="+mj-lt"/>
              </a:rPr>
              <a:t> edition.</a:t>
            </a: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r>
              <a:rPr lang="en-US" dirty="0" smtClean="0">
                <a:latin typeface="+mj-lt"/>
              </a:rPr>
              <a:t>Color Atlas And Text Book Of Oral Anatomy, Histology </a:t>
            </a:r>
            <a:r>
              <a:rPr lang="en-US" dirty="0" err="1" smtClean="0">
                <a:latin typeface="+mj-lt"/>
              </a:rPr>
              <a:t>Berkovitz</a:t>
            </a:r>
            <a:r>
              <a:rPr lang="en-US" dirty="0" smtClean="0">
                <a:latin typeface="+mj-lt"/>
              </a:rPr>
              <a:t>, B. 1</a:t>
            </a:r>
            <a:r>
              <a:rPr lang="en-US" baseline="30000" dirty="0" smtClean="0">
                <a:latin typeface="+mj-lt"/>
              </a:rPr>
              <a:t>ST</a:t>
            </a:r>
            <a:r>
              <a:rPr lang="en-US" dirty="0" smtClean="0">
                <a:latin typeface="+mj-lt"/>
              </a:rPr>
              <a:t> edition.</a:t>
            </a: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r>
              <a:rPr lang="en-US" dirty="0" smtClean="0">
                <a:latin typeface="+mj-lt"/>
              </a:rPr>
              <a:t>Dental Embryology, Histology &amp; Anatomy. Marry Bath- </a:t>
            </a:r>
            <a:r>
              <a:rPr lang="en-US" dirty="0" err="1" smtClean="0">
                <a:latin typeface="+mj-lt"/>
              </a:rPr>
              <a:t>Balogh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Inergaret</a:t>
            </a:r>
            <a:r>
              <a:rPr lang="en-US" dirty="0" smtClean="0">
                <a:latin typeface="+mj-lt"/>
              </a:rPr>
              <a:t>. 2</a:t>
            </a:r>
            <a:r>
              <a:rPr lang="en-US" baseline="30000" dirty="0" smtClean="0">
                <a:latin typeface="+mj-lt"/>
              </a:rPr>
              <a:t>nd</a:t>
            </a:r>
            <a:r>
              <a:rPr lang="en-US" dirty="0" smtClean="0">
                <a:latin typeface="+mj-lt"/>
              </a:rPr>
              <a:t> edition.</a:t>
            </a: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endParaRPr lang="en-US" dirty="0" smtClean="0">
              <a:latin typeface="+mj-lt"/>
            </a:endParaRP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endParaRPr lang="en-US" dirty="0" smtClean="0">
              <a:latin typeface="+mj-lt"/>
            </a:endParaRP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endParaRPr lang="en-US" dirty="0" smtClean="0">
              <a:latin typeface="+mj-lt"/>
            </a:endParaRPr>
          </a:p>
          <a:p>
            <a:pPr marL="273050" indent="-273050">
              <a:buClr>
                <a:schemeClr val="bg2"/>
              </a:buClr>
              <a:buSzPct val="75000"/>
              <a:buFont typeface="Wingdings 2" pitchFamily="18" charset="2"/>
              <a:buChar char=""/>
              <a:defRPr/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10650" y="2578238"/>
            <a:ext cx="4461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THANK  YOU !!</a:t>
            </a:r>
            <a:endParaRPr lang="en-IN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8515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4915196"/>
              </p:ext>
            </p:extLst>
          </p:nvPr>
        </p:nvGraphicFramePr>
        <p:xfrm>
          <a:off x="251520" y="1700808"/>
          <a:ext cx="8686800" cy="298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350840"/>
                <a:gridCol w="1224136"/>
                <a:gridCol w="1386880"/>
                <a:gridCol w="1080120"/>
                <a:gridCol w="1035224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en-US" dirty="0" smtClean="0"/>
                        <a:t>Define mastication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en-US" dirty="0" smtClean="0"/>
                        <a:t>Describe the significance of mastication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en-US" dirty="0" smtClean="0"/>
                        <a:t>Describe the chewing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/>
                      <a:r>
                        <a:rPr lang="en-US" dirty="0" smtClean="0"/>
                        <a:t>Enlist masticatory sequence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Must 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8989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           </a:t>
            </a:r>
            <a:r>
              <a:rPr lang="en-US" sz="4000" b="1" dirty="0" smtClean="0">
                <a:latin typeface="+mn-lt"/>
              </a:rPr>
              <a:t>DIGESTIVE SYSTEM</a:t>
            </a:r>
            <a:endParaRPr lang="en-IN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Functions</a:t>
            </a:r>
          </a:p>
          <a:p>
            <a:pPr lvl="1"/>
            <a:r>
              <a:rPr lang="en-US" sz="2800" dirty="0" err="1" smtClean="0"/>
              <a:t>Prehension</a:t>
            </a:r>
            <a:r>
              <a:rPr lang="en-US" sz="2800" dirty="0" smtClean="0"/>
              <a:t>, ingestion</a:t>
            </a:r>
          </a:p>
          <a:p>
            <a:pPr lvl="1"/>
            <a:r>
              <a:rPr lang="en-US" sz="2800" dirty="0" smtClean="0"/>
              <a:t>Mastication</a:t>
            </a:r>
          </a:p>
          <a:p>
            <a:pPr lvl="1"/>
            <a:r>
              <a:rPr lang="en-US" sz="2800" dirty="0" smtClean="0"/>
              <a:t>Deglutition</a:t>
            </a:r>
          </a:p>
          <a:p>
            <a:pPr lvl="1"/>
            <a:r>
              <a:rPr lang="en-US" sz="2800" dirty="0" smtClean="0"/>
              <a:t>Digestion</a:t>
            </a:r>
          </a:p>
          <a:p>
            <a:pPr lvl="1"/>
            <a:r>
              <a:rPr lang="en-US" sz="2800" dirty="0" smtClean="0"/>
              <a:t>Absorption of nutrients</a:t>
            </a:r>
          </a:p>
          <a:p>
            <a:pPr lvl="1"/>
            <a:r>
              <a:rPr lang="en-US" sz="2800" dirty="0" smtClean="0"/>
              <a:t>Elimination of </a:t>
            </a:r>
            <a:r>
              <a:rPr lang="en-US" sz="2800" dirty="0" err="1" smtClean="0"/>
              <a:t>undigestible</a:t>
            </a:r>
            <a:r>
              <a:rPr lang="en-US" sz="2800" dirty="0" smtClean="0"/>
              <a:t>/undigested food products</a:t>
            </a:r>
          </a:p>
          <a:p>
            <a:pPr lvl="1"/>
            <a:r>
              <a:rPr lang="en-US" sz="2800" dirty="0" smtClean="0"/>
              <a:t>Other</a:t>
            </a:r>
          </a:p>
          <a:p>
            <a:endParaRPr lang="en-IN" dirty="0"/>
          </a:p>
        </p:txBody>
      </p:sp>
      <p:sp>
        <p:nvSpPr>
          <p:cNvPr id="4" name="Oval 1028"/>
          <p:cNvSpPr>
            <a:spLocks noChangeArrowheads="1"/>
          </p:cNvSpPr>
          <p:nvPr/>
        </p:nvSpPr>
        <p:spPr bwMode="auto">
          <a:xfrm>
            <a:off x="755576" y="2781300"/>
            <a:ext cx="2232099" cy="57569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sz="4000" b="1" dirty="0" smtClean="0">
                <a:latin typeface="+mn-lt"/>
              </a:rPr>
              <a:t>MASTICATION</a:t>
            </a:r>
            <a:endParaRPr lang="en-IN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891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Cutting the food substances into small particles and grinding them into a soft bolus is called </a:t>
            </a:r>
            <a:r>
              <a:rPr lang="en-IN" sz="2800" b="1" dirty="0" smtClean="0"/>
              <a:t>mastication </a:t>
            </a:r>
            <a:r>
              <a:rPr lang="en-IN" sz="2800" dirty="0" smtClean="0"/>
              <a:t>.</a:t>
            </a:r>
            <a:endParaRPr lang="en-IN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212976"/>
            <a:ext cx="4515058" cy="343073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836712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Mastication of food is the </a:t>
            </a:r>
            <a:r>
              <a:rPr lang="en-US" sz="2800" b="1" dirty="0" smtClean="0"/>
              <a:t>initial stage </a:t>
            </a:r>
            <a:r>
              <a:rPr lang="en-US" sz="2800" dirty="0" smtClean="0"/>
              <a:t>in the process of digestion.</a:t>
            </a:r>
          </a:p>
          <a:p>
            <a:pPr>
              <a:lnSpc>
                <a:spcPct val="150000"/>
              </a:lnSpc>
              <a:buNone/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IN" sz="2800" dirty="0" smtClean="0"/>
              <a:t>It is the first step of digestion and it increases the surface area of foods to allow more efficient break down by enzymes.</a:t>
            </a:r>
          </a:p>
          <a:p>
            <a:pPr>
              <a:buNone/>
            </a:pPr>
            <a:endParaRPr lang="en-IN" sz="2800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758138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800" dirty="0" smtClean="0"/>
              <a:t>During the mastication process, the food is positioned between the teeth for grinding by the cheek and tongue.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6370" y="3290588"/>
            <a:ext cx="4688119" cy="328168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+mn-lt"/>
              </a:rPr>
              <a:t>SIGNIFICANCE OF MASTICATION</a:t>
            </a:r>
            <a:endParaRPr lang="en-IN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 Breakdown of foodstuffs into smaller particles.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Mixing of saliva with food substances thoroughly.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Lubrication and moistening of dry food by saliva so that, the bolus can be easily swallowed.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Appreciation of taste of the food.</a:t>
            </a:r>
            <a:endParaRPr lang="en-IN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3284968" y="836712"/>
          <a:ext cx="957706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67544" y="476672"/>
          <a:ext cx="813690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03848" y="2204864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</a:t>
            </a:r>
            <a:r>
              <a:rPr lang="en-US" sz="3600" b="1" dirty="0" smtClean="0"/>
              <a:t>CHEWING     </a:t>
            </a:r>
          </a:p>
          <a:p>
            <a:r>
              <a:rPr lang="en-US" sz="3600" b="1" dirty="0" smtClean="0"/>
              <a:t>     CYCLE</a:t>
            </a:r>
            <a:endParaRPr lang="en-IN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1060</TotalTime>
  <Words>665</Words>
  <Application>Microsoft Office PowerPoint</Application>
  <PresentationFormat>On-screen Show (4:3)</PresentationFormat>
  <Paragraphs>114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                MASTICATION</vt:lpstr>
      <vt:lpstr> Purpose Statement</vt:lpstr>
      <vt:lpstr>Learning Objectives </vt:lpstr>
      <vt:lpstr>           DIGESTIVE SYSTEM</vt:lpstr>
      <vt:lpstr>                MASTICATION</vt:lpstr>
      <vt:lpstr>Slide 6</vt:lpstr>
      <vt:lpstr>Slide 7</vt:lpstr>
      <vt:lpstr>SIGNIFICANCE OF MASTICATION</vt:lpstr>
      <vt:lpstr>Slide 9</vt:lpstr>
      <vt:lpstr>Slide 10</vt:lpstr>
      <vt:lpstr>Slide 11</vt:lpstr>
      <vt:lpstr>Mastication : The crushing &amp; grinding</vt:lpstr>
      <vt:lpstr>Slide 13</vt:lpstr>
      <vt:lpstr>Slide 14</vt:lpstr>
      <vt:lpstr>Chewing</vt:lpstr>
      <vt:lpstr>Chewing </vt:lpstr>
      <vt:lpstr>Slide 17</vt:lpstr>
      <vt:lpstr>Slide 18</vt:lpstr>
      <vt:lpstr>Slide 19</vt:lpstr>
      <vt:lpstr>Tongue</vt:lpstr>
      <vt:lpstr>Slide 21</vt:lpstr>
      <vt:lpstr>Slide 22</vt:lpstr>
      <vt:lpstr>                         Summary </vt:lpstr>
      <vt:lpstr>BIBLIOGRAPHY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MASTICATION</dc:title>
  <dc:creator>DR.SWATI AGARWAL</dc:creator>
  <cp:lastModifiedBy>HOD</cp:lastModifiedBy>
  <cp:revision>37</cp:revision>
  <dcterms:created xsi:type="dcterms:W3CDTF">2012-02-21T13:57:38Z</dcterms:created>
  <dcterms:modified xsi:type="dcterms:W3CDTF">2018-02-05T05:40:00Z</dcterms:modified>
</cp:coreProperties>
</file>