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0.19803921568627558"/>
          <c:y val="0.23003194888178921"/>
          <c:w val="0.77254901960784583"/>
          <c:h val="0.5015974440894565"/>
        </c:manualLayout>
      </c:layout>
      <c:pie3DChart>
        <c:varyColors val="1"/>
        <c:ser>
          <c:idx val="0"/>
          <c:order val="0"/>
          <c:tx>
            <c:strRef>
              <c:f>Sheet1!$A$2</c:f>
              <c:strCache>
                <c:ptCount val="1"/>
              </c:strCache>
            </c:strRef>
          </c:tx>
          <c:spPr>
            <a:solidFill>
              <a:srgbClr val="FFFF00"/>
            </a:solidFill>
            <a:ln w="28687">
              <a:noFill/>
            </a:ln>
          </c:spPr>
          <c:dPt>
            <c:idx val="0"/>
            <c:bubble3D val="0"/>
            <c:spPr>
              <a:solidFill>
                <a:srgbClr val="00CCFF"/>
              </a:solidFill>
              <a:ln w="28687">
                <a:noFill/>
              </a:ln>
            </c:spPr>
          </c:dPt>
          <c:dPt>
            <c:idx val="1"/>
            <c:bubble3D val="0"/>
            <c:spPr>
              <a:solidFill>
                <a:srgbClr val="FF00FF"/>
              </a:solidFill>
              <a:ln w="28687">
                <a:noFill/>
              </a:ln>
            </c:spPr>
          </c:dPt>
          <c:dPt>
            <c:idx val="2"/>
            <c:bubble3D val="0"/>
            <c:spPr>
              <a:solidFill>
                <a:srgbClr val="FFCC99"/>
              </a:solidFill>
              <a:ln w="28687">
                <a:noFill/>
              </a:ln>
            </c:spPr>
          </c:dPt>
          <c:dPt>
            <c:idx val="3"/>
            <c:bubble3D val="0"/>
            <c:spPr>
              <a:solidFill>
                <a:srgbClr val="99CC00"/>
              </a:solidFill>
              <a:ln w="28687">
                <a:noFill/>
              </a:ln>
            </c:spPr>
          </c:dPt>
          <c:dPt>
            <c:idx val="5"/>
            <c:bubble3D val="0"/>
            <c:spPr>
              <a:solidFill>
                <a:srgbClr val="FFCC99"/>
              </a:solidFill>
              <a:ln w="28687">
                <a:noFill/>
              </a:ln>
            </c:spPr>
          </c:dPt>
          <c:dPt>
            <c:idx val="6"/>
            <c:bubble3D val="0"/>
            <c:spPr>
              <a:solidFill>
                <a:srgbClr val="CC99FF"/>
              </a:solidFill>
              <a:ln w="28687">
                <a:noFill/>
              </a:ln>
            </c:spPr>
          </c:dPt>
          <c:dLbls>
            <c:dLbl>
              <c:idx val="0"/>
              <c:layout>
                <c:manualLayout>
                  <c:x val="-3.7225389247157646E-2"/>
                  <c:y val="-0.15484529593255544"/>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7.8698590277987768E-4"/>
                  <c:y val="4.9752555909507078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4.718791938337681E-3"/>
                  <c:y val="-8.9630549096401529E-3"/>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3.3677497891948752E-2"/>
                  <c:y val="-1.1867154155810785E-3"/>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4"/>
              <c:layout>
                <c:manualLayout>
                  <c:x val="9.8795857531384437E-3"/>
                  <c:y val="3.548536050766065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2.3396266077600036E-2"/>
                  <c:y val="2.7654492579871397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6"/>
              <c:layout>
                <c:manualLayout>
                  <c:x val="4.9863837721642705E-2"/>
                  <c:y val="-0.12058623359929152"/>
                </c:manualLayout>
              </c:layout>
              <c:dLblPos val="bestFit"/>
              <c:showLegendKey val="0"/>
              <c:showVal val="0"/>
              <c:showCatName val="1"/>
              <c:showSerName val="0"/>
              <c:showPercent val="1"/>
              <c:showBubbleSize val="0"/>
              <c:extLst>
                <c:ext xmlns:c15="http://schemas.microsoft.com/office/drawing/2012/chart" uri="{CE6537A1-D6FC-4f65-9D91-7224C49458BB}"/>
              </c:extLst>
            </c:dLbl>
            <c:numFmt formatCode="0.0%" sourceLinked="0"/>
            <c:spPr>
              <a:noFill/>
              <a:ln w="28687">
                <a:noFill/>
              </a:ln>
            </c:spPr>
            <c:txPr>
              <a:bodyPr/>
              <a:lstStyle/>
              <a:p>
                <a:pPr>
                  <a:defRPr lang="en-IN" sz="1299" b="1" i="1"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Sheet1!$B$1:$H$1</c:f>
              <c:strCache>
                <c:ptCount val="7"/>
                <c:pt idx="0">
                  <c:v>HQ</c:v>
                </c:pt>
                <c:pt idx="1">
                  <c:v>EURO</c:v>
                </c:pt>
                <c:pt idx="2">
                  <c:v>WPRO</c:v>
                </c:pt>
                <c:pt idx="3">
                  <c:v>AMRO</c:v>
                </c:pt>
                <c:pt idx="4">
                  <c:v>EMRO</c:v>
                </c:pt>
                <c:pt idx="5">
                  <c:v>SEARO</c:v>
                </c:pt>
                <c:pt idx="6">
                  <c:v>AFRO</c:v>
                </c:pt>
              </c:strCache>
            </c:strRef>
          </c:cat>
          <c:val>
            <c:numRef>
              <c:f>Sheet1!$B$2:$H$2</c:f>
              <c:numCache>
                <c:formatCode>0.00%</c:formatCode>
                <c:ptCount val="7"/>
                <c:pt idx="0">
                  <c:v>0.38000000000000167</c:v>
                </c:pt>
                <c:pt idx="1">
                  <c:v>5.0000000000000114E-2</c:v>
                </c:pt>
                <c:pt idx="2">
                  <c:v>6.0000000000000178E-2</c:v>
                </c:pt>
                <c:pt idx="3" formatCode="0%">
                  <c:v>3.0000000000000106E-2</c:v>
                </c:pt>
                <c:pt idx="4">
                  <c:v>0.13</c:v>
                </c:pt>
                <c:pt idx="5">
                  <c:v>0.1</c:v>
                </c:pt>
                <c:pt idx="6">
                  <c:v>0.25</c:v>
                </c:pt>
              </c:numCache>
            </c:numRef>
          </c:val>
        </c:ser>
        <c:ser>
          <c:idx val="1"/>
          <c:order val="1"/>
          <c:tx>
            <c:strRef>
              <c:f>Sheet1!$A$3</c:f>
              <c:strCache>
                <c:ptCount val="1"/>
              </c:strCache>
            </c:strRef>
          </c:tx>
          <c:spPr>
            <a:solidFill>
              <a:srgbClr val="0000FF"/>
            </a:solidFill>
            <a:ln w="14343">
              <a:solidFill>
                <a:srgbClr val="000000"/>
              </a:solidFill>
              <a:prstDash val="solid"/>
            </a:ln>
          </c:spPr>
          <c:dPt>
            <c:idx val="0"/>
            <c:bubble3D val="0"/>
            <c:spPr>
              <a:solidFill>
                <a:srgbClr val="FFCC66"/>
              </a:solidFill>
              <a:ln w="14343">
                <a:solidFill>
                  <a:srgbClr val="000000"/>
                </a:solidFill>
                <a:prstDash val="solid"/>
              </a:ln>
            </c:spPr>
          </c:dPt>
          <c:dPt>
            <c:idx val="2"/>
            <c:bubble3D val="0"/>
            <c:spPr>
              <a:solidFill>
                <a:srgbClr val="CC00CC"/>
              </a:solidFill>
              <a:ln w="14343">
                <a:solidFill>
                  <a:srgbClr val="000000"/>
                </a:solidFill>
                <a:prstDash val="solid"/>
              </a:ln>
            </c:spPr>
          </c:dPt>
          <c:dPt>
            <c:idx val="3"/>
            <c:bubble3D val="0"/>
            <c:spPr>
              <a:solidFill>
                <a:srgbClr val="C0C0C0"/>
              </a:solidFill>
              <a:ln w="14343">
                <a:solidFill>
                  <a:srgbClr val="000000"/>
                </a:solidFill>
                <a:prstDash val="solid"/>
              </a:ln>
            </c:spPr>
          </c:dPt>
          <c:dPt>
            <c:idx val="4"/>
            <c:bubble3D val="0"/>
            <c:spPr>
              <a:solidFill>
                <a:srgbClr val="808080"/>
              </a:solidFill>
              <a:ln w="14343">
                <a:solidFill>
                  <a:srgbClr val="000000"/>
                </a:solidFill>
                <a:prstDash val="solid"/>
              </a:ln>
            </c:spPr>
          </c:dPt>
          <c:dPt>
            <c:idx val="5"/>
            <c:bubble3D val="0"/>
            <c:spPr>
              <a:solidFill>
                <a:srgbClr val="000000"/>
              </a:solidFill>
              <a:ln w="14343">
                <a:solidFill>
                  <a:srgbClr val="000000"/>
                </a:solidFill>
                <a:prstDash val="solid"/>
              </a:ln>
            </c:spPr>
          </c:dPt>
          <c:dPt>
            <c:idx val="6"/>
            <c:bubble3D val="0"/>
            <c:spPr>
              <a:solidFill>
                <a:srgbClr val="0066CC"/>
              </a:solidFill>
              <a:ln w="14343">
                <a:solidFill>
                  <a:srgbClr val="000000"/>
                </a:solidFill>
                <a:prstDash val="solid"/>
              </a:ln>
            </c:spPr>
          </c:dPt>
          <c:cat>
            <c:strRef>
              <c:f>Sheet1!$B$1:$H$1</c:f>
              <c:strCache>
                <c:ptCount val="7"/>
                <c:pt idx="0">
                  <c:v>HQ</c:v>
                </c:pt>
                <c:pt idx="1">
                  <c:v>EURO</c:v>
                </c:pt>
                <c:pt idx="2">
                  <c:v>WPRO</c:v>
                </c:pt>
                <c:pt idx="3">
                  <c:v>AMRO</c:v>
                </c:pt>
                <c:pt idx="4">
                  <c:v>EMRO</c:v>
                </c:pt>
                <c:pt idx="5">
                  <c:v>SEARO</c:v>
                </c:pt>
                <c:pt idx="6">
                  <c:v>AFRO</c:v>
                </c:pt>
              </c:strCache>
            </c:strRef>
          </c:cat>
          <c:val>
            <c:numRef>
              <c:f>Sheet1!$B$3:$H$3</c:f>
              <c:numCache>
                <c:formatCode>General</c:formatCode>
                <c:ptCount val="7"/>
              </c:numCache>
            </c:numRef>
          </c:val>
        </c:ser>
        <c:dLbls>
          <c:showLegendKey val="0"/>
          <c:showVal val="0"/>
          <c:showCatName val="0"/>
          <c:showSerName val="0"/>
          <c:showPercent val="0"/>
          <c:showBubbleSize val="0"/>
          <c:showLeaderLines val="1"/>
        </c:dLbls>
      </c:pie3DChart>
      <c:spPr>
        <a:noFill/>
        <a:ln w="28687">
          <a:noFill/>
        </a:ln>
      </c:spPr>
    </c:plotArea>
    <c:plotVisOnly val="1"/>
    <c:dispBlanksAs val="zero"/>
    <c:showDLblsOverMax val="0"/>
  </c:chart>
  <c:spPr>
    <a:noFill/>
    <a:ln>
      <a:noFill/>
    </a:ln>
  </c:spPr>
  <c:txPr>
    <a:bodyPr/>
    <a:lstStyle/>
    <a:p>
      <a:pPr>
        <a:defRPr sz="1468" b="1" i="0" u="none" strike="noStrike" baseline="0">
          <a:solidFill>
            <a:srgbClr val="000000"/>
          </a:solidFill>
          <a:latin typeface="新細明體"/>
          <a:ea typeface="新細明體"/>
          <a:cs typeface="新細明體"/>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04/06/2018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INTERNATIONAL HEALTH AGENCY</a:t>
            </a:r>
            <a:endParaRPr lang="en-US" dirty="0"/>
          </a:p>
        </p:txBody>
      </p:sp>
      <p:sp>
        <p:nvSpPr>
          <p:cNvPr id="3" name="Subtitle 2"/>
          <p:cNvSpPr>
            <a:spLocks noGrp="1"/>
          </p:cNvSpPr>
          <p:nvPr>
            <p:ph type="subTitle" idx="1"/>
          </p:nvPr>
        </p:nvSpPr>
        <p:spPr>
          <a:xfrm>
            <a:off x="2286000" y="4724400"/>
            <a:ext cx="6400800" cy="1752600"/>
          </a:xfrm>
        </p:spPr>
        <p:txBody>
          <a:bodyPr>
            <a:normAutofit/>
          </a:bodyPr>
          <a:lstStyle/>
          <a:p>
            <a:pPr algn="r">
              <a:spcBef>
                <a:spcPct val="50000"/>
              </a:spcBef>
              <a:defRPr/>
            </a:pPr>
            <a:r>
              <a:rPr lang="en-US" b="1" dirty="0" smtClean="0">
                <a:solidFill>
                  <a:schemeClr val="tx1"/>
                </a:solidFill>
                <a:effectLst>
                  <a:outerShdw blurRad="38100" dist="38100" dir="2700000" algn="tl">
                    <a:srgbClr val="C0C0C0"/>
                  </a:outerShdw>
                </a:effectLst>
              </a:rPr>
              <a:t>Presenter-</a:t>
            </a:r>
          </a:p>
          <a:p>
            <a:pPr algn="r">
              <a:spcBef>
                <a:spcPct val="50000"/>
              </a:spcBef>
              <a:defRPr/>
            </a:pPr>
            <a:r>
              <a:rPr lang="en-US" b="1" dirty="0" smtClean="0">
                <a:solidFill>
                  <a:schemeClr val="tx1"/>
                </a:solidFill>
                <a:effectLst>
                  <a:outerShdw blurRad="38100" dist="38100" dir="2700000" algn="tl">
                    <a:srgbClr val="C0C0C0"/>
                  </a:outerShdw>
                </a:effectLst>
              </a:rPr>
              <a:t>DR.BHAGWAT KENDRE</a:t>
            </a:r>
          </a:p>
          <a:p>
            <a:pPr algn="r">
              <a:spcBef>
                <a:spcPct val="50000"/>
              </a:spcBef>
              <a:defRPr/>
            </a:pP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u="sng" dirty="0" smtClean="0"/>
              <a:t>Objective of WHO</a:t>
            </a:r>
          </a:p>
          <a:p>
            <a:pPr>
              <a:buNone/>
            </a:pPr>
            <a:endParaRPr lang="en-US" dirty="0" smtClean="0"/>
          </a:p>
          <a:p>
            <a:r>
              <a:rPr lang="en-US" dirty="0" smtClean="0"/>
              <a:t>The objective of the WHO is “the attainment by all people of the world by the year 2000 AD of a level of health that will permit them to lead a socially and economically productive life.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b="1" dirty="0" smtClean="0"/>
              <a:t>Memberships in WHO </a:t>
            </a:r>
          </a:p>
          <a:p>
            <a:pPr>
              <a:buNone/>
            </a:pPr>
            <a:endParaRPr lang="en-US" dirty="0" smtClean="0"/>
          </a:p>
          <a:p>
            <a:r>
              <a:rPr lang="en-US" dirty="0" smtClean="0"/>
              <a:t>Membership in WHO is open to all countries, with non-self governing territories as associate members. </a:t>
            </a:r>
          </a:p>
          <a:p>
            <a:endParaRPr lang="en-US" dirty="0" smtClean="0"/>
          </a:p>
          <a:p>
            <a:r>
              <a:rPr lang="en-US" dirty="0" smtClean="0"/>
              <a:t>In 1948, WHO had 56 members. In 1961, 05 full members and 4 associate members. In 1987, 166 full members and 1 associate member. In 1996, 190 member states and 2 associate members. </a:t>
            </a:r>
          </a:p>
          <a:p>
            <a:endParaRPr lang="en-US" dirty="0" smtClean="0"/>
          </a:p>
          <a:p>
            <a:r>
              <a:rPr lang="en-US" dirty="0" smtClean="0"/>
              <a:t>At present, 193 members are there. Each member states contributes yearly to the budget and each is entitled to the services and aid the organization can provide. English and French are the working languages, with the addition of Chinese, Russian, Spanish and Arabic as official languages.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IN" b="1" dirty="0" smtClean="0"/>
              <a:t>Work of WHO</a:t>
            </a:r>
          </a:p>
          <a:p>
            <a:pPr>
              <a:buNone/>
            </a:pPr>
            <a:endParaRPr lang="en-US" dirty="0" smtClean="0"/>
          </a:p>
          <a:p>
            <a:pPr>
              <a:buNone/>
            </a:pPr>
            <a:r>
              <a:rPr lang="en-IN" dirty="0" smtClean="0"/>
              <a:t>1.  PREVENTION AND CONTROL OF SPECIFIC DISEASES</a:t>
            </a:r>
            <a:endParaRPr lang="en-US" dirty="0" smtClean="0"/>
          </a:p>
          <a:p>
            <a:pPr>
              <a:buNone/>
            </a:pPr>
            <a:r>
              <a:rPr lang="en-IN" dirty="0" smtClean="0"/>
              <a:t>2. DEVELOPMENT OF COMPREHENSIVE HEAL|H SERVICES</a:t>
            </a:r>
            <a:endParaRPr lang="en-US" dirty="0" smtClean="0"/>
          </a:p>
          <a:p>
            <a:pPr marL="514350" indent="-514350">
              <a:buAutoNum type="arabicPeriod" startAt="3"/>
            </a:pPr>
            <a:r>
              <a:rPr lang="en-IN" dirty="0" smtClean="0"/>
              <a:t>FAMILY HEALTH</a:t>
            </a:r>
          </a:p>
          <a:p>
            <a:pPr marL="514350" indent="-514350">
              <a:buNone/>
            </a:pPr>
            <a:r>
              <a:rPr lang="en-IN" dirty="0" smtClean="0"/>
              <a:t>4. ENVIRONMENTAL HEALTH</a:t>
            </a:r>
            <a:endParaRPr lang="en-US" dirty="0" smtClean="0"/>
          </a:p>
          <a:p>
            <a:pPr marL="514350" indent="-514350">
              <a:buNone/>
            </a:pPr>
            <a:r>
              <a:rPr lang="en-IN" dirty="0" smtClean="0"/>
              <a:t>5. HEALTH STATISTICS</a:t>
            </a:r>
            <a:endParaRPr lang="en-US" dirty="0" smtClean="0"/>
          </a:p>
          <a:p>
            <a:pPr marL="514350" indent="-514350">
              <a:buNone/>
            </a:pPr>
            <a:r>
              <a:rPr lang="en-IN" dirty="0" smtClean="0"/>
              <a:t>6. BIO-MEDICAL RESEARCH</a:t>
            </a:r>
            <a:endParaRPr lang="en-US" dirty="0" smtClean="0"/>
          </a:p>
          <a:p>
            <a:pPr marL="514350" indent="-514350">
              <a:buAutoNum type="arabicPeriod" startAt="3"/>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Structure of WHO </a:t>
            </a:r>
          </a:p>
          <a:p>
            <a:pPr>
              <a:buNone/>
            </a:pPr>
            <a:endParaRPr lang="en-US" dirty="0" smtClean="0"/>
          </a:p>
          <a:p>
            <a:r>
              <a:rPr lang="en-US" dirty="0" smtClean="0"/>
              <a:t>WHO consists of three principal organs: </a:t>
            </a:r>
          </a:p>
          <a:p>
            <a:pPr lvl="0"/>
            <a:r>
              <a:rPr lang="en-US" dirty="0" smtClean="0"/>
              <a:t>The World Health Assembly </a:t>
            </a:r>
          </a:p>
          <a:p>
            <a:pPr lvl="0"/>
            <a:r>
              <a:rPr lang="en-US" dirty="0" smtClean="0"/>
              <a:t>The Executive Board </a:t>
            </a:r>
          </a:p>
          <a:p>
            <a:pPr lvl="0"/>
            <a:r>
              <a:rPr lang="en-US" dirty="0" smtClean="0"/>
              <a:t>The Secretariat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buNone/>
            </a:pPr>
            <a:r>
              <a:rPr lang="en-US" b="1" dirty="0" smtClean="0"/>
              <a:t>Regional offices</a:t>
            </a:r>
            <a:endParaRPr lang="en-US" dirty="0" smtClean="0"/>
          </a:p>
          <a:p>
            <a:r>
              <a:rPr lang="en-US" dirty="0" smtClean="0"/>
              <a:t>South East Asia Regional Office  </a:t>
            </a:r>
          </a:p>
          <a:p>
            <a:pPr>
              <a:buNone/>
            </a:pPr>
            <a:endParaRPr lang="en-US" dirty="0"/>
          </a:p>
        </p:txBody>
      </p:sp>
      <p:graphicFrame>
        <p:nvGraphicFramePr>
          <p:cNvPr id="4" name="Table 3"/>
          <p:cNvGraphicFramePr>
            <a:graphicFrameLocks noGrp="1"/>
          </p:cNvGraphicFramePr>
          <p:nvPr/>
        </p:nvGraphicFramePr>
        <p:xfrm>
          <a:off x="914400" y="1981200"/>
          <a:ext cx="7772400" cy="4191000"/>
        </p:xfrm>
        <a:graphic>
          <a:graphicData uri="http://schemas.openxmlformats.org/drawingml/2006/table">
            <a:tbl>
              <a:tblPr firstRow="1" bandRow="1">
                <a:tableStyleId>{5C22544A-7EE6-4342-B048-85BDC9FD1C3A}</a:tableStyleId>
              </a:tblPr>
              <a:tblGrid>
                <a:gridCol w="3886200"/>
                <a:gridCol w="3886200"/>
              </a:tblGrid>
              <a:tr h="698500">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South –East Asia</a:t>
                      </a:r>
                      <a:endParaRPr lang="en-US" sz="1600" dirty="0">
                        <a:latin typeface="Calibri"/>
                        <a:ea typeface="Times New Roman"/>
                        <a:cs typeface="Times New Roman"/>
                      </a:endParaRPr>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New Delhi, India</a:t>
                      </a:r>
                      <a:endParaRPr lang="en-US" sz="1600" dirty="0">
                        <a:latin typeface="Calibri"/>
                        <a:ea typeface="Times New Roman"/>
                        <a:cs typeface="Times New Roman"/>
                      </a:endParaRPr>
                    </a:p>
                  </a:txBody>
                  <a:tcPr/>
                </a:tc>
              </a:tr>
              <a:tr h="698500">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Eastern Mediterranean</a:t>
                      </a:r>
                      <a:endParaRPr lang="en-US" sz="1600" dirty="0">
                        <a:latin typeface="Calibri"/>
                        <a:ea typeface="Times New Roman"/>
                        <a:cs typeface="Times New Roman"/>
                      </a:endParaRPr>
                    </a:p>
                  </a:txBody>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Alexandria, Egypt</a:t>
                      </a:r>
                      <a:endParaRPr lang="en-US" sz="1600">
                        <a:latin typeface="Calibri"/>
                        <a:ea typeface="Times New Roman"/>
                        <a:cs typeface="Times New Roman"/>
                      </a:endParaRPr>
                    </a:p>
                  </a:txBody>
                  <a:tcPr/>
                </a:tc>
              </a:tr>
              <a:tr h="698500">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Region of America</a:t>
                      </a:r>
                      <a:endParaRPr lang="en-US" sz="1600" dirty="0">
                        <a:latin typeface="Calibri"/>
                        <a:ea typeface="Times New Roman"/>
                        <a:cs typeface="Times New Roman"/>
                      </a:endParaRPr>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Washington DC.(USA)</a:t>
                      </a:r>
                      <a:endParaRPr lang="en-US" sz="1600" dirty="0">
                        <a:latin typeface="Calibri"/>
                        <a:ea typeface="Times New Roman"/>
                        <a:cs typeface="Times New Roman"/>
                      </a:endParaRPr>
                    </a:p>
                  </a:txBody>
                  <a:tcPr/>
                </a:tc>
              </a:tr>
              <a:tr h="698500">
                <a:tc>
                  <a:txBody>
                    <a:bodyPr/>
                    <a:lstStyle/>
                    <a:p>
                      <a:pPr marL="0" marR="0" algn="just">
                        <a:lnSpc>
                          <a:spcPct val="150000"/>
                        </a:lnSpc>
                        <a:spcBef>
                          <a:spcPts val="0"/>
                        </a:spcBef>
                        <a:spcAft>
                          <a:spcPts val="0"/>
                        </a:spcAft>
                      </a:pPr>
                      <a:r>
                        <a:rPr lang="en-US" sz="1800" b="1">
                          <a:latin typeface="Times New Roman"/>
                          <a:ea typeface="Times New Roman"/>
                          <a:cs typeface="Times New Roman"/>
                        </a:rPr>
                        <a:t>Western Pacific</a:t>
                      </a:r>
                      <a:endParaRPr lang="en-US" sz="1600">
                        <a:latin typeface="Calibri"/>
                        <a:ea typeface="Times New Roman"/>
                        <a:cs typeface="Times New Roman"/>
                      </a:endParaRPr>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Manila, Philippines</a:t>
                      </a:r>
                      <a:endParaRPr lang="en-US" sz="1600" dirty="0">
                        <a:latin typeface="Calibri"/>
                        <a:ea typeface="Times New Roman"/>
                        <a:cs typeface="Times New Roman"/>
                      </a:endParaRPr>
                    </a:p>
                  </a:txBody>
                  <a:tcPr/>
                </a:tc>
              </a:tr>
              <a:tr h="698500">
                <a:tc>
                  <a:txBody>
                    <a:bodyPr/>
                    <a:lstStyle/>
                    <a:p>
                      <a:pPr marL="0" marR="0" algn="just">
                        <a:lnSpc>
                          <a:spcPct val="150000"/>
                        </a:lnSpc>
                        <a:spcBef>
                          <a:spcPts val="0"/>
                        </a:spcBef>
                        <a:spcAft>
                          <a:spcPts val="0"/>
                        </a:spcAft>
                      </a:pPr>
                      <a:r>
                        <a:rPr lang="en-US" sz="1800" b="1">
                          <a:latin typeface="Times New Roman"/>
                          <a:ea typeface="Times New Roman"/>
                          <a:cs typeface="Times New Roman"/>
                        </a:rPr>
                        <a:t>African Region</a:t>
                      </a:r>
                      <a:endParaRPr lang="en-US" sz="1600">
                        <a:latin typeface="Calibri"/>
                        <a:ea typeface="Times New Roman"/>
                        <a:cs typeface="Times New Roman"/>
                      </a:endParaRPr>
                    </a:p>
                  </a:txBody>
                  <a:tcPr/>
                </a:tc>
                <a:tc>
                  <a:txBody>
                    <a:bodyPr/>
                    <a:lstStyle/>
                    <a:p>
                      <a:pPr marL="0" marR="0" algn="just">
                        <a:lnSpc>
                          <a:spcPct val="150000"/>
                        </a:lnSpc>
                        <a:spcBef>
                          <a:spcPts val="0"/>
                        </a:spcBef>
                        <a:spcAft>
                          <a:spcPts val="0"/>
                        </a:spcAft>
                      </a:pPr>
                      <a:r>
                        <a:rPr lang="en-IN" sz="1800" dirty="0">
                          <a:latin typeface="Times New Roman"/>
                          <a:ea typeface="Times New Roman"/>
                          <a:cs typeface="Times New Roman"/>
                        </a:rPr>
                        <a:t>Harare( Zimbabwe) </a:t>
                      </a:r>
                      <a:endParaRPr lang="en-US" sz="1600" dirty="0">
                        <a:latin typeface="Calibri"/>
                        <a:ea typeface="Times New Roman"/>
                        <a:cs typeface="Times New Roman"/>
                      </a:endParaRPr>
                    </a:p>
                  </a:txBody>
                  <a:tcPr/>
                </a:tc>
              </a:tr>
              <a:tr h="698500">
                <a:tc>
                  <a:txBody>
                    <a:bodyPr/>
                    <a:lstStyle/>
                    <a:p>
                      <a:pPr marL="0" marR="0" algn="just">
                        <a:lnSpc>
                          <a:spcPct val="150000"/>
                        </a:lnSpc>
                        <a:spcBef>
                          <a:spcPts val="0"/>
                        </a:spcBef>
                        <a:spcAft>
                          <a:spcPts val="0"/>
                        </a:spcAft>
                      </a:pPr>
                      <a:r>
                        <a:rPr lang="en-US" sz="1800" b="1">
                          <a:latin typeface="Times New Roman"/>
                          <a:ea typeface="Times New Roman"/>
                          <a:cs typeface="Times New Roman"/>
                        </a:rPr>
                        <a:t>European Region</a:t>
                      </a:r>
                      <a:endParaRPr lang="en-US" sz="1600">
                        <a:latin typeface="Calibri"/>
                        <a:ea typeface="Times New Roman"/>
                        <a:cs typeface="Times New Roman"/>
                      </a:endParaRPr>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Copenhagen, Denmark </a:t>
                      </a:r>
                      <a:endParaRPr lang="en-US" sz="1600" dirty="0">
                        <a:latin typeface="Calibri"/>
                        <a:ea typeface="Times New Roman"/>
                        <a:cs typeface="Times New Roman"/>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Grp="1"/>
          </p:cNvGraphicFramePr>
          <p:nvPr>
            <p:ph idx="1"/>
          </p:nvPr>
        </p:nvGraphicFramePr>
        <p:xfrm>
          <a:off x="990600" y="2819400"/>
          <a:ext cx="6400800" cy="3230563"/>
        </p:xfrm>
        <a:graphic>
          <a:graphicData uri="http://schemas.openxmlformats.org/drawingml/2006/chart">
            <c:chart xmlns:c="http://schemas.openxmlformats.org/drawingml/2006/chart" xmlns:r="http://schemas.openxmlformats.org/officeDocument/2006/relationships" r:id="rId2"/>
          </a:graphicData>
        </a:graphic>
      </p:graphicFrame>
      <p:sp>
        <p:nvSpPr>
          <p:cNvPr id="1025" name="Rectangle 1"/>
          <p:cNvSpPr>
            <a:spLocks noChangeArrowheads="1"/>
          </p:cNvSpPr>
          <p:nvPr/>
        </p:nvSpPr>
        <p:spPr bwMode="auto">
          <a:xfrm>
            <a:off x="914400" y="1371600"/>
            <a:ext cx="5297669"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VOLUNTARY CONTRIBUTIONS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EXPENDITURES BY CATEGORY 2004-2005</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World health days of importance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30</a:t>
            </a:r>
            <a:r>
              <a:rPr lang="en-US" baseline="30000" dirty="0" smtClean="0"/>
              <a:t>TH</a:t>
            </a:r>
            <a:r>
              <a:rPr lang="en-US" dirty="0" smtClean="0"/>
              <a:t> JANUARY                   ANTILEPROSY DAY</a:t>
            </a:r>
          </a:p>
          <a:p>
            <a:r>
              <a:rPr lang="en-US" dirty="0" smtClean="0"/>
              <a:t>7</a:t>
            </a:r>
            <a:r>
              <a:rPr lang="en-US" baseline="30000" dirty="0" smtClean="0"/>
              <a:t>TH </a:t>
            </a:r>
            <a:r>
              <a:rPr lang="en-US" dirty="0" smtClean="0"/>
              <a:t>APRIL                        WORLD HEALTH DAY</a:t>
            </a:r>
          </a:p>
          <a:p>
            <a:r>
              <a:rPr lang="en-US" dirty="0" smtClean="0"/>
              <a:t>22</a:t>
            </a:r>
            <a:r>
              <a:rPr lang="en-US" baseline="30000" dirty="0" smtClean="0"/>
              <a:t>ND </a:t>
            </a:r>
            <a:r>
              <a:rPr lang="en-US" dirty="0" smtClean="0"/>
              <a:t>APRIL                       WORLD HABITAT DAY</a:t>
            </a:r>
          </a:p>
          <a:p>
            <a:r>
              <a:rPr lang="en-US" dirty="0" smtClean="0"/>
              <a:t>31</a:t>
            </a:r>
            <a:r>
              <a:rPr lang="en-US" baseline="30000" dirty="0" smtClean="0"/>
              <a:t>ST</a:t>
            </a:r>
            <a:r>
              <a:rPr lang="en-US" dirty="0" smtClean="0"/>
              <a:t> MAY                         NO TOBACCO DAY</a:t>
            </a:r>
          </a:p>
          <a:p>
            <a:r>
              <a:rPr lang="en-US" dirty="0" smtClean="0"/>
              <a:t>1</a:t>
            </a:r>
            <a:r>
              <a:rPr lang="en-US" baseline="30000" dirty="0" smtClean="0"/>
              <a:t>ST</a:t>
            </a:r>
            <a:r>
              <a:rPr lang="en-US" dirty="0" smtClean="0"/>
              <a:t> JULY                          DOCTORS DAY</a:t>
            </a:r>
          </a:p>
          <a:p>
            <a:r>
              <a:rPr lang="en-US" dirty="0" smtClean="0"/>
              <a:t>11</a:t>
            </a:r>
            <a:r>
              <a:rPr lang="en-US" baseline="30000" dirty="0" smtClean="0"/>
              <a:t>TH</a:t>
            </a:r>
            <a:r>
              <a:rPr lang="en-US" dirty="0" smtClean="0"/>
              <a:t> JULY                        WORLD POPULATION DAY</a:t>
            </a:r>
          </a:p>
          <a:p>
            <a:r>
              <a:rPr lang="en-US" dirty="0" smtClean="0"/>
              <a:t>2</a:t>
            </a:r>
            <a:r>
              <a:rPr lang="en-US" baseline="30000" dirty="0" smtClean="0"/>
              <a:t>ND</a:t>
            </a:r>
            <a:r>
              <a:rPr lang="en-US" dirty="0" smtClean="0"/>
              <a:t> OCTOBER                    ANTI DRUG ADDICTION DAY</a:t>
            </a:r>
          </a:p>
          <a:p>
            <a:r>
              <a:rPr lang="en-US" dirty="0" smtClean="0"/>
              <a:t>13</a:t>
            </a:r>
            <a:r>
              <a:rPr lang="en-US" baseline="30000" dirty="0" smtClean="0"/>
              <a:t>TH</a:t>
            </a:r>
            <a:r>
              <a:rPr lang="en-US" dirty="0" smtClean="0"/>
              <a:t> OCTOBER                   ANTI NATURAL DISASTER DAY   </a:t>
            </a:r>
          </a:p>
          <a:p>
            <a:r>
              <a:rPr lang="en-US" dirty="0" smtClean="0"/>
              <a:t>1</a:t>
            </a:r>
            <a:r>
              <a:rPr lang="en-US" baseline="30000" dirty="0" smtClean="0"/>
              <a:t>ST</a:t>
            </a:r>
            <a:r>
              <a:rPr lang="en-US" dirty="0" smtClean="0"/>
              <a:t> DECEMBER                   ANTI AIDS DAY</a:t>
            </a:r>
          </a:p>
          <a:p>
            <a:r>
              <a:rPr lang="en-US" dirty="0" smtClean="0"/>
              <a:t>11</a:t>
            </a:r>
            <a:r>
              <a:rPr lang="en-US" baseline="30000" dirty="0" smtClean="0"/>
              <a:t>TH</a:t>
            </a:r>
            <a:r>
              <a:rPr lang="en-US" dirty="0" smtClean="0"/>
              <a:t> DECEMBER                  UNICEF DAY   </a:t>
            </a:r>
          </a:p>
          <a:p>
            <a:pPr>
              <a:buNone/>
            </a:pPr>
            <a:r>
              <a:rPr lang="en-US" b="1" dirty="0" smtClean="0"/>
              <a:t> </a:t>
            </a: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pPr>
              <a:buNone/>
            </a:pPr>
            <a:r>
              <a:rPr lang="en-US" b="1" u="sng" dirty="0" smtClean="0"/>
              <a:t>UNICEF</a:t>
            </a:r>
          </a:p>
          <a:p>
            <a:pPr>
              <a:buNone/>
            </a:pPr>
            <a:endParaRPr lang="en-US" dirty="0" smtClean="0"/>
          </a:p>
          <a:p>
            <a:r>
              <a:rPr lang="en-IN" dirty="0" smtClean="0"/>
              <a:t>	Established in 1946 by the United Nations General Assembly.</a:t>
            </a:r>
          </a:p>
          <a:p>
            <a:endParaRPr lang="en-US" dirty="0" smtClean="0"/>
          </a:p>
          <a:p>
            <a:r>
              <a:rPr lang="en-IN" dirty="0" smtClean="0"/>
              <a:t>	In 1953 the emergency functions were over, general assembly gave it a new name “U.N. Children’s Fund”. The headquarters is at United Nations, New York. UNICEF's regional office is in New Delhi; the region is known as the South Central Asian Region.</a:t>
            </a:r>
          </a:p>
          <a:p>
            <a:endParaRPr lang="en-US" dirty="0" smtClean="0"/>
          </a:p>
          <a:p>
            <a:r>
              <a:rPr lang="en-IN" dirty="0" smtClean="0"/>
              <a:t>UNICEF collaborates with WHO, and the other specialized agencies of the United Nations like UNDP, FAO &amp; UNESCO.</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UNICEF and WHO worked together on urgent problems such as malaria, tuberculosis and venereal diseases. </a:t>
            </a:r>
          </a:p>
          <a:p>
            <a:endParaRPr lang="en-IN" dirty="0" smtClean="0"/>
          </a:p>
          <a:p>
            <a:r>
              <a:rPr lang="en-IN" dirty="0" smtClean="0"/>
              <a:t>Covers field such as maternal &amp; child health, nutrition, environmental sanitation, health education “Whole child”</a:t>
            </a:r>
            <a:r>
              <a:rPr lang="en-IN" dirty="0" smtClean="0">
                <a:sym typeface="Wingdings"/>
              </a:rPr>
              <a:t></a:t>
            </a:r>
            <a:r>
              <a:rPr lang="en-IN" dirty="0" smtClean="0"/>
              <a:t> ‘country health programming’</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u="sng" dirty="0" smtClean="0"/>
              <a:t>Child health </a:t>
            </a:r>
          </a:p>
          <a:p>
            <a:pPr>
              <a:buNone/>
            </a:pPr>
            <a:endParaRPr lang="en-US" dirty="0" smtClean="0"/>
          </a:p>
          <a:p>
            <a:r>
              <a:rPr lang="en-IN" dirty="0" smtClean="0"/>
              <a:t>	Production of vaccines and sera in many countries. Supported India's BCG vaccination programme from its inception. It has also assisted in the erection of a penicillin plant, </a:t>
            </a:r>
            <a:r>
              <a:rPr lang="en-IN" dirty="0" err="1" smtClean="0"/>
              <a:t>Pune</a:t>
            </a:r>
            <a:r>
              <a:rPr lang="en-IN"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70000" lnSpcReduction="20000"/>
          </a:bodyPr>
          <a:lstStyle/>
          <a:p>
            <a:pPr>
              <a:buNone/>
            </a:pPr>
            <a:r>
              <a:rPr lang="en-US" dirty="0" smtClean="0"/>
              <a:t> </a:t>
            </a:r>
          </a:p>
          <a:p>
            <a:pPr algn="ctr">
              <a:buNone/>
            </a:pPr>
            <a:r>
              <a:rPr lang="en-US" b="1" u="sng" dirty="0" smtClean="0"/>
              <a:t>CONTENTS</a:t>
            </a:r>
            <a:endParaRPr lang="en-US" dirty="0" smtClean="0"/>
          </a:p>
          <a:p>
            <a:pPr>
              <a:buNone/>
            </a:pPr>
            <a:r>
              <a:rPr lang="en-US" dirty="0" smtClean="0"/>
              <a:t> </a:t>
            </a:r>
          </a:p>
          <a:p>
            <a:pPr lvl="0"/>
            <a:r>
              <a:rPr lang="en-US" dirty="0" smtClean="0"/>
              <a:t>Introduction </a:t>
            </a:r>
          </a:p>
          <a:p>
            <a:pPr lvl="0"/>
            <a:r>
              <a:rPr lang="en-US" dirty="0" smtClean="0"/>
              <a:t>Historical considerations</a:t>
            </a:r>
          </a:p>
          <a:p>
            <a:pPr lvl="0"/>
            <a:r>
              <a:rPr lang="en-US" dirty="0" smtClean="0"/>
              <a:t>Basic considerations </a:t>
            </a:r>
          </a:p>
          <a:p>
            <a:pPr lvl="0"/>
            <a:r>
              <a:rPr lang="en-US" dirty="0" smtClean="0"/>
              <a:t>United nations agencies </a:t>
            </a:r>
          </a:p>
          <a:p>
            <a:pPr lvl="0"/>
            <a:r>
              <a:rPr lang="en-US" dirty="0" smtClean="0"/>
              <a:t>WHO &amp; oral health</a:t>
            </a:r>
          </a:p>
          <a:p>
            <a:pPr lvl="0"/>
            <a:r>
              <a:rPr lang="en-US" dirty="0" smtClean="0"/>
              <a:t>UNICEF</a:t>
            </a:r>
          </a:p>
          <a:p>
            <a:pPr lvl="0"/>
            <a:r>
              <a:rPr lang="en-US" dirty="0" smtClean="0"/>
              <a:t>Food and Agriculture Organization</a:t>
            </a:r>
          </a:p>
          <a:p>
            <a:pPr lvl="0"/>
            <a:r>
              <a:rPr lang="en-US" dirty="0" smtClean="0"/>
              <a:t>International Labour Organization &amp; World Bank</a:t>
            </a:r>
          </a:p>
          <a:p>
            <a:pPr lvl="0"/>
            <a:r>
              <a:rPr lang="en-US" dirty="0" smtClean="0"/>
              <a:t>Bilateral agencies</a:t>
            </a:r>
          </a:p>
          <a:p>
            <a:pPr lvl="0"/>
            <a:r>
              <a:rPr lang="en-US" dirty="0" smtClean="0"/>
              <a:t>Non governmental and other agencies</a:t>
            </a:r>
          </a:p>
          <a:p>
            <a:pPr lvl="0"/>
            <a:r>
              <a:rPr lang="en-US" dirty="0" smtClean="0"/>
              <a:t>Voluntary health agencies</a:t>
            </a:r>
          </a:p>
          <a:p>
            <a:pPr lvl="0"/>
            <a:r>
              <a:rPr lang="en-US" dirty="0" smtClean="0"/>
              <a:t>Health agencies of  India</a:t>
            </a:r>
          </a:p>
          <a:p>
            <a:pPr lvl="0"/>
            <a:r>
              <a:rPr lang="en-US" dirty="0" smtClean="0"/>
              <a:t>Health agencies for dental care</a:t>
            </a:r>
          </a:p>
          <a:p>
            <a:pPr lvl="0"/>
            <a:r>
              <a:rPr lang="en-US" dirty="0" smtClean="0"/>
              <a:t>Conclusion</a:t>
            </a:r>
          </a:p>
          <a:p>
            <a:pPr lvl="0"/>
            <a:r>
              <a:rPr lang="en-US" dirty="0" smtClean="0"/>
              <a:t>References</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IN" b="1" u="sng" dirty="0" smtClean="0"/>
              <a:t>Child  nutrition</a:t>
            </a:r>
          </a:p>
          <a:p>
            <a:pPr>
              <a:buNone/>
            </a:pPr>
            <a:endParaRPr lang="en-US" dirty="0" smtClean="0"/>
          </a:p>
          <a:p>
            <a:r>
              <a:rPr lang="en-IN" dirty="0" smtClean="0"/>
              <a:t>	In mid-1950s with the development of low-cost protein-rich food mixtures. </a:t>
            </a:r>
          </a:p>
          <a:p>
            <a:endParaRPr lang="en-IN" dirty="0" smtClean="0"/>
          </a:p>
          <a:p>
            <a:r>
              <a:rPr lang="en-IN" dirty="0" smtClean="0"/>
              <a:t>In collaboration with FAO, UNICEF also began aiding "applied nutrition" programmes. The UNICEF has supplied equipment for modern dairy plants in various parts of India.</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IN" b="1" u="sng" dirty="0" smtClean="0"/>
              <a:t>Family and child welfare </a:t>
            </a:r>
          </a:p>
          <a:p>
            <a:pPr>
              <a:buNone/>
            </a:pPr>
            <a:endParaRPr lang="en-US" dirty="0" smtClean="0"/>
          </a:p>
          <a:p>
            <a:r>
              <a:rPr lang="en-IN" dirty="0" smtClean="0"/>
              <a:t> 	To improve the care of children, both within and outside their homes.</a:t>
            </a:r>
          </a:p>
          <a:p>
            <a:endParaRPr lang="en-IN" dirty="0" smtClean="0"/>
          </a:p>
          <a:p>
            <a:r>
              <a:rPr lang="en-IN" dirty="0" smtClean="0"/>
              <a:t> These services are carried out not as separate projects but as part of health, nutrition and education or home economics extension programmes.</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7500" lnSpcReduction="20000"/>
          </a:bodyPr>
          <a:lstStyle/>
          <a:p>
            <a:pPr>
              <a:buNone/>
            </a:pPr>
            <a:r>
              <a:rPr lang="en-IN" b="1" u="sng" dirty="0" smtClean="0"/>
              <a:t>Education: formal and non-formal </a:t>
            </a:r>
          </a:p>
          <a:p>
            <a:pPr>
              <a:buNone/>
            </a:pPr>
            <a:endParaRPr lang="en-US" dirty="0" smtClean="0"/>
          </a:p>
          <a:p>
            <a:r>
              <a:rPr lang="en-IN" dirty="0" smtClean="0"/>
              <a:t>In collaboration of with UNESCO, UNICEF is assisting India in the expansion and improvement of teaching science in India. </a:t>
            </a:r>
          </a:p>
          <a:p>
            <a:endParaRPr lang="en-IN" dirty="0" smtClean="0"/>
          </a:p>
          <a:p>
            <a:r>
              <a:rPr lang="en-IN" dirty="0" smtClean="0"/>
              <a:t>Science laboratories, equipment, workshop tools, library books, audiovisual aids are being made available to educational institutions GOBI campaign to encourage 4 strategies for a “child health revolution”</a:t>
            </a:r>
            <a:endParaRPr lang="en-US" dirty="0" smtClean="0"/>
          </a:p>
          <a:p>
            <a:r>
              <a:rPr lang="en-IN" dirty="0" smtClean="0"/>
              <a:t>G- Growth Charts</a:t>
            </a:r>
            <a:endParaRPr lang="en-US" dirty="0" smtClean="0"/>
          </a:p>
          <a:p>
            <a:r>
              <a:rPr lang="en-IN" dirty="0" smtClean="0"/>
              <a:t>O-Oral Rehydration Therapy</a:t>
            </a:r>
            <a:endParaRPr lang="en-US" dirty="0" smtClean="0"/>
          </a:p>
          <a:p>
            <a:r>
              <a:rPr lang="en-IN" dirty="0" smtClean="0"/>
              <a:t>B-Breast Feeding</a:t>
            </a:r>
            <a:endParaRPr lang="en-US" dirty="0" smtClean="0"/>
          </a:p>
          <a:p>
            <a:r>
              <a:rPr lang="en-IN" dirty="0" smtClean="0"/>
              <a:t>I-Immunization</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IN" b="1" u="sng" dirty="0" smtClean="0"/>
              <a:t>United Nations Development Programme(UNDP)</a:t>
            </a:r>
          </a:p>
          <a:p>
            <a:pPr>
              <a:buNone/>
            </a:pPr>
            <a:endParaRPr lang="en-US" dirty="0" smtClean="0"/>
          </a:p>
          <a:p>
            <a:r>
              <a:rPr lang="en-IN" dirty="0" smtClean="0"/>
              <a:t>	It was established in 1966. The member countries both rich and poor of the United Nations meet annually and pledge contributions to the UNDP.</a:t>
            </a:r>
          </a:p>
          <a:p>
            <a:endParaRPr lang="en-US" dirty="0" smtClean="0"/>
          </a:p>
          <a:p>
            <a:r>
              <a:rPr lang="en-US" dirty="0" smtClean="0"/>
              <a:t>	Basic objective is to</a:t>
            </a:r>
            <a:r>
              <a:rPr lang="en-IN" dirty="0" smtClean="0"/>
              <a:t> help poorer nations develop their human and natural resources more fully. Projects covers every economic and social sector - agriculture, industry, education and science, health, social welfare etc </a:t>
            </a: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IN" b="1" u="sng" dirty="0" smtClean="0"/>
              <a:t>UN Fund for Population Activities</a:t>
            </a:r>
          </a:p>
          <a:p>
            <a:pPr>
              <a:buNone/>
            </a:pPr>
            <a:endParaRPr lang="en-US" dirty="0" smtClean="0"/>
          </a:p>
          <a:p>
            <a:r>
              <a:rPr lang="en-IN" dirty="0" smtClean="0"/>
              <a:t>The United Nations Fund for Population Activities (UNFPA) has been providing assistance to India since 1974. </a:t>
            </a:r>
          </a:p>
          <a:p>
            <a:endParaRPr lang="en-IN" dirty="0" smtClean="0"/>
          </a:p>
          <a:p>
            <a:r>
              <a:rPr lang="en-IN" dirty="0" smtClean="0"/>
              <a:t>Intensive development of health and family welfare infrastructure and improvement in the availability of services in the rural areas.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b="1" u="sng" dirty="0" smtClean="0"/>
              <a:t>Food and Agriculture Organization (FAO)</a:t>
            </a:r>
            <a:endParaRPr lang="en-US" dirty="0" smtClean="0"/>
          </a:p>
          <a:p>
            <a:r>
              <a:rPr lang="en-US" dirty="0" smtClean="0"/>
              <a:t>Formed in 1945 &amp; Headquarters – Rome</a:t>
            </a:r>
          </a:p>
          <a:p>
            <a:pPr>
              <a:buNone/>
            </a:pPr>
            <a:r>
              <a:rPr lang="en-US" u="sng" dirty="0" smtClean="0"/>
              <a:t> Aims:</a:t>
            </a:r>
            <a:endParaRPr lang="en-US" dirty="0" smtClean="0"/>
          </a:p>
          <a:p>
            <a:pPr lvl="0"/>
            <a:r>
              <a:rPr lang="en-IN" dirty="0" smtClean="0"/>
              <a:t>To help nations raise living standards </a:t>
            </a:r>
            <a:endParaRPr lang="en-US" dirty="0" smtClean="0"/>
          </a:p>
          <a:p>
            <a:pPr lvl="0"/>
            <a:r>
              <a:rPr lang="en-IN" dirty="0" smtClean="0"/>
              <a:t>To improve nutrition of the people of all countries</a:t>
            </a:r>
            <a:endParaRPr lang="en-US" dirty="0" smtClean="0"/>
          </a:p>
          <a:p>
            <a:pPr lvl="0"/>
            <a:r>
              <a:rPr lang="en-IN" dirty="0" smtClean="0"/>
              <a:t>To increase the efficiency of farming, forestry and fisheries</a:t>
            </a:r>
            <a:endParaRPr lang="en-US" dirty="0" smtClean="0"/>
          </a:p>
          <a:p>
            <a:pPr lvl="0"/>
            <a:r>
              <a:rPr lang="en-IN" dirty="0" smtClean="0"/>
              <a:t>To better the condition of rural people and to widen the opportunity of all people for productive work.</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b="1" u="sng" dirty="0" smtClean="0"/>
              <a:t>International Labour Organization (ILO)</a:t>
            </a:r>
          </a:p>
          <a:p>
            <a:pPr>
              <a:buNone/>
            </a:pPr>
            <a:endParaRPr lang="en-US" dirty="0" smtClean="0"/>
          </a:p>
          <a:p>
            <a:r>
              <a:rPr lang="en-US" dirty="0" smtClean="0"/>
              <a:t>Established in 1919, Headquarters are in Geneva, Switzerland.</a:t>
            </a:r>
          </a:p>
          <a:p>
            <a:r>
              <a:rPr lang="en-US" dirty="0" smtClean="0"/>
              <a:t> Its purposes is to establishment of lasting peace by promoting social justice. Improve living standards and labor conditions of working people and promote economic and social stability</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buNone/>
            </a:pPr>
            <a:r>
              <a:rPr lang="en-US" b="1" u="sng" dirty="0" smtClean="0"/>
              <a:t>UNESCO</a:t>
            </a:r>
          </a:p>
          <a:p>
            <a:endParaRPr lang="en-US" dirty="0" smtClean="0"/>
          </a:p>
          <a:p>
            <a:r>
              <a:rPr lang="en-US" dirty="0" smtClean="0"/>
              <a:t>	United Nations Educational, Scientific &amp; Cultural Organization was established 1945 with 188 members.</a:t>
            </a:r>
          </a:p>
          <a:p>
            <a:pPr>
              <a:buNone/>
            </a:pPr>
            <a:r>
              <a:rPr lang="en-US" dirty="0" smtClean="0"/>
              <a:t> </a:t>
            </a:r>
          </a:p>
          <a:p>
            <a:r>
              <a:rPr lang="en-US" dirty="0" smtClean="0"/>
              <a:t>The major Objective include:</a:t>
            </a:r>
          </a:p>
          <a:p>
            <a:r>
              <a:rPr lang="en-US" dirty="0" smtClean="0"/>
              <a:t>Contribute to peace &amp; security in the world by promoting collaboration among nations through education, science, culture, &amp; communication.</a:t>
            </a:r>
          </a:p>
          <a:p>
            <a:endParaRPr lang="en-US" dirty="0" smtClean="0"/>
          </a:p>
          <a:p>
            <a:r>
              <a:rPr lang="en-US" dirty="0" smtClean="0"/>
              <a:t>UNESCO publishes the World Education Report annually since 1999 considerable reforms were implemented by UNESCO to restructure and decentralize the Organization’s staff and activities.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buNone/>
            </a:pPr>
            <a:r>
              <a:rPr lang="en-US" b="1" u="sng" dirty="0" smtClean="0"/>
              <a:t>UNHCR</a:t>
            </a:r>
          </a:p>
          <a:p>
            <a:pPr>
              <a:buNone/>
            </a:pPr>
            <a:endParaRPr lang="en-US" dirty="0" smtClean="0"/>
          </a:p>
          <a:p>
            <a:r>
              <a:rPr lang="en-US" dirty="0" smtClean="0"/>
              <a:t>	United Nations High Commission for Refugees was established in 1950 </a:t>
            </a:r>
          </a:p>
          <a:p>
            <a:r>
              <a:rPr lang="en-US" dirty="0" smtClean="0"/>
              <a:t>Its main aim is to provide protection &amp; assistance to refugees </a:t>
            </a:r>
          </a:p>
          <a:p>
            <a:endParaRPr lang="en-US" dirty="0" smtClean="0"/>
          </a:p>
          <a:p>
            <a:pPr>
              <a:buNone/>
            </a:pPr>
            <a:r>
              <a:rPr lang="en-US" dirty="0" smtClean="0"/>
              <a:t>The two basic objectives include-</a:t>
            </a:r>
          </a:p>
          <a:p>
            <a:pPr lvl="0"/>
            <a:r>
              <a:rPr lang="en-US" dirty="0" smtClean="0"/>
              <a:t>Protection refugees </a:t>
            </a:r>
          </a:p>
          <a:p>
            <a:pPr lvl="0"/>
            <a:r>
              <a:rPr lang="en-US" dirty="0" smtClean="0"/>
              <a:t>To seek ways to help them restart their lives in a normal environment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IN" b="1" u="sng" dirty="0" smtClean="0"/>
              <a:t>The Colombo Plan</a:t>
            </a:r>
          </a:p>
          <a:p>
            <a:endParaRPr lang="en-US" dirty="0" smtClean="0"/>
          </a:p>
          <a:p>
            <a:r>
              <a:rPr lang="en-IN" dirty="0" smtClean="0"/>
              <a:t>	Colombo in January 1950, a programme was drawn up for cooperative economic development in South &amp;South East Asia. Membership comprises 20 developing countries within the region and 6 non-regional members - Australia, Canada, Japan, New Zealand, UK and USA.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a:buNone/>
            </a:pPr>
            <a:r>
              <a:rPr lang="en-US" b="1" u="sng" dirty="0" smtClean="0"/>
              <a:t>Introduction</a:t>
            </a:r>
            <a:endParaRPr lang="en-US" dirty="0" smtClean="0"/>
          </a:p>
          <a:p>
            <a:r>
              <a:rPr lang="en-US" dirty="0" smtClean="0"/>
              <a:t>Health and disease have no political or geographical boundaries.</a:t>
            </a:r>
          </a:p>
          <a:p>
            <a:endParaRPr lang="en-US" dirty="0" smtClean="0"/>
          </a:p>
          <a:p>
            <a:r>
              <a:rPr lang="en-US" dirty="0" smtClean="0"/>
              <a:t> Disease in any part of the world is a constant threat to others. </a:t>
            </a:r>
          </a:p>
          <a:p>
            <a:endParaRPr lang="en-US" dirty="0" smtClean="0"/>
          </a:p>
          <a:p>
            <a:r>
              <a:rPr lang="en-US" dirty="0" smtClean="0"/>
              <a:t>So, it is increasingly being recognized as a matter which requires international cooperation. </a:t>
            </a:r>
          </a:p>
          <a:p>
            <a:endParaRPr lang="en-US" dirty="0" smtClean="0"/>
          </a:p>
          <a:p>
            <a:r>
              <a:rPr lang="en-US" dirty="0" smtClean="0"/>
              <a:t>To end this, a vast network of public health units has evolved. The smallest of these cater to the health needs of small rural areas: the largest, the World Health Organization, concerns itself with the entire world.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u="sng" dirty="0" smtClean="0"/>
              <a:t>Swedish International Development Agency (SIDA)</a:t>
            </a:r>
          </a:p>
          <a:p>
            <a:endParaRPr lang="en-US" dirty="0" smtClean="0"/>
          </a:p>
          <a:p>
            <a:r>
              <a:rPr lang="en-US" u="sng" dirty="0" smtClean="0"/>
              <a:t>Functions</a:t>
            </a:r>
            <a:r>
              <a:rPr lang="en-US" dirty="0" smtClean="0"/>
              <a:t>:</a:t>
            </a:r>
          </a:p>
          <a:p>
            <a:pPr lvl="0"/>
            <a:r>
              <a:rPr lang="en-US" dirty="0" smtClean="0"/>
              <a:t>Assisting National TB control programme , 1979</a:t>
            </a:r>
          </a:p>
          <a:p>
            <a:pPr lvl="0"/>
            <a:r>
              <a:rPr lang="en-US" dirty="0" smtClean="0"/>
              <a:t>Assistance in procurement of supplies like x-ray units, microscopes and anti TB drugs</a:t>
            </a:r>
          </a:p>
          <a:p>
            <a:pPr lvl="0"/>
            <a:r>
              <a:rPr lang="en-US" dirty="0" smtClean="0"/>
              <a:t>Supports short course chemotherapy drug regimens &amp; pilot phase – I </a:t>
            </a:r>
          </a:p>
          <a:p>
            <a:pPr lvl="0"/>
            <a:r>
              <a:rPr lang="en-US" dirty="0" smtClean="0"/>
              <a:t>Revised strategy of NTP in 5 sites namely Delhi, Bangalore, Mumbai, Kolkata &amp; </a:t>
            </a:r>
            <a:r>
              <a:rPr lang="en-US" dirty="0" err="1" smtClean="0"/>
              <a:t>Mehsana</a:t>
            </a:r>
            <a:r>
              <a:rPr lang="en-US" dirty="0" smtClean="0"/>
              <a:t> </a:t>
            </a:r>
          </a:p>
          <a:p>
            <a:pPr>
              <a:buNone/>
            </a:pPr>
            <a:r>
              <a:rPr lang="en-US" b="1" dirty="0" smtClean="0"/>
              <a:t> </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u="sng" dirty="0" smtClean="0"/>
              <a:t>DANIDA (Danish International Development Agency)</a:t>
            </a:r>
            <a:r>
              <a:rPr lang="en-US" dirty="0" smtClean="0"/>
              <a:t> </a:t>
            </a:r>
          </a:p>
          <a:p>
            <a:pPr>
              <a:buNone/>
            </a:pPr>
            <a:endParaRPr lang="en-US" dirty="0" smtClean="0"/>
          </a:p>
          <a:p>
            <a:r>
              <a:rPr lang="en-US" dirty="0" smtClean="0"/>
              <a:t>	Government of Denmark providing assistance for national blindness control programme since 1978.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buNone/>
            </a:pPr>
            <a:r>
              <a:rPr lang="en-US" b="1" dirty="0" smtClean="0"/>
              <a:t>CONCLUSION</a:t>
            </a:r>
          </a:p>
          <a:p>
            <a:pPr>
              <a:buNone/>
            </a:pPr>
            <a:endParaRPr lang="en-US" dirty="0" smtClean="0"/>
          </a:p>
          <a:p>
            <a:r>
              <a:rPr lang="en-US" dirty="0" smtClean="0"/>
              <a:t>International Health Agencies are one of the pillars of health care delivery systems across the globe.</a:t>
            </a:r>
          </a:p>
          <a:p>
            <a:r>
              <a:rPr lang="en-US" dirty="0" smtClean="0"/>
              <a:t>As activities in one part of the world have health implications on people residing in other parts of the world, there is a definite need for the presence of health regulatory agencies at the global level.  </a:t>
            </a:r>
          </a:p>
          <a:p>
            <a:r>
              <a:rPr lang="en-US" dirty="0" smtClean="0"/>
              <a:t>They have contributed substantially to the health of the people, especially in the developing and underdeveloped nations. With newer trends in health and diseases emerging, international health agencies will shape the destiny of millions of people in the times to come.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dirty="0" smtClean="0"/>
              <a:t>REFERENCES</a:t>
            </a:r>
          </a:p>
          <a:p>
            <a:endParaRPr lang="en-US" dirty="0" smtClean="0"/>
          </a:p>
          <a:p>
            <a:r>
              <a:rPr lang="en-US" dirty="0" smtClean="0"/>
              <a:t>World Health Organization. The World Health Report 1995 Bridging the gaps. </a:t>
            </a:r>
          </a:p>
          <a:p>
            <a:r>
              <a:rPr lang="en-US" dirty="0" smtClean="0"/>
              <a:t>WHO Geneva.</a:t>
            </a:r>
          </a:p>
          <a:p>
            <a:r>
              <a:rPr lang="en-US" dirty="0" err="1" smtClean="0"/>
              <a:t>Mahajan</a:t>
            </a:r>
            <a:r>
              <a:rPr lang="en-US" dirty="0" smtClean="0"/>
              <a:t>. BK, Gupta MC. International </a:t>
            </a:r>
            <a:r>
              <a:rPr lang="en-US" dirty="0" err="1" smtClean="0"/>
              <a:t>Health.In</a:t>
            </a:r>
            <a:r>
              <a:rPr lang="en-US" dirty="0" smtClean="0"/>
              <a:t>: </a:t>
            </a:r>
            <a:r>
              <a:rPr lang="en-US" dirty="0" err="1" smtClean="0"/>
              <a:t>Mahajan</a:t>
            </a:r>
            <a:r>
              <a:rPr lang="en-US" dirty="0" smtClean="0"/>
              <a:t>. BK editor. </a:t>
            </a:r>
          </a:p>
          <a:p>
            <a:r>
              <a:rPr lang="en-US" dirty="0" smtClean="0"/>
              <a:t>Text Book of Preventive and Social Medicine.3</a:t>
            </a:r>
            <a:r>
              <a:rPr lang="en-US" baseline="30000" dirty="0" smtClean="0"/>
              <a:t>rd</a:t>
            </a:r>
            <a:r>
              <a:rPr lang="en-US" dirty="0" smtClean="0"/>
              <a:t> </a:t>
            </a:r>
            <a:r>
              <a:rPr lang="en-US" dirty="0" err="1" smtClean="0"/>
              <a:t>edi</a:t>
            </a:r>
            <a:r>
              <a:rPr lang="en-US" dirty="0" smtClean="0"/>
              <a:t> ,</a:t>
            </a:r>
            <a:r>
              <a:rPr lang="en-US" dirty="0" err="1" smtClean="0"/>
              <a:t>Jaypee</a:t>
            </a:r>
            <a:r>
              <a:rPr lang="en-US" dirty="0" smtClean="0"/>
              <a:t> Brothers ,2003.</a:t>
            </a:r>
          </a:p>
          <a:p>
            <a:r>
              <a:rPr lang="en-US" dirty="0" smtClean="0"/>
              <a:t>Text book of community medicine - </a:t>
            </a:r>
            <a:r>
              <a:rPr lang="en-US" dirty="0" err="1" smtClean="0"/>
              <a:t>Baride</a:t>
            </a:r>
            <a:r>
              <a:rPr lang="en-US" dirty="0" smtClean="0"/>
              <a:t> </a:t>
            </a:r>
            <a:r>
              <a:rPr lang="en-US" dirty="0" err="1" smtClean="0"/>
              <a:t>Kulkarni</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txBody>
          <a:bodyPr/>
          <a:lstStyle/>
          <a:p>
            <a:r>
              <a:rPr lang="en-US" dirty="0" smtClean="0"/>
              <a:t>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a:buNone/>
            </a:pPr>
            <a:r>
              <a:rPr lang="en-US" b="1" dirty="0" smtClean="0"/>
              <a:t>International health organizations</a:t>
            </a:r>
            <a:endParaRPr lang="en-US" dirty="0" smtClean="0"/>
          </a:p>
          <a:p>
            <a:pPr>
              <a:buNone/>
            </a:pPr>
            <a:r>
              <a:rPr lang="en-US" dirty="0" smtClean="0"/>
              <a:t>Are of three types: </a:t>
            </a:r>
          </a:p>
          <a:p>
            <a:pPr lvl="0"/>
            <a:r>
              <a:rPr lang="en-US" b="1" u="sng" dirty="0" smtClean="0"/>
              <a:t>Multilateral:</a:t>
            </a:r>
            <a:r>
              <a:rPr lang="en-US" u="sng" dirty="0" smtClean="0"/>
              <a:t> </a:t>
            </a:r>
            <a:r>
              <a:rPr lang="en-US" dirty="0" smtClean="0"/>
              <a:t>Funding comes from multiple governments and is distributed to many different countries. The major multilateral organizations are all part of the United Nations Example:  World Health Organization.</a:t>
            </a:r>
          </a:p>
          <a:p>
            <a:pPr lvl="0"/>
            <a:endParaRPr lang="en-US" dirty="0" smtClean="0"/>
          </a:p>
          <a:p>
            <a:pPr lvl="0"/>
            <a:r>
              <a:rPr lang="en-US" b="1" u="sng" dirty="0" smtClean="0"/>
              <a:t>Bilateral:</a:t>
            </a:r>
            <a:r>
              <a:rPr lang="en-US" dirty="0" smtClean="0"/>
              <a:t> Bilateral agencies are governmental agencies in single country which provide aid to developing countries </a:t>
            </a:r>
          </a:p>
          <a:p>
            <a:pPr lvl="0"/>
            <a:endParaRPr lang="en-US" dirty="0" smtClean="0"/>
          </a:p>
          <a:p>
            <a:pPr lvl="0"/>
            <a:r>
              <a:rPr lang="en-US" b="1" u="sng" dirty="0" smtClean="0"/>
              <a:t>NGOs:</a:t>
            </a:r>
            <a:r>
              <a:rPr lang="en-US" dirty="0" smtClean="0"/>
              <a:t> Non-governmental organizations (NGOs), also known as private voluntary organizations (PVOs).</a:t>
            </a:r>
          </a:p>
          <a:p>
            <a:pPr>
              <a:buNone/>
            </a:pPr>
            <a:r>
              <a:rPr lang="en-US" dirty="0" smtClean="0"/>
              <a:t>       Example: Rockefeller foundation, Ford foundation</a:t>
            </a:r>
          </a:p>
          <a:p>
            <a:pPr>
              <a:buNone/>
            </a:pPr>
            <a:r>
              <a:rPr lang="en-US"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a:buNone/>
            </a:pPr>
            <a:r>
              <a:rPr lang="en-IN" b="1" dirty="0" smtClean="0"/>
              <a:t>Pan American Sanitary Bureau (1902)</a:t>
            </a:r>
          </a:p>
          <a:p>
            <a:pPr>
              <a:buNone/>
            </a:pPr>
            <a:endParaRPr lang="en-US" dirty="0" smtClean="0"/>
          </a:p>
          <a:p>
            <a:r>
              <a:rPr lang="en-IN" dirty="0" smtClean="0"/>
              <a:t>It was primarily intended to coordinate quarantine procedures in the American States.</a:t>
            </a:r>
          </a:p>
          <a:p>
            <a:endParaRPr lang="en-IN" dirty="0" smtClean="0"/>
          </a:p>
          <a:p>
            <a:r>
              <a:rPr lang="en-IN" dirty="0" smtClean="0"/>
              <a:t> In 1924, document was signed by the American Republic namely "The Pan American Sanitary Code’’ which is still in force between the States.</a:t>
            </a:r>
          </a:p>
          <a:p>
            <a:endParaRPr lang="en-US" dirty="0" smtClean="0"/>
          </a:p>
          <a:p>
            <a:r>
              <a:rPr lang="en-IN" dirty="0" smtClean="0"/>
              <a:t>In 1947, the Bureau was reorganized and the organization was called the Pan American Sanitary Organization (PASO). In 1949, an agreement was reached whereby the PASO would serve as the WHO Regional Office for the Americas. In 1958, the name was changed to Pan American Health Organization (PAHO), World's first international health agency.</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b="1" dirty="0" smtClean="0"/>
              <a:t>Office International D’ Hygiene Publique (OHIP, 1907)</a:t>
            </a:r>
          </a:p>
          <a:p>
            <a:pPr>
              <a:buNone/>
            </a:pPr>
            <a:endParaRPr lang="en-US" dirty="0" smtClean="0"/>
          </a:p>
          <a:p>
            <a:r>
              <a:rPr lang="en-IN" dirty="0" smtClean="0"/>
              <a:t>In 1907, the "Office International d’ Hygiene Publique" (OIHP), generally known as the “Paris Office” was established to create and disseminate valuable information on communicable diseases and to supervise international quarantine measures.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a:bodyPr>
          <a:lstStyle/>
          <a:p>
            <a:pPr>
              <a:buNone/>
            </a:pPr>
            <a:r>
              <a:rPr lang="en-US" b="1" dirty="0" smtClean="0"/>
              <a:t>Health organization of League of Nations (1923)</a:t>
            </a:r>
          </a:p>
          <a:p>
            <a:pPr>
              <a:buNone/>
            </a:pPr>
            <a:endParaRPr lang="en-US" dirty="0" smtClean="0"/>
          </a:p>
          <a:p>
            <a:r>
              <a:rPr lang="en-IN" dirty="0" smtClean="0"/>
              <a:t>The League of Nations was established to build a better world. It included a 'Health Organization' to "take steps in matters of international concern for the prevention and control of disease".</a:t>
            </a:r>
          </a:p>
          <a:p>
            <a:endParaRPr lang="en-IN" dirty="0" smtClean="0"/>
          </a:p>
          <a:p>
            <a:r>
              <a:rPr lang="en-IN" dirty="0" smtClean="0"/>
              <a:t> Although the League of Nations was a failure on the political side, its Health Organization, which was established in 1923, did creditable work.</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buNone/>
            </a:pPr>
            <a:r>
              <a:rPr lang="en-IN" b="1" dirty="0" smtClean="0"/>
              <a:t>The United Nations Relief and Rehabilitation Administration (UNRRA, 1943)</a:t>
            </a:r>
          </a:p>
          <a:p>
            <a:pPr>
              <a:buNone/>
            </a:pPr>
            <a:endParaRPr lang="en-US" dirty="0" smtClean="0"/>
          </a:p>
          <a:p>
            <a:r>
              <a:rPr lang="en-IN" dirty="0" smtClean="0"/>
              <a:t>The United Nations Relief and Rehabilitation Administration</a:t>
            </a:r>
            <a:r>
              <a:rPr lang="en-IN" b="1" dirty="0" smtClean="0"/>
              <a:t> (</a:t>
            </a:r>
            <a:r>
              <a:rPr lang="en-IN" dirty="0" smtClean="0"/>
              <a:t>UNRRA) was set up in 1943 with the general purpose of organizing recovery from the effects of the Second World War. </a:t>
            </a:r>
          </a:p>
          <a:p>
            <a:endParaRPr lang="en-IN" dirty="0" smtClean="0"/>
          </a:p>
          <a:p>
            <a:r>
              <a:rPr lang="en-IN" dirty="0" smtClean="0"/>
              <a:t>It did outstanding work of preventing the spread of typhus and other diseases. Assistance to malaria control in Greece &amp; Italy, where war had disrupted peace-time </a:t>
            </a:r>
            <a:r>
              <a:rPr lang="en-IN" dirty="0" err="1" smtClean="0"/>
              <a:t>antimalaria</a:t>
            </a:r>
            <a:r>
              <a:rPr lang="en-IN" dirty="0" smtClean="0"/>
              <a:t> services, was on an immense scale.</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buNone/>
            </a:pPr>
            <a:r>
              <a:rPr lang="en-US" b="1" dirty="0" smtClean="0"/>
              <a:t>WORLD HEALTH ORGANIZATION</a:t>
            </a:r>
            <a:endParaRPr lang="en-US" dirty="0" smtClean="0"/>
          </a:p>
          <a:p>
            <a:pPr>
              <a:buNone/>
            </a:pPr>
            <a:r>
              <a:rPr lang="en-US" b="1" dirty="0" smtClean="0"/>
              <a:t>Birth of WHO	 </a:t>
            </a:r>
            <a:endParaRPr lang="en-US" dirty="0" smtClean="0"/>
          </a:p>
          <a:p>
            <a:r>
              <a:rPr lang="en-IN" dirty="0" smtClean="0"/>
              <a:t>The WHO has its origin in April 1945, during the conference held at San Francisco to set up the United Nations. </a:t>
            </a:r>
          </a:p>
          <a:p>
            <a:endParaRPr lang="en-IN" dirty="0" smtClean="0"/>
          </a:p>
          <a:p>
            <a:r>
              <a:rPr lang="en-IN" dirty="0" smtClean="0"/>
              <a:t>The representatives of Brazil and China proposed that an international health organization should be established and that a conference to frame its constitution should be convened.</a:t>
            </a:r>
          </a:p>
          <a:p>
            <a:endParaRPr lang="en-IN" dirty="0" smtClean="0"/>
          </a:p>
          <a:p>
            <a:r>
              <a:rPr lang="en-IN" dirty="0" smtClean="0"/>
              <a:t>The constitution was drawn up at an international health conference in New York in 1946.</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1305</Words>
  <Application>Microsoft Office PowerPoint</Application>
  <PresentationFormat>On-screen Show (4:3)</PresentationFormat>
  <Paragraphs>213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Office Theme</vt:lpstr>
      <vt:lpstr>INTERNATIONAL HEALTH AGENCY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World health days of importance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HEALTH AGENCY</dc:title>
  <dc:creator>Bhagwat -Pc</dc:creator>
  <cp:lastModifiedBy>Bhagwat -Pc</cp:lastModifiedBy>
  <cp:revision>12</cp:revision>
  <dcterms:created xsi:type="dcterms:W3CDTF">2006-08-16T00:00:00Z</dcterms:created>
  <dcterms:modified xsi:type="dcterms:W3CDTF">2018-06-04T10:52:20Z</dcterms:modified>
</cp:coreProperties>
</file>