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300" r:id="rId2"/>
    <p:sldId id="299" r:id="rId3"/>
    <p:sldId id="33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7" r:id="rId16"/>
    <p:sldId id="328" r:id="rId17"/>
    <p:sldId id="269" r:id="rId18"/>
    <p:sldId id="270" r:id="rId19"/>
    <p:sldId id="325" r:id="rId20"/>
    <p:sldId id="271" r:id="rId21"/>
    <p:sldId id="332" r:id="rId22"/>
    <p:sldId id="304" r:id="rId23"/>
    <p:sldId id="305" r:id="rId24"/>
    <p:sldId id="306" r:id="rId25"/>
    <p:sldId id="307" r:id="rId26"/>
    <p:sldId id="308" r:id="rId27"/>
    <p:sldId id="301" r:id="rId28"/>
    <p:sldId id="302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20" autoAdjust="0"/>
    <p:restoredTop sz="94660"/>
  </p:normalViewPr>
  <p:slideViewPr>
    <p:cSldViewPr>
      <p:cViewPr>
        <p:scale>
          <a:sx n="66" d="100"/>
          <a:sy n="66" d="100"/>
        </p:scale>
        <p:origin x="-107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F54E-B79D-4D65-88A5-E2936247FE7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5AFE-E51D-45EC-9D48-680DF051F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49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5AFE-E51D-45EC-9D48-680DF051FE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285860"/>
            <a:ext cx="6858000" cy="2053590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40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istochemistry </a:t>
            </a:r>
            <a:endParaRPr lang="en-IN" sz="4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743200" y="4419600"/>
            <a:ext cx="6019800" cy="1752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Dept.of Oral Pathology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&amp; Microbiology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441325"/>
          </a:xfrm>
        </p:spPr>
        <p:txBody>
          <a:bodyPr>
            <a:normAutofit fontScale="90000"/>
          </a:bodyPr>
          <a:lstStyle/>
          <a:p>
            <a:r>
              <a:rPr lang="en-US" sz="4000" b="1" u="sng"/>
              <a:t>AUTOMATIC PROCESSOR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8425" y="1219200"/>
            <a:ext cx="3600450" cy="4800600"/>
          </a:xfrm>
          <a:noFill/>
          <a:ln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17725" y="3694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76400" y="3352800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Processing cassette</a:t>
            </a:r>
          </a:p>
          <a:p>
            <a:r>
              <a:rPr lang="en-US"/>
              <a:t>Made of Acetyl polymer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57800" y="51816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10200" y="541020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Metal processing cassette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19400"/>
            <a:ext cx="31623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71650" y="3124200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Embedding rings </a:t>
            </a:r>
          </a:p>
          <a:p>
            <a:r>
              <a:rPr lang="en-US"/>
              <a:t>Made of Polystyrene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2590800"/>
            <a:ext cx="33147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08650" y="53340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Embedding cassette</a:t>
            </a:r>
          </a:p>
          <a:p>
            <a:r>
              <a:rPr lang="en-US"/>
              <a:t>Made of Polypropylene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3352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33528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28800" y="327660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Micro processing cassette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12420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410200" y="5715000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Polyester urethane foam pads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76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akash\Desktop\lectures\histochemistry\DSC081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716" t="8955" b="10447"/>
          <a:stretch>
            <a:fillRect/>
          </a:stretch>
        </p:blipFill>
        <p:spPr bwMode="auto">
          <a:xfrm>
            <a:off x="357158" y="357166"/>
            <a:ext cx="4078992" cy="2643206"/>
          </a:xfrm>
          <a:prstGeom prst="rect">
            <a:avLst/>
          </a:prstGeom>
          <a:noFill/>
        </p:spPr>
      </p:pic>
      <p:pic>
        <p:nvPicPr>
          <p:cNvPr id="3075" name="Picture 3" descr="C:\Users\Prakash\Desktop\lectures\histochemistry\DSC08131.JPG"/>
          <p:cNvPicPr>
            <a:picLocks noChangeAspect="1" noChangeArrowheads="1"/>
          </p:cNvPicPr>
          <p:nvPr/>
        </p:nvPicPr>
        <p:blipFill>
          <a:blip r:embed="rId3" cstate="print"/>
          <a:srcRect l="9302" r="4651"/>
          <a:stretch>
            <a:fillRect/>
          </a:stretch>
        </p:blipFill>
        <p:spPr bwMode="auto">
          <a:xfrm>
            <a:off x="5214942" y="214290"/>
            <a:ext cx="3714776" cy="3237880"/>
          </a:xfrm>
          <a:prstGeom prst="rect">
            <a:avLst/>
          </a:prstGeom>
          <a:noFill/>
        </p:spPr>
      </p:pic>
      <p:pic>
        <p:nvPicPr>
          <p:cNvPr id="3076" name="Picture 4" descr="C:\Users\Prakash\Desktop\lectures\histochemistry\DSC08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19"/>
            <a:ext cx="3429024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akash\Desktop\lectures\histochemistry\DSC081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89720"/>
            <a:ext cx="3857652" cy="2893240"/>
          </a:xfrm>
          <a:prstGeom prst="rect">
            <a:avLst/>
          </a:prstGeom>
          <a:noFill/>
        </p:spPr>
      </p:pic>
      <p:pic>
        <p:nvPicPr>
          <p:cNvPr id="4099" name="Picture 3" descr="G:\DCIM\101MSDCF\DSC08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810027" cy="2857520"/>
          </a:xfrm>
          <a:prstGeom prst="rect">
            <a:avLst/>
          </a:prstGeom>
          <a:noFill/>
        </p:spPr>
      </p:pic>
      <p:pic>
        <p:nvPicPr>
          <p:cNvPr id="4100" name="Picture 4" descr="G:\DCIM\101MSDCF\DSC08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85728"/>
            <a:ext cx="3905277" cy="2928958"/>
          </a:xfrm>
          <a:prstGeom prst="rect">
            <a:avLst/>
          </a:prstGeom>
          <a:noFill/>
        </p:spPr>
      </p:pic>
      <p:pic>
        <p:nvPicPr>
          <p:cNvPr id="9" name="Picture 8" descr="G:\DCIM\101MSDCF\DSC08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1" y="3571876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Procedure For Ground Sections</a:t>
            </a:r>
            <a:endParaRPr lang="en-I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Equipment – Lathe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Coarse &amp; Fine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Spray of water,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Wooden block &amp; adhesive tape.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Hold tooth adjacent to a rotating coarse-abrasive wheel.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Reduce half of the tooth surface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a wooden block wrap adhesive tape with the adhesive end facing outward.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804" y="1438300"/>
            <a:ext cx="8229600" cy="5562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Stick the ground surface of the tooth over the wooden block &amp; grind the opposite surface.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Grind the tooth to approx. thickness of 0.5mm.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the fine abrasive wheel for further grinding the section till it becomes as thin as desired. (approx. 30-50µm.)</a:t>
            </a:r>
          </a:p>
          <a:p>
            <a:pPr marL="514350" indent="-514350">
              <a:buFont typeface="Arial" pitchFamily="34" charset="0"/>
              <a:buChar char="•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Ground section is soaked in ether/alcohol to remove water.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Mounted on a slide &amp; viewed under the microscope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Purpose Statement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SzPts val="320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 the end of the lecture student should be able to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Processing Technique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Procedure For Ground Sections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Advantages and procedure of frozen sections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Maintenance of laboratories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Advantages and procedure of microwave fixation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rozen sections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Rapid diagnosis.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Study of tissues lost during conventional processing.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Tissue components that are heat liable.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Immunoflourescent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study.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SEM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IHC</a:t>
            </a:r>
          </a:p>
          <a:p>
            <a:endParaRPr lang="en-US" sz="2800" dirty="0" smtClean="0"/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525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Fresh unfixed tissues are cut into 10-15µm sections by freezing the block of tissue with liquid/solid carbon dioxide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Quench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tissue at -160 Deg C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Drying: Vacuum 133mPa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Fixation: Vapors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Embedding: Wax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 </a:t>
            </a:r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maintainance</a:t>
            </a:r>
            <a:endParaRPr lang="en-US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Changing of solutions.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Depends on No. &amp; Vol. of tissue.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Changed at least every week.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Downgrade solutions.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Storage &amp; Disposal of solutions.</a:t>
            </a:r>
          </a:p>
          <a:p>
            <a:pPr lvl="1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advice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at any stage it is felt that the processing has been done inadequately or erroneously tissue is to be transferred to a sealed container containing,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70% alcohol     -	70 ml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Glycerol	   -	30 ml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Dithionite	   -	1 gm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kept overnight. Processing to be started afresh.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5438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MICROWAVE PROCESSING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200024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PRINCIPLE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2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usage of microwave energy to speed up the process of diffusion of liquids in and out of the specimen.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229600" cy="288925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19200"/>
            <a:ext cx="7467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Dehydration done in one step.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67 Deg C - 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Addition of intermedium.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 Deg C - 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Paraffin added in liquid form.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Paraffin brought to boiling point of intermedium to flash evaporate the same.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 Deg C –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 Deg C - 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Embedding in paraffin.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41325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6705600" cy="4648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Time and material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saviour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100% ethyl alcohol for dehydration.</a:t>
            </a:r>
          </a:p>
          <a:p>
            <a:pPr lvl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Isopropanol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 inter-medium.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Liquid paraffin at 67 Deg C.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Liquid paraffin at 82 Deg C.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Eliminates the usage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Xylene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Summary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Processing Technique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Procedure For Ground Sections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Advantages and procedure of frozen sections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Maintenance of laboratories</a:t>
            </a:r>
          </a:p>
          <a:p>
            <a:pPr>
              <a:buClr>
                <a:schemeClr val="tx1"/>
              </a:buClr>
              <a:buSzPts val="3200"/>
              <a:buFont typeface="Calibri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Advantages and procedure of microwave fixation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bibliography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4873752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bg2"/>
              </a:buClr>
              <a:buSzPct val="75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Development and Histology  Avery, j. K.1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 marL="45720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Cellular Pathology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TechniqueCulling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Barr Allison 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Theory &amp; Practice of Histological Techniques John D Bancroft 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>
              <a:buClr>
                <a:schemeClr val="bg2"/>
              </a:buClr>
              <a:buSzPct val="75000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Orban's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Oral Histology and Embryology  Bhaskar, s. N.11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 marL="457200" indent="-457200">
              <a:buClr>
                <a:schemeClr val="bg2"/>
              </a:buClr>
              <a:buSzPct val="75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Histology : Development, Structure and Funct Tencate, a. R. 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 marL="457200" indent="-457200">
              <a:buClr>
                <a:schemeClr val="bg2"/>
              </a:buClr>
              <a:buSzPct val="75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Dental Embryology, Histology &amp; Anatomy. Marry Bath- Balogh Inergaret. 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9558" y="2967335"/>
            <a:ext cx="600517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507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At the end of the lecture the student should be able to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1552899"/>
              </p:ext>
            </p:extLst>
          </p:nvPr>
        </p:nvGraphicFramePr>
        <p:xfrm>
          <a:off x="304800" y="1556792"/>
          <a:ext cx="8299647" cy="478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92"/>
                <a:gridCol w="2736304"/>
                <a:gridCol w="1512168"/>
                <a:gridCol w="1224136"/>
                <a:gridCol w="1008112"/>
                <a:gridCol w="1224135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SzPts val="3200"/>
                        <a:buFont typeface="Calibri" pitchFamily="34" charset="0"/>
                        <a:buNone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 Processing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Desirable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SzPts val="3200"/>
                        <a:buFont typeface="Calibri" pitchFamily="34" charset="0"/>
                        <a:buNone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steps in p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rocedure For Ground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 &amp; Psychomotor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Desirable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SzPts val="3200"/>
                        <a:buFont typeface="Calibri" pitchFamily="34" charset="0"/>
                        <a:buNone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 Advantages and procedure of frozen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SzPts val="3200"/>
                        <a:buFont typeface="Calibri" pitchFamily="34" charset="0"/>
                        <a:buNone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Give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maintenance of laboratories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Give advantages and procedure of microwave fixation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612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PROCESSING TECHNIQUE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71462"/>
            <a:ext cx="7543800" cy="746125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Wax embedding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57232"/>
            <a:ext cx="6629400" cy="541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Formalin fixation.    -       24 Hr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70% alcohol	   -   	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80% alcohol	   -   	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95% alcohol	   -	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95% alcohol	   -	1 hr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100% alcohol	   -	1 hr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100% alcohol	   -	1 hr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100% alcohol	   -	1 hr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Xylene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   -	1 hr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Xylene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  	   -	1 hr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Wax bath		   - 	2 hr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Wax bath		   -	2 hr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Embedding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525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Wax embedding (Rapid technique)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Carnoy’s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fluid		-	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100% alcohol x6	-	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each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Xylene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-	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Xylene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-	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Wax			-	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Wax			-	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365125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Acrylic embedding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7543800" cy="4114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Fixation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Rinse in buffer.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Dehydration with increasing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alcohol, for 15-30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each.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Impregnating solution for 1 hour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Embedding in medium.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365125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Epoxy embedding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858000" cy="4114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Dehydration: Ethanol or acetone.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Infiltration with transitional solvent.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Gentle agitation.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Embedding and curing.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41325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BLOCK FORMING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Mold prepared.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Wax poured.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Tissue placement and orientation.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Labeling.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Immersion in cold water. 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652</Words>
  <Application>Microsoft Office PowerPoint</Application>
  <PresentationFormat>On-screen Show (4:3)</PresentationFormat>
  <Paragraphs>171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Histochemistry </vt:lpstr>
      <vt:lpstr>Purpose Statement</vt:lpstr>
      <vt:lpstr>Learning Objectives </vt:lpstr>
      <vt:lpstr>PROCESSING TECHNIQUE</vt:lpstr>
      <vt:lpstr>Wax embedding</vt:lpstr>
      <vt:lpstr>Wax embedding (Rapid technique)</vt:lpstr>
      <vt:lpstr>Acrylic embedding</vt:lpstr>
      <vt:lpstr>Epoxy embedding</vt:lpstr>
      <vt:lpstr>BLOCK FORMING</vt:lpstr>
      <vt:lpstr>AUTOMATIC PROCESSOR</vt:lpstr>
      <vt:lpstr>Slide 11</vt:lpstr>
      <vt:lpstr>Slide 12</vt:lpstr>
      <vt:lpstr>Slide 13</vt:lpstr>
      <vt:lpstr>Slide 14</vt:lpstr>
      <vt:lpstr>Slide 15</vt:lpstr>
      <vt:lpstr>Slide 16</vt:lpstr>
      <vt:lpstr>Procedure For Ground Sections</vt:lpstr>
      <vt:lpstr>Slide 18</vt:lpstr>
      <vt:lpstr>Slide 19</vt:lpstr>
      <vt:lpstr>Frozen sections</vt:lpstr>
      <vt:lpstr>PROCEDURE</vt:lpstr>
      <vt:lpstr>Lab maintainance</vt:lpstr>
      <vt:lpstr>General advice</vt:lpstr>
      <vt:lpstr>MICROWAVE PROCESSING</vt:lpstr>
      <vt:lpstr>PROCEDURE</vt:lpstr>
      <vt:lpstr>ADVANTAGES</vt:lpstr>
      <vt:lpstr>Summary </vt:lpstr>
      <vt:lpstr>bibliography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Histochemistry</dc:title>
  <dc:creator>Prakash</dc:creator>
  <cp:lastModifiedBy>HOD</cp:lastModifiedBy>
  <cp:revision>49</cp:revision>
  <dcterms:modified xsi:type="dcterms:W3CDTF">2018-02-05T04:57:08Z</dcterms:modified>
</cp:coreProperties>
</file>