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99" r:id="rId2"/>
    <p:sldId id="257" r:id="rId3"/>
    <p:sldId id="354" r:id="rId4"/>
    <p:sldId id="312" r:id="rId5"/>
    <p:sldId id="327" r:id="rId6"/>
    <p:sldId id="314" r:id="rId7"/>
    <p:sldId id="315" r:id="rId8"/>
    <p:sldId id="316" r:id="rId9"/>
    <p:sldId id="317" r:id="rId10"/>
    <p:sldId id="319" r:id="rId11"/>
    <p:sldId id="321" r:id="rId12"/>
    <p:sldId id="323" r:id="rId13"/>
    <p:sldId id="325" r:id="rId14"/>
    <p:sldId id="329" r:id="rId15"/>
    <p:sldId id="330" r:id="rId16"/>
    <p:sldId id="331" r:id="rId17"/>
    <p:sldId id="332" r:id="rId18"/>
    <p:sldId id="333" r:id="rId19"/>
    <p:sldId id="353" r:id="rId20"/>
    <p:sldId id="335" r:id="rId21"/>
    <p:sldId id="336" r:id="rId22"/>
    <p:sldId id="337" r:id="rId23"/>
    <p:sldId id="350" r:id="rId24"/>
    <p:sldId id="351" r:id="rId25"/>
    <p:sldId id="352" r:id="rId26"/>
    <p:sldId id="349" r:id="rId27"/>
    <p:sldId id="301" r:id="rId28"/>
    <p:sldId id="29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576" autoAdjust="0"/>
    <p:restoredTop sz="94660"/>
  </p:normalViewPr>
  <p:slideViewPr>
    <p:cSldViewPr>
      <p:cViewPr varScale="1">
        <p:scale>
          <a:sx n="97" d="100"/>
          <a:sy n="97" d="100"/>
        </p:scale>
        <p:origin x="-11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000108"/>
            <a:ext cx="6172200" cy="1894362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Histochemistry </a:t>
            </a: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2286000" y="4214818"/>
            <a:ext cx="6172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0" dirty="0">
                <a:latin typeface="Times New Roman" pitchFamily="18" charset="0"/>
                <a:cs typeface="Times New Roman" pitchFamily="18" charset="0"/>
              </a:rPr>
              <a:t>Dept Of Dental Anatomy, Embryology &amp; Histology</a:t>
            </a:r>
            <a:br>
              <a:rPr lang="en-US" sz="3200" b="0" dirty="0">
                <a:latin typeface="Times New Roman" pitchFamily="18" charset="0"/>
                <a:cs typeface="Times New Roman" pitchFamily="18" charset="0"/>
              </a:rPr>
            </a:br>
            <a:endParaRPr lang="en-US" sz="32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571480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Hydrogen Ion Concentration(pH):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1785927"/>
            <a:ext cx="8183562" cy="4643470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Physiological range of pH is adjusted by suitable buffer.</a:t>
            </a:r>
          </a:p>
          <a:p>
            <a:pPr>
              <a:lnSpc>
                <a:spcPct val="110000"/>
              </a:lnSpc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pH: 6-8</a:t>
            </a:r>
          </a:p>
          <a:p>
            <a:pPr>
              <a:lnSpc>
                <a:spcPct val="110000"/>
              </a:lnSpc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Specific purpose-Specific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sz="5900" dirty="0" err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5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TEMPERATURE:</a:t>
            </a:r>
          </a:p>
          <a:p>
            <a:pPr>
              <a:lnSpc>
                <a:spcPct val="110000"/>
              </a:lnSpc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Room temperature preferable.</a:t>
            </a:r>
          </a:p>
          <a:p>
            <a:pPr>
              <a:lnSpc>
                <a:spcPct val="110000"/>
              </a:lnSpc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Electron microscopy &amp; some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histochemistry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: 0-4degree C</a:t>
            </a:r>
          </a:p>
          <a:p>
            <a:pPr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PENETRATION: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Important phenomenon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 process is slow, blocks taken should be Small.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OSMOLALITY: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Hypertonic solution give rise to cell shrinkage.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Isotonic &amp; Hypotonic solution results in cell swelling &amp; poor fixation.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CHANGES IN VOLUME: 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Tissues fixed in Formaldehyde &amp; embedded in paraffin wax shrink by some 33%.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Prolonged fixation in formalin can give rise to Secondary Shrinkage.</a:t>
            </a:r>
          </a:p>
          <a:p>
            <a:pPr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CONCENTRATION: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Most commonly used are Formaldehyde (gas) as 4% buffered Formaldehyde or 10% buffered Formalin.</a:t>
            </a:r>
          </a:p>
          <a:p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Glutaraldehyde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is normally used as 3% solution.</a:t>
            </a:r>
          </a:p>
          <a:p>
            <a:endParaRPr lang="en-US" sz="3200" dirty="0" smtClean="0"/>
          </a:p>
          <a:p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71414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Duration: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1384315"/>
            <a:ext cx="8183562" cy="225899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Duration:2-6hours.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Prolonged fixation in Formaldehyde is known to cause shrinkage &amp; hardening of tissue.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543800" cy="8382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DEHYDRATING AGENTS: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53340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first stage of processing is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removal of aqueous fixative fluids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from the tissues. This process is known as Dehydration.</a:t>
            </a:r>
          </a:p>
          <a:p>
            <a:pPr>
              <a:lnSpc>
                <a:spcPct val="11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Increasing strength of agents used.</a:t>
            </a:r>
          </a:p>
          <a:p>
            <a:pPr>
              <a:lnSpc>
                <a:spcPct val="11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Time taken depends on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vol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&amp; density of tissue.</a:t>
            </a:r>
          </a:p>
          <a:p>
            <a:pPr>
              <a:lnSpc>
                <a:spcPct val="11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Commonly used dehydrating fluids are: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Ethanol, Denatured alcohol, Methanol, Isopropyl alcohol, Acetone.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CLEARING AGENTS: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24" y="1690710"/>
            <a:ext cx="7620000" cy="4953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replace Dehydrating fluids:- Clearing is done.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Fluids miscible with both Dehydrating agents and paraffin wax are used.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When the dehydrating agent has been entirely replaced by most of these solvents the tissues has a translucent appearance, hence the term Clearing Agent.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9200" y="381000"/>
            <a:ext cx="7696200" cy="61722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Requisites of clearing agent are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Speedy removal of dehydrating agent.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Allow easy impregnation by molten paraffin.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Minimal tissue damage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Low toxicity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Low inflammability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Economical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Routine Clearing Agents Used: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Xylene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Toluene, Chloroform, Paraffin, Methyl benzoate &amp; Methyl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salicylate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Citrus fruit oils.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41325"/>
          </a:xfrm>
        </p:spPr>
        <p:txBody>
          <a:bodyPr>
            <a:noAutofit/>
          </a:bodyPr>
          <a:lstStyle/>
          <a:p>
            <a:r>
              <a:rPr lang="en-US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IMPREGNATION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Done to remove clearing agent and allow embedding medium to flow in.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Impregnation agent acts as supporting medium by keeping tissue firm.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Done with or without vacuum. Vacuum used 500 mm Hg.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17525"/>
          </a:xfrm>
        </p:spPr>
        <p:txBody>
          <a:bodyPr>
            <a:noAutofit/>
          </a:bodyPr>
          <a:lstStyle/>
          <a:p>
            <a:r>
              <a:rPr lang="en-US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IMPREGNATION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295400"/>
            <a:ext cx="7391400" cy="5181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Paraffin:</a:t>
            </a:r>
          </a:p>
          <a:p>
            <a:pPr lvl="1">
              <a:lnSpc>
                <a:spcPct val="90000"/>
              </a:lnSpc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Inexpensive, easy to use, melting point 40-70 Deg C, good for 4-6 micron section.</a:t>
            </a:r>
          </a:p>
          <a:p>
            <a:pPr>
              <a:lnSpc>
                <a:spcPct val="90000"/>
              </a:lnSpc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Resin:</a:t>
            </a:r>
          </a:p>
          <a:p>
            <a:pPr lvl="1">
              <a:lnSpc>
                <a:spcPct val="90000"/>
              </a:lnSpc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Used for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ultrastructural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studies.</a:t>
            </a:r>
          </a:p>
          <a:p>
            <a:pPr>
              <a:lnSpc>
                <a:spcPct val="90000"/>
              </a:lnSpc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Agar:</a:t>
            </a:r>
          </a:p>
          <a:p>
            <a:pPr lvl="1">
              <a:lnSpc>
                <a:spcPct val="90000"/>
              </a:lnSpc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Used for small tissue, followed by paraffin embedding.</a:t>
            </a:r>
          </a:p>
          <a:p>
            <a:pPr>
              <a:lnSpc>
                <a:spcPct val="90000"/>
              </a:lnSpc>
            </a:pP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Celloidin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Specific use.</a:t>
            </a:r>
          </a:p>
          <a:p>
            <a:pPr>
              <a:lnSpc>
                <a:spcPct val="90000"/>
              </a:lnSpc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Gelatin:</a:t>
            </a:r>
          </a:p>
          <a:p>
            <a:pPr lvl="1">
              <a:lnSpc>
                <a:spcPct val="90000"/>
              </a:lnSpc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Used in frozen section.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400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87345"/>
            <a:ext cx="8229600" cy="441325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EMBEDDING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14282" y="1142984"/>
            <a:ext cx="8382000" cy="52578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Block formation: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Paraffin embedding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Plastic embedding -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When section thickness less than 4 micron.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More support required eg. Undecalcified bone.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Electron microscopy.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Molds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Leuckhart’s L piece.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Glass/metal petridish.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Commercially available molds</a:t>
            </a:r>
            <a:r>
              <a:rPr lang="en-US" sz="2800" dirty="0"/>
              <a:t>.</a:t>
            </a:r>
          </a:p>
        </p:txBody>
      </p:sp>
      <p:pic>
        <p:nvPicPr>
          <p:cNvPr id="4" name="Picture 4" descr="C:\Users\Prakash\Desktop\lectures\histochemistry\DSC081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3786190"/>
            <a:ext cx="3429024" cy="257176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Purpose Statement</a:t>
            </a:r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595462"/>
            <a:ext cx="8229600" cy="53340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ts val="3200"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At  the end of the lecture student should be able to </a:t>
            </a:r>
            <a:r>
              <a:rPr lang="en-US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describe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</a:t>
            </a:r>
          </a:p>
          <a:p>
            <a:pPr>
              <a:buClr>
                <a:schemeClr val="tx1"/>
              </a:buClr>
              <a:buSzPts val="3200"/>
              <a:buFont typeface="Calibri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Classification of fixatives</a:t>
            </a:r>
          </a:p>
          <a:p>
            <a:pPr>
              <a:buClr>
                <a:schemeClr val="tx1"/>
              </a:buClr>
              <a:buSzPts val="3200"/>
              <a:buFont typeface="Calibri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Various dehydrating and clearing agents and their functions</a:t>
            </a:r>
          </a:p>
          <a:p>
            <a:pPr>
              <a:buClr>
                <a:schemeClr val="tx1"/>
              </a:buClr>
              <a:buSzPts val="3200"/>
              <a:buFont typeface="Calibri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Techniques of impregnation and embedding</a:t>
            </a:r>
          </a:p>
          <a:p>
            <a:pPr>
              <a:buClr>
                <a:schemeClr val="tx1"/>
              </a:buClr>
              <a:buSzPts val="3200"/>
              <a:buFont typeface="Calibri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Processing technique and formation of wax block</a:t>
            </a:r>
          </a:p>
          <a:p>
            <a:pPr>
              <a:buClr>
                <a:schemeClr val="tx1"/>
              </a:buClr>
              <a:buSzPts val="3200"/>
              <a:buNone/>
              <a:defRPr/>
            </a:pPr>
            <a:endParaRPr lang="en-US" sz="2800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4963"/>
            <a:ext cx="8229600" cy="365125"/>
          </a:xfrm>
        </p:spPr>
        <p:txBody>
          <a:bodyPr>
            <a:noAutofit/>
          </a:bodyPr>
          <a:lstStyle/>
          <a:p>
            <a:r>
              <a:rPr lang="en-US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Plastic embedding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600200"/>
            <a:ext cx="7315200" cy="41148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Used when Paraffin can not be used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When section thickness less than 4 micron.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More support required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Undecalcified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bone.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Electron microscopy.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3725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Types of Plastic embedding medium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Epoxy resin: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Mixture of plastic, catalyst and accelerator.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Hydrophobic and subsequent oxidation by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peroxidase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causes tissue damage.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Catalyst reduces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antigenicity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Sensitization of handlers.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Toxic.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Long curing time.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Used in TEM.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41325"/>
          </a:xfrm>
        </p:spPr>
        <p:txBody>
          <a:bodyPr>
            <a:noAutofit/>
          </a:bodyPr>
          <a:lstStyle/>
          <a:p>
            <a:r>
              <a:rPr lang="en-US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Embedding medium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Polyester plastic: not used anymore.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Acrylic plastic: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Commonly used.</a:t>
            </a:r>
          </a:p>
          <a:p>
            <a:pPr lvl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Allows for various staining procedures.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1648"/>
            <a:ext cx="7772400" cy="7556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b="1" dirty="0" smtClean="0">
                <a:solidFill>
                  <a:schemeClr val="bg2">
                    <a:lumMod val="50000"/>
                  </a:schemeClr>
                </a:solidFill>
                <a:cs typeface="Times New Roman" charset="0"/>
              </a:rPr>
              <a:t/>
            </a:r>
            <a:br>
              <a:rPr lang="en-US" sz="2800" b="1" dirty="0" smtClean="0">
                <a:solidFill>
                  <a:schemeClr val="bg2">
                    <a:lumMod val="50000"/>
                  </a:schemeClr>
                </a:solidFill>
                <a:cs typeface="Times New Roman" charset="0"/>
              </a:rPr>
            </a:b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Orientation</a:t>
            </a:r>
            <a:b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33390" y="1328766"/>
            <a:ext cx="7996262" cy="6172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Embedding blocks of homogeneous tissue from large organs such as liver, kidney and brain usually presents no problem. There are, however, structures which require special attention.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Epithelium:-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Skin or mucosa covered tissue must be cut at right angles to the surface, so that the full thickness of the epithelium is visualized. Wedge-shaped biopsies may present special problems.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Muscle biopsies:-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Muscle should be embedded so that both longitudinal and transverse sections are obtained.</a:t>
            </a:r>
          </a:p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Tubular structures:-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should be sectioned at right angles so that the lumen is clearly visible</a:t>
            </a:r>
          </a:p>
          <a:p>
            <a:pPr algn="just"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particular tissue feature may be present on one aspect only.</a:t>
            </a:r>
          </a:p>
          <a:p>
            <a:pPr algn="just">
              <a:lnSpc>
                <a:spcPct val="90000"/>
              </a:lnSpc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Summary 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1"/>
              </a:buClr>
              <a:buSzPts val="3200"/>
              <a:buFont typeface="Calibri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Classification of fixatives</a:t>
            </a:r>
          </a:p>
          <a:p>
            <a:pPr>
              <a:buClr>
                <a:schemeClr val="tx1"/>
              </a:buClr>
              <a:buSzPts val="3200"/>
              <a:buFont typeface="Calibri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Various dehydrating and clearing agents and their functions</a:t>
            </a:r>
          </a:p>
          <a:p>
            <a:pPr>
              <a:buClr>
                <a:schemeClr val="tx1"/>
              </a:buClr>
              <a:buSzPts val="3200"/>
              <a:buFont typeface="Calibri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Techniques of impregnation and embedding</a:t>
            </a:r>
          </a:p>
          <a:p>
            <a:pPr>
              <a:buClr>
                <a:schemeClr val="tx1"/>
              </a:buClr>
              <a:buSzPts val="3200"/>
              <a:buFont typeface="Calibri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Processing technique and formation of wax block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2900"/>
            <a:ext cx="7467600" cy="1143000"/>
          </a:xfrm>
        </p:spPr>
        <p:txBody>
          <a:bodyPr/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BIBLIOGRAPHY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 bwMode="auto">
          <a:xfrm>
            <a:off x="457200" y="1142984"/>
            <a:ext cx="7467600" cy="4873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buClr>
                <a:schemeClr val="bg2"/>
              </a:buClr>
              <a:buSzPct val="75000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Oral Development and Histology  Avery, j. K.1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pPr marL="457200" indent="-457200"/>
            <a:r>
              <a:rPr lang="en-US" sz="2800" dirty="0" smtClean="0"/>
              <a:t>Cellular Pathology </a:t>
            </a:r>
            <a:r>
              <a:rPr lang="en-US" sz="2800" dirty="0" err="1" smtClean="0"/>
              <a:t>TechniqueCulling</a:t>
            </a:r>
            <a:r>
              <a:rPr lang="en-US" sz="2800" dirty="0" smtClean="0"/>
              <a:t> Barr Allison 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  <a:r>
              <a:rPr lang="en-US" sz="2800" dirty="0" err="1" smtClean="0"/>
              <a:t>edi</a:t>
            </a:r>
            <a:endParaRPr lang="en-US" sz="2800" dirty="0" smtClean="0"/>
          </a:p>
          <a:p>
            <a:pPr marL="457200" indent="-457200"/>
            <a:r>
              <a:rPr lang="en-US" sz="2800" dirty="0" smtClean="0"/>
              <a:t> Theory &amp; Practice of Histological Techniques John D Bancroft 6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  <a:r>
              <a:rPr lang="en-US" sz="2800" dirty="0" err="1" smtClean="0"/>
              <a:t>edi</a:t>
            </a:r>
            <a:r>
              <a:rPr lang="en-US" sz="2800" dirty="0" smtClean="0"/>
              <a:t> 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Clr>
                <a:schemeClr val="bg2"/>
              </a:buClr>
              <a:buSzPct val="75000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Orban's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Oral Histology and Embryology  Bhaskar, s. N.11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pPr marL="457200" indent="-457200">
              <a:buClr>
                <a:schemeClr val="bg2"/>
              </a:buClr>
              <a:buSzPct val="75000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Oral Histology : Development, Structure and Funct Tencate, a. R. 4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pPr marL="457200" indent="-457200">
              <a:buClr>
                <a:schemeClr val="bg2"/>
              </a:buClr>
              <a:buSzPct val="75000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Dental Embryology, Histology &amp; Anatomy. Marry Bath- Balogh Inergaret. 2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edition.</a:t>
            </a:r>
          </a:p>
          <a:p>
            <a:pPr>
              <a:buClr>
                <a:schemeClr val="bg2"/>
              </a:buClr>
              <a:buSzPct val="75000"/>
              <a:buFont typeface="Wingdings" pitchFamily="2" charset="2"/>
              <a:buChar char="Ø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bg2"/>
              </a:buClr>
              <a:buSzPct val="75000"/>
              <a:buFont typeface="Wingdings" pitchFamily="2" charset="2"/>
              <a:buChar char="Ø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bg2"/>
              </a:buClr>
              <a:buSzPct val="75000"/>
              <a:buFont typeface="Wingdings" pitchFamily="2" charset="2"/>
              <a:buChar char="Ø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bg2"/>
              </a:buClr>
              <a:buSzPct val="75000"/>
              <a:buFont typeface="Wingdings" pitchFamily="2" charset="2"/>
              <a:buChar char="Ø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>
              <a:solidFill>
                <a:srgbClr val="7B9899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59558" y="2967335"/>
            <a:ext cx="6005170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Thank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Learning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307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At the end of the lecture the student should be able to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65149045"/>
              </p:ext>
            </p:extLst>
          </p:nvPr>
        </p:nvGraphicFramePr>
        <p:xfrm>
          <a:off x="251521" y="1471385"/>
          <a:ext cx="8352930" cy="4419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171"/>
                <a:gridCol w="2510172"/>
                <a:gridCol w="1440160"/>
                <a:gridCol w="1368152"/>
                <a:gridCol w="1056120"/>
                <a:gridCol w="1392155"/>
              </a:tblGrid>
              <a:tr h="76199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S.N.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Learning Objectives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Domain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Level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Criteria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 </a:t>
                      </a:r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Clr>
                          <a:schemeClr val="tx1"/>
                        </a:buClr>
                        <a:buSzPts val="3200"/>
                        <a:buFont typeface="Calibri" pitchFamily="34" charset="0"/>
                        <a:buNone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Give classification of fixatives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Nice to know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Clr>
                          <a:schemeClr val="tx1"/>
                        </a:buClr>
                        <a:buSzPts val="3200"/>
                        <a:buFont typeface="Calibri" pitchFamily="34" charset="0"/>
                        <a:buNone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Enumerate Various dehydrating and clearing agents and their functions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 &amp; Psychomotor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Nice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 know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Clr>
                          <a:schemeClr val="tx1"/>
                        </a:buClr>
                        <a:buSzPts val="3200"/>
                        <a:buFont typeface="Calibri" pitchFamily="34" charset="0"/>
                        <a:buNone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Enumerate techniques of impregnation and embedding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Nice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to know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2871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Clr>
                          <a:schemeClr val="tx1"/>
                        </a:buClr>
                        <a:buSzPts val="3200"/>
                        <a:buFont typeface="Calibri" pitchFamily="34" charset="0"/>
                        <a:buNone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Describe processing technique and formation of wax block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Cognitive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latin typeface="Times New Roman" pitchFamily="18" charset="0"/>
                          <a:cs typeface="Times New Roman" pitchFamily="18" charset="0"/>
                        </a:rPr>
                        <a:t>Nice to 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Know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All 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66128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-24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Classification of Fixatives.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524000"/>
            <a:ext cx="8634442" cy="45720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Baker’s Classification(1960):</a:t>
            </a:r>
          </a:p>
          <a:p>
            <a:pPr>
              <a:buFont typeface="Wingdings" pitchFamily="2" charset="2"/>
              <a:buChar char="Ø"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Coagulants.</a:t>
            </a:r>
          </a:p>
          <a:p>
            <a:pPr>
              <a:buFont typeface="Wingdings" pitchFamily="2" charset="2"/>
              <a:buChar char="Ø"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Non-Coagulants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Hopwood’s Classification:</a:t>
            </a:r>
          </a:p>
          <a:p>
            <a:pPr>
              <a:buFont typeface="Wingdings" pitchFamily="2" charset="2"/>
              <a:buChar char="Ø"/>
            </a:pPr>
            <a:r>
              <a:rPr lang="en-US" sz="2800" b="1" u="sng" dirty="0" err="1" smtClean="0">
                <a:latin typeface="Times New Roman" pitchFamily="18" charset="0"/>
                <a:cs typeface="Times New Roman" pitchFamily="18" charset="0"/>
              </a:rPr>
              <a:t>Aldehydes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Formaldehyde,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Glutaraldehyde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Acrolein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Glyoxal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Oxidizing Agents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Osmium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tetraoxide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Potassium permanganate, Potassium dichromate.</a:t>
            </a:r>
          </a:p>
          <a:p>
            <a:pPr>
              <a:buFont typeface="Wingdings" pitchFamily="2" charset="2"/>
              <a:buChar char="Ø"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Protein-Denaturing Agents(Coagulants):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Acetic acid, Methyl alcohol, Ethyl alcohol.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Other Cross Linking Agents: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Carbodiimides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Physical Agents: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Heat, Microwaves.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Miscellaneous: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Mercuric chlorides, Picric acid, non-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aldehyde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containing fixatives, Dye stuffs.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285728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Reaction of Fixatives with PROTEINS</a:t>
            </a:r>
            <a:r>
              <a:rPr lang="en-US" dirty="0">
                <a:solidFill>
                  <a:schemeClr val="accent1">
                    <a:tint val="88000"/>
                    <a:satMod val="1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1455753"/>
            <a:ext cx="8183562" cy="418782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most important reactions for maintaining morphology are those which stabilize the Proteins.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Fixatives have the property of forming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crosslinks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between proteins, thereby forming a gel.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Soluble proteins are fixed to structural proteins &amp; thus rendered insoluble.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500042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Reaction of Fixatives with NUCLEIC ACIDS: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1527191"/>
            <a:ext cx="8183562" cy="418782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Fixation of tissues brings about a change in the chemical &amp; physical state of DNA &amp; RNA.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Ethanol &amp; Methanol are commonly used in fixative solutions for Nucleic Acids. They bring about little chemical change.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-24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Reaction of Fixatives with LIPIDS: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1812943"/>
            <a:ext cx="8183562" cy="4187825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More difficult to manipulate &amp;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analyse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biochemically than proteins.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are largely removed during preparation of tissues.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Frozen section should be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usedto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demonstrate lipids.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500042"/>
            <a:ext cx="8183562" cy="10525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Reaction of Fixatives with CARBOHYDRATES: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503238" y="1958985"/>
            <a:ext cx="8183562" cy="197008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Losses of glycogen can be high yet they are satisfactory for diagnosis.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Alcoholic fixatives recommended.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264</TotalTime>
  <Words>1039</Words>
  <Application>Microsoft Office PowerPoint</Application>
  <PresentationFormat>On-screen Show (4:3)</PresentationFormat>
  <Paragraphs>167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Oriel</vt:lpstr>
      <vt:lpstr>Histochemistry </vt:lpstr>
      <vt:lpstr>Purpose Statement</vt:lpstr>
      <vt:lpstr>Learning Objectives </vt:lpstr>
      <vt:lpstr>Classification of Fixatives.</vt:lpstr>
      <vt:lpstr>Slide 5</vt:lpstr>
      <vt:lpstr>Reaction of Fixatives with PROTEINS: </vt:lpstr>
      <vt:lpstr>Reaction of Fixatives with NUCLEIC ACIDS:</vt:lpstr>
      <vt:lpstr>Reaction of Fixatives with LIPIDS:</vt:lpstr>
      <vt:lpstr>Reaction of Fixatives with CARBOHYDRATES:</vt:lpstr>
      <vt:lpstr>Hydrogen Ion Concentration(pH):</vt:lpstr>
      <vt:lpstr>Slide 11</vt:lpstr>
      <vt:lpstr>Slide 12</vt:lpstr>
      <vt:lpstr>Duration:</vt:lpstr>
      <vt:lpstr>DEHYDRATING AGENTS:</vt:lpstr>
      <vt:lpstr>CLEARING AGENTS:</vt:lpstr>
      <vt:lpstr>Slide 16</vt:lpstr>
      <vt:lpstr>IMPREGNATION</vt:lpstr>
      <vt:lpstr>IMPREGNATION </vt:lpstr>
      <vt:lpstr>EMBEDDING</vt:lpstr>
      <vt:lpstr>Plastic embedding</vt:lpstr>
      <vt:lpstr>Types of Plastic embedding medium</vt:lpstr>
      <vt:lpstr>Embedding medium </vt:lpstr>
      <vt:lpstr> Orientation </vt:lpstr>
      <vt:lpstr>Slide 24</vt:lpstr>
      <vt:lpstr>Slide 25</vt:lpstr>
      <vt:lpstr>Summary </vt:lpstr>
      <vt:lpstr>BIBLIOGRAPHY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Histochemistry</dc:title>
  <dc:creator>Prakash</dc:creator>
  <cp:lastModifiedBy>HOD</cp:lastModifiedBy>
  <cp:revision>64</cp:revision>
  <dcterms:modified xsi:type="dcterms:W3CDTF">2018-02-05T04:56:32Z</dcterms:modified>
</cp:coreProperties>
</file>