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99" r:id="rId2"/>
    <p:sldId id="257" r:id="rId3"/>
    <p:sldId id="327" r:id="rId4"/>
    <p:sldId id="291" r:id="rId5"/>
    <p:sldId id="258" r:id="rId6"/>
    <p:sldId id="262" r:id="rId7"/>
    <p:sldId id="259" r:id="rId8"/>
    <p:sldId id="263" r:id="rId9"/>
    <p:sldId id="280" r:id="rId10"/>
    <p:sldId id="292" r:id="rId11"/>
    <p:sldId id="283" r:id="rId12"/>
    <p:sldId id="281" r:id="rId13"/>
    <p:sldId id="284" r:id="rId14"/>
    <p:sldId id="261" r:id="rId15"/>
    <p:sldId id="293" r:id="rId16"/>
    <p:sldId id="264" r:id="rId17"/>
    <p:sldId id="265" r:id="rId18"/>
    <p:sldId id="266" r:id="rId19"/>
    <p:sldId id="296" r:id="rId20"/>
    <p:sldId id="289" r:id="rId21"/>
    <p:sldId id="268" r:id="rId22"/>
    <p:sldId id="304" r:id="rId23"/>
    <p:sldId id="305" r:id="rId24"/>
    <p:sldId id="306"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40" r:id="rId38"/>
    <p:sldId id="341" r:id="rId39"/>
    <p:sldId id="342" r:id="rId40"/>
    <p:sldId id="343" r:id="rId41"/>
    <p:sldId id="344" r:id="rId42"/>
    <p:sldId id="345" r:id="rId43"/>
    <p:sldId id="346" r:id="rId44"/>
    <p:sldId id="347" r:id="rId45"/>
    <p:sldId id="348" r:id="rId46"/>
    <p:sldId id="349" r:id="rId47"/>
    <p:sldId id="353" r:id="rId48"/>
    <p:sldId id="354" r:id="rId49"/>
    <p:sldId id="355" r:id="rId50"/>
    <p:sldId id="356" r:id="rId51"/>
    <p:sldId id="357" r:id="rId52"/>
    <p:sldId id="358" r:id="rId53"/>
    <p:sldId id="359" r:id="rId54"/>
    <p:sldId id="360" r:id="rId55"/>
    <p:sldId id="361" r:id="rId56"/>
    <p:sldId id="362" r:id="rId57"/>
    <p:sldId id="363" r:id="rId58"/>
    <p:sldId id="364" r:id="rId59"/>
    <p:sldId id="365" r:id="rId60"/>
    <p:sldId id="366" r:id="rId61"/>
    <p:sldId id="367" r:id="rId62"/>
    <p:sldId id="368" r:id="rId63"/>
    <p:sldId id="379" r:id="rId64"/>
    <p:sldId id="380" r:id="rId65"/>
    <p:sldId id="381" r:id="rId66"/>
    <p:sldId id="383" r:id="rId67"/>
    <p:sldId id="382" r:id="rId68"/>
    <p:sldId id="369" r:id="rId69"/>
    <p:sldId id="370" r:id="rId70"/>
    <p:sldId id="371" r:id="rId71"/>
    <p:sldId id="372" r:id="rId72"/>
    <p:sldId id="373" r:id="rId73"/>
    <p:sldId id="374" r:id="rId74"/>
    <p:sldId id="375" r:id="rId75"/>
    <p:sldId id="376" r:id="rId76"/>
    <p:sldId id="377" r:id="rId77"/>
    <p:sldId id="378"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3576" autoAdjust="0"/>
    <p:restoredTop sz="94660"/>
  </p:normalViewPr>
  <p:slideViewPr>
    <p:cSldViewPr>
      <p:cViewPr varScale="1">
        <p:scale>
          <a:sx n="97" d="100"/>
          <a:sy n="97" d="100"/>
        </p:scale>
        <p:origin x="-114" y="-2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12/19/2016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12/19/2016</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12/19/2016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12/19/2016</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12/19/2016</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12/19/2016</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12/19/2016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000108"/>
            <a:ext cx="6172200" cy="1894362"/>
          </a:xfrm>
        </p:spPr>
        <p:txBody>
          <a:bodyPr>
            <a:normAutofit/>
          </a:bodyPr>
          <a:lstStyle/>
          <a:p>
            <a:r>
              <a:rPr lang="en-US" sz="40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Histochemistry </a:t>
            </a:r>
            <a:endParaRPr lang="en-US" sz="4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 Box 3"/>
          <p:cNvSpPr txBox="1">
            <a:spLocks noGrp="1" noChangeArrowheads="1"/>
          </p:cNvSpPr>
          <p:nvPr>
            <p:ph type="subTitle" idx="1"/>
          </p:nvPr>
        </p:nvSpPr>
        <p:spPr bwMode="auto">
          <a:xfrm>
            <a:off x="2286000" y="4214818"/>
            <a:ext cx="6172200" cy="1569660"/>
          </a:xfrm>
          <a:prstGeom prst="rect">
            <a:avLst/>
          </a:prstGeom>
          <a:noFill/>
          <a:ln w="9525">
            <a:noFill/>
            <a:miter lim="800000"/>
            <a:headEnd/>
            <a:tailEnd/>
          </a:ln>
        </p:spPr>
        <p:txBody>
          <a:bodyP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3200" b="0" dirty="0">
                <a:latin typeface="Times New Roman" pitchFamily="18" charset="0"/>
                <a:cs typeface="Times New Roman" pitchFamily="18" charset="0"/>
              </a:rPr>
              <a:t>Dept Of Dental Anatomy, Embryology &amp; Histology</a:t>
            </a:r>
            <a:br>
              <a:rPr lang="en-US" sz="3200" b="0" dirty="0">
                <a:latin typeface="Times New Roman" pitchFamily="18" charset="0"/>
                <a:cs typeface="Times New Roman" pitchFamily="18" charset="0"/>
              </a:rPr>
            </a:br>
            <a:endParaRPr lang="en-US" sz="3200" b="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Tissue slices approx. 4-6 µm, </a:t>
            </a:r>
          </a:p>
          <a:p>
            <a:pPr algn="just"/>
            <a:r>
              <a:rPr lang="en-US" sz="2800" dirty="0" smtClean="0">
                <a:latin typeface="Times New Roman" pitchFamily="18" charset="0"/>
                <a:cs typeface="Times New Roman" pitchFamily="18" charset="0"/>
              </a:rPr>
              <a:t>Highly cellular tissues such as lymph node -2-3 µm. </a:t>
            </a:r>
          </a:p>
          <a:p>
            <a:pPr algn="just"/>
            <a:r>
              <a:rPr lang="en-US" sz="2800" dirty="0" smtClean="0">
                <a:latin typeface="Times New Roman" pitchFamily="18" charset="0"/>
                <a:cs typeface="Times New Roman" pitchFamily="18" charset="0"/>
              </a:rPr>
              <a:t>Larger cells &amp; processes (nervous system) 10 –20 µm.</a:t>
            </a:r>
          </a:p>
          <a:p>
            <a:endParaRPr lang="en-US" sz="28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latin typeface="Times New Roman" pitchFamily="18" charset="0"/>
              <a:cs typeface="Times New Roman" pitchFamily="18" charset="0"/>
            </a:endParaRPr>
          </a:p>
        </p:txBody>
      </p:sp>
      <p:sp>
        <p:nvSpPr>
          <p:cNvPr id="2" name="Content Placeholder 1"/>
          <p:cNvSpPr>
            <a:spLocks noGrp="1"/>
          </p:cNvSpPr>
          <p:nvPr>
            <p:ph sz="quarter" idx="1"/>
          </p:nvPr>
        </p:nvSpPr>
        <p:spPr/>
        <p:txBody>
          <a:bodyPr/>
          <a:lstStyle/>
          <a:p>
            <a:pPr algn="just"/>
            <a:r>
              <a:rPr lang="en-US" sz="2800" b="1" dirty="0" smtClean="0">
                <a:latin typeface="Times New Roman" pitchFamily="18" charset="0"/>
                <a:cs typeface="Times New Roman" pitchFamily="18" charset="0"/>
              </a:rPr>
              <a:t>Section cutting or </a:t>
            </a:r>
            <a:r>
              <a:rPr lang="en-US" sz="2800" b="1" dirty="0" err="1" smtClean="0">
                <a:latin typeface="Times New Roman" pitchFamily="18" charset="0"/>
                <a:cs typeface="Times New Roman" pitchFamily="18" charset="0"/>
              </a:rPr>
              <a:t>microtomy</a:t>
            </a:r>
            <a:r>
              <a:rPr lang="en-US" sz="2800" b="1"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Preparation of thin slices of tissues</a:t>
            </a:r>
          </a:p>
          <a:p>
            <a:pPr algn="just"/>
            <a:r>
              <a:rPr lang="en-US" sz="2800" b="1" dirty="0" smtClean="0">
                <a:latin typeface="Times New Roman" pitchFamily="18" charset="0"/>
                <a:cs typeface="Times New Roman" pitchFamily="18" charset="0"/>
              </a:rPr>
              <a:t>Tissue processing-</a:t>
            </a:r>
            <a:r>
              <a:rPr lang="en-US" sz="2800" dirty="0" smtClean="0">
                <a:latin typeface="Times New Roman" pitchFamily="18" charset="0"/>
                <a:cs typeface="Times New Roman" pitchFamily="18" charset="0"/>
              </a:rPr>
              <a:t> Preparatory treatment for impregnation of the specimen with an embedding medium to provide support &amp; suitable consistency for </a:t>
            </a:r>
            <a:r>
              <a:rPr lang="en-US" sz="2800" dirty="0" err="1" smtClean="0">
                <a:latin typeface="Times New Roman" pitchFamily="18" charset="0"/>
                <a:cs typeface="Times New Roman" pitchFamily="18" charset="0"/>
              </a:rPr>
              <a:t>microtomy</a:t>
            </a:r>
            <a:r>
              <a:rPr lang="en-US" sz="2800" dirty="0" smtClean="0">
                <a:latin typeface="Times New Roman" pitchFamily="18" charset="0"/>
                <a:cs typeface="Times New Roman" pitchFamily="18" charset="0"/>
              </a:rPr>
              <a:t>.</a:t>
            </a:r>
          </a:p>
          <a:p>
            <a:pPr algn="just">
              <a:buNone/>
            </a:pPr>
            <a:endParaRPr lang="en-US" sz="2800"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914400"/>
            <a:ext cx="8101042" cy="533400"/>
          </a:xfrm>
        </p:spPr>
        <p:txBody>
          <a:bodyPr>
            <a:noAutofit/>
          </a:bodyPr>
          <a:lstStyle/>
          <a:p>
            <a:pPr eaLnBrk="1" hangingPunct="1"/>
            <a:r>
              <a:rPr lang="en-US" b="1" dirty="0" smtClean="0">
                <a:solidFill>
                  <a:schemeClr val="tx1"/>
                </a:solidFill>
                <a:latin typeface="Times New Roman" pitchFamily="18" charset="0"/>
                <a:cs typeface="Times New Roman" pitchFamily="18" charset="0"/>
              </a:rPr>
              <a:t>Paraffin-wax processing &amp; embedding</a:t>
            </a:r>
            <a:r>
              <a:rPr lang="en-US" dirty="0" smtClean="0">
                <a:solidFill>
                  <a:schemeClr val="bg2">
                    <a:lumMod val="50000"/>
                  </a:schemeClr>
                </a:solidFill>
                <a:latin typeface="Times New Roman" pitchFamily="18" charset="0"/>
                <a:cs typeface="Times New Roman" pitchFamily="18" charset="0"/>
              </a:rPr>
              <a:t/>
            </a:r>
            <a:br>
              <a:rPr lang="en-US" dirty="0" smtClean="0">
                <a:solidFill>
                  <a:schemeClr val="bg2">
                    <a:lumMod val="50000"/>
                  </a:schemeClr>
                </a:solidFill>
                <a:latin typeface="Times New Roman" pitchFamily="18" charset="0"/>
                <a:cs typeface="Times New Roman" pitchFamily="18" charset="0"/>
              </a:rPr>
            </a:br>
            <a:endParaRPr lang="en-US" dirty="0" smtClean="0">
              <a:solidFill>
                <a:schemeClr val="bg2">
                  <a:lumMod val="50000"/>
                </a:schemeClr>
              </a:solidFill>
              <a:latin typeface="Times New Roman" pitchFamily="18" charset="0"/>
              <a:cs typeface="Times New Roman" pitchFamily="18" charset="0"/>
            </a:endParaRPr>
          </a:p>
        </p:txBody>
      </p:sp>
      <p:sp>
        <p:nvSpPr>
          <p:cNvPr id="15363" name="Rectangle 3"/>
          <p:cNvSpPr>
            <a:spLocks noGrp="1" noChangeArrowheads="1"/>
          </p:cNvSpPr>
          <p:nvPr>
            <p:ph sz="quarter" idx="1"/>
          </p:nvPr>
        </p:nvSpPr>
        <p:spPr>
          <a:xfrm>
            <a:off x="381000" y="1447800"/>
            <a:ext cx="8458200" cy="5029200"/>
          </a:xfrm>
        </p:spPr>
        <p:txBody>
          <a:bodyPr>
            <a:normAutofit/>
          </a:bodyPr>
          <a:lstStyle/>
          <a:p>
            <a:pPr algn="just"/>
            <a:r>
              <a:rPr lang="en-US" sz="2800" dirty="0" smtClean="0">
                <a:latin typeface="Times New Roman" pitchFamily="18" charset="0"/>
                <a:cs typeface="Times New Roman" pitchFamily="18" charset="0"/>
              </a:rPr>
              <a:t>Since most of the tissue fixatives employed are in aqueous solution, the water has to be removed in order to embed the tissue in paraffin wax. </a:t>
            </a:r>
          </a:p>
          <a:p>
            <a:pPr algn="just"/>
            <a:r>
              <a:rPr lang="en-US" sz="2800" dirty="0" smtClean="0">
                <a:latin typeface="Times New Roman" pitchFamily="18" charset="0"/>
                <a:cs typeface="Times New Roman" pitchFamily="18" charset="0"/>
              </a:rPr>
              <a:t>This is generally achieved by immersion in increasing strengths of ethyl alcohol (ethanol), &amp; is known as dehydration</a:t>
            </a:r>
            <a:r>
              <a:rPr lang="en-US" sz="2800" dirty="0" smtClean="0">
                <a:solidFill>
                  <a:schemeClr val="bg2">
                    <a:lumMod val="50000"/>
                  </a:schemeClr>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pPr algn="just">
              <a:buFont typeface="Wingdings" pitchFamily="2" charset="2"/>
              <a:buChar char="Ø"/>
            </a:pPr>
            <a:r>
              <a:rPr lang="en-US" sz="2800" dirty="0" smtClean="0">
                <a:latin typeface="Times New Roman" pitchFamily="18" charset="0"/>
                <a:cs typeface="Times New Roman" pitchFamily="18" charset="0"/>
              </a:rPr>
              <a:t>Alcohol and wax are not miscible</a:t>
            </a:r>
          </a:p>
          <a:p>
            <a:pPr algn="just">
              <a:buFont typeface="Wingdings" pitchFamily="2" charset="2"/>
              <a:buChar char="Ø"/>
            </a:pPr>
            <a:r>
              <a:rPr lang="en-US" sz="2800" dirty="0" smtClean="0">
                <a:latin typeface="Times New Roman" pitchFamily="18" charset="0"/>
                <a:cs typeface="Times New Roman" pitchFamily="18" charset="0"/>
              </a:rPr>
              <a:t>Clearing- Alcohol must be replaced by a wax solvent</a:t>
            </a:r>
          </a:p>
          <a:p>
            <a:pPr algn="just">
              <a:buFont typeface="Wingdings" pitchFamily="2" charset="2"/>
              <a:buChar char="Ø"/>
            </a:pPr>
            <a:r>
              <a:rPr lang="en-US" sz="2800" dirty="0" smtClean="0">
                <a:latin typeface="Times New Roman" pitchFamily="18" charset="0"/>
                <a:cs typeface="Times New Roman" pitchFamily="18" charset="0"/>
              </a:rPr>
              <a:t>Majority of wax solvents have the effect of raising the refractive index of tissue, which makes them appear clear-Clearing</a:t>
            </a:r>
          </a:p>
          <a:p>
            <a:pPr>
              <a:buNone/>
            </a:pPr>
            <a:endParaRPr lang="en-US"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latin typeface="Times New Roman" pitchFamily="18" charset="0"/>
                <a:cs typeface="Times New Roman" pitchFamily="18" charset="0"/>
              </a:rPr>
              <a:t>Histochemical Techniques</a:t>
            </a:r>
            <a:endParaRPr lang="en-IN" dirty="0">
              <a:solidFill>
                <a:schemeClr val="tx1"/>
              </a:solidFill>
              <a:latin typeface="Times New Roman" pitchFamily="18" charset="0"/>
              <a:cs typeface="Times New Roman" pitchFamily="18" charset="0"/>
            </a:endParaRPr>
          </a:p>
        </p:txBody>
      </p:sp>
      <p:sp>
        <p:nvSpPr>
          <p:cNvPr id="2" name="Content Placeholder 1"/>
          <p:cNvSpPr>
            <a:spLocks noGrp="1"/>
          </p:cNvSpPr>
          <p:nvPr>
            <p:ph sz="quarter" idx="1"/>
          </p:nvPr>
        </p:nvSpPr>
        <p:spPr>
          <a:xfrm>
            <a:off x="528638" y="1600200"/>
            <a:ext cx="7043758" cy="4873752"/>
          </a:xfrm>
        </p:spPr>
        <p:txBody>
          <a:bodyPr>
            <a:normAutofit/>
          </a:bodyPr>
          <a:lstStyle/>
          <a:p>
            <a:pPr algn="just">
              <a:buNone/>
            </a:pPr>
            <a:r>
              <a:rPr lang="en-US" sz="2800" dirty="0" smtClean="0">
                <a:latin typeface="Times New Roman" pitchFamily="18" charset="0"/>
                <a:cs typeface="Times New Roman" pitchFamily="18" charset="0"/>
              </a:rPr>
              <a:t>Processing tissue for microscopic examination.</a:t>
            </a:r>
          </a:p>
          <a:p>
            <a:pPr algn="just">
              <a:buNone/>
            </a:pPr>
            <a:r>
              <a:rPr lang="en-US" sz="2800" dirty="0" smtClean="0">
                <a:latin typeface="Times New Roman" pitchFamily="18" charset="0"/>
                <a:cs typeface="Times New Roman" pitchFamily="18" charset="0"/>
              </a:rPr>
              <a:t>Aim- To embed the tissue in a solid medium firm enough to support the tissue and give it sufficient rigidity to enable thin sections to be cut and yet soft enough not to damage the knife or tissue.</a:t>
            </a:r>
          </a:p>
          <a:p>
            <a:pPr>
              <a:buNone/>
            </a:pPr>
            <a:endParaRPr lang="en-US" sz="2800" dirty="0" smtClean="0">
              <a:latin typeface="Times New Roman" pitchFamily="18" charset="0"/>
              <a:cs typeface="Times New Roman" pitchFamily="18" charset="0"/>
            </a:endParaRPr>
          </a:p>
          <a:p>
            <a:pPr marL="514350" indent="-514350">
              <a:buFont typeface="+mj-lt"/>
              <a:buAutoNum type="arabicPeriod"/>
            </a:pPr>
            <a:endParaRPr lang="en-US" sz="2800"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just">
              <a:buNone/>
            </a:pPr>
            <a:r>
              <a:rPr lang="en-US" sz="2800" dirty="0" smtClean="0">
                <a:latin typeface="Times New Roman" pitchFamily="18" charset="0"/>
                <a:cs typeface="Times New Roman" pitchFamily="18" charset="0"/>
              </a:rPr>
              <a:t>Hard tissue – Ground section.</a:t>
            </a:r>
          </a:p>
          <a:p>
            <a:pPr>
              <a:buNone/>
            </a:pPr>
            <a:r>
              <a:rPr lang="en-US" sz="2800" dirty="0" smtClean="0">
                <a:latin typeface="Times New Roman" pitchFamily="18" charset="0"/>
                <a:cs typeface="Times New Roman" pitchFamily="18" charset="0"/>
              </a:rPr>
              <a:t>                     - Decalcified section.</a:t>
            </a:r>
          </a:p>
          <a:p>
            <a:pPr>
              <a:buNone/>
            </a:pP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Parloidin</a:t>
            </a:r>
            <a:r>
              <a:rPr lang="en-US" sz="2800" dirty="0" smtClean="0">
                <a:latin typeface="Times New Roman" pitchFamily="18" charset="0"/>
                <a:cs typeface="Times New Roman" pitchFamily="18" charset="0"/>
              </a:rPr>
              <a:t> embedded &amp; sectioning.</a:t>
            </a:r>
          </a:p>
          <a:p>
            <a:pPr>
              <a:buNone/>
            </a:pPr>
            <a:r>
              <a:rPr lang="en-US" sz="2800" dirty="0" smtClean="0">
                <a:latin typeface="Times New Roman" pitchFamily="18" charset="0"/>
                <a:cs typeface="Times New Roman" pitchFamily="18" charset="0"/>
              </a:rPr>
              <a:t>Soft tissue – Paraffin embedding.</a:t>
            </a:r>
          </a:p>
          <a:p>
            <a:pPr>
              <a:buNone/>
            </a:pPr>
            <a:r>
              <a:rPr lang="en-US" sz="2800" dirty="0" smtClean="0">
                <a:latin typeface="Times New Roman" pitchFamily="18" charset="0"/>
                <a:cs typeface="Times New Roman" pitchFamily="18" charset="0"/>
              </a:rPr>
              <a:t>                    - Frozen sections.</a:t>
            </a:r>
          </a:p>
          <a:p>
            <a:endParaRPr lang="en-US" sz="28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latin typeface="Times New Roman" pitchFamily="18" charset="0"/>
                <a:cs typeface="Times New Roman" pitchFamily="18" charset="0"/>
              </a:rPr>
              <a:t>Preparation of sections for paraffin-embedded specimen</a:t>
            </a:r>
            <a:endParaRPr lang="en-IN"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409720"/>
            <a:ext cx="8229600" cy="4876800"/>
          </a:xfrm>
        </p:spPr>
        <p:txBody>
          <a:bodyPr>
            <a:noAutofit/>
          </a:bodyPr>
          <a:lstStyle/>
          <a:p>
            <a:r>
              <a:rPr lang="en-US" sz="2800" dirty="0" smtClean="0">
                <a:latin typeface="Times New Roman" pitchFamily="18" charset="0"/>
                <a:cs typeface="Times New Roman" pitchFamily="18" charset="0"/>
              </a:rPr>
              <a:t>Obtaining the specimen  </a:t>
            </a:r>
          </a:p>
          <a:p>
            <a:r>
              <a:rPr lang="en-US" sz="2800" dirty="0" smtClean="0">
                <a:latin typeface="Times New Roman" pitchFamily="18" charset="0"/>
                <a:cs typeface="Times New Roman" pitchFamily="18" charset="0"/>
              </a:rPr>
              <a:t>Fixation of the specimen-Hard tissue- Decalcification</a:t>
            </a:r>
          </a:p>
          <a:p>
            <a:pPr>
              <a:buNone/>
            </a:pPr>
            <a:r>
              <a:rPr lang="en-US" sz="2800" dirty="0" smtClean="0">
                <a:latin typeface="Times New Roman" pitchFamily="18" charset="0"/>
                <a:cs typeface="Times New Roman" pitchFamily="18" charset="0"/>
              </a:rPr>
              <a:t>                                            - Soft tissue</a:t>
            </a:r>
          </a:p>
          <a:p>
            <a:r>
              <a:rPr lang="en-US" sz="2800" dirty="0" smtClean="0">
                <a:latin typeface="Times New Roman" pitchFamily="18" charset="0"/>
                <a:cs typeface="Times New Roman" pitchFamily="18" charset="0"/>
              </a:rPr>
              <a:t>Dehydration of the specimen. </a:t>
            </a:r>
          </a:p>
          <a:p>
            <a:r>
              <a:rPr lang="en-US" sz="2800" dirty="0" smtClean="0">
                <a:latin typeface="Times New Roman" pitchFamily="18" charset="0"/>
                <a:cs typeface="Times New Roman" pitchFamily="18" charset="0"/>
              </a:rPr>
              <a:t>Clearing of the specimen.</a:t>
            </a:r>
          </a:p>
          <a:p>
            <a:r>
              <a:rPr lang="en-US" sz="2800" dirty="0" smtClean="0">
                <a:latin typeface="Times New Roman" pitchFamily="18" charset="0"/>
                <a:cs typeface="Times New Roman" pitchFamily="18" charset="0"/>
              </a:rPr>
              <a:t>Infiltration with paraffin.</a:t>
            </a:r>
          </a:p>
          <a:p>
            <a:r>
              <a:rPr lang="en-US" sz="2800" dirty="0" smtClean="0">
                <a:latin typeface="Times New Roman" pitchFamily="18" charset="0"/>
                <a:cs typeface="Times New Roman" pitchFamily="18" charset="0"/>
              </a:rPr>
              <a:t>Embedding the specimen.</a:t>
            </a:r>
          </a:p>
          <a:p>
            <a:r>
              <a:rPr lang="en-US" sz="2800" dirty="0" smtClean="0">
                <a:latin typeface="Times New Roman" pitchFamily="18" charset="0"/>
                <a:cs typeface="Times New Roman" pitchFamily="18" charset="0"/>
              </a:rPr>
              <a:t>Cutting sections.</a:t>
            </a:r>
          </a:p>
          <a:p>
            <a:r>
              <a:rPr lang="en-US" sz="2800" dirty="0" smtClean="0">
                <a:latin typeface="Times New Roman" pitchFamily="18" charset="0"/>
                <a:cs typeface="Times New Roman" pitchFamily="18" charset="0"/>
              </a:rPr>
              <a:t>Mounting cut sections.</a:t>
            </a:r>
          </a:p>
          <a:p>
            <a:r>
              <a:rPr lang="en-US" sz="2800" dirty="0" smtClean="0">
                <a:latin typeface="Times New Roman" pitchFamily="18" charset="0"/>
                <a:cs typeface="Times New Roman" pitchFamily="18" charset="0"/>
              </a:rPr>
              <a:t>Staining the sections.</a:t>
            </a:r>
            <a:endParaRPr lang="en-IN"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457200" y="714356"/>
            <a:ext cx="3657600" cy="4572000"/>
          </a:xfrm>
        </p:spPr>
        <p:txBody>
          <a:bodyPr>
            <a:normAutofit/>
          </a:bodyPr>
          <a:lstStyle/>
          <a:p>
            <a:r>
              <a:rPr lang="en-US" sz="2800" dirty="0" smtClean="0">
                <a:latin typeface="Times New Roman" pitchFamily="18" charset="0"/>
                <a:cs typeface="Times New Roman" pitchFamily="18" charset="0"/>
              </a:rPr>
              <a:t>Obtaining the specimen </a:t>
            </a:r>
          </a:p>
          <a:p>
            <a:r>
              <a:rPr lang="en-US" sz="2800" dirty="0" smtClean="0">
                <a:latin typeface="Times New Roman" pitchFamily="18" charset="0"/>
                <a:cs typeface="Times New Roman" pitchFamily="18" charset="0"/>
              </a:rPr>
              <a:t>Assigning proper Biopsy number</a:t>
            </a:r>
            <a:endParaRPr lang="en-IN" sz="2800" dirty="0">
              <a:latin typeface="Times New Roman" pitchFamily="18" charset="0"/>
              <a:cs typeface="Times New Roman" pitchFamily="18" charset="0"/>
            </a:endParaRPr>
          </a:p>
        </p:txBody>
      </p:sp>
      <p:pic>
        <p:nvPicPr>
          <p:cNvPr id="1026" name="Picture 2" descr="C:\Users\Prakash\Desktop\lectures\histochemistry\DSC08124.JPG"/>
          <p:cNvPicPr>
            <a:picLocks noGrp="1" noChangeAspect="1" noChangeArrowheads="1"/>
          </p:cNvPicPr>
          <p:nvPr>
            <p:ph sz="quarter" idx="2"/>
          </p:nvPr>
        </p:nvPicPr>
        <p:blipFill>
          <a:blip r:embed="rId2" cstate="print"/>
          <a:srcRect/>
          <a:stretch>
            <a:fillRect/>
          </a:stretch>
        </p:blipFill>
        <p:spPr bwMode="auto">
          <a:xfrm>
            <a:off x="4572000" y="456009"/>
            <a:ext cx="4059238" cy="3758809"/>
          </a:xfrm>
          <a:prstGeom prst="rect">
            <a:avLst/>
          </a:prstGeom>
          <a:noFill/>
        </p:spPr>
      </p:pic>
      <p:pic>
        <p:nvPicPr>
          <p:cNvPr id="1027" name="Picture 3" descr="C:\Users\Prakash\Desktop\lectures\histochemistry\DSC08112.JPG"/>
          <p:cNvPicPr>
            <a:picLocks noChangeAspect="1" noChangeArrowheads="1"/>
          </p:cNvPicPr>
          <p:nvPr/>
        </p:nvPicPr>
        <p:blipFill>
          <a:blip r:embed="rId3" cstate="print"/>
          <a:srcRect l="22159" t="4545" r="23296"/>
          <a:stretch>
            <a:fillRect/>
          </a:stretch>
        </p:blipFill>
        <p:spPr bwMode="auto">
          <a:xfrm>
            <a:off x="1071538" y="3000372"/>
            <a:ext cx="2714644" cy="356299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tx1"/>
                </a:solidFill>
                <a:latin typeface="Times New Roman" pitchFamily="18" charset="0"/>
                <a:cs typeface="Times New Roman" pitchFamily="18" charset="0"/>
              </a:rPr>
              <a:t>Fixation </a:t>
            </a:r>
            <a:endParaRPr lang="en-IN"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143000"/>
            <a:ext cx="7767662" cy="5257800"/>
          </a:xfrm>
        </p:spPr>
        <p:txBody>
          <a:bodyPr>
            <a:normAutofit/>
          </a:bodyPr>
          <a:lstStyle/>
          <a:p>
            <a:pPr algn="just">
              <a:lnSpc>
                <a:spcPct val="150000"/>
              </a:lnSpc>
            </a:pPr>
            <a:r>
              <a:rPr lang="en-US" sz="2800" dirty="0" smtClean="0">
                <a:latin typeface="Times New Roman" pitchFamily="18" charset="0"/>
                <a:cs typeface="Times New Roman" pitchFamily="18" charset="0"/>
              </a:rPr>
              <a:t>The purpose of fixation is the preservation of cells and tissue constituents in a condition identical to that existing during life and to keep in such a way that will allow the preparation of thin, stained sections.</a:t>
            </a:r>
          </a:p>
          <a:p>
            <a:pPr algn="just">
              <a:lnSpc>
                <a:spcPct val="150000"/>
              </a:lnSpc>
            </a:pPr>
            <a:endParaRPr lang="en-US" sz="2800" dirty="0" smtClean="0">
              <a:latin typeface="Times New Roman" pitchFamily="18" charset="0"/>
              <a:cs typeface="Times New Roman" pitchFamily="18" charset="0"/>
            </a:endParaRPr>
          </a:p>
          <a:p>
            <a:pPr>
              <a:lnSpc>
                <a:spcPct val="150000"/>
              </a:lnSpc>
            </a:pPr>
            <a:endParaRPr lang="en-IN"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aims of fixation are:</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marL="533400" indent="-533400" algn="just">
              <a:lnSpc>
                <a:spcPct val="90000"/>
              </a:lnSpc>
              <a:buFontTx/>
              <a:buAutoNum type="arabicPeriod"/>
            </a:pPr>
            <a:r>
              <a:rPr lang="en-US" sz="2800" dirty="0" smtClean="0">
                <a:latin typeface="Times New Roman" pitchFamily="18" charset="0"/>
                <a:cs typeface="Times New Roman" pitchFamily="18" charset="0"/>
              </a:rPr>
              <a:t>To prevent or arrest autolysis and bacterial decomposition and putrefaction.</a:t>
            </a:r>
          </a:p>
          <a:p>
            <a:pPr marL="533400" indent="-533400" algn="just">
              <a:lnSpc>
                <a:spcPct val="90000"/>
              </a:lnSpc>
              <a:buFont typeface="+mj-lt"/>
              <a:buAutoNum type="arabicPeriod" startAt="2"/>
            </a:pPr>
            <a:r>
              <a:rPr lang="en-US" sz="2800" dirty="0" smtClean="0">
                <a:latin typeface="Times New Roman" pitchFamily="18" charset="0"/>
                <a:cs typeface="Times New Roman" pitchFamily="18" charset="0"/>
              </a:rPr>
              <a:t>To so coagulate the tissue as to prevent loss of easily diffusible substances.</a:t>
            </a:r>
          </a:p>
          <a:p>
            <a:pPr marL="533400" indent="-533400" algn="just">
              <a:lnSpc>
                <a:spcPct val="90000"/>
              </a:lnSpc>
              <a:buFont typeface="+mj-lt"/>
              <a:buAutoNum type="arabicPeriod" startAt="2"/>
            </a:pPr>
            <a:r>
              <a:rPr lang="en-US" sz="2800" dirty="0" smtClean="0">
                <a:latin typeface="Times New Roman" pitchFamily="18" charset="0"/>
                <a:cs typeface="Times New Roman" pitchFamily="18" charset="0"/>
              </a:rPr>
              <a:t>To fortify the tissue against the deleterious effects of the various stages in the preparation of sections.</a:t>
            </a:r>
          </a:p>
          <a:p>
            <a:endParaRPr lang="en-US" sz="28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latin typeface="Times New Roman" pitchFamily="18" charset="0"/>
                <a:cs typeface="Times New Roman" pitchFamily="18" charset="0"/>
              </a:rPr>
              <a:t>Purpose Statement</a:t>
            </a:r>
            <a:endParaRPr lang="en-IN" dirty="0">
              <a:solidFill>
                <a:schemeClr val="tx1"/>
              </a:solidFill>
              <a:latin typeface="Times New Roman" pitchFamily="18" charset="0"/>
              <a:cs typeface="Times New Roman" pitchFamily="18" charset="0"/>
            </a:endParaRPr>
          </a:p>
        </p:txBody>
      </p:sp>
      <p:sp>
        <p:nvSpPr>
          <p:cNvPr id="2" name="Content Placeholder 1"/>
          <p:cNvSpPr>
            <a:spLocks noGrp="1"/>
          </p:cNvSpPr>
          <p:nvPr>
            <p:ph sz="quarter" idx="1"/>
          </p:nvPr>
        </p:nvSpPr>
        <p:spPr>
          <a:xfrm>
            <a:off x="457200" y="1595462"/>
            <a:ext cx="8229600" cy="5334000"/>
          </a:xfrm>
        </p:spPr>
        <p:txBody>
          <a:bodyPr>
            <a:normAutofit/>
          </a:bodyPr>
          <a:lstStyle/>
          <a:p>
            <a:pPr>
              <a:buClr>
                <a:schemeClr val="tx1"/>
              </a:buClr>
              <a:buSzPts val="3200"/>
              <a:buNone/>
              <a:defRPr/>
            </a:pPr>
            <a:r>
              <a:rPr lang="en-US" sz="2800" dirty="0" smtClean="0">
                <a:latin typeface="Times New Roman" pitchFamily="18" charset="0"/>
                <a:cs typeface="Times New Roman" pitchFamily="18" charset="0"/>
              </a:rPr>
              <a:t>At  the end of the lecture student should be able to </a:t>
            </a:r>
            <a:r>
              <a:rPr lang="en-US" sz="2800" dirty="0" smtClean="0">
                <a:latin typeface="Times New Roman" pitchFamily="18" charset="0"/>
                <a:ea typeface="Calibri" pitchFamily="34" charset="0"/>
                <a:cs typeface="Times New Roman" pitchFamily="18" charset="0"/>
              </a:rPr>
              <a:t>describe</a:t>
            </a:r>
            <a:r>
              <a:rPr lang="en-US" sz="2800" dirty="0" smtClean="0">
                <a:latin typeface="Times New Roman" pitchFamily="18" charset="0"/>
                <a:cs typeface="Times New Roman" pitchFamily="18" charset="0"/>
              </a:rPr>
              <a:t> the </a:t>
            </a:r>
          </a:p>
          <a:p>
            <a:pPr>
              <a:buClr>
                <a:schemeClr val="tx1"/>
              </a:buClr>
              <a:buSzPts val="3200"/>
              <a:buFont typeface="Calibri" pitchFamily="34" charset="0"/>
              <a:buChar char="•"/>
              <a:defRPr/>
            </a:pPr>
            <a:r>
              <a:rPr lang="en-US" sz="2800" dirty="0" smtClean="0">
                <a:latin typeface="Times New Roman" pitchFamily="18" charset="0"/>
                <a:cs typeface="Times New Roman" pitchFamily="18" charset="0"/>
              </a:rPr>
              <a:t>Composition of tissues</a:t>
            </a:r>
          </a:p>
          <a:p>
            <a:pPr>
              <a:buClr>
                <a:schemeClr val="tx1"/>
              </a:buClr>
              <a:buSzPts val="3200"/>
              <a:buFont typeface="Calibri" pitchFamily="34" charset="0"/>
              <a:buChar char="•"/>
              <a:defRPr/>
            </a:pPr>
            <a:r>
              <a:rPr lang="en-US" sz="2800" dirty="0" err="1" smtClean="0">
                <a:latin typeface="Times New Roman" pitchFamily="18" charset="0"/>
                <a:cs typeface="Times New Roman" pitchFamily="18" charset="0"/>
              </a:rPr>
              <a:t>Histochemical</a:t>
            </a:r>
            <a:r>
              <a:rPr lang="en-US" sz="2800" dirty="0" smtClean="0">
                <a:latin typeface="Times New Roman" pitchFamily="18" charset="0"/>
                <a:cs typeface="Times New Roman" pitchFamily="18" charset="0"/>
              </a:rPr>
              <a:t> techniques</a:t>
            </a:r>
            <a:endParaRPr lang="en-US" sz="2800" dirty="0" smtClean="0">
              <a:solidFill>
                <a:schemeClr val="bg2">
                  <a:lumMod val="50000"/>
                </a:schemeClr>
              </a:solidFill>
              <a:latin typeface="Times New Roman" pitchFamily="18" charset="0"/>
              <a:cs typeface="Times New Roman" pitchFamily="18" charset="0"/>
            </a:endParaRPr>
          </a:p>
          <a:p>
            <a:endParaRPr lang="en-IN" dirty="0">
              <a:solidFill>
                <a:schemeClr val="bg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pPr marL="533400" indent="-533400" algn="just">
              <a:lnSpc>
                <a:spcPct val="90000"/>
              </a:lnSpc>
              <a:buNone/>
            </a:pPr>
            <a:r>
              <a:rPr lang="en-US" dirty="0" smtClean="0">
                <a:latin typeface="Times New Roman" pitchFamily="18" charset="0"/>
                <a:cs typeface="Times New Roman" pitchFamily="18" charset="0"/>
              </a:rPr>
              <a:t>4. </a:t>
            </a:r>
            <a:r>
              <a:rPr lang="en-US" sz="2800" dirty="0" smtClean="0">
                <a:latin typeface="Times New Roman" pitchFamily="18" charset="0"/>
                <a:cs typeface="Times New Roman" pitchFamily="18" charset="0"/>
              </a:rPr>
              <a:t>To leave the tissue in a condition which facilitates differential staining with dyes and other reagent.</a:t>
            </a:r>
          </a:p>
          <a:p>
            <a:pPr marL="533400" indent="-533400" algn="just">
              <a:lnSpc>
                <a:spcPct val="90000"/>
              </a:lnSpc>
              <a:buNone/>
            </a:pPr>
            <a:r>
              <a:rPr lang="en-US" sz="2800" dirty="0" smtClean="0">
                <a:latin typeface="Times New Roman" pitchFamily="18" charset="0"/>
                <a:cs typeface="Times New Roman" pitchFamily="18" charset="0"/>
              </a:rPr>
              <a:t>5. Normal tissue processing requires </a:t>
            </a:r>
            <a:r>
              <a:rPr lang="en-US" sz="2800" b="1" dirty="0" smtClean="0">
                <a:latin typeface="Times New Roman" pitchFamily="18" charset="0"/>
                <a:cs typeface="Times New Roman" pitchFamily="18" charset="0"/>
              </a:rPr>
              <a:t>10% neutral buffered formalin.</a:t>
            </a:r>
          </a:p>
          <a:p>
            <a:endParaRPr lang="en-IN" sz="28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Times New Roman" pitchFamily="18" charset="0"/>
                <a:cs typeface="Times New Roman" pitchFamily="18" charset="0"/>
              </a:rPr>
              <a:t>Factors Affecting Fixation</a:t>
            </a:r>
            <a:endParaRPr lang="en-IN"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r>
              <a:rPr lang="en-US" sz="2800" dirty="0" smtClean="0">
                <a:latin typeface="Times New Roman" pitchFamily="18" charset="0"/>
                <a:cs typeface="Times New Roman" pitchFamily="18" charset="0"/>
              </a:rPr>
              <a:t>Hydrogen Ion Concentration(pH).</a:t>
            </a:r>
          </a:p>
          <a:p>
            <a:r>
              <a:rPr lang="en-US" sz="2800" dirty="0" smtClean="0">
                <a:latin typeface="Times New Roman" pitchFamily="18" charset="0"/>
                <a:cs typeface="Times New Roman" pitchFamily="18" charset="0"/>
              </a:rPr>
              <a:t>Temperature.</a:t>
            </a:r>
          </a:p>
          <a:p>
            <a:r>
              <a:rPr lang="en-US" sz="2800" dirty="0" smtClean="0">
                <a:latin typeface="Times New Roman" pitchFamily="18" charset="0"/>
                <a:cs typeface="Times New Roman" pitchFamily="18" charset="0"/>
              </a:rPr>
              <a:t>Penetration.</a:t>
            </a:r>
          </a:p>
          <a:p>
            <a:r>
              <a:rPr lang="en-US" sz="2800" dirty="0" smtClean="0">
                <a:latin typeface="Times New Roman" pitchFamily="18" charset="0"/>
                <a:cs typeface="Times New Roman" pitchFamily="18" charset="0"/>
              </a:rPr>
              <a:t>Osmolality.</a:t>
            </a:r>
          </a:p>
          <a:p>
            <a:r>
              <a:rPr lang="en-US" sz="2800" dirty="0" smtClean="0">
                <a:latin typeface="Times New Roman" pitchFamily="18" charset="0"/>
                <a:cs typeface="Times New Roman" pitchFamily="18" charset="0"/>
              </a:rPr>
              <a:t>Changes in Volume.</a:t>
            </a:r>
          </a:p>
          <a:p>
            <a:r>
              <a:rPr lang="en-US" sz="2800" dirty="0" smtClean="0">
                <a:latin typeface="Times New Roman" pitchFamily="18" charset="0"/>
                <a:cs typeface="Times New Roman" pitchFamily="18" charset="0"/>
              </a:rPr>
              <a:t>Concentration.</a:t>
            </a:r>
          </a:p>
          <a:p>
            <a:r>
              <a:rPr lang="en-US" sz="2800" dirty="0" smtClean="0">
                <a:latin typeface="Times New Roman" pitchFamily="18" charset="0"/>
                <a:cs typeface="Times New Roman" pitchFamily="18" charset="0"/>
              </a:rPr>
              <a:t>Duration.</a:t>
            </a:r>
          </a:p>
          <a:p>
            <a:endParaRPr lang="en-IN"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593725"/>
          </a:xfrm>
        </p:spPr>
        <p:txBody>
          <a:bodyPr>
            <a:normAutofit/>
          </a:bodyPr>
          <a:lstStyle/>
          <a:p>
            <a:pPr fontAlgn="auto">
              <a:spcAft>
                <a:spcPts val="0"/>
              </a:spcAft>
              <a:defRPr/>
            </a:pPr>
            <a:r>
              <a:rPr lang="en-US" u="sng" dirty="0">
                <a:solidFill>
                  <a:schemeClr val="tx1"/>
                </a:solidFill>
                <a:latin typeface="Times New Roman" pitchFamily="18" charset="0"/>
                <a:cs typeface="Times New Roman" pitchFamily="18" charset="0"/>
              </a:rPr>
              <a:t>CLASSIFICATION</a:t>
            </a:r>
          </a:p>
        </p:txBody>
      </p:sp>
      <p:sp>
        <p:nvSpPr>
          <p:cNvPr id="8195" name="Rectangle 3"/>
          <p:cNvSpPr>
            <a:spLocks noGrp="1" noChangeArrowheads="1"/>
          </p:cNvSpPr>
          <p:nvPr>
            <p:ph idx="1"/>
          </p:nvPr>
        </p:nvSpPr>
        <p:spPr>
          <a:xfrm>
            <a:off x="1295400" y="1143000"/>
            <a:ext cx="7467600" cy="5486400"/>
          </a:xfrm>
        </p:spPr>
        <p:txBody>
          <a:bodyPr>
            <a:normAutofit/>
          </a:bodyPr>
          <a:lstStyle/>
          <a:p>
            <a:pPr>
              <a:lnSpc>
                <a:spcPct val="90000"/>
              </a:lnSpc>
            </a:pPr>
            <a:r>
              <a:rPr lang="en-US" sz="2800" dirty="0" smtClean="0">
                <a:latin typeface="Times New Roman" pitchFamily="18" charset="0"/>
                <a:cs typeface="Times New Roman" pitchFamily="18" charset="0"/>
              </a:rPr>
              <a:t>I. Based on Processing technique:</a:t>
            </a:r>
          </a:p>
          <a:p>
            <a:pPr lvl="1">
              <a:lnSpc>
                <a:spcPct val="90000"/>
              </a:lnSpc>
            </a:pPr>
            <a:r>
              <a:rPr lang="en-US" sz="2800" dirty="0" smtClean="0">
                <a:latin typeface="Times New Roman" pitchFamily="18" charset="0"/>
                <a:cs typeface="Times New Roman" pitchFamily="18" charset="0"/>
              </a:rPr>
              <a:t>Conventional (Wax)</a:t>
            </a:r>
          </a:p>
          <a:p>
            <a:pPr lvl="1">
              <a:lnSpc>
                <a:spcPct val="90000"/>
              </a:lnSpc>
            </a:pPr>
            <a:r>
              <a:rPr lang="en-US" sz="2800" dirty="0" smtClean="0">
                <a:latin typeface="Times New Roman" pitchFamily="18" charset="0"/>
                <a:cs typeface="Times New Roman" pitchFamily="18" charset="0"/>
              </a:rPr>
              <a:t>Plastic </a:t>
            </a:r>
          </a:p>
          <a:p>
            <a:pPr lvl="1">
              <a:lnSpc>
                <a:spcPct val="90000"/>
              </a:lnSpc>
            </a:pPr>
            <a:r>
              <a:rPr lang="en-US" sz="2800" dirty="0" smtClean="0">
                <a:latin typeface="Times New Roman" pitchFamily="18" charset="0"/>
                <a:cs typeface="Times New Roman" pitchFamily="18" charset="0"/>
              </a:rPr>
              <a:t>Microwave</a:t>
            </a:r>
          </a:p>
          <a:p>
            <a:pPr lvl="1">
              <a:lnSpc>
                <a:spcPct val="90000"/>
              </a:lnSpc>
            </a:pPr>
            <a:r>
              <a:rPr lang="en-US" sz="2800" dirty="0" smtClean="0">
                <a:latin typeface="Times New Roman" pitchFamily="18" charset="0"/>
                <a:cs typeface="Times New Roman" pitchFamily="18" charset="0"/>
              </a:rPr>
              <a:t>Frozen</a:t>
            </a:r>
          </a:p>
          <a:p>
            <a:pPr>
              <a:lnSpc>
                <a:spcPct val="90000"/>
              </a:lnSpc>
            </a:pPr>
            <a:r>
              <a:rPr lang="en-US" sz="2800" dirty="0" smtClean="0">
                <a:latin typeface="Times New Roman" pitchFamily="18" charset="0"/>
                <a:cs typeface="Times New Roman" pitchFamily="18" charset="0"/>
              </a:rPr>
              <a:t>II. Based on Microscope to be used:</a:t>
            </a:r>
          </a:p>
          <a:p>
            <a:pPr lvl="1">
              <a:lnSpc>
                <a:spcPct val="90000"/>
              </a:lnSpc>
            </a:pPr>
            <a:r>
              <a:rPr lang="en-US" sz="2800" dirty="0" smtClean="0">
                <a:latin typeface="Times New Roman" pitchFamily="18" charset="0"/>
                <a:cs typeface="Times New Roman" pitchFamily="18" charset="0"/>
              </a:rPr>
              <a:t>Electron microscope</a:t>
            </a:r>
          </a:p>
          <a:p>
            <a:pPr lvl="1">
              <a:lnSpc>
                <a:spcPct val="90000"/>
              </a:lnSpc>
            </a:pPr>
            <a:r>
              <a:rPr lang="en-US" sz="2800" dirty="0" smtClean="0">
                <a:latin typeface="Times New Roman" pitchFamily="18" charset="0"/>
                <a:cs typeface="Times New Roman" pitchFamily="18" charset="0"/>
              </a:rPr>
              <a:t>Light microscope</a:t>
            </a:r>
          </a:p>
          <a:p>
            <a:pPr>
              <a:lnSpc>
                <a:spcPct val="90000"/>
              </a:lnSpc>
            </a:pPr>
            <a:r>
              <a:rPr lang="en-US" sz="2800" dirty="0" smtClean="0">
                <a:latin typeface="Times New Roman" pitchFamily="18" charset="0"/>
                <a:cs typeface="Times New Roman" pitchFamily="18" charset="0"/>
              </a:rPr>
              <a:t>III. Based on Technique:</a:t>
            </a:r>
          </a:p>
          <a:p>
            <a:pPr lvl="1">
              <a:lnSpc>
                <a:spcPct val="90000"/>
              </a:lnSpc>
            </a:pPr>
            <a:r>
              <a:rPr lang="en-US" sz="2800" dirty="0" smtClean="0">
                <a:latin typeface="Times New Roman" pitchFamily="18" charset="0"/>
                <a:cs typeface="Times New Roman" pitchFamily="18" charset="0"/>
              </a:rPr>
              <a:t>Automatic</a:t>
            </a:r>
          </a:p>
          <a:p>
            <a:pPr lvl="1">
              <a:lnSpc>
                <a:spcPct val="90000"/>
              </a:lnSpc>
            </a:pPr>
            <a:r>
              <a:rPr lang="en-US" sz="2800" dirty="0" smtClean="0">
                <a:latin typeface="Times New Roman" pitchFamily="18" charset="0"/>
                <a:cs typeface="Times New Roman" pitchFamily="18" charset="0"/>
              </a:rPr>
              <a:t>Manual</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593725"/>
          </a:xfrm>
        </p:spPr>
        <p:txBody>
          <a:bodyPr>
            <a:normAutofit/>
          </a:bodyPr>
          <a:lstStyle/>
          <a:p>
            <a:pPr fontAlgn="auto">
              <a:spcAft>
                <a:spcPts val="0"/>
              </a:spcAft>
              <a:defRPr/>
            </a:pPr>
            <a:r>
              <a:rPr lang="en-US" u="sng" dirty="0">
                <a:solidFill>
                  <a:schemeClr val="tx1"/>
                </a:solidFill>
                <a:latin typeface="Times New Roman" pitchFamily="18" charset="0"/>
                <a:cs typeface="Times New Roman" pitchFamily="18" charset="0"/>
              </a:rPr>
              <a:t>PRINCIPLE</a:t>
            </a:r>
          </a:p>
        </p:txBody>
      </p:sp>
      <p:sp>
        <p:nvSpPr>
          <p:cNvPr id="9219" name="Rectangle 3"/>
          <p:cNvSpPr>
            <a:spLocks noGrp="1" noChangeArrowheads="1"/>
          </p:cNvSpPr>
          <p:nvPr>
            <p:ph idx="1"/>
          </p:nvPr>
        </p:nvSpPr>
        <p:spPr>
          <a:xfrm>
            <a:off x="1219200" y="1219200"/>
            <a:ext cx="7772400" cy="4572000"/>
          </a:xfrm>
        </p:spPr>
        <p:txBody>
          <a:bodyPr>
            <a:normAutofit fontScale="92500"/>
          </a:bodyPr>
          <a:lstStyle/>
          <a:p>
            <a:endParaRPr lang="en-US" dirty="0" smtClean="0"/>
          </a:p>
          <a:p>
            <a:pPr>
              <a:lnSpc>
                <a:spcPct val="200000"/>
              </a:lnSpc>
            </a:pPr>
            <a:r>
              <a:rPr lang="en-US" sz="2800" dirty="0" smtClean="0">
                <a:latin typeface="Times New Roman" pitchFamily="18" charset="0"/>
                <a:cs typeface="Times New Roman" pitchFamily="18" charset="0"/>
              </a:rPr>
              <a:t>To embed the tissue in a solid medium firm enough to support the tissue </a:t>
            </a:r>
          </a:p>
          <a:p>
            <a:pPr>
              <a:lnSpc>
                <a:spcPct val="200000"/>
              </a:lnSpc>
            </a:pPr>
            <a:r>
              <a:rPr lang="en-US" sz="2800" dirty="0" smtClean="0">
                <a:latin typeface="Times New Roman" pitchFamily="18" charset="0"/>
                <a:cs typeface="Times New Roman" pitchFamily="18" charset="0"/>
              </a:rPr>
              <a:t>To give it sufficient rigidity to enable thin sections to be cut and yet soft enough not to damage the knife or tissue.</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46125"/>
          </a:xfrm>
        </p:spPr>
        <p:txBody>
          <a:bodyPr>
            <a:normAutofit/>
          </a:bodyPr>
          <a:lstStyle/>
          <a:p>
            <a:pPr fontAlgn="auto">
              <a:spcAft>
                <a:spcPts val="0"/>
              </a:spcAft>
              <a:defRPr/>
            </a:pPr>
            <a:r>
              <a:rPr lang="en-US" u="sng" dirty="0">
                <a:solidFill>
                  <a:schemeClr val="tx1"/>
                </a:solidFill>
                <a:latin typeface="Times New Roman" pitchFamily="18" charset="0"/>
                <a:cs typeface="Times New Roman" pitchFamily="18" charset="0"/>
              </a:rPr>
              <a:t>FACTORS AFFECTING </a:t>
            </a:r>
          </a:p>
        </p:txBody>
      </p:sp>
      <p:sp>
        <p:nvSpPr>
          <p:cNvPr id="10243" name="Rectangle 3"/>
          <p:cNvSpPr>
            <a:spLocks noGrp="1" noChangeArrowheads="1"/>
          </p:cNvSpPr>
          <p:nvPr>
            <p:ph idx="1"/>
          </p:nvPr>
        </p:nvSpPr>
        <p:spPr>
          <a:xfrm>
            <a:off x="1524000" y="1752600"/>
            <a:ext cx="7162800" cy="4114800"/>
          </a:xfrm>
        </p:spPr>
        <p:txBody>
          <a:bodyPr>
            <a:normAutofit/>
          </a:bodyPr>
          <a:lstStyle/>
          <a:p>
            <a:pPr>
              <a:lnSpc>
                <a:spcPct val="200000"/>
              </a:lnSpc>
            </a:pPr>
            <a:r>
              <a:rPr lang="en-US" sz="2800" dirty="0" smtClean="0"/>
              <a:t>Agitation: Reduces time by 30%</a:t>
            </a:r>
          </a:p>
          <a:p>
            <a:pPr>
              <a:lnSpc>
                <a:spcPct val="200000"/>
              </a:lnSpc>
            </a:pPr>
            <a:r>
              <a:rPr lang="en-US" sz="2800" dirty="0" smtClean="0"/>
              <a:t>Heat: </a:t>
            </a:r>
            <a:r>
              <a:rPr lang="en-US" sz="2800" dirty="0" err="1" smtClean="0"/>
              <a:t>Upto</a:t>
            </a:r>
            <a:r>
              <a:rPr lang="en-US" sz="2800" dirty="0" smtClean="0"/>
              <a:t> 45 deg C</a:t>
            </a:r>
          </a:p>
          <a:p>
            <a:pPr>
              <a:lnSpc>
                <a:spcPct val="200000"/>
              </a:lnSpc>
            </a:pPr>
            <a:r>
              <a:rPr lang="en-US" sz="2800" dirty="0" smtClean="0"/>
              <a:t>Viscosity</a:t>
            </a:r>
          </a:p>
          <a:p>
            <a:pPr>
              <a:lnSpc>
                <a:spcPct val="200000"/>
              </a:lnSpc>
            </a:pPr>
            <a:r>
              <a:rPr lang="en-US" sz="2800" dirty="0" smtClean="0"/>
              <a:t>Vacuum: Dense &amp; Fatty tissue</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03238" y="-24"/>
            <a:ext cx="8183562" cy="1052512"/>
          </a:xfrm>
        </p:spPr>
        <p:txBody>
          <a:bodyPr/>
          <a:lstStyle/>
          <a:p>
            <a:pPr fontAlgn="auto">
              <a:spcAft>
                <a:spcPts val="0"/>
              </a:spcAft>
              <a:defRPr/>
            </a:pPr>
            <a:r>
              <a:rPr lang="en-US" dirty="0">
                <a:solidFill>
                  <a:schemeClr val="tx1"/>
                </a:solidFill>
                <a:latin typeface="Times New Roman" pitchFamily="18" charset="0"/>
                <a:cs typeface="Times New Roman" pitchFamily="18" charset="0"/>
              </a:rPr>
              <a:t>Classification of Fixatives.</a:t>
            </a:r>
          </a:p>
        </p:txBody>
      </p:sp>
      <p:sp>
        <p:nvSpPr>
          <p:cNvPr id="16387" name="Rectangle 3"/>
          <p:cNvSpPr>
            <a:spLocks noGrp="1" noChangeArrowheads="1"/>
          </p:cNvSpPr>
          <p:nvPr>
            <p:ph idx="1"/>
          </p:nvPr>
        </p:nvSpPr>
        <p:spPr>
          <a:xfrm>
            <a:off x="357158" y="1524000"/>
            <a:ext cx="8634442" cy="4572000"/>
          </a:xfrm>
        </p:spPr>
        <p:txBody>
          <a:bodyPr>
            <a:noAutofit/>
          </a:bodyPr>
          <a:lstStyle/>
          <a:p>
            <a:r>
              <a:rPr lang="en-US" sz="2800" b="1" dirty="0" smtClean="0">
                <a:latin typeface="Times New Roman" pitchFamily="18" charset="0"/>
                <a:cs typeface="Times New Roman" pitchFamily="18" charset="0"/>
              </a:rPr>
              <a:t>Baker’s Classification(1960):</a:t>
            </a:r>
          </a:p>
          <a:p>
            <a:pPr>
              <a:buFont typeface="Wingdings" pitchFamily="2" charset="2"/>
              <a:buChar char="Ø"/>
            </a:pPr>
            <a:r>
              <a:rPr lang="en-US" sz="2800" b="1" u="sng" dirty="0" smtClean="0">
                <a:latin typeface="Times New Roman" pitchFamily="18" charset="0"/>
                <a:cs typeface="Times New Roman" pitchFamily="18" charset="0"/>
              </a:rPr>
              <a:t>Coagulants.</a:t>
            </a:r>
          </a:p>
          <a:p>
            <a:pPr>
              <a:buFont typeface="Wingdings" pitchFamily="2" charset="2"/>
              <a:buChar char="Ø"/>
            </a:pPr>
            <a:r>
              <a:rPr lang="en-US" sz="2800" b="1" u="sng" dirty="0" smtClean="0">
                <a:latin typeface="Times New Roman" pitchFamily="18" charset="0"/>
                <a:cs typeface="Times New Roman" pitchFamily="18" charset="0"/>
              </a:rPr>
              <a:t>Non-Coagulants</a:t>
            </a:r>
            <a:r>
              <a:rPr lang="en-US" sz="2800" dirty="0" smtClean="0">
                <a:latin typeface="Times New Roman" pitchFamily="18" charset="0"/>
                <a:cs typeface="Times New Roman" pitchFamily="18" charset="0"/>
              </a:rPr>
              <a:t>.</a:t>
            </a:r>
          </a:p>
          <a:p>
            <a:r>
              <a:rPr lang="en-US" sz="2800" b="1" dirty="0" smtClean="0">
                <a:latin typeface="Times New Roman" pitchFamily="18" charset="0"/>
                <a:cs typeface="Times New Roman" pitchFamily="18" charset="0"/>
              </a:rPr>
              <a:t>Hopwood’s Classification:</a:t>
            </a:r>
          </a:p>
          <a:p>
            <a:pPr>
              <a:buFont typeface="Wingdings" pitchFamily="2" charset="2"/>
              <a:buChar char="Ø"/>
            </a:pPr>
            <a:r>
              <a:rPr lang="en-US" sz="2800" b="1" u="sng" dirty="0" err="1" smtClean="0">
                <a:latin typeface="Times New Roman" pitchFamily="18" charset="0"/>
                <a:cs typeface="Times New Roman" pitchFamily="18" charset="0"/>
              </a:rPr>
              <a:t>Aldehydes</a:t>
            </a:r>
            <a:r>
              <a:rPr lang="en-US" sz="2800" dirty="0" smtClean="0">
                <a:latin typeface="Times New Roman" pitchFamily="18" charset="0"/>
                <a:cs typeface="Times New Roman" pitchFamily="18" charset="0"/>
              </a:rPr>
              <a:t>: Formaldehyde, </a:t>
            </a:r>
            <a:r>
              <a:rPr lang="en-US" sz="2800" dirty="0" err="1" smtClean="0">
                <a:latin typeface="Times New Roman" pitchFamily="18" charset="0"/>
                <a:cs typeface="Times New Roman" pitchFamily="18" charset="0"/>
              </a:rPr>
              <a:t>Glutaraldehyde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Acrolein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Glyoxal</a:t>
            </a:r>
            <a:r>
              <a:rPr lang="en-US" sz="2800" dirty="0" smtClean="0">
                <a:latin typeface="Times New Roman" pitchFamily="18" charset="0"/>
                <a:cs typeface="Times New Roman" pitchFamily="18" charset="0"/>
              </a:rPr>
              <a:t>.</a:t>
            </a:r>
          </a:p>
          <a:p>
            <a:pPr>
              <a:buFont typeface="Wingdings" pitchFamily="2" charset="2"/>
              <a:buChar char="Ø"/>
            </a:pPr>
            <a:r>
              <a:rPr lang="en-US" sz="2800" b="1" u="sng" dirty="0" smtClean="0">
                <a:latin typeface="Times New Roman" pitchFamily="18" charset="0"/>
                <a:cs typeface="Times New Roman" pitchFamily="18" charset="0"/>
              </a:rPr>
              <a:t>Oxidizing Agents</a:t>
            </a:r>
            <a:r>
              <a:rPr lang="en-US" sz="2800" dirty="0" smtClean="0">
                <a:latin typeface="Times New Roman" pitchFamily="18" charset="0"/>
                <a:cs typeface="Times New Roman" pitchFamily="18" charset="0"/>
              </a:rPr>
              <a:t>: Osmium </a:t>
            </a:r>
            <a:r>
              <a:rPr lang="en-US" sz="2800" dirty="0" err="1" smtClean="0">
                <a:latin typeface="Times New Roman" pitchFamily="18" charset="0"/>
                <a:cs typeface="Times New Roman" pitchFamily="18" charset="0"/>
              </a:rPr>
              <a:t>tetraoxide</a:t>
            </a:r>
            <a:r>
              <a:rPr lang="en-US" sz="2800" dirty="0" smtClean="0">
                <a:latin typeface="Times New Roman" pitchFamily="18" charset="0"/>
                <a:cs typeface="Times New Roman" pitchFamily="18" charset="0"/>
              </a:rPr>
              <a:t>, Potassium permanganate, Potassium dichromate.</a:t>
            </a:r>
          </a:p>
          <a:p>
            <a:pPr>
              <a:buFont typeface="Wingdings" pitchFamily="2" charset="2"/>
              <a:buChar char="Ø"/>
            </a:pPr>
            <a:r>
              <a:rPr lang="en-US" sz="2800" b="1" u="sng" dirty="0" smtClean="0">
                <a:latin typeface="Times New Roman" pitchFamily="18" charset="0"/>
                <a:cs typeface="Times New Roman" pitchFamily="18" charset="0"/>
              </a:rPr>
              <a:t>Protein-Denaturing Agents(Coagulants):</a:t>
            </a:r>
            <a:r>
              <a:rPr lang="en-US" sz="2800" dirty="0" smtClean="0">
                <a:latin typeface="Times New Roman" pitchFamily="18" charset="0"/>
                <a:cs typeface="Times New Roman" pitchFamily="18" charset="0"/>
              </a:rPr>
              <a:t> Acetic acid, Methyl alcohol, Ethyl alcohol.</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nSpc>
                <a:spcPct val="150000"/>
              </a:lnSpc>
              <a:buFont typeface="Wingdings" pitchFamily="2" charset="2"/>
              <a:buChar char="Ø"/>
            </a:pPr>
            <a:r>
              <a:rPr lang="en-US" sz="2800" b="1" u="sng" dirty="0" smtClean="0">
                <a:latin typeface="Times New Roman" pitchFamily="18" charset="0"/>
                <a:cs typeface="Times New Roman" pitchFamily="18" charset="0"/>
              </a:rPr>
              <a:t>Other Cross Linking Agents: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Carbodiimides</a:t>
            </a:r>
            <a:r>
              <a:rPr lang="en-US" sz="2800" dirty="0" smtClean="0">
                <a:latin typeface="Times New Roman" pitchFamily="18" charset="0"/>
                <a:cs typeface="Times New Roman" pitchFamily="18" charset="0"/>
              </a:rPr>
              <a:t>.</a:t>
            </a:r>
          </a:p>
          <a:p>
            <a:pPr>
              <a:lnSpc>
                <a:spcPct val="150000"/>
              </a:lnSpc>
              <a:buFont typeface="Wingdings" pitchFamily="2" charset="2"/>
              <a:buChar char="Ø"/>
            </a:pPr>
            <a:r>
              <a:rPr lang="en-US" sz="2800" b="1" u="sng" dirty="0" smtClean="0">
                <a:latin typeface="Times New Roman" pitchFamily="18" charset="0"/>
                <a:cs typeface="Times New Roman" pitchFamily="18" charset="0"/>
              </a:rPr>
              <a:t>Physical Agents:</a:t>
            </a:r>
            <a:r>
              <a:rPr lang="en-US" sz="2800" dirty="0" smtClean="0">
                <a:latin typeface="Times New Roman" pitchFamily="18" charset="0"/>
                <a:cs typeface="Times New Roman" pitchFamily="18" charset="0"/>
              </a:rPr>
              <a:t> Heat, Microwaves.</a:t>
            </a:r>
          </a:p>
          <a:p>
            <a:pPr>
              <a:lnSpc>
                <a:spcPct val="150000"/>
              </a:lnSpc>
              <a:buFont typeface="Wingdings" pitchFamily="2" charset="2"/>
              <a:buChar char="Ø"/>
            </a:pPr>
            <a:r>
              <a:rPr lang="en-US" sz="2800" b="1" u="sng" dirty="0" smtClean="0">
                <a:latin typeface="Times New Roman" pitchFamily="18" charset="0"/>
                <a:cs typeface="Times New Roman" pitchFamily="18" charset="0"/>
              </a:rPr>
              <a:t>Miscellaneous:</a:t>
            </a:r>
            <a:r>
              <a:rPr lang="en-US" sz="2800" dirty="0" smtClean="0">
                <a:latin typeface="Times New Roman" pitchFamily="18" charset="0"/>
                <a:cs typeface="Times New Roman" pitchFamily="18" charset="0"/>
              </a:rPr>
              <a:t> Mercuric chlorides, Picric acid, non-</a:t>
            </a:r>
            <a:r>
              <a:rPr lang="en-US" sz="2800" dirty="0" err="1" smtClean="0">
                <a:latin typeface="Times New Roman" pitchFamily="18" charset="0"/>
                <a:cs typeface="Times New Roman" pitchFamily="18" charset="0"/>
              </a:rPr>
              <a:t>aldehyde</a:t>
            </a:r>
            <a:r>
              <a:rPr lang="en-US" sz="2800" dirty="0" smtClean="0">
                <a:latin typeface="Times New Roman" pitchFamily="18" charset="0"/>
                <a:cs typeface="Times New Roman" pitchFamily="18" charset="0"/>
              </a:rPr>
              <a:t> containing fixatives, Dye stuffs.</a:t>
            </a:r>
          </a:p>
          <a:p>
            <a:pPr>
              <a:lnSpc>
                <a:spcPct val="150000"/>
              </a:lnSpc>
              <a:buFont typeface="Wingdings" pitchFamily="2" charset="2"/>
              <a:buChar char="Ø"/>
            </a:pPr>
            <a:endParaRPr lang="en-US" sz="2800" dirty="0" smtClean="0">
              <a:latin typeface="Times New Roman" pitchFamily="18" charset="0"/>
              <a:cs typeface="Times New Roman" pitchFamily="18" charset="0"/>
            </a:endParaRPr>
          </a:p>
          <a:p>
            <a:pPr>
              <a:lnSpc>
                <a:spcPct val="150000"/>
              </a:lnSpc>
            </a:pPr>
            <a:endParaRPr lang="en-US" sz="28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03238" y="285728"/>
            <a:ext cx="8183562" cy="1052512"/>
          </a:xfrm>
        </p:spPr>
        <p:txBody>
          <a:bodyPr/>
          <a:lstStyle/>
          <a:p>
            <a:pPr fontAlgn="auto">
              <a:spcAft>
                <a:spcPts val="0"/>
              </a:spcAft>
              <a:defRPr/>
            </a:pPr>
            <a:r>
              <a:rPr lang="en-US" dirty="0">
                <a:solidFill>
                  <a:schemeClr val="tx1"/>
                </a:solidFill>
                <a:latin typeface="Times New Roman" pitchFamily="18" charset="0"/>
                <a:cs typeface="Times New Roman" pitchFamily="18" charset="0"/>
              </a:rPr>
              <a:t>Reaction of Fixatives with PROTEINS</a:t>
            </a:r>
            <a:r>
              <a:rPr lang="en-US" dirty="0">
                <a:solidFill>
                  <a:schemeClr val="accent1">
                    <a:tint val="88000"/>
                    <a:satMod val="150000"/>
                  </a:schemeClr>
                </a:solidFill>
                <a:latin typeface="Times New Roman" pitchFamily="18" charset="0"/>
                <a:cs typeface="Times New Roman" pitchFamily="18" charset="0"/>
              </a:rPr>
              <a:t>: </a:t>
            </a:r>
          </a:p>
        </p:txBody>
      </p:sp>
      <p:sp>
        <p:nvSpPr>
          <p:cNvPr id="18435" name="Rectangle 3"/>
          <p:cNvSpPr>
            <a:spLocks noGrp="1" noChangeArrowheads="1"/>
          </p:cNvSpPr>
          <p:nvPr>
            <p:ph idx="1"/>
          </p:nvPr>
        </p:nvSpPr>
        <p:spPr>
          <a:xfrm>
            <a:off x="503238" y="1455753"/>
            <a:ext cx="8183562" cy="4187825"/>
          </a:xfrm>
        </p:spPr>
        <p:txBody>
          <a:bodyPr>
            <a:normAutofit/>
          </a:bodyPr>
          <a:lstStyle/>
          <a:p>
            <a:pPr>
              <a:lnSpc>
                <a:spcPct val="150000"/>
              </a:lnSpc>
            </a:pPr>
            <a:r>
              <a:rPr lang="en-US" sz="2800" dirty="0" smtClean="0">
                <a:latin typeface="Times New Roman" pitchFamily="18" charset="0"/>
                <a:cs typeface="Times New Roman" pitchFamily="18" charset="0"/>
              </a:rPr>
              <a:t>The most important reactions for maintaining morphology are those which stabilize the Proteins.</a:t>
            </a:r>
          </a:p>
          <a:p>
            <a:pPr>
              <a:lnSpc>
                <a:spcPct val="150000"/>
              </a:lnSpc>
            </a:pPr>
            <a:r>
              <a:rPr lang="en-US" sz="2800" dirty="0" smtClean="0">
                <a:latin typeface="Times New Roman" pitchFamily="18" charset="0"/>
                <a:cs typeface="Times New Roman" pitchFamily="18" charset="0"/>
              </a:rPr>
              <a:t>Fixatives have the property of forming </a:t>
            </a:r>
            <a:r>
              <a:rPr lang="en-US" sz="2800" dirty="0" err="1" smtClean="0">
                <a:latin typeface="Times New Roman" pitchFamily="18" charset="0"/>
                <a:cs typeface="Times New Roman" pitchFamily="18" charset="0"/>
              </a:rPr>
              <a:t>crosslinks</a:t>
            </a:r>
            <a:r>
              <a:rPr lang="en-US" sz="2800" dirty="0" smtClean="0">
                <a:latin typeface="Times New Roman" pitchFamily="18" charset="0"/>
                <a:cs typeface="Times New Roman" pitchFamily="18" charset="0"/>
              </a:rPr>
              <a:t> between proteins, thereby forming a gel.</a:t>
            </a:r>
          </a:p>
          <a:p>
            <a:pPr>
              <a:lnSpc>
                <a:spcPct val="150000"/>
              </a:lnSpc>
            </a:pPr>
            <a:r>
              <a:rPr lang="en-US" sz="2800" dirty="0" smtClean="0">
                <a:latin typeface="Times New Roman" pitchFamily="18" charset="0"/>
                <a:cs typeface="Times New Roman" pitchFamily="18" charset="0"/>
              </a:rPr>
              <a:t>Soluble proteins are fixed to structural proteins &amp; thus rendered insoluble.</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03238" y="500042"/>
            <a:ext cx="8183562" cy="1052512"/>
          </a:xfrm>
        </p:spPr>
        <p:txBody>
          <a:bodyPr/>
          <a:lstStyle/>
          <a:p>
            <a:pPr fontAlgn="auto">
              <a:spcAft>
                <a:spcPts val="0"/>
              </a:spcAft>
              <a:defRPr/>
            </a:pPr>
            <a:r>
              <a:rPr lang="en-US" dirty="0">
                <a:solidFill>
                  <a:schemeClr val="tx1"/>
                </a:solidFill>
                <a:latin typeface="Times New Roman" pitchFamily="18" charset="0"/>
                <a:cs typeface="Times New Roman" pitchFamily="18" charset="0"/>
              </a:rPr>
              <a:t>Reaction of Fixatives with NUCLEIC ACIDS:</a:t>
            </a:r>
          </a:p>
        </p:txBody>
      </p:sp>
      <p:sp>
        <p:nvSpPr>
          <p:cNvPr id="19459" name="Rectangle 3"/>
          <p:cNvSpPr>
            <a:spLocks noGrp="1" noChangeArrowheads="1"/>
          </p:cNvSpPr>
          <p:nvPr>
            <p:ph idx="1"/>
          </p:nvPr>
        </p:nvSpPr>
        <p:spPr>
          <a:xfrm>
            <a:off x="503238" y="1527191"/>
            <a:ext cx="8183562" cy="4187825"/>
          </a:xfrm>
        </p:spPr>
        <p:txBody>
          <a:bodyPr>
            <a:normAutofit/>
          </a:bodyPr>
          <a:lstStyle/>
          <a:p>
            <a:pPr>
              <a:lnSpc>
                <a:spcPct val="150000"/>
              </a:lnSpc>
            </a:pPr>
            <a:r>
              <a:rPr lang="en-US" sz="2800" dirty="0" smtClean="0">
                <a:latin typeface="Times New Roman" pitchFamily="18" charset="0"/>
                <a:cs typeface="Times New Roman" pitchFamily="18" charset="0"/>
              </a:rPr>
              <a:t>Fixation of tissues brings about a change in the chemical &amp; physical state of DNA &amp; RNA.</a:t>
            </a:r>
          </a:p>
          <a:p>
            <a:pPr>
              <a:lnSpc>
                <a:spcPct val="150000"/>
              </a:lnSpc>
            </a:pPr>
            <a:r>
              <a:rPr lang="en-US" sz="2800" dirty="0" smtClean="0">
                <a:latin typeface="Times New Roman" pitchFamily="18" charset="0"/>
                <a:cs typeface="Times New Roman" pitchFamily="18" charset="0"/>
              </a:rPr>
              <a:t>Ethanol &amp; Methanol are commonly used in fixative solutions for Nucleic Acids. They bring about little chemical change.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03238" y="-24"/>
            <a:ext cx="8183562" cy="1052512"/>
          </a:xfrm>
        </p:spPr>
        <p:txBody>
          <a:bodyPr/>
          <a:lstStyle/>
          <a:p>
            <a:pPr fontAlgn="auto">
              <a:spcAft>
                <a:spcPts val="0"/>
              </a:spcAft>
              <a:defRPr/>
            </a:pPr>
            <a:r>
              <a:rPr lang="en-US" dirty="0">
                <a:solidFill>
                  <a:schemeClr val="tx1"/>
                </a:solidFill>
                <a:latin typeface="Times New Roman" pitchFamily="18" charset="0"/>
                <a:cs typeface="Times New Roman" pitchFamily="18" charset="0"/>
              </a:rPr>
              <a:t>Reaction of Fixatives with LIPIDS:</a:t>
            </a:r>
          </a:p>
        </p:txBody>
      </p:sp>
      <p:sp>
        <p:nvSpPr>
          <p:cNvPr id="20483" name="Rectangle 3"/>
          <p:cNvSpPr>
            <a:spLocks noGrp="1" noChangeArrowheads="1"/>
          </p:cNvSpPr>
          <p:nvPr>
            <p:ph idx="1"/>
          </p:nvPr>
        </p:nvSpPr>
        <p:spPr>
          <a:xfrm>
            <a:off x="503238" y="1812943"/>
            <a:ext cx="8183562" cy="4187825"/>
          </a:xfrm>
        </p:spPr>
        <p:txBody>
          <a:bodyPr>
            <a:normAutofit/>
          </a:bodyPr>
          <a:lstStyle/>
          <a:p>
            <a:r>
              <a:rPr lang="en-US" sz="2800" dirty="0" smtClean="0">
                <a:latin typeface="Times New Roman" pitchFamily="18" charset="0"/>
                <a:cs typeface="Times New Roman" pitchFamily="18" charset="0"/>
              </a:rPr>
              <a:t>More difficult to manipulate &amp; </a:t>
            </a:r>
            <a:r>
              <a:rPr lang="en-US" sz="2800" dirty="0" err="1" smtClean="0">
                <a:latin typeface="Times New Roman" pitchFamily="18" charset="0"/>
                <a:cs typeface="Times New Roman" pitchFamily="18" charset="0"/>
              </a:rPr>
              <a:t>analyse</a:t>
            </a:r>
            <a:r>
              <a:rPr lang="en-US" sz="2800" dirty="0" smtClean="0">
                <a:latin typeface="Times New Roman" pitchFamily="18" charset="0"/>
                <a:cs typeface="Times New Roman" pitchFamily="18" charset="0"/>
              </a:rPr>
              <a:t> biochemically than proteins.</a:t>
            </a:r>
          </a:p>
          <a:p>
            <a:r>
              <a:rPr lang="en-US" sz="2800" dirty="0" smtClean="0">
                <a:latin typeface="Times New Roman" pitchFamily="18" charset="0"/>
                <a:cs typeface="Times New Roman" pitchFamily="18" charset="0"/>
              </a:rPr>
              <a:t>They are largely removed during preparation of tissues.</a:t>
            </a:r>
          </a:p>
          <a:p>
            <a:r>
              <a:rPr lang="en-US" sz="2800" dirty="0" smtClean="0">
                <a:latin typeface="Times New Roman" pitchFamily="18" charset="0"/>
                <a:cs typeface="Times New Roman" pitchFamily="18" charset="0"/>
              </a:rPr>
              <a:t>Frozen section should be </a:t>
            </a:r>
            <a:r>
              <a:rPr lang="en-US" sz="2800" dirty="0" err="1" smtClean="0">
                <a:latin typeface="Times New Roman" pitchFamily="18" charset="0"/>
                <a:cs typeface="Times New Roman" pitchFamily="18" charset="0"/>
              </a:rPr>
              <a:t>usedto</a:t>
            </a:r>
            <a:r>
              <a:rPr lang="en-US" sz="2800" dirty="0" smtClean="0">
                <a:latin typeface="Times New Roman" pitchFamily="18" charset="0"/>
                <a:cs typeface="Times New Roman" pitchFamily="18" charset="0"/>
              </a:rPr>
              <a:t> demonstrate lipids.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defRPr/>
            </a:pPr>
            <a:r>
              <a:rPr lang="en-US" dirty="0" smtClean="0">
                <a:effectLst/>
                <a:latin typeface="Times New Roman" pitchFamily="18" charset="0"/>
                <a:cs typeface="Times New Roman" pitchFamily="18" charset="0"/>
              </a:rPr>
              <a:t>Learning Objectives </a:t>
            </a:r>
            <a:endParaRPr lang="en-US" dirty="0"/>
          </a:p>
        </p:txBody>
      </p:sp>
      <p:sp>
        <p:nvSpPr>
          <p:cNvPr id="3" name="Content Placeholder 2"/>
          <p:cNvSpPr>
            <a:spLocks noGrp="1"/>
          </p:cNvSpPr>
          <p:nvPr>
            <p:ph idx="1"/>
          </p:nvPr>
        </p:nvSpPr>
        <p:spPr>
          <a:xfrm>
            <a:off x="395536" y="986507"/>
            <a:ext cx="8229600" cy="4530725"/>
          </a:xfrm>
        </p:spPr>
        <p:txBody>
          <a:bodyPr/>
          <a:lstStyle/>
          <a:p>
            <a:pPr>
              <a:defRPr/>
            </a:pPr>
            <a:r>
              <a:rPr lang="en-US" dirty="0" smtClean="0">
                <a:effectLst/>
                <a:latin typeface="Times New Roman" pitchFamily="18" charset="0"/>
                <a:cs typeface="Times New Roman" pitchFamily="18" charset="0"/>
              </a:rPr>
              <a:t>At the end of the lecture the student should be able to</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373188889"/>
              </p:ext>
            </p:extLst>
          </p:nvPr>
        </p:nvGraphicFramePr>
        <p:xfrm>
          <a:off x="304800" y="1981200"/>
          <a:ext cx="7939608" cy="2590799"/>
        </p:xfrm>
        <a:graphic>
          <a:graphicData uri="http://schemas.openxmlformats.org/drawingml/2006/table">
            <a:tbl>
              <a:tblPr firstRow="1" bandRow="1">
                <a:tableStyleId>{5C22544A-7EE6-4342-B048-85BDC9FD1C3A}</a:tableStyleId>
              </a:tblPr>
              <a:tblGrid>
                <a:gridCol w="557165"/>
                <a:gridCol w="2089371"/>
                <a:gridCol w="1385251"/>
                <a:gridCol w="1261285"/>
                <a:gridCol w="1323268"/>
                <a:gridCol w="1323268"/>
              </a:tblGrid>
              <a:tr h="761999">
                <a:tc>
                  <a:txBody>
                    <a:bodyPr/>
                    <a:lstStyle/>
                    <a:p>
                      <a:r>
                        <a:rPr lang="en-US" dirty="0" smtClean="0">
                          <a:latin typeface="Times New Roman" pitchFamily="18" charset="0"/>
                          <a:cs typeface="Times New Roman" pitchFamily="18" charset="0"/>
                        </a:rPr>
                        <a:t>S.N.</a:t>
                      </a:r>
                      <a:endParaRPr lang="en-US" dirty="0">
                        <a:latin typeface="Times New Roman" pitchFamily="18" charset="0"/>
                        <a:cs typeface="Times New Roman" pitchFamily="18" charset="0"/>
                      </a:endParaRPr>
                    </a:p>
                  </a:txBody>
                  <a:tcPr/>
                </a:tc>
                <a:tc>
                  <a:txBody>
                    <a:bodyPr/>
                    <a:lstStyle/>
                    <a:p>
                      <a:r>
                        <a:rPr lang="en-US" dirty="0" smtClean="0">
                          <a:effectLst/>
                          <a:latin typeface="Times New Roman" pitchFamily="18" charset="0"/>
                          <a:cs typeface="Times New Roman" pitchFamily="18" charset="0"/>
                        </a:rPr>
                        <a:t>Learning Objectives </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Domain </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Level</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Criteria </a:t>
                      </a:r>
                      <a:endParaRPr lang="en-US" dirty="0">
                        <a:latin typeface="Times New Roman" pitchFamily="18" charset="0"/>
                        <a:cs typeface="Times New Roman" pitchFamily="18" charset="0"/>
                      </a:endParaRPr>
                    </a:p>
                  </a:txBody>
                  <a:tcPr/>
                </a:tc>
                <a:tc>
                  <a:txBody>
                    <a:bodyPr/>
                    <a:lstStyle/>
                    <a:p>
                      <a:r>
                        <a:rPr lang="en-US" dirty="0" smtClean="0"/>
                        <a:t>Condition </a:t>
                      </a:r>
                      <a:endParaRPr lang="en-US" dirty="0"/>
                    </a:p>
                  </a:txBody>
                  <a:tcPr/>
                </a:tc>
              </a:tr>
              <a:tr h="528710">
                <a:tc>
                  <a:txBody>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Write</a:t>
                      </a:r>
                      <a:r>
                        <a:rPr lang="en-US" baseline="0" dirty="0" smtClean="0">
                          <a:latin typeface="Times New Roman" pitchFamily="18" charset="0"/>
                          <a:cs typeface="Times New Roman" pitchFamily="18" charset="0"/>
                        </a:rPr>
                        <a:t> about the composition of different tissues </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Cognitive </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Nice to know</a:t>
                      </a:r>
                      <a:r>
                        <a:rPr lang="en-US" baseline="0"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All </a:t>
                      </a:r>
                      <a:endParaRPr lang="en-US" dirty="0">
                        <a:latin typeface="Times New Roman" pitchFamily="18" charset="0"/>
                        <a:cs typeface="Times New Roman" pitchFamily="18" charset="0"/>
                      </a:endParaRPr>
                    </a:p>
                  </a:txBody>
                  <a:tcPr/>
                </a:tc>
                <a:tc>
                  <a:txBody>
                    <a:bodyPr/>
                    <a:lstStyle/>
                    <a:p>
                      <a:endParaRPr lang="en-US" dirty="0"/>
                    </a:p>
                  </a:txBody>
                  <a:tcPr/>
                </a:tc>
              </a:tr>
              <a:tr h="528710">
                <a:tc>
                  <a:txBody>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Write</a:t>
                      </a:r>
                      <a:r>
                        <a:rPr lang="en-US" baseline="0" dirty="0" smtClean="0">
                          <a:latin typeface="Times New Roman" pitchFamily="18" charset="0"/>
                          <a:cs typeface="Times New Roman" pitchFamily="18" charset="0"/>
                        </a:rPr>
                        <a:t> in detail about various procedures in </a:t>
                      </a:r>
                      <a:r>
                        <a:rPr lang="en-US" baseline="0" dirty="0" err="1" smtClean="0">
                          <a:latin typeface="Times New Roman" pitchFamily="18" charset="0"/>
                          <a:cs typeface="Times New Roman" pitchFamily="18" charset="0"/>
                        </a:rPr>
                        <a:t>histotechnique</a:t>
                      </a:r>
                      <a:r>
                        <a:rPr lang="en-US" baseline="0"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Cognitive</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Nice to know </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All </a:t>
                      </a:r>
                      <a:endParaRPr lang="en-US" dirty="0">
                        <a:latin typeface="Times New Roman" pitchFamily="18" charset="0"/>
                        <a:cs typeface="Times New Roman" pitchFamily="18" charset="0"/>
                      </a:endParaRPr>
                    </a:p>
                  </a:txBody>
                  <a:tcPr/>
                </a:tc>
                <a:tc>
                  <a:txBody>
                    <a:bodyPr/>
                    <a:lstStyle/>
                    <a:p>
                      <a:endParaRPr lang="en-US" dirty="0"/>
                    </a:p>
                  </a:txBody>
                  <a:tcPr/>
                </a:tc>
              </a:tr>
            </a:tbl>
          </a:graphicData>
        </a:graphic>
      </p:graphicFrame>
    </p:spTree>
    <p:extLst>
      <p:ext uri="{BB962C8B-B14F-4D97-AF65-F5344CB8AC3E}">
        <p14:creationId xmlns:p14="http://schemas.microsoft.com/office/powerpoint/2010/main" xmlns="" val="3366128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03238" y="500042"/>
            <a:ext cx="8183562" cy="1052512"/>
          </a:xfrm>
        </p:spPr>
        <p:txBody>
          <a:bodyPr/>
          <a:lstStyle/>
          <a:p>
            <a:pPr fontAlgn="auto">
              <a:spcAft>
                <a:spcPts val="0"/>
              </a:spcAft>
              <a:defRPr/>
            </a:pPr>
            <a:r>
              <a:rPr lang="en-US" dirty="0">
                <a:solidFill>
                  <a:schemeClr val="tx1"/>
                </a:solidFill>
                <a:latin typeface="Times New Roman" pitchFamily="18" charset="0"/>
                <a:cs typeface="Times New Roman" pitchFamily="18" charset="0"/>
              </a:rPr>
              <a:t>Reaction of Fixatives with CARBOHYDRATES:</a:t>
            </a:r>
          </a:p>
        </p:txBody>
      </p:sp>
      <p:sp>
        <p:nvSpPr>
          <p:cNvPr id="21507" name="Rectangle 3"/>
          <p:cNvSpPr>
            <a:spLocks noGrp="1" noChangeArrowheads="1"/>
          </p:cNvSpPr>
          <p:nvPr>
            <p:ph idx="1"/>
          </p:nvPr>
        </p:nvSpPr>
        <p:spPr>
          <a:xfrm>
            <a:off x="503238" y="1958985"/>
            <a:ext cx="8183562" cy="1970081"/>
          </a:xfrm>
        </p:spPr>
        <p:txBody>
          <a:bodyPr>
            <a:noAutofit/>
          </a:bodyPr>
          <a:lstStyle/>
          <a:p>
            <a:pPr>
              <a:lnSpc>
                <a:spcPct val="150000"/>
              </a:lnSpc>
            </a:pPr>
            <a:r>
              <a:rPr lang="en-US" sz="2800" dirty="0" smtClean="0"/>
              <a:t>Losses of glycogen can be high yet they are satisfactory for diagnosis.</a:t>
            </a:r>
          </a:p>
          <a:p>
            <a:pPr>
              <a:lnSpc>
                <a:spcPct val="150000"/>
              </a:lnSpc>
            </a:pPr>
            <a:r>
              <a:rPr lang="en-US" sz="2800" dirty="0" smtClean="0"/>
              <a:t>Alcoholic fixatives recommended.</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03238" y="571480"/>
            <a:ext cx="8183562" cy="1052512"/>
          </a:xfrm>
        </p:spPr>
        <p:txBody>
          <a:bodyPr/>
          <a:lstStyle/>
          <a:p>
            <a:pPr fontAlgn="auto">
              <a:spcAft>
                <a:spcPts val="0"/>
              </a:spcAft>
              <a:defRPr/>
            </a:pPr>
            <a:r>
              <a:rPr lang="en-US" dirty="0">
                <a:solidFill>
                  <a:schemeClr val="tx1"/>
                </a:solidFill>
                <a:latin typeface="Times New Roman" pitchFamily="18" charset="0"/>
                <a:cs typeface="Times New Roman" pitchFamily="18" charset="0"/>
              </a:rPr>
              <a:t>Hydrogen Ion Concentration(pH):</a:t>
            </a:r>
          </a:p>
        </p:txBody>
      </p:sp>
      <p:sp>
        <p:nvSpPr>
          <p:cNvPr id="23555" name="Rectangle 3"/>
          <p:cNvSpPr>
            <a:spLocks noGrp="1" noChangeArrowheads="1"/>
          </p:cNvSpPr>
          <p:nvPr>
            <p:ph idx="1"/>
          </p:nvPr>
        </p:nvSpPr>
        <p:spPr>
          <a:xfrm>
            <a:off x="503238" y="1785927"/>
            <a:ext cx="8183562" cy="4643470"/>
          </a:xfrm>
        </p:spPr>
        <p:txBody>
          <a:bodyPr>
            <a:normAutofit lnSpcReduction="10000"/>
          </a:bodyPr>
          <a:lstStyle/>
          <a:p>
            <a:pPr>
              <a:lnSpc>
                <a:spcPct val="110000"/>
              </a:lnSpc>
            </a:pPr>
            <a:r>
              <a:rPr lang="en-US" sz="3000" dirty="0" smtClean="0">
                <a:latin typeface="Times New Roman" pitchFamily="18" charset="0"/>
                <a:cs typeface="Times New Roman" pitchFamily="18" charset="0"/>
              </a:rPr>
              <a:t>Physiological range of pH is adjusted by suitable buffer.</a:t>
            </a:r>
          </a:p>
          <a:p>
            <a:pPr>
              <a:lnSpc>
                <a:spcPct val="110000"/>
              </a:lnSpc>
            </a:pPr>
            <a:r>
              <a:rPr lang="en-US" sz="3000" dirty="0" smtClean="0">
                <a:latin typeface="Times New Roman" pitchFamily="18" charset="0"/>
                <a:cs typeface="Times New Roman" pitchFamily="18" charset="0"/>
              </a:rPr>
              <a:t>pH: 6-8</a:t>
            </a:r>
          </a:p>
          <a:p>
            <a:pPr>
              <a:lnSpc>
                <a:spcPct val="110000"/>
              </a:lnSpc>
            </a:pPr>
            <a:r>
              <a:rPr lang="en-US" sz="3000" dirty="0" smtClean="0">
                <a:latin typeface="Times New Roman" pitchFamily="18" charset="0"/>
                <a:cs typeface="Times New Roman" pitchFamily="18" charset="0"/>
              </a:rPr>
              <a:t>Specific purpose-Specific </a:t>
            </a:r>
            <a:r>
              <a:rPr lang="en-US" sz="3000" dirty="0" err="1" smtClean="0">
                <a:latin typeface="Times New Roman" pitchFamily="18" charset="0"/>
                <a:cs typeface="Times New Roman" pitchFamily="18" charset="0"/>
              </a:rPr>
              <a:t>pH</a:t>
            </a:r>
            <a:r>
              <a:rPr lang="en-US" sz="5900" dirty="0" err="1" smtClean="0">
                <a:latin typeface="Times New Roman" pitchFamily="18" charset="0"/>
                <a:cs typeface="Times New Roman" pitchFamily="18" charset="0"/>
              </a:rPr>
              <a:t>.</a:t>
            </a:r>
            <a:endParaRPr lang="en-US" sz="5900" dirty="0" smtClean="0">
              <a:latin typeface="Times New Roman" pitchFamily="18" charset="0"/>
              <a:cs typeface="Times New Roman" pitchFamily="18" charset="0"/>
            </a:endParaRPr>
          </a:p>
          <a:p>
            <a:pPr>
              <a:buNone/>
            </a:pPr>
            <a:r>
              <a:rPr lang="en-US" sz="3000" dirty="0" smtClean="0">
                <a:latin typeface="Times New Roman" pitchFamily="18" charset="0"/>
                <a:cs typeface="Times New Roman" pitchFamily="18" charset="0"/>
              </a:rPr>
              <a:t>TEMPERATURE:</a:t>
            </a:r>
          </a:p>
          <a:p>
            <a:pPr>
              <a:lnSpc>
                <a:spcPct val="110000"/>
              </a:lnSpc>
            </a:pPr>
            <a:r>
              <a:rPr lang="en-US" sz="3000" dirty="0" smtClean="0">
                <a:latin typeface="Times New Roman" pitchFamily="18" charset="0"/>
                <a:cs typeface="Times New Roman" pitchFamily="18" charset="0"/>
              </a:rPr>
              <a:t>Room temperature preferable.</a:t>
            </a:r>
          </a:p>
          <a:p>
            <a:pPr>
              <a:lnSpc>
                <a:spcPct val="110000"/>
              </a:lnSpc>
            </a:pPr>
            <a:r>
              <a:rPr lang="en-US" sz="3000" dirty="0" smtClean="0">
                <a:latin typeface="Times New Roman" pitchFamily="18" charset="0"/>
                <a:cs typeface="Times New Roman" pitchFamily="18" charset="0"/>
              </a:rPr>
              <a:t>Electron microscopy &amp; some </a:t>
            </a:r>
            <a:r>
              <a:rPr lang="en-US" sz="3000" dirty="0" err="1" smtClean="0">
                <a:latin typeface="Times New Roman" pitchFamily="18" charset="0"/>
                <a:cs typeface="Times New Roman" pitchFamily="18" charset="0"/>
              </a:rPr>
              <a:t>histochemistry</a:t>
            </a:r>
            <a:r>
              <a:rPr lang="en-US" sz="3000" dirty="0" smtClean="0">
                <a:latin typeface="Times New Roman" pitchFamily="18" charset="0"/>
                <a:cs typeface="Times New Roman" pitchFamily="18" charset="0"/>
              </a:rPr>
              <a:t> : 0-4degree C</a:t>
            </a:r>
          </a:p>
          <a:p>
            <a:pPr>
              <a:buNone/>
            </a:pPr>
            <a:endParaRPr lang="en-US" sz="3000" dirty="0" smtClean="0">
              <a:latin typeface="Times New Roman" pitchFamily="18" charset="0"/>
              <a:cs typeface="Times New Roman" pitchFamily="18" charset="0"/>
            </a:endParaRPr>
          </a:p>
          <a:p>
            <a:pPr>
              <a:buNone/>
            </a:pPr>
            <a:endParaRPr lang="en-US" sz="3000"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503238" y="530225"/>
            <a:ext cx="8183562" cy="4187825"/>
          </a:xfrm>
        </p:spPr>
        <p:txBody>
          <a:bodyPr/>
          <a:lstStyle/>
          <a:p>
            <a:pPr>
              <a:buNone/>
            </a:pPr>
            <a:r>
              <a:rPr lang="en-US" sz="3000" dirty="0" smtClean="0">
                <a:latin typeface="Times New Roman" pitchFamily="18" charset="0"/>
                <a:cs typeface="Times New Roman" pitchFamily="18" charset="0"/>
              </a:rPr>
              <a:t>PENETRATION:</a:t>
            </a:r>
          </a:p>
          <a:p>
            <a:r>
              <a:rPr lang="en-US" sz="2800" dirty="0" smtClean="0">
                <a:latin typeface="Times New Roman" pitchFamily="18" charset="0"/>
                <a:cs typeface="Times New Roman" pitchFamily="18" charset="0"/>
              </a:rPr>
              <a:t>Important phenomenon</a:t>
            </a:r>
          </a:p>
          <a:p>
            <a:r>
              <a:rPr lang="en-US" sz="2800" dirty="0" smtClean="0">
                <a:latin typeface="Times New Roman" pitchFamily="18" charset="0"/>
                <a:cs typeface="Times New Roman" pitchFamily="18" charset="0"/>
              </a:rPr>
              <a:t>As process is slow, blocks taken should be Small.</a:t>
            </a:r>
          </a:p>
          <a:p>
            <a:pPr>
              <a:buNone/>
            </a:pPr>
            <a:r>
              <a:rPr lang="en-US" sz="2800" dirty="0" smtClean="0">
                <a:latin typeface="Times New Roman" pitchFamily="18" charset="0"/>
                <a:cs typeface="Times New Roman" pitchFamily="18" charset="0"/>
              </a:rPr>
              <a:t>OSMOLALITY:</a:t>
            </a:r>
          </a:p>
          <a:p>
            <a:r>
              <a:rPr lang="en-US" sz="2800" dirty="0" smtClean="0">
                <a:latin typeface="Times New Roman" pitchFamily="18" charset="0"/>
                <a:cs typeface="Times New Roman" pitchFamily="18" charset="0"/>
              </a:rPr>
              <a:t>Hypertonic solution give rise to cell shrinkage.</a:t>
            </a:r>
          </a:p>
          <a:p>
            <a:r>
              <a:rPr lang="en-US" sz="2800" dirty="0" smtClean="0">
                <a:latin typeface="Times New Roman" pitchFamily="18" charset="0"/>
                <a:cs typeface="Times New Roman" pitchFamily="18" charset="0"/>
              </a:rPr>
              <a:t>Isotonic &amp; Hypotonic solution results in cell swelling &amp; poor fixation.</a:t>
            </a:r>
          </a:p>
          <a:p>
            <a:endParaRPr lang="en-US" sz="2800"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503238" y="530225"/>
            <a:ext cx="8183562" cy="4187825"/>
          </a:xfrm>
        </p:spPr>
        <p:txBody>
          <a:bodyPr>
            <a:normAutofit fontScale="92500" lnSpcReduction="20000"/>
          </a:bodyPr>
          <a:lstStyle/>
          <a:p>
            <a:pPr>
              <a:buNone/>
            </a:pPr>
            <a:r>
              <a:rPr lang="en-US" sz="3200" dirty="0" smtClean="0">
                <a:latin typeface="Times New Roman" pitchFamily="18" charset="0"/>
                <a:cs typeface="Times New Roman" pitchFamily="18" charset="0"/>
              </a:rPr>
              <a:t>CHANGES IN VOLUME: </a:t>
            </a:r>
          </a:p>
          <a:p>
            <a:r>
              <a:rPr lang="en-US" sz="3000" dirty="0" smtClean="0">
                <a:latin typeface="Times New Roman" pitchFamily="18" charset="0"/>
                <a:cs typeface="Times New Roman" pitchFamily="18" charset="0"/>
              </a:rPr>
              <a:t>Tissues fixed in Formaldehyde &amp; embedded in paraffin wax shrink by some 33%.</a:t>
            </a:r>
          </a:p>
          <a:p>
            <a:r>
              <a:rPr lang="en-US" sz="3000" dirty="0" smtClean="0">
                <a:latin typeface="Times New Roman" pitchFamily="18" charset="0"/>
                <a:cs typeface="Times New Roman" pitchFamily="18" charset="0"/>
              </a:rPr>
              <a:t>Prolonged fixation in formalin can give rise to Secondary Shrinkage.</a:t>
            </a:r>
          </a:p>
          <a:p>
            <a:pPr>
              <a:buNone/>
            </a:pPr>
            <a:endParaRPr lang="en-US" sz="3000" dirty="0" smtClean="0">
              <a:latin typeface="Times New Roman" pitchFamily="18" charset="0"/>
              <a:cs typeface="Times New Roman" pitchFamily="18" charset="0"/>
            </a:endParaRPr>
          </a:p>
          <a:p>
            <a:pPr>
              <a:buNone/>
            </a:pPr>
            <a:r>
              <a:rPr lang="en-US" sz="3200" dirty="0" smtClean="0">
                <a:latin typeface="Times New Roman" pitchFamily="18" charset="0"/>
                <a:cs typeface="Times New Roman" pitchFamily="18" charset="0"/>
              </a:rPr>
              <a:t>CONCENTRATION:</a:t>
            </a:r>
          </a:p>
          <a:p>
            <a:r>
              <a:rPr lang="en-US" sz="3000" dirty="0" smtClean="0">
                <a:latin typeface="Times New Roman" pitchFamily="18" charset="0"/>
                <a:cs typeface="Times New Roman" pitchFamily="18" charset="0"/>
              </a:rPr>
              <a:t>Most commonly used are Formaldehyde (gas) as 4% buffered Formaldehyde or 10% buffered Formalin.</a:t>
            </a:r>
          </a:p>
          <a:p>
            <a:r>
              <a:rPr lang="en-US" sz="3000" dirty="0" err="1" smtClean="0">
                <a:latin typeface="Times New Roman" pitchFamily="18" charset="0"/>
                <a:cs typeface="Times New Roman" pitchFamily="18" charset="0"/>
              </a:rPr>
              <a:t>Glutaraldehyde</a:t>
            </a:r>
            <a:r>
              <a:rPr lang="en-US" sz="3000" dirty="0" smtClean="0">
                <a:latin typeface="Times New Roman" pitchFamily="18" charset="0"/>
                <a:cs typeface="Times New Roman" pitchFamily="18" charset="0"/>
              </a:rPr>
              <a:t> is normally used as 3% solution.</a:t>
            </a:r>
          </a:p>
          <a:p>
            <a:endParaRPr lang="en-US" sz="3200" dirty="0" smtClean="0"/>
          </a:p>
          <a:p>
            <a:endParaRPr lang="en-US" sz="3000"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03238" y="71414"/>
            <a:ext cx="8183562" cy="1052512"/>
          </a:xfrm>
        </p:spPr>
        <p:txBody>
          <a:bodyPr/>
          <a:lstStyle/>
          <a:p>
            <a:pPr fontAlgn="auto">
              <a:spcAft>
                <a:spcPts val="0"/>
              </a:spcAft>
              <a:defRPr/>
            </a:pPr>
            <a:r>
              <a:rPr lang="en-US" dirty="0">
                <a:solidFill>
                  <a:schemeClr val="tx1"/>
                </a:solidFill>
                <a:latin typeface="Times New Roman" pitchFamily="18" charset="0"/>
                <a:cs typeface="Times New Roman" pitchFamily="18" charset="0"/>
              </a:rPr>
              <a:t>Duration:</a:t>
            </a:r>
          </a:p>
        </p:txBody>
      </p:sp>
      <p:sp>
        <p:nvSpPr>
          <p:cNvPr id="29699" name="Rectangle 3"/>
          <p:cNvSpPr>
            <a:spLocks noGrp="1" noChangeArrowheads="1"/>
          </p:cNvSpPr>
          <p:nvPr>
            <p:ph idx="1"/>
          </p:nvPr>
        </p:nvSpPr>
        <p:spPr>
          <a:xfrm>
            <a:off x="503238" y="1384315"/>
            <a:ext cx="8183562" cy="2258999"/>
          </a:xfrm>
        </p:spPr>
        <p:txBody>
          <a:bodyPr>
            <a:normAutofit/>
          </a:bodyPr>
          <a:lstStyle/>
          <a:p>
            <a:pPr>
              <a:lnSpc>
                <a:spcPct val="150000"/>
              </a:lnSpc>
            </a:pPr>
            <a:r>
              <a:rPr lang="en-US" sz="2800" dirty="0" smtClean="0">
                <a:latin typeface="Times New Roman" pitchFamily="18" charset="0"/>
                <a:cs typeface="Times New Roman" pitchFamily="18" charset="0"/>
              </a:rPr>
              <a:t>Duration:2-6hours.</a:t>
            </a:r>
          </a:p>
          <a:p>
            <a:pPr>
              <a:lnSpc>
                <a:spcPct val="150000"/>
              </a:lnSpc>
            </a:pPr>
            <a:r>
              <a:rPr lang="en-US" sz="2800" dirty="0" smtClean="0">
                <a:latin typeface="Times New Roman" pitchFamily="18" charset="0"/>
                <a:cs typeface="Times New Roman" pitchFamily="18" charset="0"/>
              </a:rPr>
              <a:t>Prolonged fixation in Formaldehyde is known to cause shrinkage &amp; hardening of tissue.</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71600" y="228600"/>
            <a:ext cx="7543800" cy="838200"/>
          </a:xfrm>
        </p:spPr>
        <p:txBody>
          <a:bodyPr/>
          <a:lstStyle/>
          <a:p>
            <a:r>
              <a:rPr lang="en-US" dirty="0">
                <a:solidFill>
                  <a:schemeClr val="tx1"/>
                </a:solidFill>
                <a:latin typeface="Times New Roman" pitchFamily="18" charset="0"/>
                <a:cs typeface="Times New Roman" pitchFamily="18" charset="0"/>
              </a:rPr>
              <a:t>DEHYDRATING AGENTS:</a:t>
            </a:r>
          </a:p>
        </p:txBody>
      </p:sp>
      <p:sp>
        <p:nvSpPr>
          <p:cNvPr id="4099" name="Rectangle 3"/>
          <p:cNvSpPr>
            <a:spLocks noGrp="1" noChangeArrowheads="1"/>
          </p:cNvSpPr>
          <p:nvPr>
            <p:ph type="body" idx="1"/>
          </p:nvPr>
        </p:nvSpPr>
        <p:spPr>
          <a:xfrm>
            <a:off x="228600" y="1219200"/>
            <a:ext cx="8763000" cy="5334000"/>
          </a:xfrm>
        </p:spPr>
        <p:txBody>
          <a:bodyPr>
            <a:normAutofit/>
          </a:bodyPr>
          <a:lstStyle/>
          <a:p>
            <a:pPr>
              <a:lnSpc>
                <a:spcPct val="110000"/>
              </a:lnSpc>
            </a:pPr>
            <a:r>
              <a:rPr lang="en-US" sz="2800" dirty="0">
                <a:latin typeface="Times New Roman" pitchFamily="18" charset="0"/>
                <a:cs typeface="Times New Roman" pitchFamily="18" charset="0"/>
              </a:rPr>
              <a:t>The first stage of processing is the </a:t>
            </a:r>
            <a:r>
              <a:rPr lang="en-US" sz="2800" b="1" dirty="0">
                <a:latin typeface="Times New Roman" pitchFamily="18" charset="0"/>
                <a:cs typeface="Times New Roman" pitchFamily="18" charset="0"/>
              </a:rPr>
              <a:t>removal of aqueous fixative fluids</a:t>
            </a:r>
            <a:r>
              <a:rPr lang="en-US" sz="2800" dirty="0">
                <a:latin typeface="Times New Roman" pitchFamily="18" charset="0"/>
                <a:cs typeface="Times New Roman" pitchFamily="18" charset="0"/>
              </a:rPr>
              <a:t> from the tissues. This process is known as Dehydration.</a:t>
            </a:r>
          </a:p>
          <a:p>
            <a:pPr>
              <a:lnSpc>
                <a:spcPct val="110000"/>
              </a:lnSpc>
            </a:pPr>
            <a:r>
              <a:rPr lang="en-US" sz="2800" dirty="0">
                <a:latin typeface="Times New Roman" pitchFamily="18" charset="0"/>
                <a:cs typeface="Times New Roman" pitchFamily="18" charset="0"/>
              </a:rPr>
              <a:t>Increasing strength of agents used.</a:t>
            </a:r>
          </a:p>
          <a:p>
            <a:pPr>
              <a:lnSpc>
                <a:spcPct val="110000"/>
              </a:lnSpc>
            </a:pPr>
            <a:r>
              <a:rPr lang="en-US" sz="2800" dirty="0">
                <a:latin typeface="Times New Roman" pitchFamily="18" charset="0"/>
                <a:cs typeface="Times New Roman" pitchFamily="18" charset="0"/>
              </a:rPr>
              <a:t>Time taken depends on </a:t>
            </a:r>
            <a:r>
              <a:rPr lang="en-US" sz="2800" dirty="0" err="1">
                <a:latin typeface="Times New Roman" pitchFamily="18" charset="0"/>
                <a:cs typeface="Times New Roman" pitchFamily="18" charset="0"/>
              </a:rPr>
              <a:t>vol</a:t>
            </a:r>
            <a:r>
              <a:rPr lang="en-US" sz="2800" dirty="0">
                <a:latin typeface="Times New Roman" pitchFamily="18" charset="0"/>
                <a:cs typeface="Times New Roman" pitchFamily="18" charset="0"/>
              </a:rPr>
              <a:t> &amp; density of tissue.</a:t>
            </a:r>
          </a:p>
          <a:p>
            <a:pPr>
              <a:lnSpc>
                <a:spcPct val="110000"/>
              </a:lnSpc>
            </a:pPr>
            <a:r>
              <a:rPr lang="en-US" sz="2800" dirty="0">
                <a:latin typeface="Times New Roman" pitchFamily="18" charset="0"/>
                <a:cs typeface="Times New Roman" pitchFamily="18" charset="0"/>
              </a:rPr>
              <a:t>Commonly used dehydrating fluids are: </a:t>
            </a:r>
            <a:r>
              <a:rPr lang="en-US" sz="2800" b="1" u="sng" dirty="0">
                <a:latin typeface="Times New Roman" pitchFamily="18" charset="0"/>
                <a:cs typeface="Times New Roman" pitchFamily="18" charset="0"/>
              </a:rPr>
              <a:t>Ethanol, Denatured alcohol, Methanol, Isopropyl alcohol, Acetone.</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solidFill>
                  <a:schemeClr val="tx1"/>
                </a:solidFill>
                <a:latin typeface="Times New Roman" pitchFamily="18" charset="0"/>
                <a:cs typeface="Times New Roman" pitchFamily="18" charset="0"/>
              </a:rPr>
              <a:t>CLEARING AGENTS:</a:t>
            </a:r>
          </a:p>
        </p:txBody>
      </p:sp>
      <p:sp>
        <p:nvSpPr>
          <p:cNvPr id="5123" name="Rectangle 3"/>
          <p:cNvSpPr>
            <a:spLocks noGrp="1" noChangeArrowheads="1"/>
          </p:cNvSpPr>
          <p:nvPr>
            <p:ph type="body" idx="1"/>
          </p:nvPr>
        </p:nvSpPr>
        <p:spPr>
          <a:xfrm>
            <a:off x="381024" y="1690710"/>
            <a:ext cx="7620000" cy="4953000"/>
          </a:xfrm>
        </p:spPr>
        <p:txBody>
          <a:bodyPr>
            <a:normAutofit/>
          </a:bodyPr>
          <a:lstStyle/>
          <a:p>
            <a:pPr>
              <a:lnSpc>
                <a:spcPct val="150000"/>
              </a:lnSpc>
            </a:pPr>
            <a:r>
              <a:rPr lang="en-US" sz="2800" dirty="0">
                <a:latin typeface="Times New Roman" pitchFamily="18" charset="0"/>
                <a:cs typeface="Times New Roman" pitchFamily="18" charset="0"/>
              </a:rPr>
              <a:t>To replace Dehydrating fluids:- Clearing is done.</a:t>
            </a:r>
          </a:p>
          <a:p>
            <a:pPr>
              <a:lnSpc>
                <a:spcPct val="150000"/>
              </a:lnSpc>
            </a:pPr>
            <a:r>
              <a:rPr lang="en-US" sz="2800" dirty="0">
                <a:latin typeface="Times New Roman" pitchFamily="18" charset="0"/>
                <a:cs typeface="Times New Roman" pitchFamily="18" charset="0"/>
              </a:rPr>
              <a:t>Fluids miscible with both Dehydrating agents and paraffin wax are used.</a:t>
            </a:r>
          </a:p>
          <a:p>
            <a:pPr>
              <a:lnSpc>
                <a:spcPct val="150000"/>
              </a:lnSpc>
            </a:pPr>
            <a:r>
              <a:rPr lang="en-US" sz="2800" dirty="0">
                <a:latin typeface="Times New Roman" pitchFamily="18" charset="0"/>
                <a:cs typeface="Times New Roman" pitchFamily="18" charset="0"/>
              </a:rPr>
              <a:t>When the dehydrating agent has been entirely replaced by most of these solvents the tissues has a translucent appearance, hence the term Clearing Agent.</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1219200" y="381000"/>
            <a:ext cx="7696200" cy="6172200"/>
          </a:xfrm>
        </p:spPr>
        <p:txBody>
          <a:bodyPr>
            <a:normAutofit/>
          </a:bodyPr>
          <a:lstStyle/>
          <a:p>
            <a:r>
              <a:rPr lang="en-US" sz="2800" dirty="0">
                <a:latin typeface="Times New Roman" pitchFamily="18" charset="0"/>
                <a:cs typeface="Times New Roman" pitchFamily="18" charset="0"/>
              </a:rPr>
              <a:t>Requisites of clearing agent are</a:t>
            </a:r>
          </a:p>
          <a:p>
            <a:pPr lvl="1"/>
            <a:r>
              <a:rPr lang="en-US" sz="2800" dirty="0">
                <a:latin typeface="Times New Roman" pitchFamily="18" charset="0"/>
                <a:cs typeface="Times New Roman" pitchFamily="18" charset="0"/>
              </a:rPr>
              <a:t>Speedy removal of dehydrating agent.</a:t>
            </a:r>
          </a:p>
          <a:p>
            <a:pPr lvl="1"/>
            <a:r>
              <a:rPr lang="en-US" sz="2800" dirty="0">
                <a:latin typeface="Times New Roman" pitchFamily="18" charset="0"/>
                <a:cs typeface="Times New Roman" pitchFamily="18" charset="0"/>
              </a:rPr>
              <a:t>Allow easy impregnation by molten paraffin.</a:t>
            </a:r>
          </a:p>
          <a:p>
            <a:pPr lvl="1"/>
            <a:r>
              <a:rPr lang="en-US" sz="2800" dirty="0">
                <a:latin typeface="Times New Roman" pitchFamily="18" charset="0"/>
                <a:cs typeface="Times New Roman" pitchFamily="18" charset="0"/>
              </a:rPr>
              <a:t>Minimal tissue damage</a:t>
            </a:r>
          </a:p>
          <a:p>
            <a:pPr lvl="1"/>
            <a:r>
              <a:rPr lang="en-US" sz="2800" dirty="0">
                <a:latin typeface="Times New Roman" pitchFamily="18" charset="0"/>
                <a:cs typeface="Times New Roman" pitchFamily="18" charset="0"/>
              </a:rPr>
              <a:t>Low toxicity</a:t>
            </a:r>
          </a:p>
          <a:p>
            <a:pPr lvl="1"/>
            <a:r>
              <a:rPr lang="en-US" sz="2800" dirty="0">
                <a:latin typeface="Times New Roman" pitchFamily="18" charset="0"/>
                <a:cs typeface="Times New Roman" pitchFamily="18" charset="0"/>
              </a:rPr>
              <a:t>Low inflammability</a:t>
            </a:r>
          </a:p>
          <a:p>
            <a:pPr lvl="1"/>
            <a:r>
              <a:rPr lang="en-US" sz="2800" dirty="0">
                <a:latin typeface="Times New Roman" pitchFamily="18" charset="0"/>
                <a:cs typeface="Times New Roman" pitchFamily="18" charset="0"/>
              </a:rPr>
              <a:t>Economical</a:t>
            </a:r>
          </a:p>
          <a:p>
            <a:r>
              <a:rPr lang="en-US" sz="2800" dirty="0">
                <a:latin typeface="Times New Roman" pitchFamily="18" charset="0"/>
                <a:cs typeface="Times New Roman" pitchFamily="18" charset="0"/>
              </a:rPr>
              <a:t>Routine Clearing Agents Used: </a:t>
            </a:r>
            <a:r>
              <a:rPr lang="en-US" sz="2800" dirty="0" err="1">
                <a:latin typeface="Times New Roman" pitchFamily="18" charset="0"/>
                <a:cs typeface="Times New Roman" pitchFamily="18" charset="0"/>
              </a:rPr>
              <a:t>Xylene</a:t>
            </a:r>
            <a:r>
              <a:rPr lang="en-US" sz="2800" dirty="0">
                <a:latin typeface="Times New Roman" pitchFamily="18" charset="0"/>
                <a:cs typeface="Times New Roman" pitchFamily="18" charset="0"/>
              </a:rPr>
              <a:t>, Toluene, Chloroform, Paraffin, Methyl benzoate &amp; Methyl </a:t>
            </a:r>
            <a:r>
              <a:rPr lang="en-US" sz="2800" dirty="0" err="1">
                <a:latin typeface="Times New Roman" pitchFamily="18" charset="0"/>
                <a:cs typeface="Times New Roman" pitchFamily="18" charset="0"/>
              </a:rPr>
              <a:t>salicylate</a:t>
            </a:r>
            <a:r>
              <a:rPr lang="en-US" sz="2800" dirty="0">
                <a:latin typeface="Times New Roman" pitchFamily="18" charset="0"/>
                <a:cs typeface="Times New Roman" pitchFamily="18" charset="0"/>
              </a:rPr>
              <a:t>, Citrus fruit oils.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441325"/>
          </a:xfrm>
        </p:spPr>
        <p:txBody>
          <a:bodyPr>
            <a:noAutofit/>
          </a:bodyPr>
          <a:lstStyle/>
          <a:p>
            <a:r>
              <a:rPr lang="en-US" b="1" u="sng" dirty="0">
                <a:solidFill>
                  <a:schemeClr val="tx1"/>
                </a:solidFill>
                <a:latin typeface="Times New Roman" pitchFamily="18" charset="0"/>
                <a:cs typeface="Times New Roman" pitchFamily="18" charset="0"/>
              </a:rPr>
              <a:t>IMPREGNATION</a:t>
            </a:r>
          </a:p>
        </p:txBody>
      </p:sp>
      <p:sp>
        <p:nvSpPr>
          <p:cNvPr id="7171" name="Rectangle 3"/>
          <p:cNvSpPr>
            <a:spLocks noGrp="1" noChangeArrowheads="1"/>
          </p:cNvSpPr>
          <p:nvPr>
            <p:ph type="body" idx="1"/>
          </p:nvPr>
        </p:nvSpPr>
        <p:spPr/>
        <p:txBody>
          <a:bodyPr>
            <a:normAutofit/>
          </a:bodyPr>
          <a:lstStyle/>
          <a:p>
            <a:pPr>
              <a:lnSpc>
                <a:spcPct val="150000"/>
              </a:lnSpc>
            </a:pPr>
            <a:r>
              <a:rPr lang="en-US" sz="2800" dirty="0">
                <a:latin typeface="Times New Roman" pitchFamily="18" charset="0"/>
                <a:cs typeface="Times New Roman" pitchFamily="18" charset="0"/>
              </a:rPr>
              <a:t>Done to remove clearing agent and allow embedding medium to flow in.</a:t>
            </a:r>
          </a:p>
          <a:p>
            <a:pPr>
              <a:lnSpc>
                <a:spcPct val="150000"/>
              </a:lnSpc>
            </a:pPr>
            <a:r>
              <a:rPr lang="en-US" sz="2800" dirty="0">
                <a:latin typeface="Times New Roman" pitchFamily="18" charset="0"/>
                <a:cs typeface="Times New Roman" pitchFamily="18" charset="0"/>
              </a:rPr>
              <a:t>Impregnation agent acts as supporting medium by keeping tissue firm.</a:t>
            </a:r>
          </a:p>
          <a:p>
            <a:pPr>
              <a:lnSpc>
                <a:spcPct val="150000"/>
              </a:lnSpc>
            </a:pPr>
            <a:r>
              <a:rPr lang="en-US" sz="2800" dirty="0">
                <a:latin typeface="Times New Roman" pitchFamily="18" charset="0"/>
                <a:cs typeface="Times New Roman" pitchFamily="18" charset="0"/>
              </a:rPr>
              <a:t>Done with or without vacuum. Vacuum used 500 mm Hg.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517525"/>
          </a:xfrm>
        </p:spPr>
        <p:txBody>
          <a:bodyPr>
            <a:noAutofit/>
          </a:bodyPr>
          <a:lstStyle/>
          <a:p>
            <a:r>
              <a:rPr lang="en-US" b="1" u="sng" dirty="0">
                <a:solidFill>
                  <a:schemeClr val="tx1"/>
                </a:solidFill>
                <a:latin typeface="Times New Roman" pitchFamily="18" charset="0"/>
                <a:cs typeface="Times New Roman" pitchFamily="18" charset="0"/>
              </a:rPr>
              <a:t>IMPREGNATION</a:t>
            </a:r>
            <a:r>
              <a:rPr lang="en-US" dirty="0">
                <a:solidFill>
                  <a:schemeClr val="tx1"/>
                </a:solidFill>
                <a:latin typeface="Times New Roman" pitchFamily="18" charset="0"/>
                <a:cs typeface="Times New Roman" pitchFamily="18" charset="0"/>
              </a:rPr>
              <a:t> </a:t>
            </a:r>
          </a:p>
        </p:txBody>
      </p:sp>
      <p:sp>
        <p:nvSpPr>
          <p:cNvPr id="8195" name="Rectangle 3"/>
          <p:cNvSpPr>
            <a:spLocks noGrp="1" noChangeArrowheads="1"/>
          </p:cNvSpPr>
          <p:nvPr>
            <p:ph type="body" idx="1"/>
          </p:nvPr>
        </p:nvSpPr>
        <p:spPr>
          <a:xfrm>
            <a:off x="1371600" y="1295400"/>
            <a:ext cx="7391400" cy="5181600"/>
          </a:xfrm>
        </p:spPr>
        <p:txBody>
          <a:bodyPr>
            <a:normAutofit fontScale="92500" lnSpcReduction="10000"/>
          </a:bodyPr>
          <a:lstStyle/>
          <a:p>
            <a:pPr>
              <a:lnSpc>
                <a:spcPct val="90000"/>
              </a:lnSpc>
            </a:pPr>
            <a:r>
              <a:rPr lang="en-US" sz="3000" dirty="0">
                <a:latin typeface="Times New Roman" pitchFamily="18" charset="0"/>
                <a:cs typeface="Times New Roman" pitchFamily="18" charset="0"/>
              </a:rPr>
              <a:t>Paraffin:</a:t>
            </a:r>
          </a:p>
          <a:p>
            <a:pPr lvl="1">
              <a:lnSpc>
                <a:spcPct val="90000"/>
              </a:lnSpc>
            </a:pPr>
            <a:r>
              <a:rPr lang="en-US" sz="3000" dirty="0">
                <a:latin typeface="Times New Roman" pitchFamily="18" charset="0"/>
                <a:cs typeface="Times New Roman" pitchFamily="18" charset="0"/>
              </a:rPr>
              <a:t>Inexpensive, easy to use, melting point 40-70 Deg C, good for 4-6 micron section.</a:t>
            </a:r>
          </a:p>
          <a:p>
            <a:pPr>
              <a:lnSpc>
                <a:spcPct val="90000"/>
              </a:lnSpc>
            </a:pPr>
            <a:r>
              <a:rPr lang="en-US" sz="3000" dirty="0">
                <a:latin typeface="Times New Roman" pitchFamily="18" charset="0"/>
                <a:cs typeface="Times New Roman" pitchFamily="18" charset="0"/>
              </a:rPr>
              <a:t>Resin:</a:t>
            </a:r>
          </a:p>
          <a:p>
            <a:pPr lvl="1">
              <a:lnSpc>
                <a:spcPct val="90000"/>
              </a:lnSpc>
            </a:pPr>
            <a:r>
              <a:rPr lang="en-US" sz="3000" dirty="0">
                <a:latin typeface="Times New Roman" pitchFamily="18" charset="0"/>
                <a:cs typeface="Times New Roman" pitchFamily="18" charset="0"/>
              </a:rPr>
              <a:t>Used for </a:t>
            </a:r>
            <a:r>
              <a:rPr lang="en-US" sz="3000" dirty="0" err="1">
                <a:latin typeface="Times New Roman" pitchFamily="18" charset="0"/>
                <a:cs typeface="Times New Roman" pitchFamily="18" charset="0"/>
              </a:rPr>
              <a:t>ultrastructural</a:t>
            </a:r>
            <a:r>
              <a:rPr lang="en-US" sz="3000" dirty="0">
                <a:latin typeface="Times New Roman" pitchFamily="18" charset="0"/>
                <a:cs typeface="Times New Roman" pitchFamily="18" charset="0"/>
              </a:rPr>
              <a:t> studies.</a:t>
            </a:r>
          </a:p>
          <a:p>
            <a:pPr>
              <a:lnSpc>
                <a:spcPct val="90000"/>
              </a:lnSpc>
            </a:pPr>
            <a:r>
              <a:rPr lang="en-US" sz="3000" dirty="0">
                <a:latin typeface="Times New Roman" pitchFamily="18" charset="0"/>
                <a:cs typeface="Times New Roman" pitchFamily="18" charset="0"/>
              </a:rPr>
              <a:t>Agar:</a:t>
            </a:r>
          </a:p>
          <a:p>
            <a:pPr lvl="1">
              <a:lnSpc>
                <a:spcPct val="90000"/>
              </a:lnSpc>
            </a:pPr>
            <a:r>
              <a:rPr lang="en-US" sz="3000" dirty="0">
                <a:latin typeface="Times New Roman" pitchFamily="18" charset="0"/>
                <a:cs typeface="Times New Roman" pitchFamily="18" charset="0"/>
              </a:rPr>
              <a:t>Used for small tissue, followed by paraffin embedding.</a:t>
            </a:r>
          </a:p>
          <a:p>
            <a:pPr>
              <a:lnSpc>
                <a:spcPct val="90000"/>
              </a:lnSpc>
            </a:pPr>
            <a:r>
              <a:rPr lang="en-US" sz="3000" dirty="0" err="1">
                <a:latin typeface="Times New Roman" pitchFamily="18" charset="0"/>
                <a:cs typeface="Times New Roman" pitchFamily="18" charset="0"/>
              </a:rPr>
              <a:t>Celloidin</a:t>
            </a:r>
            <a:r>
              <a:rPr lang="en-US" sz="3000" dirty="0">
                <a:latin typeface="Times New Roman" pitchFamily="18" charset="0"/>
                <a:cs typeface="Times New Roman" pitchFamily="18" charset="0"/>
              </a:rPr>
              <a:t>:</a:t>
            </a:r>
          </a:p>
          <a:p>
            <a:pPr lvl="1">
              <a:lnSpc>
                <a:spcPct val="90000"/>
              </a:lnSpc>
            </a:pPr>
            <a:r>
              <a:rPr lang="en-US" sz="3000" dirty="0">
                <a:latin typeface="Times New Roman" pitchFamily="18" charset="0"/>
                <a:cs typeface="Times New Roman" pitchFamily="18" charset="0"/>
              </a:rPr>
              <a:t>Specific use.</a:t>
            </a:r>
          </a:p>
          <a:p>
            <a:pPr>
              <a:lnSpc>
                <a:spcPct val="90000"/>
              </a:lnSpc>
            </a:pPr>
            <a:r>
              <a:rPr lang="en-US" sz="3000" dirty="0">
                <a:latin typeface="Times New Roman" pitchFamily="18" charset="0"/>
                <a:cs typeface="Times New Roman" pitchFamily="18" charset="0"/>
              </a:rPr>
              <a:t>Gelatin:</a:t>
            </a:r>
          </a:p>
          <a:p>
            <a:pPr lvl="1">
              <a:lnSpc>
                <a:spcPct val="90000"/>
              </a:lnSpc>
            </a:pPr>
            <a:r>
              <a:rPr lang="en-US" sz="3000" dirty="0">
                <a:latin typeface="Times New Roman" pitchFamily="18" charset="0"/>
                <a:cs typeface="Times New Roman" pitchFamily="18" charset="0"/>
              </a:rPr>
              <a:t>Used in frozen section.</a:t>
            </a:r>
          </a:p>
          <a:p>
            <a:pPr lvl="1">
              <a:lnSpc>
                <a:spcPct val="90000"/>
              </a:lnSpc>
              <a:buFontTx/>
              <a:buNone/>
            </a:pPr>
            <a:endParaRPr lang="en-US" sz="2400" dirty="0"/>
          </a:p>
          <a:p>
            <a:pPr lvl="1">
              <a:lnSpc>
                <a:spcPct val="90000"/>
              </a:lnSpc>
            </a:pPr>
            <a:endParaRPr lang="en-US" sz="24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0"/>
          <p:cNvSpPr>
            <a:spLocks noChangeArrowheads="1"/>
          </p:cNvSpPr>
          <p:nvPr/>
        </p:nvSpPr>
        <p:spPr bwMode="auto">
          <a:xfrm>
            <a:off x="-76200" y="1371600"/>
            <a:ext cx="8915400" cy="2862263"/>
          </a:xfrm>
          <a:prstGeom prst="rect">
            <a:avLst/>
          </a:prstGeom>
          <a:noFill/>
          <a:ln w="9525">
            <a:noFill/>
            <a:miter lim="800000"/>
            <a:headEnd/>
            <a:tailEnd/>
          </a:ln>
        </p:spPr>
        <p:txBody>
          <a:bodyPr>
            <a:spAutoFit/>
          </a:bodyPr>
          <a:lstStyle/>
          <a:p>
            <a:r>
              <a:rPr lang="en-US" sz="6000" b="1">
                <a:solidFill>
                  <a:schemeClr val="bg1"/>
                </a:solidFill>
              </a:rPr>
              <a:t>    </a:t>
            </a:r>
          </a:p>
          <a:p>
            <a:r>
              <a:rPr lang="en-US" sz="6000" b="1">
                <a:solidFill>
                  <a:schemeClr val="bg1"/>
                </a:solidFill>
              </a:rPr>
              <a:t/>
            </a:r>
            <a:br>
              <a:rPr lang="en-US" sz="6000" b="1">
                <a:solidFill>
                  <a:schemeClr val="bg1"/>
                </a:solidFill>
              </a:rPr>
            </a:br>
            <a:endParaRPr lang="en-US" sz="6000" b="1">
              <a:solidFill>
                <a:schemeClr val="bg1"/>
              </a:solidFill>
            </a:endParaRPr>
          </a:p>
        </p:txBody>
      </p:sp>
      <p:sp>
        <p:nvSpPr>
          <p:cNvPr id="6" name="Subtitle 2"/>
          <p:cNvSpPr>
            <a:spLocks noGrp="1"/>
          </p:cNvSpPr>
          <p:nvPr>
            <p:ph type="subTitle" idx="1"/>
          </p:nvPr>
        </p:nvSpPr>
        <p:spPr>
          <a:xfrm>
            <a:off x="2286000" y="1857364"/>
            <a:ext cx="6429404" cy="3303112"/>
          </a:xfrm>
        </p:spPr>
        <p:txBody>
          <a:bodyPr>
            <a:normAutofit/>
          </a:bodyPr>
          <a:lstStyle/>
          <a:p>
            <a:r>
              <a:rPr lang="en-US" sz="2800" b="0" dirty="0" smtClean="0">
                <a:solidFill>
                  <a:schemeClr val="tx1"/>
                </a:solidFill>
                <a:latin typeface="Times New Roman" pitchFamily="18" charset="0"/>
                <a:cs typeface="Times New Roman" pitchFamily="18" charset="0"/>
              </a:rPr>
              <a:t>Definition : Study of qualitative identification &amp; quantitative assessment of chemical groups within cell, tissues &amp; their histology</a:t>
            </a:r>
            <a:r>
              <a:rPr lang="en-US" sz="3200" b="0" dirty="0" smtClean="0">
                <a:solidFill>
                  <a:schemeClr val="tx1"/>
                </a:solidFill>
                <a:latin typeface="Times New Roman" pitchFamily="18" charset="0"/>
                <a:cs typeface="Times New Roman" pitchFamily="18" charset="0"/>
              </a:rPr>
              <a:t>.</a:t>
            </a:r>
            <a:endParaRPr lang="en-IN" sz="3200" b="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487345"/>
            <a:ext cx="8229600" cy="441325"/>
          </a:xfrm>
        </p:spPr>
        <p:txBody>
          <a:bodyPr>
            <a:normAutofit fontScale="90000"/>
          </a:bodyPr>
          <a:lstStyle/>
          <a:p>
            <a:r>
              <a:rPr lang="en-US" sz="4000" b="1" dirty="0">
                <a:solidFill>
                  <a:schemeClr val="tx1"/>
                </a:solidFill>
                <a:latin typeface="Times New Roman" pitchFamily="18" charset="0"/>
                <a:cs typeface="Times New Roman" pitchFamily="18" charset="0"/>
              </a:rPr>
              <a:t>EMBEDDING</a:t>
            </a:r>
          </a:p>
        </p:txBody>
      </p:sp>
      <p:sp>
        <p:nvSpPr>
          <p:cNvPr id="9219" name="Rectangle 3"/>
          <p:cNvSpPr>
            <a:spLocks noGrp="1" noChangeArrowheads="1"/>
          </p:cNvSpPr>
          <p:nvPr>
            <p:ph sz="quarter" idx="1"/>
          </p:nvPr>
        </p:nvSpPr>
        <p:spPr>
          <a:xfrm>
            <a:off x="214282" y="1142984"/>
            <a:ext cx="8382000" cy="5257800"/>
          </a:xfrm>
        </p:spPr>
        <p:txBody>
          <a:bodyPr>
            <a:normAutofit/>
          </a:bodyPr>
          <a:lstStyle/>
          <a:p>
            <a:r>
              <a:rPr lang="en-US" sz="2800" dirty="0">
                <a:latin typeface="Times New Roman" pitchFamily="18" charset="0"/>
                <a:cs typeface="Times New Roman" pitchFamily="18" charset="0"/>
              </a:rPr>
              <a:t>Block formation:</a:t>
            </a:r>
          </a:p>
          <a:p>
            <a:pPr lvl="1"/>
            <a:r>
              <a:rPr lang="en-US" sz="2800" dirty="0">
                <a:latin typeface="Times New Roman" pitchFamily="18" charset="0"/>
                <a:cs typeface="Times New Roman" pitchFamily="18" charset="0"/>
              </a:rPr>
              <a:t>Paraffin embedding</a:t>
            </a:r>
            <a:r>
              <a:rPr lang="en-US" sz="2800" dirty="0" smtClean="0">
                <a:latin typeface="Times New Roman" pitchFamily="18" charset="0"/>
                <a:cs typeface="Times New Roman" pitchFamily="18" charset="0"/>
              </a:rPr>
              <a:t>.</a:t>
            </a:r>
          </a:p>
          <a:p>
            <a:pPr lvl="1"/>
            <a:r>
              <a:rPr lang="en-US" sz="2800" dirty="0" smtClean="0">
                <a:latin typeface="Times New Roman" pitchFamily="18" charset="0"/>
                <a:cs typeface="Times New Roman" pitchFamily="18" charset="0"/>
              </a:rPr>
              <a:t>Plastic embedding -</a:t>
            </a:r>
            <a:endParaRPr lang="en-US" sz="2800" dirty="0">
              <a:latin typeface="Times New Roman" pitchFamily="18" charset="0"/>
              <a:cs typeface="Times New Roman" pitchFamily="18" charset="0"/>
            </a:endParaRPr>
          </a:p>
          <a:p>
            <a:pPr marL="971550" lvl="1" indent="-514350">
              <a:buFont typeface="+mj-lt"/>
              <a:buAutoNum type="alphaLcPeriod"/>
            </a:pPr>
            <a:r>
              <a:rPr lang="en-US" sz="2800" dirty="0" smtClean="0">
                <a:latin typeface="Times New Roman" pitchFamily="18" charset="0"/>
                <a:cs typeface="Times New Roman" pitchFamily="18" charset="0"/>
              </a:rPr>
              <a:t>When section thickness less than 4 micron.</a:t>
            </a:r>
          </a:p>
          <a:p>
            <a:pPr marL="971550" lvl="1" indent="-514350">
              <a:buFont typeface="+mj-lt"/>
              <a:buAutoNum type="alphaLcPeriod"/>
            </a:pPr>
            <a:r>
              <a:rPr lang="en-US" sz="2800" dirty="0" smtClean="0">
                <a:latin typeface="Times New Roman" pitchFamily="18" charset="0"/>
                <a:cs typeface="Times New Roman" pitchFamily="18" charset="0"/>
              </a:rPr>
              <a:t>More support required eg. Undecalcified bone.</a:t>
            </a:r>
          </a:p>
          <a:p>
            <a:pPr marL="971550" lvl="1" indent="-514350">
              <a:buFont typeface="+mj-lt"/>
              <a:buAutoNum type="alphaLcPeriod"/>
            </a:pPr>
            <a:r>
              <a:rPr lang="en-US" sz="2800" dirty="0" smtClean="0">
                <a:latin typeface="Times New Roman" pitchFamily="18" charset="0"/>
                <a:cs typeface="Times New Roman" pitchFamily="18" charset="0"/>
              </a:rPr>
              <a:t>Electron microscopy.</a:t>
            </a:r>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Molds</a:t>
            </a:r>
            <a:r>
              <a:rPr lang="en-US" sz="2800" dirty="0">
                <a:latin typeface="Times New Roman" pitchFamily="18" charset="0"/>
                <a:cs typeface="Times New Roman" pitchFamily="18" charset="0"/>
              </a:rPr>
              <a:t>:</a:t>
            </a:r>
          </a:p>
          <a:p>
            <a:pPr lvl="1"/>
            <a:r>
              <a:rPr lang="en-US" sz="2800" dirty="0">
                <a:latin typeface="Times New Roman" pitchFamily="18" charset="0"/>
                <a:cs typeface="Times New Roman" pitchFamily="18" charset="0"/>
              </a:rPr>
              <a:t>Leuckhart’s L piece.</a:t>
            </a:r>
          </a:p>
          <a:p>
            <a:pPr lvl="1"/>
            <a:r>
              <a:rPr lang="en-US" sz="2800" dirty="0">
                <a:latin typeface="Times New Roman" pitchFamily="18" charset="0"/>
                <a:cs typeface="Times New Roman" pitchFamily="18" charset="0"/>
              </a:rPr>
              <a:t>Glass/metal petridish.</a:t>
            </a:r>
          </a:p>
          <a:p>
            <a:pPr lvl="1"/>
            <a:r>
              <a:rPr lang="en-US" sz="2800" dirty="0">
                <a:latin typeface="Times New Roman" pitchFamily="18" charset="0"/>
                <a:cs typeface="Times New Roman" pitchFamily="18" charset="0"/>
              </a:rPr>
              <a:t>Commercially available molds</a:t>
            </a:r>
            <a:r>
              <a:rPr lang="en-US" sz="2800" dirty="0"/>
              <a:t>.</a:t>
            </a:r>
          </a:p>
        </p:txBody>
      </p:sp>
      <p:pic>
        <p:nvPicPr>
          <p:cNvPr id="4" name="Picture 4" descr="C:\Users\Prakash\Desktop\lectures\histochemistry\DSC08114.JPG"/>
          <p:cNvPicPr>
            <a:picLocks noChangeAspect="1" noChangeArrowheads="1"/>
          </p:cNvPicPr>
          <p:nvPr/>
        </p:nvPicPr>
        <p:blipFill>
          <a:blip r:embed="rId2" cstate="print"/>
          <a:srcRect/>
          <a:stretch>
            <a:fillRect/>
          </a:stretch>
        </p:blipFill>
        <p:spPr bwMode="auto">
          <a:xfrm>
            <a:off x="5500694" y="3786190"/>
            <a:ext cx="3429024" cy="2571767"/>
          </a:xfrm>
          <a:prstGeom prst="rect">
            <a:avLst/>
          </a:prstGeom>
          <a:noFill/>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34963"/>
            <a:ext cx="8229600" cy="365125"/>
          </a:xfrm>
        </p:spPr>
        <p:txBody>
          <a:bodyPr>
            <a:noAutofit/>
          </a:bodyPr>
          <a:lstStyle/>
          <a:p>
            <a:r>
              <a:rPr lang="en-US" b="1" u="sng" dirty="0">
                <a:solidFill>
                  <a:schemeClr val="tx1"/>
                </a:solidFill>
                <a:latin typeface="Times New Roman" pitchFamily="18" charset="0"/>
                <a:cs typeface="Times New Roman" pitchFamily="18" charset="0"/>
              </a:rPr>
              <a:t>Plastic embedding</a:t>
            </a:r>
          </a:p>
        </p:txBody>
      </p:sp>
      <p:sp>
        <p:nvSpPr>
          <p:cNvPr id="10243" name="Rectangle 3"/>
          <p:cNvSpPr>
            <a:spLocks noGrp="1" noChangeArrowheads="1"/>
          </p:cNvSpPr>
          <p:nvPr>
            <p:ph type="body" idx="1"/>
          </p:nvPr>
        </p:nvSpPr>
        <p:spPr>
          <a:xfrm>
            <a:off x="1295400" y="1600200"/>
            <a:ext cx="7315200" cy="4114800"/>
          </a:xfrm>
        </p:spPr>
        <p:txBody>
          <a:bodyPr>
            <a:normAutofit/>
          </a:bodyPr>
          <a:lstStyle/>
          <a:p>
            <a:r>
              <a:rPr lang="en-US" sz="2800" dirty="0">
                <a:latin typeface="Times New Roman" pitchFamily="18" charset="0"/>
                <a:cs typeface="Times New Roman" pitchFamily="18" charset="0"/>
              </a:rPr>
              <a:t>Used when Paraffin can not be used</a:t>
            </a:r>
          </a:p>
          <a:p>
            <a:pPr lvl="1"/>
            <a:r>
              <a:rPr lang="en-US" sz="2800" dirty="0">
                <a:latin typeface="Times New Roman" pitchFamily="18" charset="0"/>
                <a:cs typeface="Times New Roman" pitchFamily="18" charset="0"/>
              </a:rPr>
              <a:t>When section thickness less than 4 micron.</a:t>
            </a:r>
          </a:p>
          <a:p>
            <a:pPr lvl="1"/>
            <a:r>
              <a:rPr lang="en-US" sz="2800" dirty="0">
                <a:latin typeface="Times New Roman" pitchFamily="18" charset="0"/>
                <a:cs typeface="Times New Roman" pitchFamily="18" charset="0"/>
              </a:rPr>
              <a:t>More support required </a:t>
            </a:r>
            <a:r>
              <a:rPr lang="en-US" sz="2800" dirty="0" err="1">
                <a:latin typeface="Times New Roman" pitchFamily="18" charset="0"/>
                <a:cs typeface="Times New Roman" pitchFamily="18" charset="0"/>
              </a:rPr>
              <a:t>eg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Undecalcified</a:t>
            </a:r>
            <a:r>
              <a:rPr lang="en-US" sz="2800" dirty="0">
                <a:latin typeface="Times New Roman" pitchFamily="18" charset="0"/>
                <a:cs typeface="Times New Roman" pitchFamily="18" charset="0"/>
              </a:rPr>
              <a:t> bone.</a:t>
            </a:r>
          </a:p>
          <a:p>
            <a:pPr lvl="1"/>
            <a:r>
              <a:rPr lang="en-US" sz="2800" dirty="0">
                <a:latin typeface="Times New Roman" pitchFamily="18" charset="0"/>
                <a:cs typeface="Times New Roman" pitchFamily="18" charset="0"/>
              </a:rPr>
              <a:t>Electron microscopy.</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593725"/>
          </a:xfrm>
        </p:spPr>
        <p:txBody>
          <a:bodyPr>
            <a:normAutofit/>
          </a:bodyPr>
          <a:lstStyle/>
          <a:p>
            <a:r>
              <a:rPr lang="en-US" b="1" u="sng" dirty="0">
                <a:solidFill>
                  <a:schemeClr val="tx1"/>
                </a:solidFill>
                <a:latin typeface="Times New Roman" pitchFamily="18" charset="0"/>
                <a:cs typeface="Times New Roman" pitchFamily="18" charset="0"/>
              </a:rPr>
              <a:t>Types of Plastic embedding medium</a:t>
            </a:r>
          </a:p>
        </p:txBody>
      </p:sp>
      <p:sp>
        <p:nvSpPr>
          <p:cNvPr id="11267" name="Rectangle 3"/>
          <p:cNvSpPr>
            <a:spLocks noGrp="1" noChangeArrowheads="1"/>
          </p:cNvSpPr>
          <p:nvPr>
            <p:ph type="body" idx="1"/>
          </p:nvPr>
        </p:nvSpPr>
        <p:spPr/>
        <p:txBody>
          <a:bodyPr>
            <a:normAutofit/>
          </a:bodyPr>
          <a:lstStyle/>
          <a:p>
            <a:pPr>
              <a:lnSpc>
                <a:spcPct val="90000"/>
              </a:lnSpc>
            </a:pPr>
            <a:r>
              <a:rPr lang="en-US" sz="2800" dirty="0">
                <a:latin typeface="Times New Roman" pitchFamily="18" charset="0"/>
                <a:cs typeface="Times New Roman" pitchFamily="18" charset="0"/>
              </a:rPr>
              <a:t>Epoxy resin:</a:t>
            </a:r>
          </a:p>
          <a:p>
            <a:pPr lvl="1">
              <a:lnSpc>
                <a:spcPct val="90000"/>
              </a:lnSpc>
            </a:pPr>
            <a:r>
              <a:rPr lang="en-US" sz="2800" dirty="0">
                <a:latin typeface="Times New Roman" pitchFamily="18" charset="0"/>
                <a:cs typeface="Times New Roman" pitchFamily="18" charset="0"/>
              </a:rPr>
              <a:t>Mixture of plastic, catalyst and accelerator.</a:t>
            </a:r>
          </a:p>
          <a:p>
            <a:pPr lvl="1">
              <a:lnSpc>
                <a:spcPct val="90000"/>
              </a:lnSpc>
            </a:pPr>
            <a:r>
              <a:rPr lang="en-US" sz="2800" dirty="0">
                <a:latin typeface="Times New Roman" pitchFamily="18" charset="0"/>
                <a:cs typeface="Times New Roman" pitchFamily="18" charset="0"/>
              </a:rPr>
              <a:t>Hydrophobic and subsequent oxidation by </a:t>
            </a:r>
            <a:r>
              <a:rPr lang="en-US" sz="2800" dirty="0" err="1">
                <a:latin typeface="Times New Roman" pitchFamily="18" charset="0"/>
                <a:cs typeface="Times New Roman" pitchFamily="18" charset="0"/>
              </a:rPr>
              <a:t>peroxidase</a:t>
            </a:r>
            <a:r>
              <a:rPr lang="en-US" sz="2800" dirty="0">
                <a:latin typeface="Times New Roman" pitchFamily="18" charset="0"/>
                <a:cs typeface="Times New Roman" pitchFamily="18" charset="0"/>
              </a:rPr>
              <a:t> causes tissue damage.</a:t>
            </a:r>
          </a:p>
          <a:p>
            <a:pPr lvl="1">
              <a:lnSpc>
                <a:spcPct val="90000"/>
              </a:lnSpc>
            </a:pPr>
            <a:r>
              <a:rPr lang="en-US" sz="2800" dirty="0">
                <a:latin typeface="Times New Roman" pitchFamily="18" charset="0"/>
                <a:cs typeface="Times New Roman" pitchFamily="18" charset="0"/>
              </a:rPr>
              <a:t>Catalyst reduces </a:t>
            </a:r>
            <a:r>
              <a:rPr lang="en-US" sz="2800" dirty="0" err="1">
                <a:latin typeface="Times New Roman" pitchFamily="18" charset="0"/>
                <a:cs typeface="Times New Roman" pitchFamily="18" charset="0"/>
              </a:rPr>
              <a:t>antigenicity</a:t>
            </a:r>
            <a:r>
              <a:rPr lang="en-US" sz="2800" dirty="0">
                <a:latin typeface="Times New Roman" pitchFamily="18" charset="0"/>
                <a:cs typeface="Times New Roman" pitchFamily="18" charset="0"/>
              </a:rPr>
              <a:t>.</a:t>
            </a:r>
          </a:p>
          <a:p>
            <a:pPr lvl="1">
              <a:lnSpc>
                <a:spcPct val="90000"/>
              </a:lnSpc>
            </a:pPr>
            <a:r>
              <a:rPr lang="en-US" sz="2800" dirty="0">
                <a:latin typeface="Times New Roman" pitchFamily="18" charset="0"/>
                <a:cs typeface="Times New Roman" pitchFamily="18" charset="0"/>
              </a:rPr>
              <a:t>Sensitization of handlers.</a:t>
            </a:r>
          </a:p>
          <a:p>
            <a:pPr lvl="1">
              <a:lnSpc>
                <a:spcPct val="90000"/>
              </a:lnSpc>
            </a:pPr>
            <a:r>
              <a:rPr lang="en-US" sz="2800" dirty="0">
                <a:latin typeface="Times New Roman" pitchFamily="18" charset="0"/>
                <a:cs typeface="Times New Roman" pitchFamily="18" charset="0"/>
              </a:rPr>
              <a:t>Toxic.</a:t>
            </a:r>
          </a:p>
          <a:p>
            <a:pPr lvl="1">
              <a:lnSpc>
                <a:spcPct val="90000"/>
              </a:lnSpc>
            </a:pPr>
            <a:r>
              <a:rPr lang="en-US" sz="2800" dirty="0">
                <a:latin typeface="Times New Roman" pitchFamily="18" charset="0"/>
                <a:cs typeface="Times New Roman" pitchFamily="18" charset="0"/>
              </a:rPr>
              <a:t>Long curing time.</a:t>
            </a:r>
          </a:p>
          <a:p>
            <a:pPr lvl="1">
              <a:lnSpc>
                <a:spcPct val="90000"/>
              </a:lnSpc>
            </a:pPr>
            <a:r>
              <a:rPr lang="en-US" sz="2800" dirty="0">
                <a:latin typeface="Times New Roman" pitchFamily="18" charset="0"/>
                <a:cs typeface="Times New Roman" pitchFamily="18" charset="0"/>
              </a:rPr>
              <a:t>Used in TEM.</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441325"/>
          </a:xfrm>
        </p:spPr>
        <p:txBody>
          <a:bodyPr>
            <a:noAutofit/>
          </a:bodyPr>
          <a:lstStyle/>
          <a:p>
            <a:r>
              <a:rPr lang="en-US" b="1" u="sng" dirty="0">
                <a:solidFill>
                  <a:schemeClr val="tx1"/>
                </a:solidFill>
                <a:latin typeface="Times New Roman" pitchFamily="18" charset="0"/>
                <a:cs typeface="Times New Roman" pitchFamily="18" charset="0"/>
              </a:rPr>
              <a:t>Embedding medium</a:t>
            </a:r>
            <a:r>
              <a:rPr lang="en-US" dirty="0">
                <a:solidFill>
                  <a:schemeClr val="tx1"/>
                </a:solidFill>
                <a:latin typeface="Times New Roman" pitchFamily="18" charset="0"/>
                <a:cs typeface="Times New Roman" pitchFamily="18" charset="0"/>
              </a:rPr>
              <a:t> </a:t>
            </a:r>
          </a:p>
        </p:txBody>
      </p:sp>
      <p:sp>
        <p:nvSpPr>
          <p:cNvPr id="12291" name="Rectangle 3"/>
          <p:cNvSpPr>
            <a:spLocks noGrp="1" noChangeArrowheads="1"/>
          </p:cNvSpPr>
          <p:nvPr>
            <p:ph type="body" idx="1"/>
          </p:nvPr>
        </p:nvSpPr>
        <p:spPr/>
        <p:txBody>
          <a:bodyPr>
            <a:normAutofit/>
          </a:bodyPr>
          <a:lstStyle/>
          <a:p>
            <a:r>
              <a:rPr lang="en-US" sz="2800" dirty="0">
                <a:latin typeface="Times New Roman" pitchFamily="18" charset="0"/>
                <a:cs typeface="Times New Roman" pitchFamily="18" charset="0"/>
              </a:rPr>
              <a:t>Polyester plastic: not used anymore.</a:t>
            </a:r>
          </a:p>
          <a:p>
            <a:r>
              <a:rPr lang="en-US" sz="2800" dirty="0">
                <a:latin typeface="Times New Roman" pitchFamily="18" charset="0"/>
                <a:cs typeface="Times New Roman" pitchFamily="18" charset="0"/>
              </a:rPr>
              <a:t>Acrylic plastic:</a:t>
            </a:r>
          </a:p>
          <a:p>
            <a:pPr lvl="1"/>
            <a:r>
              <a:rPr lang="en-US" sz="2800" dirty="0">
                <a:latin typeface="Times New Roman" pitchFamily="18" charset="0"/>
                <a:cs typeface="Times New Roman" pitchFamily="18" charset="0"/>
              </a:rPr>
              <a:t>Commonly used.</a:t>
            </a:r>
          </a:p>
          <a:p>
            <a:pPr lvl="1"/>
            <a:r>
              <a:rPr lang="en-US" sz="2800" dirty="0">
                <a:latin typeface="Times New Roman" pitchFamily="18" charset="0"/>
                <a:cs typeface="Times New Roman" pitchFamily="18" charset="0"/>
              </a:rPr>
              <a:t>Allows for various staining procedures.</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601648"/>
            <a:ext cx="7772400" cy="755650"/>
          </a:xfrm>
        </p:spPr>
        <p:txBody>
          <a:bodyPr>
            <a:normAutofit fontScale="90000"/>
          </a:bodyPr>
          <a:lstStyle/>
          <a:p>
            <a:pPr eaLnBrk="1" hangingPunct="1"/>
            <a:r>
              <a:rPr lang="en-US" sz="2800" b="1" dirty="0" smtClean="0">
                <a:solidFill>
                  <a:schemeClr val="bg2">
                    <a:lumMod val="50000"/>
                  </a:schemeClr>
                </a:solidFill>
                <a:cs typeface="Times New Roman" charset="0"/>
              </a:rPr>
              <a:t/>
            </a:r>
            <a:br>
              <a:rPr lang="en-US" sz="2800" b="1" dirty="0" smtClean="0">
                <a:solidFill>
                  <a:schemeClr val="bg2">
                    <a:lumMod val="50000"/>
                  </a:schemeClr>
                </a:solidFill>
                <a:cs typeface="Times New Roman" charset="0"/>
              </a:rPr>
            </a:br>
            <a:r>
              <a:rPr lang="en-US" sz="4000" b="1" dirty="0" smtClean="0">
                <a:solidFill>
                  <a:schemeClr val="tx1"/>
                </a:solidFill>
                <a:latin typeface="Times New Roman" pitchFamily="18" charset="0"/>
                <a:cs typeface="Times New Roman" pitchFamily="18" charset="0"/>
              </a:rPr>
              <a:t>Orientation</a:t>
            </a:r>
            <a:br>
              <a:rPr lang="en-US" sz="4000" b="1" dirty="0" smtClean="0">
                <a:solidFill>
                  <a:schemeClr val="tx1"/>
                </a:solidFill>
                <a:latin typeface="Times New Roman" pitchFamily="18" charset="0"/>
                <a:cs typeface="Times New Roman" pitchFamily="18" charset="0"/>
              </a:rPr>
            </a:br>
            <a:endParaRPr lang="en-US" sz="4000" b="1" dirty="0" smtClean="0">
              <a:solidFill>
                <a:schemeClr val="tx1"/>
              </a:solidFill>
              <a:latin typeface="Times New Roman" pitchFamily="18" charset="0"/>
              <a:cs typeface="Times New Roman" pitchFamily="18" charset="0"/>
            </a:endParaRPr>
          </a:p>
        </p:txBody>
      </p:sp>
      <p:sp>
        <p:nvSpPr>
          <p:cNvPr id="30723" name="Rectangle 3"/>
          <p:cNvSpPr>
            <a:spLocks noGrp="1" noChangeArrowheads="1"/>
          </p:cNvSpPr>
          <p:nvPr>
            <p:ph sz="quarter" idx="1"/>
          </p:nvPr>
        </p:nvSpPr>
        <p:spPr>
          <a:xfrm>
            <a:off x="433390" y="1328766"/>
            <a:ext cx="7996262" cy="6172200"/>
          </a:xfrm>
        </p:spPr>
        <p:txBody>
          <a:bodyPr>
            <a:normAutofit/>
          </a:bodyPr>
          <a:lstStyle/>
          <a:p>
            <a:pPr eaLnBrk="1" hangingPunct="1">
              <a:lnSpc>
                <a:spcPct val="150000"/>
              </a:lnSpc>
            </a:pPr>
            <a:r>
              <a:rPr lang="en-US" sz="2800" dirty="0" smtClean="0">
                <a:latin typeface="Times New Roman" pitchFamily="18" charset="0"/>
                <a:cs typeface="Times New Roman" pitchFamily="18" charset="0"/>
              </a:rPr>
              <a:t>Embedding blocks of homogeneous tissue from large organs such as liver, kidney and brain usually presents no problem. There are, however, structures which require special attention.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lnSpc>
                <a:spcPct val="150000"/>
              </a:lnSpc>
            </a:pPr>
            <a:r>
              <a:rPr lang="en-US" sz="2800" b="1" i="1" dirty="0" smtClean="0">
                <a:latin typeface="Times New Roman" pitchFamily="18" charset="0"/>
                <a:cs typeface="Times New Roman" pitchFamily="18" charset="0"/>
              </a:rPr>
              <a:t>Epithelium:- </a:t>
            </a:r>
            <a:r>
              <a:rPr lang="en-US" sz="2800" dirty="0" smtClean="0">
                <a:latin typeface="Times New Roman" pitchFamily="18" charset="0"/>
                <a:cs typeface="Times New Roman" pitchFamily="18" charset="0"/>
              </a:rPr>
              <a:t>Skin or mucosa covered tissue must be cut at right angles to the surface, so that the full thickness of the epithelium is visualized. Wedge-shaped biopsies may present special problems.</a:t>
            </a:r>
          </a:p>
          <a:p>
            <a:endParaRPr lang="en-US"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sp>
        <p:nvSpPr>
          <p:cNvPr id="2" name="Content Placeholder 1"/>
          <p:cNvSpPr>
            <a:spLocks noGrp="1"/>
          </p:cNvSpPr>
          <p:nvPr>
            <p:ph sz="quarter" idx="1"/>
          </p:nvPr>
        </p:nvSpPr>
        <p:spPr/>
        <p:txBody>
          <a:bodyPr/>
          <a:lstStyle/>
          <a:p>
            <a:pPr algn="just">
              <a:lnSpc>
                <a:spcPct val="90000"/>
              </a:lnSpc>
            </a:pPr>
            <a:r>
              <a:rPr lang="en-US" sz="2800" b="1" dirty="0" smtClean="0">
                <a:latin typeface="Times New Roman" pitchFamily="18" charset="0"/>
                <a:cs typeface="Times New Roman" pitchFamily="18" charset="0"/>
              </a:rPr>
              <a:t>Muscle biopsies:-</a:t>
            </a:r>
            <a:r>
              <a:rPr lang="en-US" sz="2800" dirty="0" smtClean="0">
                <a:latin typeface="Times New Roman" pitchFamily="18" charset="0"/>
                <a:cs typeface="Times New Roman" pitchFamily="18" charset="0"/>
              </a:rPr>
              <a:t> Muscle should be embedded so that both longitudinal and transverse sections are obtained.</a:t>
            </a:r>
          </a:p>
          <a:p>
            <a:pPr algn="just">
              <a:lnSpc>
                <a:spcPct val="90000"/>
              </a:lnSpc>
            </a:pPr>
            <a:r>
              <a:rPr lang="en-US" sz="2800" b="1" dirty="0" smtClean="0">
                <a:latin typeface="Times New Roman" pitchFamily="18" charset="0"/>
                <a:cs typeface="Times New Roman" pitchFamily="18" charset="0"/>
              </a:rPr>
              <a:t>Tubular structures:-</a:t>
            </a:r>
            <a:r>
              <a:rPr lang="en-US" sz="2800" dirty="0" smtClean="0">
                <a:latin typeface="Times New Roman" pitchFamily="18" charset="0"/>
                <a:cs typeface="Times New Roman" pitchFamily="18" charset="0"/>
              </a:rPr>
              <a:t> should be sectioned at right angles so that the lumen is clearly visible</a:t>
            </a:r>
          </a:p>
          <a:p>
            <a:pPr algn="just">
              <a:lnSpc>
                <a:spcPct val="90000"/>
              </a:lnSpc>
            </a:pPr>
            <a:r>
              <a:rPr lang="en-US" sz="2800" dirty="0" smtClean="0">
                <a:latin typeface="Times New Roman" pitchFamily="18" charset="0"/>
                <a:cs typeface="Times New Roman" pitchFamily="18" charset="0"/>
              </a:rPr>
              <a:t>A particular tissue feature may be present on one aspect only.</a:t>
            </a:r>
          </a:p>
          <a:p>
            <a:pPr algn="just">
              <a:lnSpc>
                <a:spcPct val="90000"/>
              </a:lnSpc>
              <a:buNone/>
            </a:pPr>
            <a:endParaRPr lang="en-US" sz="2800" dirty="0" smtClean="0">
              <a:latin typeface="Times New Roman" pitchFamily="18" charset="0"/>
              <a:cs typeface="Times New Roman" pitchFamily="18" charset="0"/>
            </a:endParaRPr>
          </a:p>
          <a:p>
            <a:endParaRPr lang="en-IN"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r>
              <a:rPr lang="en-US" b="1" u="sng" dirty="0">
                <a:solidFill>
                  <a:schemeClr val="tx1"/>
                </a:solidFill>
                <a:latin typeface="Times New Roman" pitchFamily="18" charset="0"/>
                <a:cs typeface="Times New Roman" pitchFamily="18" charset="0"/>
              </a:rPr>
              <a:t>PROCESSING TECHNIQUE</a:t>
            </a:r>
          </a:p>
        </p:txBody>
      </p:sp>
      <p:sp>
        <p:nvSpPr>
          <p:cNvPr id="3" name="Subtitle 2"/>
          <p:cNvSpPr>
            <a:spLocks noGrp="1"/>
          </p:cNvSpPr>
          <p:nvPr>
            <p:ph type="subTitle" idx="1"/>
          </p:nvPr>
        </p:nvSpPr>
        <p:spPr/>
        <p:txBody>
          <a:bodyPr/>
          <a:lstStyle/>
          <a:p>
            <a:endParaRPr lang="en-US"/>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371600" y="-71462"/>
            <a:ext cx="7543800" cy="746125"/>
          </a:xfrm>
        </p:spPr>
        <p:txBody>
          <a:bodyPr>
            <a:normAutofit/>
          </a:bodyPr>
          <a:lstStyle/>
          <a:p>
            <a:r>
              <a:rPr lang="en-US" b="1" u="sng" dirty="0">
                <a:solidFill>
                  <a:schemeClr val="tx1"/>
                </a:solidFill>
                <a:latin typeface="Times New Roman" pitchFamily="18" charset="0"/>
                <a:cs typeface="Times New Roman" pitchFamily="18" charset="0"/>
              </a:rPr>
              <a:t>Wax embedding</a:t>
            </a:r>
          </a:p>
        </p:txBody>
      </p:sp>
      <p:sp>
        <p:nvSpPr>
          <p:cNvPr id="14339" name="Rectangle 3"/>
          <p:cNvSpPr>
            <a:spLocks noGrp="1" noChangeArrowheads="1"/>
          </p:cNvSpPr>
          <p:nvPr>
            <p:ph type="body" idx="1"/>
          </p:nvPr>
        </p:nvSpPr>
        <p:spPr>
          <a:xfrm>
            <a:off x="1600200" y="857232"/>
            <a:ext cx="6629400" cy="5410200"/>
          </a:xfrm>
        </p:spPr>
        <p:txBody>
          <a:bodyPr>
            <a:noAutofit/>
          </a:bodyPr>
          <a:lstStyle/>
          <a:p>
            <a:pPr>
              <a:lnSpc>
                <a:spcPct val="90000"/>
              </a:lnSpc>
            </a:pPr>
            <a:r>
              <a:rPr lang="en-US" sz="2800" dirty="0">
                <a:latin typeface="Times New Roman" pitchFamily="18" charset="0"/>
                <a:cs typeface="Times New Roman" pitchFamily="18" charset="0"/>
              </a:rPr>
              <a:t>Formalin fixation.    -       24 Hr</a:t>
            </a:r>
          </a:p>
          <a:p>
            <a:pPr>
              <a:lnSpc>
                <a:spcPct val="90000"/>
              </a:lnSpc>
            </a:pPr>
            <a:r>
              <a:rPr lang="en-US" sz="2800" dirty="0">
                <a:latin typeface="Times New Roman" pitchFamily="18" charset="0"/>
                <a:cs typeface="Times New Roman" pitchFamily="18" charset="0"/>
              </a:rPr>
              <a:t>70% alcohol	   -   	30 </a:t>
            </a:r>
            <a:r>
              <a:rPr lang="en-US" sz="2800" dirty="0" err="1">
                <a:latin typeface="Times New Roman" pitchFamily="18" charset="0"/>
                <a:cs typeface="Times New Roman" pitchFamily="18" charset="0"/>
              </a:rPr>
              <a:t>mins</a:t>
            </a:r>
            <a:endParaRPr lang="en-US" sz="2800" dirty="0">
              <a:latin typeface="Times New Roman" pitchFamily="18" charset="0"/>
              <a:cs typeface="Times New Roman" pitchFamily="18" charset="0"/>
            </a:endParaRPr>
          </a:p>
          <a:p>
            <a:pPr>
              <a:lnSpc>
                <a:spcPct val="90000"/>
              </a:lnSpc>
            </a:pPr>
            <a:r>
              <a:rPr lang="en-US" sz="2800" dirty="0">
                <a:latin typeface="Times New Roman" pitchFamily="18" charset="0"/>
                <a:cs typeface="Times New Roman" pitchFamily="18" charset="0"/>
              </a:rPr>
              <a:t>80% alcohol	   -   	30 </a:t>
            </a:r>
            <a:r>
              <a:rPr lang="en-US" sz="2800" dirty="0" err="1">
                <a:latin typeface="Times New Roman" pitchFamily="18" charset="0"/>
                <a:cs typeface="Times New Roman" pitchFamily="18" charset="0"/>
              </a:rPr>
              <a:t>mins</a:t>
            </a:r>
            <a:endParaRPr lang="en-US" sz="2800" dirty="0">
              <a:latin typeface="Times New Roman" pitchFamily="18" charset="0"/>
              <a:cs typeface="Times New Roman" pitchFamily="18" charset="0"/>
            </a:endParaRPr>
          </a:p>
          <a:p>
            <a:pPr>
              <a:lnSpc>
                <a:spcPct val="90000"/>
              </a:lnSpc>
            </a:pPr>
            <a:r>
              <a:rPr lang="en-US" sz="2800" dirty="0">
                <a:latin typeface="Times New Roman" pitchFamily="18" charset="0"/>
                <a:cs typeface="Times New Roman" pitchFamily="18" charset="0"/>
              </a:rPr>
              <a:t>95% alcohol	   -	30 </a:t>
            </a:r>
            <a:r>
              <a:rPr lang="en-US" sz="2800" dirty="0" err="1">
                <a:latin typeface="Times New Roman" pitchFamily="18" charset="0"/>
                <a:cs typeface="Times New Roman" pitchFamily="18" charset="0"/>
              </a:rPr>
              <a:t>mins</a:t>
            </a:r>
            <a:endParaRPr lang="en-US" sz="2800" dirty="0">
              <a:latin typeface="Times New Roman" pitchFamily="18" charset="0"/>
              <a:cs typeface="Times New Roman" pitchFamily="18" charset="0"/>
            </a:endParaRPr>
          </a:p>
          <a:p>
            <a:pPr>
              <a:lnSpc>
                <a:spcPct val="90000"/>
              </a:lnSpc>
            </a:pPr>
            <a:r>
              <a:rPr lang="en-US" sz="2800" dirty="0">
                <a:latin typeface="Times New Roman" pitchFamily="18" charset="0"/>
                <a:cs typeface="Times New Roman" pitchFamily="18" charset="0"/>
              </a:rPr>
              <a:t>95% alcohol	   -	1 hr</a:t>
            </a:r>
          </a:p>
          <a:p>
            <a:pPr>
              <a:lnSpc>
                <a:spcPct val="90000"/>
              </a:lnSpc>
            </a:pPr>
            <a:r>
              <a:rPr lang="en-US" sz="2800" dirty="0">
                <a:latin typeface="Times New Roman" pitchFamily="18" charset="0"/>
                <a:cs typeface="Times New Roman" pitchFamily="18" charset="0"/>
              </a:rPr>
              <a:t>100% alcohol	   -	1 hr</a:t>
            </a:r>
          </a:p>
          <a:p>
            <a:pPr>
              <a:lnSpc>
                <a:spcPct val="90000"/>
              </a:lnSpc>
            </a:pPr>
            <a:r>
              <a:rPr lang="en-US" sz="2800" dirty="0">
                <a:latin typeface="Times New Roman" pitchFamily="18" charset="0"/>
                <a:cs typeface="Times New Roman" pitchFamily="18" charset="0"/>
              </a:rPr>
              <a:t>100% alcohol	   -	1 hr</a:t>
            </a:r>
          </a:p>
          <a:p>
            <a:pPr>
              <a:lnSpc>
                <a:spcPct val="90000"/>
              </a:lnSpc>
            </a:pPr>
            <a:r>
              <a:rPr lang="en-US" sz="2800" dirty="0">
                <a:latin typeface="Times New Roman" pitchFamily="18" charset="0"/>
                <a:cs typeface="Times New Roman" pitchFamily="18" charset="0"/>
              </a:rPr>
              <a:t>100% alcohol	   -	1 hr</a:t>
            </a:r>
          </a:p>
          <a:p>
            <a:pPr>
              <a:lnSpc>
                <a:spcPct val="90000"/>
              </a:lnSpc>
            </a:pPr>
            <a:r>
              <a:rPr lang="en-US" sz="2800" dirty="0" err="1">
                <a:latin typeface="Times New Roman" pitchFamily="18" charset="0"/>
                <a:cs typeface="Times New Roman" pitchFamily="18" charset="0"/>
              </a:rPr>
              <a:t>Xylene</a:t>
            </a:r>
            <a:r>
              <a:rPr lang="en-US" sz="2800" dirty="0">
                <a:latin typeface="Times New Roman" pitchFamily="18" charset="0"/>
                <a:cs typeface="Times New Roman" pitchFamily="18" charset="0"/>
              </a:rPr>
              <a:t>		   -	1 hr</a:t>
            </a:r>
          </a:p>
          <a:p>
            <a:pPr>
              <a:lnSpc>
                <a:spcPct val="90000"/>
              </a:lnSpc>
            </a:pPr>
            <a:r>
              <a:rPr lang="en-US" sz="2800" dirty="0" err="1">
                <a:latin typeface="Times New Roman" pitchFamily="18" charset="0"/>
                <a:cs typeface="Times New Roman" pitchFamily="18" charset="0"/>
              </a:rPr>
              <a:t>Xylene</a:t>
            </a:r>
            <a:r>
              <a:rPr lang="en-US" sz="2800" dirty="0">
                <a:latin typeface="Times New Roman" pitchFamily="18" charset="0"/>
                <a:cs typeface="Times New Roman" pitchFamily="18" charset="0"/>
              </a:rPr>
              <a:t>	    	   -	1 hr</a:t>
            </a:r>
          </a:p>
          <a:p>
            <a:pPr>
              <a:lnSpc>
                <a:spcPct val="90000"/>
              </a:lnSpc>
            </a:pPr>
            <a:r>
              <a:rPr lang="en-US" sz="2800" dirty="0">
                <a:latin typeface="Times New Roman" pitchFamily="18" charset="0"/>
                <a:cs typeface="Times New Roman" pitchFamily="18" charset="0"/>
              </a:rPr>
              <a:t>Wax bath		   - 	2 hr</a:t>
            </a:r>
          </a:p>
          <a:p>
            <a:pPr>
              <a:lnSpc>
                <a:spcPct val="90000"/>
              </a:lnSpc>
            </a:pPr>
            <a:r>
              <a:rPr lang="en-US" sz="2800" dirty="0">
                <a:latin typeface="Times New Roman" pitchFamily="18" charset="0"/>
                <a:cs typeface="Times New Roman" pitchFamily="18" charset="0"/>
              </a:rPr>
              <a:t>Wax bath		   -	2 hr</a:t>
            </a:r>
          </a:p>
          <a:p>
            <a:pPr>
              <a:lnSpc>
                <a:spcPct val="90000"/>
              </a:lnSpc>
            </a:pPr>
            <a:r>
              <a:rPr lang="en-US" sz="2800" dirty="0">
                <a:latin typeface="Times New Roman" pitchFamily="18" charset="0"/>
                <a:cs typeface="Times New Roman" pitchFamily="18" charset="0"/>
              </a:rPr>
              <a:t>Embedding</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517525"/>
          </a:xfrm>
        </p:spPr>
        <p:txBody>
          <a:bodyPr>
            <a:noAutofit/>
          </a:bodyPr>
          <a:lstStyle/>
          <a:p>
            <a:r>
              <a:rPr lang="en-US" b="1" u="sng" dirty="0">
                <a:solidFill>
                  <a:schemeClr val="tx1"/>
                </a:solidFill>
                <a:latin typeface="Times New Roman" pitchFamily="18" charset="0"/>
                <a:cs typeface="Times New Roman" pitchFamily="18" charset="0"/>
              </a:rPr>
              <a:t>Wax embedding (Rapid technique)</a:t>
            </a:r>
          </a:p>
        </p:txBody>
      </p:sp>
      <p:sp>
        <p:nvSpPr>
          <p:cNvPr id="15363" name="Rectangle 3"/>
          <p:cNvSpPr>
            <a:spLocks noGrp="1" noChangeArrowheads="1"/>
          </p:cNvSpPr>
          <p:nvPr>
            <p:ph type="body" idx="1"/>
          </p:nvPr>
        </p:nvSpPr>
        <p:spPr/>
        <p:txBody>
          <a:bodyPr>
            <a:normAutofit/>
          </a:bodyPr>
          <a:lstStyle/>
          <a:p>
            <a:r>
              <a:rPr lang="en-US" sz="2800" dirty="0" err="1">
                <a:latin typeface="Times New Roman" pitchFamily="18" charset="0"/>
                <a:cs typeface="Times New Roman" pitchFamily="18" charset="0"/>
              </a:rPr>
              <a:t>Carnoy’s</a:t>
            </a:r>
            <a:r>
              <a:rPr lang="en-US" sz="2800" dirty="0">
                <a:latin typeface="Times New Roman" pitchFamily="18" charset="0"/>
                <a:cs typeface="Times New Roman" pitchFamily="18" charset="0"/>
              </a:rPr>
              <a:t> fluid		-	45 </a:t>
            </a:r>
            <a:r>
              <a:rPr lang="en-US" sz="2800" dirty="0" err="1">
                <a:latin typeface="Times New Roman" pitchFamily="18" charset="0"/>
                <a:cs typeface="Times New Roman" pitchFamily="18" charset="0"/>
              </a:rPr>
              <a:t>mins</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100% alcohol x6	-	15 </a:t>
            </a:r>
            <a:r>
              <a:rPr lang="en-US" sz="2800" dirty="0" err="1">
                <a:latin typeface="Times New Roman" pitchFamily="18" charset="0"/>
                <a:cs typeface="Times New Roman" pitchFamily="18" charset="0"/>
              </a:rPr>
              <a:t>mins</a:t>
            </a:r>
            <a:r>
              <a:rPr lang="en-US" sz="2800" dirty="0">
                <a:latin typeface="Times New Roman" pitchFamily="18" charset="0"/>
                <a:cs typeface="Times New Roman" pitchFamily="18" charset="0"/>
              </a:rPr>
              <a:t> each</a:t>
            </a:r>
          </a:p>
          <a:p>
            <a:r>
              <a:rPr lang="en-US" sz="2800" dirty="0" err="1">
                <a:latin typeface="Times New Roman" pitchFamily="18" charset="0"/>
                <a:cs typeface="Times New Roman" pitchFamily="18" charset="0"/>
              </a:rPr>
              <a:t>Xylene</a:t>
            </a:r>
            <a:r>
              <a:rPr lang="en-US" sz="2800" dirty="0">
                <a:latin typeface="Times New Roman" pitchFamily="18" charset="0"/>
                <a:cs typeface="Times New Roman" pitchFamily="18" charset="0"/>
              </a:rPr>
              <a:t>			-	10 </a:t>
            </a:r>
            <a:r>
              <a:rPr lang="en-US" sz="2800" dirty="0" err="1">
                <a:latin typeface="Times New Roman" pitchFamily="18" charset="0"/>
                <a:cs typeface="Times New Roman" pitchFamily="18" charset="0"/>
              </a:rPr>
              <a:t>mins</a:t>
            </a:r>
            <a:endParaRPr lang="en-US" sz="2800" dirty="0">
              <a:latin typeface="Times New Roman" pitchFamily="18" charset="0"/>
              <a:cs typeface="Times New Roman" pitchFamily="18" charset="0"/>
            </a:endParaRPr>
          </a:p>
          <a:p>
            <a:r>
              <a:rPr lang="en-US" sz="2800" dirty="0" err="1">
                <a:latin typeface="Times New Roman" pitchFamily="18" charset="0"/>
                <a:cs typeface="Times New Roman" pitchFamily="18" charset="0"/>
              </a:rPr>
              <a:t>Xylene</a:t>
            </a:r>
            <a:r>
              <a:rPr lang="en-US" sz="2800" dirty="0">
                <a:latin typeface="Times New Roman" pitchFamily="18" charset="0"/>
                <a:cs typeface="Times New Roman" pitchFamily="18" charset="0"/>
              </a:rPr>
              <a:t>			-	15 </a:t>
            </a:r>
            <a:r>
              <a:rPr lang="en-US" sz="2800" dirty="0" err="1">
                <a:latin typeface="Times New Roman" pitchFamily="18" charset="0"/>
                <a:cs typeface="Times New Roman" pitchFamily="18" charset="0"/>
              </a:rPr>
              <a:t>mins</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Wax			-	20 </a:t>
            </a:r>
            <a:r>
              <a:rPr lang="en-US" sz="2800" dirty="0" err="1">
                <a:latin typeface="Times New Roman" pitchFamily="18" charset="0"/>
                <a:cs typeface="Times New Roman" pitchFamily="18" charset="0"/>
              </a:rPr>
              <a:t>mins</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Wax			-	45 </a:t>
            </a:r>
            <a:r>
              <a:rPr lang="en-US" sz="2800" dirty="0" err="1">
                <a:latin typeface="Times New Roman" pitchFamily="18" charset="0"/>
                <a:cs typeface="Times New Roman" pitchFamily="18" charset="0"/>
              </a:rPr>
              <a:t>mins</a:t>
            </a:r>
            <a:endParaRPr lang="en-US" sz="2800" dirty="0">
              <a:latin typeface="Times New Roman" pitchFamily="18" charset="0"/>
              <a:cs typeface="Times New Roman" pitchFamily="18"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371600"/>
          </a:xfrm>
        </p:spPr>
        <p:txBody>
          <a:bodyPr>
            <a:normAutofit fontScale="90000"/>
          </a:bodyPr>
          <a:lstStyle/>
          <a:p>
            <a:r>
              <a:rPr sz="4400" smtClean="0">
                <a:solidFill>
                  <a:schemeClr val="bg2">
                    <a:lumMod val="50000"/>
                  </a:schemeClr>
                </a:solidFill>
                <a:latin typeface="Times New Roman" pitchFamily="18" charset="0"/>
                <a:cs typeface="Times New Roman" pitchFamily="18" charset="0"/>
              </a:rPr>
              <a:t/>
            </a:r>
            <a:br>
              <a:rPr sz="4400" smtClean="0">
                <a:solidFill>
                  <a:schemeClr val="bg2">
                    <a:lumMod val="50000"/>
                  </a:schemeClr>
                </a:solidFill>
                <a:latin typeface="Times New Roman" pitchFamily="18" charset="0"/>
                <a:cs typeface="Times New Roman" pitchFamily="18" charset="0"/>
              </a:rPr>
            </a:br>
            <a:r>
              <a:rPr sz="4400" smtClean="0">
                <a:solidFill>
                  <a:schemeClr val="bg2">
                    <a:lumMod val="50000"/>
                  </a:schemeClr>
                </a:solidFill>
                <a:latin typeface="Times New Roman" pitchFamily="18" charset="0"/>
                <a:cs typeface="Times New Roman" pitchFamily="18" charset="0"/>
              </a:rPr>
              <a:t/>
            </a:r>
            <a:br>
              <a:rPr sz="4400" smtClean="0">
                <a:solidFill>
                  <a:schemeClr val="bg2">
                    <a:lumMod val="50000"/>
                  </a:schemeClr>
                </a:solidFill>
                <a:latin typeface="Times New Roman" pitchFamily="18" charset="0"/>
                <a:cs typeface="Times New Roman" pitchFamily="18" charset="0"/>
              </a:rPr>
            </a:br>
            <a:r>
              <a:rPr sz="4400" smtClean="0">
                <a:solidFill>
                  <a:schemeClr val="bg2">
                    <a:lumMod val="50000"/>
                  </a:schemeClr>
                </a:solidFill>
                <a:latin typeface="Times New Roman" pitchFamily="18" charset="0"/>
                <a:cs typeface="Times New Roman" pitchFamily="18" charset="0"/>
              </a:rPr>
              <a:t/>
            </a:r>
            <a:br>
              <a:rPr sz="4400" smtClean="0">
                <a:solidFill>
                  <a:schemeClr val="bg2">
                    <a:lumMod val="50000"/>
                  </a:schemeClr>
                </a:solidFill>
                <a:latin typeface="Times New Roman" pitchFamily="18" charset="0"/>
                <a:cs typeface="Times New Roman" pitchFamily="18" charset="0"/>
              </a:rPr>
            </a:br>
            <a:r>
              <a:rPr sz="4400" smtClean="0">
                <a:solidFill>
                  <a:schemeClr val="bg2">
                    <a:lumMod val="50000"/>
                  </a:schemeClr>
                </a:solidFill>
                <a:latin typeface="Times New Roman" pitchFamily="18" charset="0"/>
                <a:cs typeface="Times New Roman" pitchFamily="18" charset="0"/>
              </a:rPr>
              <a:t/>
            </a:r>
            <a:br>
              <a:rPr sz="4400" smtClean="0">
                <a:solidFill>
                  <a:schemeClr val="bg2">
                    <a:lumMod val="50000"/>
                  </a:schemeClr>
                </a:solidFill>
                <a:latin typeface="Times New Roman" pitchFamily="18" charset="0"/>
                <a:cs typeface="Times New Roman" pitchFamily="18" charset="0"/>
              </a:rPr>
            </a:br>
            <a:r>
              <a:rPr lang="en-IN" sz="2800" dirty="0">
                <a:solidFill>
                  <a:schemeClr val="bg2">
                    <a:lumMod val="50000"/>
                  </a:schemeClr>
                </a:solidFill>
                <a:latin typeface="Times New Roman" pitchFamily="18" charset="0"/>
                <a:cs typeface="Times New Roman" pitchFamily="18" charset="0"/>
              </a:rPr>
              <a:t> </a:t>
            </a:r>
            <a:r>
              <a:rPr lang="en-IN" sz="2800" dirty="0" smtClean="0">
                <a:solidFill>
                  <a:schemeClr val="bg2">
                    <a:lumMod val="50000"/>
                  </a:schemeClr>
                </a:solidFill>
                <a:latin typeface="Times New Roman" pitchFamily="18" charset="0"/>
                <a:cs typeface="Times New Roman" pitchFamily="18" charset="0"/>
              </a:rPr>
              <a:t/>
            </a:r>
            <a:br>
              <a:rPr lang="en-IN" sz="2800" dirty="0" smtClean="0">
                <a:solidFill>
                  <a:schemeClr val="bg2">
                    <a:lumMod val="50000"/>
                  </a:schemeClr>
                </a:solidFill>
                <a:latin typeface="Times New Roman" pitchFamily="18" charset="0"/>
                <a:cs typeface="Times New Roman" pitchFamily="18" charset="0"/>
              </a:rPr>
            </a:br>
            <a:r>
              <a:rPr lang="en-IN" sz="2800" dirty="0" smtClean="0">
                <a:solidFill>
                  <a:schemeClr val="bg2">
                    <a:lumMod val="50000"/>
                  </a:schemeClr>
                </a:solidFill>
                <a:latin typeface="Times New Roman" pitchFamily="18" charset="0"/>
                <a:cs typeface="Times New Roman" pitchFamily="18" charset="0"/>
              </a:rPr>
              <a:t/>
            </a:r>
            <a:br>
              <a:rPr lang="en-IN" sz="2800" dirty="0" smtClean="0">
                <a:solidFill>
                  <a:schemeClr val="bg2">
                    <a:lumMod val="50000"/>
                  </a:schemeClr>
                </a:solidFill>
                <a:latin typeface="Times New Roman" pitchFamily="18" charset="0"/>
                <a:cs typeface="Times New Roman" pitchFamily="18" charset="0"/>
              </a:rPr>
            </a:br>
            <a:r>
              <a:rPr lang="en-IN" sz="2800" dirty="0" smtClean="0">
                <a:solidFill>
                  <a:schemeClr val="bg2">
                    <a:lumMod val="50000"/>
                  </a:schemeClr>
                </a:solidFill>
                <a:latin typeface="Times New Roman" pitchFamily="18" charset="0"/>
                <a:cs typeface="Times New Roman" pitchFamily="18" charset="0"/>
              </a:rPr>
              <a:t/>
            </a:r>
            <a:br>
              <a:rPr lang="en-IN" sz="2800" dirty="0" smtClean="0">
                <a:solidFill>
                  <a:schemeClr val="bg2">
                    <a:lumMod val="50000"/>
                  </a:schemeClr>
                </a:solidFill>
                <a:latin typeface="Times New Roman" pitchFamily="18" charset="0"/>
                <a:cs typeface="Times New Roman" pitchFamily="18" charset="0"/>
              </a:rPr>
            </a:br>
            <a:r>
              <a:rPr lang="en-IN" sz="2800" dirty="0" smtClean="0">
                <a:solidFill>
                  <a:schemeClr val="bg2">
                    <a:lumMod val="50000"/>
                  </a:schemeClr>
                </a:solidFill>
                <a:latin typeface="Times New Roman" pitchFamily="18" charset="0"/>
                <a:cs typeface="Times New Roman" pitchFamily="18" charset="0"/>
              </a:rPr>
              <a:t/>
            </a:r>
            <a:br>
              <a:rPr lang="en-IN" sz="2800" dirty="0" smtClean="0">
                <a:solidFill>
                  <a:schemeClr val="bg2">
                    <a:lumMod val="50000"/>
                  </a:schemeClr>
                </a:solidFill>
                <a:latin typeface="Times New Roman" pitchFamily="18" charset="0"/>
                <a:cs typeface="Times New Roman" pitchFamily="18" charset="0"/>
              </a:rPr>
            </a:br>
            <a:r>
              <a:rPr lang="en-IN" sz="2800" dirty="0" smtClean="0">
                <a:solidFill>
                  <a:schemeClr val="bg2">
                    <a:lumMod val="50000"/>
                  </a:schemeClr>
                </a:solidFill>
                <a:latin typeface="Times New Roman" pitchFamily="18" charset="0"/>
                <a:cs typeface="Times New Roman" pitchFamily="18" charset="0"/>
              </a:rPr>
              <a:t/>
            </a:r>
            <a:br>
              <a:rPr lang="en-IN" sz="2800" dirty="0" smtClean="0">
                <a:solidFill>
                  <a:schemeClr val="bg2">
                    <a:lumMod val="50000"/>
                  </a:schemeClr>
                </a:solidFill>
                <a:latin typeface="Times New Roman" pitchFamily="18" charset="0"/>
                <a:cs typeface="Times New Roman" pitchFamily="18" charset="0"/>
              </a:rPr>
            </a:br>
            <a:r>
              <a:rPr lang="en-IN" sz="2800" dirty="0" smtClean="0">
                <a:solidFill>
                  <a:schemeClr val="bg2">
                    <a:lumMod val="50000"/>
                  </a:schemeClr>
                </a:solidFill>
                <a:latin typeface="Times New Roman" pitchFamily="18" charset="0"/>
                <a:cs typeface="Times New Roman" pitchFamily="18" charset="0"/>
              </a:rPr>
              <a:t/>
            </a:r>
            <a:br>
              <a:rPr lang="en-IN" sz="2800" dirty="0" smtClean="0">
                <a:solidFill>
                  <a:schemeClr val="bg2">
                    <a:lumMod val="50000"/>
                  </a:schemeClr>
                </a:solidFill>
                <a:latin typeface="Times New Roman" pitchFamily="18" charset="0"/>
                <a:cs typeface="Times New Roman" pitchFamily="18" charset="0"/>
              </a:rPr>
            </a:br>
            <a:r>
              <a:rPr sz="4400" smtClean="0">
                <a:solidFill>
                  <a:schemeClr val="bg2">
                    <a:lumMod val="50000"/>
                  </a:schemeClr>
                </a:solidFill>
                <a:latin typeface="Times New Roman" pitchFamily="18" charset="0"/>
                <a:cs typeface="Times New Roman" pitchFamily="18" charset="0"/>
              </a:rPr>
              <a:t/>
            </a:r>
            <a:br>
              <a:rPr sz="4400" smtClean="0">
                <a:solidFill>
                  <a:schemeClr val="bg2">
                    <a:lumMod val="50000"/>
                  </a:schemeClr>
                </a:solidFill>
                <a:latin typeface="Times New Roman" pitchFamily="18" charset="0"/>
                <a:cs typeface="Times New Roman" pitchFamily="18" charset="0"/>
              </a:rPr>
            </a:br>
            <a:r>
              <a:rPr sz="4400" smtClean="0">
                <a:solidFill>
                  <a:schemeClr val="bg2">
                    <a:lumMod val="50000"/>
                  </a:schemeClr>
                </a:solidFill>
                <a:latin typeface="Times New Roman" pitchFamily="18" charset="0"/>
                <a:cs typeface="Times New Roman" pitchFamily="18" charset="0"/>
              </a:rPr>
              <a:t/>
            </a:r>
            <a:br>
              <a:rPr sz="4400" smtClean="0">
                <a:solidFill>
                  <a:schemeClr val="bg2">
                    <a:lumMod val="50000"/>
                  </a:schemeClr>
                </a:solidFill>
                <a:latin typeface="Times New Roman" pitchFamily="18" charset="0"/>
                <a:cs typeface="Times New Roman" pitchFamily="18" charset="0"/>
              </a:rPr>
            </a:br>
            <a:r>
              <a:rPr sz="4400" smtClean="0">
                <a:solidFill>
                  <a:schemeClr val="bg2">
                    <a:lumMod val="50000"/>
                  </a:schemeClr>
                </a:solidFill>
                <a:latin typeface="Times New Roman" pitchFamily="18" charset="0"/>
                <a:cs typeface="Times New Roman" pitchFamily="18" charset="0"/>
              </a:rPr>
              <a:t/>
            </a:r>
            <a:br>
              <a:rPr sz="4400" smtClean="0">
                <a:solidFill>
                  <a:schemeClr val="bg2">
                    <a:lumMod val="50000"/>
                  </a:schemeClr>
                </a:solidFill>
                <a:latin typeface="Times New Roman" pitchFamily="18" charset="0"/>
                <a:cs typeface="Times New Roman" pitchFamily="18" charset="0"/>
              </a:rPr>
            </a:br>
            <a:endParaRPr lang="en-IN" sz="2800" dirty="0">
              <a:latin typeface="Times New Roman" pitchFamily="18" charset="0"/>
              <a:cs typeface="Times New Roman" pitchFamily="18" charset="0"/>
            </a:endParaRPr>
          </a:p>
        </p:txBody>
      </p:sp>
      <p:sp>
        <p:nvSpPr>
          <p:cNvPr id="2" name="Content Placeholder 1"/>
          <p:cNvSpPr>
            <a:spLocks noGrp="1"/>
          </p:cNvSpPr>
          <p:nvPr>
            <p:ph sz="quarter" idx="1"/>
          </p:nvPr>
        </p:nvSpPr>
        <p:spPr>
          <a:xfrm>
            <a:off x="457200" y="1828800"/>
            <a:ext cx="8229600" cy="3886200"/>
          </a:xfrm>
        </p:spPr>
        <p:txBody>
          <a:bodyPr>
            <a:normAutofit/>
          </a:bodyPr>
          <a:lstStyle/>
          <a:p>
            <a:r>
              <a:rPr lang="en-US" sz="2800" dirty="0" smtClean="0">
                <a:latin typeface="Times New Roman" pitchFamily="18" charset="0"/>
                <a:cs typeface="Times New Roman" pitchFamily="18" charset="0"/>
              </a:rPr>
              <a:t>Oral soft tissues are composed of epithelium, connective tissue and associated glands</a:t>
            </a:r>
          </a:p>
          <a:p>
            <a:r>
              <a:rPr lang="en-US" sz="2800" dirty="0" smtClean="0">
                <a:latin typeface="Times New Roman" pitchFamily="18" charset="0"/>
                <a:cs typeface="Times New Roman" pitchFamily="18" charset="0"/>
              </a:rPr>
              <a:t>Connective tissue – Ground substance.</a:t>
            </a:r>
          </a:p>
          <a:p>
            <a:pPr>
              <a:buNone/>
            </a:pPr>
            <a:r>
              <a:rPr lang="en-US" sz="2800" dirty="0" smtClean="0">
                <a:latin typeface="Times New Roman" pitchFamily="18" charset="0"/>
                <a:cs typeface="Times New Roman" pitchFamily="18" charset="0"/>
              </a:rPr>
              <a:t>                                   - cells &amp; fibers.</a:t>
            </a:r>
          </a:p>
          <a:p>
            <a:r>
              <a:rPr lang="en-US" sz="2800" dirty="0" smtClean="0">
                <a:latin typeface="Times New Roman" pitchFamily="18" charset="0"/>
                <a:cs typeface="Times New Roman" pitchFamily="18" charset="0"/>
              </a:rPr>
              <a:t>Hard tissues </a:t>
            </a:r>
          </a:p>
          <a:p>
            <a:endParaRPr lang="en-US" sz="3200" dirty="0" smtClean="0">
              <a:latin typeface="Times New Roman" pitchFamily="18" charset="0"/>
              <a:cs typeface="Times New Roman" pitchFamily="18" charset="0"/>
            </a:endParaRPr>
          </a:p>
          <a:p>
            <a:pPr>
              <a:buNone/>
            </a:pPr>
            <a:endParaRPr lang="en-IN" sz="3200" dirty="0">
              <a:solidFill>
                <a:schemeClr val="bg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411163"/>
            <a:ext cx="8229600" cy="365125"/>
          </a:xfrm>
        </p:spPr>
        <p:txBody>
          <a:bodyPr>
            <a:noAutofit/>
          </a:bodyPr>
          <a:lstStyle/>
          <a:p>
            <a:r>
              <a:rPr lang="en-US" b="1" u="sng" dirty="0">
                <a:solidFill>
                  <a:schemeClr val="tx1"/>
                </a:solidFill>
                <a:latin typeface="Times New Roman" pitchFamily="18" charset="0"/>
                <a:cs typeface="Times New Roman" pitchFamily="18" charset="0"/>
              </a:rPr>
              <a:t>Acrylic embedding</a:t>
            </a:r>
          </a:p>
        </p:txBody>
      </p:sp>
      <p:sp>
        <p:nvSpPr>
          <p:cNvPr id="16387" name="Rectangle 3"/>
          <p:cNvSpPr>
            <a:spLocks noGrp="1" noChangeArrowheads="1"/>
          </p:cNvSpPr>
          <p:nvPr>
            <p:ph type="body" idx="1"/>
          </p:nvPr>
        </p:nvSpPr>
        <p:spPr>
          <a:xfrm>
            <a:off x="1371600" y="1752600"/>
            <a:ext cx="7543800" cy="4114800"/>
          </a:xfrm>
        </p:spPr>
        <p:txBody>
          <a:bodyPr>
            <a:normAutofit/>
          </a:bodyPr>
          <a:lstStyle/>
          <a:p>
            <a:r>
              <a:rPr lang="en-US" sz="2800" dirty="0">
                <a:latin typeface="Times New Roman" pitchFamily="18" charset="0"/>
                <a:cs typeface="Times New Roman" pitchFamily="18" charset="0"/>
              </a:rPr>
              <a:t>Fixation</a:t>
            </a:r>
          </a:p>
          <a:p>
            <a:r>
              <a:rPr lang="en-US" sz="2800" dirty="0">
                <a:latin typeface="Times New Roman" pitchFamily="18" charset="0"/>
                <a:cs typeface="Times New Roman" pitchFamily="18" charset="0"/>
              </a:rPr>
              <a:t>Rinse in buffer.</a:t>
            </a:r>
          </a:p>
          <a:p>
            <a:r>
              <a:rPr lang="en-US" sz="2800" dirty="0">
                <a:latin typeface="Times New Roman" pitchFamily="18" charset="0"/>
                <a:cs typeface="Times New Roman" pitchFamily="18" charset="0"/>
              </a:rPr>
              <a:t>Dehydration with increasing </a:t>
            </a:r>
            <a:r>
              <a:rPr lang="en-US" sz="2800" dirty="0" err="1">
                <a:latin typeface="Times New Roman" pitchFamily="18" charset="0"/>
                <a:cs typeface="Times New Roman" pitchFamily="18" charset="0"/>
              </a:rPr>
              <a:t>conc</a:t>
            </a:r>
            <a:r>
              <a:rPr lang="en-US" sz="2800" dirty="0">
                <a:latin typeface="Times New Roman" pitchFamily="18" charset="0"/>
                <a:cs typeface="Times New Roman" pitchFamily="18" charset="0"/>
              </a:rPr>
              <a:t> of alcohol, for 15-30 </a:t>
            </a:r>
            <a:r>
              <a:rPr lang="en-US" sz="2800" dirty="0" err="1">
                <a:latin typeface="Times New Roman" pitchFamily="18" charset="0"/>
                <a:cs typeface="Times New Roman" pitchFamily="18" charset="0"/>
              </a:rPr>
              <a:t>mins</a:t>
            </a:r>
            <a:r>
              <a:rPr lang="en-US" sz="2800" dirty="0">
                <a:latin typeface="Times New Roman" pitchFamily="18" charset="0"/>
                <a:cs typeface="Times New Roman" pitchFamily="18" charset="0"/>
              </a:rPr>
              <a:t> each.</a:t>
            </a:r>
          </a:p>
          <a:p>
            <a:r>
              <a:rPr lang="en-US" sz="2800" dirty="0">
                <a:latin typeface="Times New Roman" pitchFamily="18" charset="0"/>
                <a:cs typeface="Times New Roman" pitchFamily="18" charset="0"/>
              </a:rPr>
              <a:t>Impregnating solution for 1 hour</a:t>
            </a:r>
          </a:p>
          <a:p>
            <a:r>
              <a:rPr lang="en-US" sz="2800" dirty="0">
                <a:latin typeface="Times New Roman" pitchFamily="18" charset="0"/>
                <a:cs typeface="Times New Roman" pitchFamily="18" charset="0"/>
              </a:rPr>
              <a:t>Embedding in medium.</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411163"/>
            <a:ext cx="8229600" cy="365125"/>
          </a:xfrm>
        </p:spPr>
        <p:txBody>
          <a:bodyPr>
            <a:noAutofit/>
          </a:bodyPr>
          <a:lstStyle/>
          <a:p>
            <a:r>
              <a:rPr lang="en-US" b="1" u="sng" dirty="0">
                <a:solidFill>
                  <a:schemeClr val="tx1"/>
                </a:solidFill>
                <a:latin typeface="Times New Roman" pitchFamily="18" charset="0"/>
                <a:cs typeface="Times New Roman" pitchFamily="18" charset="0"/>
              </a:rPr>
              <a:t>Epoxy embedding</a:t>
            </a:r>
          </a:p>
        </p:txBody>
      </p:sp>
      <p:sp>
        <p:nvSpPr>
          <p:cNvPr id="17411" name="Rectangle 3"/>
          <p:cNvSpPr>
            <a:spLocks noGrp="1" noChangeArrowheads="1"/>
          </p:cNvSpPr>
          <p:nvPr>
            <p:ph type="body" idx="1"/>
          </p:nvPr>
        </p:nvSpPr>
        <p:spPr>
          <a:xfrm>
            <a:off x="1676400" y="1524000"/>
            <a:ext cx="6858000" cy="4114800"/>
          </a:xfrm>
        </p:spPr>
        <p:txBody>
          <a:bodyPr>
            <a:normAutofit/>
          </a:bodyPr>
          <a:lstStyle/>
          <a:p>
            <a:r>
              <a:rPr lang="en-US" sz="2800" dirty="0">
                <a:latin typeface="Times New Roman" pitchFamily="18" charset="0"/>
                <a:cs typeface="Times New Roman" pitchFamily="18" charset="0"/>
              </a:rPr>
              <a:t>Dehydration: Ethanol or acetone.</a:t>
            </a:r>
          </a:p>
          <a:p>
            <a:r>
              <a:rPr lang="en-US" sz="2800" dirty="0">
                <a:latin typeface="Times New Roman" pitchFamily="18" charset="0"/>
                <a:cs typeface="Times New Roman" pitchFamily="18" charset="0"/>
              </a:rPr>
              <a:t>Infiltration with transitional solvent.</a:t>
            </a:r>
          </a:p>
          <a:p>
            <a:r>
              <a:rPr lang="en-US" sz="2800" dirty="0">
                <a:latin typeface="Times New Roman" pitchFamily="18" charset="0"/>
                <a:cs typeface="Times New Roman" pitchFamily="18" charset="0"/>
              </a:rPr>
              <a:t>Gentle agitation.</a:t>
            </a:r>
          </a:p>
          <a:p>
            <a:r>
              <a:rPr lang="en-US" sz="2800" dirty="0">
                <a:latin typeface="Times New Roman" pitchFamily="18" charset="0"/>
                <a:cs typeface="Times New Roman" pitchFamily="18" charset="0"/>
              </a:rPr>
              <a:t>Embedding and curing.</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441325"/>
          </a:xfrm>
        </p:spPr>
        <p:txBody>
          <a:bodyPr>
            <a:noAutofit/>
          </a:bodyPr>
          <a:lstStyle/>
          <a:p>
            <a:r>
              <a:rPr lang="en-US" b="1" u="sng" dirty="0">
                <a:solidFill>
                  <a:schemeClr val="tx1"/>
                </a:solidFill>
                <a:latin typeface="Times New Roman" pitchFamily="18" charset="0"/>
                <a:cs typeface="Times New Roman" pitchFamily="18" charset="0"/>
              </a:rPr>
              <a:t>BLOCK FORMING</a:t>
            </a:r>
          </a:p>
        </p:txBody>
      </p:sp>
      <p:sp>
        <p:nvSpPr>
          <p:cNvPr id="18435" name="Rectangle 3"/>
          <p:cNvSpPr>
            <a:spLocks noGrp="1" noChangeArrowheads="1"/>
          </p:cNvSpPr>
          <p:nvPr>
            <p:ph type="body" idx="1"/>
          </p:nvPr>
        </p:nvSpPr>
        <p:spPr/>
        <p:txBody>
          <a:bodyPr>
            <a:normAutofit/>
          </a:bodyPr>
          <a:lstStyle/>
          <a:p>
            <a:r>
              <a:rPr lang="en-US" sz="2800" dirty="0">
                <a:latin typeface="Times New Roman" pitchFamily="18" charset="0"/>
                <a:cs typeface="Times New Roman" pitchFamily="18" charset="0"/>
              </a:rPr>
              <a:t>Mold prepared.</a:t>
            </a:r>
          </a:p>
          <a:p>
            <a:r>
              <a:rPr lang="en-US" sz="2800" dirty="0">
                <a:latin typeface="Times New Roman" pitchFamily="18" charset="0"/>
                <a:cs typeface="Times New Roman" pitchFamily="18" charset="0"/>
              </a:rPr>
              <a:t>Wax poured.</a:t>
            </a:r>
          </a:p>
          <a:p>
            <a:r>
              <a:rPr lang="en-US" sz="2800" dirty="0">
                <a:latin typeface="Times New Roman" pitchFamily="18" charset="0"/>
                <a:cs typeface="Times New Roman" pitchFamily="18" charset="0"/>
              </a:rPr>
              <a:t>Tissue placement and orientation.</a:t>
            </a:r>
          </a:p>
          <a:p>
            <a:r>
              <a:rPr lang="en-US" sz="2800" dirty="0">
                <a:latin typeface="Times New Roman" pitchFamily="18" charset="0"/>
                <a:cs typeface="Times New Roman" pitchFamily="18" charset="0"/>
              </a:rPr>
              <a:t>Labeling.</a:t>
            </a:r>
          </a:p>
          <a:p>
            <a:r>
              <a:rPr lang="en-US" sz="2800" dirty="0">
                <a:latin typeface="Times New Roman" pitchFamily="18" charset="0"/>
                <a:cs typeface="Times New Roman" pitchFamily="18" charset="0"/>
              </a:rPr>
              <a:t>Immersion in cold water. </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411163"/>
            <a:ext cx="8229600" cy="441325"/>
          </a:xfrm>
        </p:spPr>
        <p:txBody>
          <a:bodyPr>
            <a:normAutofit fontScale="90000"/>
          </a:bodyPr>
          <a:lstStyle/>
          <a:p>
            <a:r>
              <a:rPr lang="en-US" sz="4000" b="1" u="sng"/>
              <a:t>AUTOMATIC PROCESSOR</a:t>
            </a:r>
          </a:p>
        </p:txBody>
      </p:sp>
      <p:pic>
        <p:nvPicPr>
          <p:cNvPr id="19459" name="Picture 3"/>
          <p:cNvPicPr>
            <a:picLocks noGrp="1" noChangeAspect="1" noChangeArrowheads="1"/>
          </p:cNvPicPr>
          <p:nvPr>
            <p:ph type="body" idx="1"/>
          </p:nvPr>
        </p:nvPicPr>
        <p:blipFill>
          <a:blip r:embed="rId2"/>
          <a:srcRect/>
          <a:stretch>
            <a:fillRect/>
          </a:stretch>
        </p:blipFill>
        <p:spPr>
          <a:xfrm>
            <a:off x="2638425" y="1219200"/>
            <a:ext cx="3600450" cy="4800600"/>
          </a:xfrm>
          <a:noFill/>
          <a:ln/>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1447800" y="609600"/>
            <a:ext cx="3200400" cy="2590800"/>
          </a:xfrm>
          <a:prstGeom prst="rect">
            <a:avLst/>
          </a:prstGeom>
          <a:noFill/>
          <a:ln w="9525">
            <a:noFill/>
            <a:miter lim="800000"/>
            <a:headEnd/>
            <a:tailEnd/>
          </a:ln>
        </p:spPr>
      </p:pic>
      <p:sp>
        <p:nvSpPr>
          <p:cNvPr id="20483" name="Text Box 3"/>
          <p:cNvSpPr txBox="1">
            <a:spLocks noChangeArrowheads="1"/>
          </p:cNvSpPr>
          <p:nvPr/>
        </p:nvSpPr>
        <p:spPr bwMode="auto">
          <a:xfrm>
            <a:off x="2117725" y="3694113"/>
            <a:ext cx="184150" cy="366712"/>
          </a:xfrm>
          <a:prstGeom prst="rect">
            <a:avLst/>
          </a:prstGeom>
          <a:noFill/>
          <a:ln w="9525">
            <a:noFill/>
            <a:miter lim="800000"/>
            <a:headEnd/>
            <a:tailEnd/>
          </a:ln>
          <a:effectLst/>
        </p:spPr>
        <p:txBody>
          <a:bodyPr wrap="none">
            <a:spAutoFit/>
          </a:bodyPr>
          <a:lstStyle/>
          <a:p>
            <a:endParaRPr lang="en-US"/>
          </a:p>
        </p:txBody>
      </p:sp>
      <p:sp>
        <p:nvSpPr>
          <p:cNvPr id="20484" name="Text Box 4"/>
          <p:cNvSpPr txBox="1">
            <a:spLocks noChangeArrowheads="1"/>
          </p:cNvSpPr>
          <p:nvPr/>
        </p:nvSpPr>
        <p:spPr bwMode="auto">
          <a:xfrm>
            <a:off x="1676400" y="3352800"/>
            <a:ext cx="2571750" cy="641350"/>
          </a:xfrm>
          <a:prstGeom prst="rect">
            <a:avLst/>
          </a:prstGeom>
          <a:noFill/>
          <a:ln w="9525">
            <a:noFill/>
            <a:miter lim="800000"/>
            <a:headEnd/>
            <a:tailEnd/>
          </a:ln>
          <a:effectLst/>
        </p:spPr>
        <p:txBody>
          <a:bodyPr wrap="none">
            <a:spAutoFit/>
          </a:bodyPr>
          <a:lstStyle/>
          <a:p>
            <a:r>
              <a:rPr lang="en-US"/>
              <a:t>Processing cassette</a:t>
            </a:r>
          </a:p>
          <a:p>
            <a:r>
              <a:rPr lang="en-US"/>
              <a:t>Made of Acetyl polymer</a:t>
            </a:r>
          </a:p>
        </p:txBody>
      </p:sp>
      <p:sp>
        <p:nvSpPr>
          <p:cNvPr id="20485" name="Text Box 5"/>
          <p:cNvSpPr txBox="1">
            <a:spLocks noChangeArrowheads="1"/>
          </p:cNvSpPr>
          <p:nvPr/>
        </p:nvSpPr>
        <p:spPr bwMode="auto">
          <a:xfrm>
            <a:off x="5257800" y="5181600"/>
            <a:ext cx="2520950" cy="366713"/>
          </a:xfrm>
          <a:prstGeom prst="rect">
            <a:avLst/>
          </a:prstGeom>
          <a:noFill/>
          <a:ln w="9525">
            <a:noFill/>
            <a:miter lim="800000"/>
            <a:headEnd/>
            <a:tailEnd/>
          </a:ln>
          <a:effectLst/>
        </p:spPr>
        <p:txBody>
          <a:bodyPr>
            <a:spAutoFit/>
          </a:bodyPr>
          <a:lstStyle/>
          <a:p>
            <a:endParaRPr lang="en-US"/>
          </a:p>
        </p:txBody>
      </p:sp>
      <p:sp>
        <p:nvSpPr>
          <p:cNvPr id="20486" name="Text Box 6"/>
          <p:cNvSpPr txBox="1">
            <a:spLocks noChangeArrowheads="1"/>
          </p:cNvSpPr>
          <p:nvPr/>
        </p:nvSpPr>
        <p:spPr bwMode="auto">
          <a:xfrm>
            <a:off x="5410200" y="5410200"/>
            <a:ext cx="2825750" cy="366713"/>
          </a:xfrm>
          <a:prstGeom prst="rect">
            <a:avLst/>
          </a:prstGeom>
          <a:noFill/>
          <a:ln w="9525">
            <a:noFill/>
            <a:miter lim="800000"/>
            <a:headEnd/>
            <a:tailEnd/>
          </a:ln>
          <a:effectLst/>
        </p:spPr>
        <p:txBody>
          <a:bodyPr wrap="none">
            <a:spAutoFit/>
          </a:bodyPr>
          <a:lstStyle/>
          <a:p>
            <a:r>
              <a:rPr lang="en-US"/>
              <a:t>Metal processing cassette</a:t>
            </a:r>
          </a:p>
        </p:txBody>
      </p:sp>
      <p:pic>
        <p:nvPicPr>
          <p:cNvPr id="20487" name="Picture 7"/>
          <p:cNvPicPr>
            <a:picLocks noChangeAspect="1" noChangeArrowheads="1"/>
          </p:cNvPicPr>
          <p:nvPr/>
        </p:nvPicPr>
        <p:blipFill>
          <a:blip r:embed="rId3"/>
          <a:srcRect/>
          <a:stretch>
            <a:fillRect/>
          </a:stretch>
        </p:blipFill>
        <p:spPr bwMode="auto">
          <a:xfrm>
            <a:off x="5181600" y="2819400"/>
            <a:ext cx="3162300" cy="2546350"/>
          </a:xfrm>
          <a:prstGeom prst="rect">
            <a:avLst/>
          </a:prstGeom>
          <a:noFill/>
          <a:ln w="9525">
            <a:noFill/>
            <a:miter lim="800000"/>
            <a:headEnd/>
            <a:tailEnd/>
          </a:ln>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771650" y="3124200"/>
            <a:ext cx="2266950" cy="641350"/>
          </a:xfrm>
          <a:prstGeom prst="rect">
            <a:avLst/>
          </a:prstGeom>
          <a:noFill/>
          <a:ln w="9525">
            <a:noFill/>
            <a:miter lim="800000"/>
            <a:headEnd/>
            <a:tailEnd/>
          </a:ln>
          <a:effectLst/>
        </p:spPr>
        <p:txBody>
          <a:bodyPr wrap="none">
            <a:spAutoFit/>
          </a:bodyPr>
          <a:lstStyle/>
          <a:p>
            <a:r>
              <a:rPr lang="en-US"/>
              <a:t>Embedding rings </a:t>
            </a:r>
          </a:p>
          <a:p>
            <a:r>
              <a:rPr lang="en-US"/>
              <a:t>Made of Polystyrene</a:t>
            </a:r>
          </a:p>
        </p:txBody>
      </p:sp>
      <p:pic>
        <p:nvPicPr>
          <p:cNvPr id="21507" name="Picture 3"/>
          <p:cNvPicPr>
            <a:picLocks noChangeAspect="1" noChangeArrowheads="1"/>
          </p:cNvPicPr>
          <p:nvPr/>
        </p:nvPicPr>
        <p:blipFill>
          <a:blip r:embed="rId2"/>
          <a:srcRect/>
          <a:stretch>
            <a:fillRect/>
          </a:stretch>
        </p:blipFill>
        <p:spPr bwMode="auto">
          <a:xfrm>
            <a:off x="5295900" y="2590800"/>
            <a:ext cx="3314700" cy="2692400"/>
          </a:xfrm>
          <a:prstGeom prst="rect">
            <a:avLst/>
          </a:prstGeom>
          <a:noFill/>
          <a:ln w="9525">
            <a:noFill/>
            <a:miter lim="800000"/>
            <a:headEnd/>
            <a:tailEnd/>
          </a:ln>
        </p:spPr>
      </p:pic>
      <p:sp>
        <p:nvSpPr>
          <p:cNvPr id="21508" name="Text Box 4"/>
          <p:cNvSpPr txBox="1">
            <a:spLocks noChangeArrowheads="1"/>
          </p:cNvSpPr>
          <p:nvPr/>
        </p:nvSpPr>
        <p:spPr bwMode="auto">
          <a:xfrm>
            <a:off x="5708650" y="5334000"/>
            <a:ext cx="2520950" cy="641350"/>
          </a:xfrm>
          <a:prstGeom prst="rect">
            <a:avLst/>
          </a:prstGeom>
          <a:noFill/>
          <a:ln w="9525">
            <a:noFill/>
            <a:miter lim="800000"/>
            <a:headEnd/>
            <a:tailEnd/>
          </a:ln>
          <a:effectLst/>
        </p:spPr>
        <p:txBody>
          <a:bodyPr>
            <a:spAutoFit/>
          </a:bodyPr>
          <a:lstStyle/>
          <a:p>
            <a:r>
              <a:rPr lang="en-US"/>
              <a:t>Embedding cassette</a:t>
            </a:r>
          </a:p>
          <a:p>
            <a:r>
              <a:rPr lang="en-US"/>
              <a:t>Made of Polypropylene</a:t>
            </a:r>
          </a:p>
        </p:txBody>
      </p:sp>
      <p:pic>
        <p:nvPicPr>
          <p:cNvPr id="21509" name="Picture 5"/>
          <p:cNvPicPr>
            <a:picLocks noChangeAspect="1" noChangeArrowheads="1"/>
          </p:cNvPicPr>
          <p:nvPr/>
        </p:nvPicPr>
        <p:blipFill>
          <a:blip r:embed="rId3"/>
          <a:srcRect/>
          <a:stretch>
            <a:fillRect/>
          </a:stretch>
        </p:blipFill>
        <p:spPr bwMode="auto">
          <a:xfrm>
            <a:off x="1371600" y="533400"/>
            <a:ext cx="3352800" cy="2390775"/>
          </a:xfrm>
          <a:prstGeom prst="rect">
            <a:avLst/>
          </a:prstGeom>
          <a:noFill/>
          <a:ln w="9525">
            <a:noFill/>
            <a:miter lim="800000"/>
            <a:headEnd/>
            <a:tailEnd/>
          </a:ln>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1600200" y="457200"/>
            <a:ext cx="3352800" cy="2598738"/>
          </a:xfrm>
          <a:prstGeom prst="rect">
            <a:avLst/>
          </a:prstGeom>
          <a:noFill/>
          <a:ln w="9525">
            <a:noFill/>
            <a:miter lim="800000"/>
            <a:headEnd/>
            <a:tailEnd/>
          </a:ln>
        </p:spPr>
      </p:pic>
      <p:sp>
        <p:nvSpPr>
          <p:cNvPr id="22531" name="Text Box 3"/>
          <p:cNvSpPr txBox="1">
            <a:spLocks noChangeArrowheads="1"/>
          </p:cNvSpPr>
          <p:nvPr/>
        </p:nvSpPr>
        <p:spPr bwMode="auto">
          <a:xfrm>
            <a:off x="1828800" y="3276600"/>
            <a:ext cx="2825750" cy="366713"/>
          </a:xfrm>
          <a:prstGeom prst="rect">
            <a:avLst/>
          </a:prstGeom>
          <a:noFill/>
          <a:ln w="9525">
            <a:noFill/>
            <a:miter lim="800000"/>
            <a:headEnd/>
            <a:tailEnd/>
          </a:ln>
          <a:effectLst/>
        </p:spPr>
        <p:txBody>
          <a:bodyPr wrap="none">
            <a:spAutoFit/>
          </a:bodyPr>
          <a:lstStyle/>
          <a:p>
            <a:r>
              <a:rPr lang="en-US"/>
              <a:t>Micro processing cassette</a:t>
            </a:r>
          </a:p>
        </p:txBody>
      </p:sp>
      <p:pic>
        <p:nvPicPr>
          <p:cNvPr id="22532" name="Picture 4"/>
          <p:cNvPicPr>
            <a:picLocks noChangeAspect="1" noChangeArrowheads="1"/>
          </p:cNvPicPr>
          <p:nvPr/>
        </p:nvPicPr>
        <p:blipFill>
          <a:blip r:embed="rId3"/>
          <a:srcRect/>
          <a:stretch>
            <a:fillRect/>
          </a:stretch>
        </p:blipFill>
        <p:spPr bwMode="auto">
          <a:xfrm>
            <a:off x="5334000" y="3124200"/>
            <a:ext cx="3429000" cy="2476500"/>
          </a:xfrm>
          <a:prstGeom prst="rect">
            <a:avLst/>
          </a:prstGeom>
          <a:noFill/>
          <a:ln w="9525">
            <a:noFill/>
            <a:miter lim="800000"/>
            <a:headEnd/>
            <a:tailEnd/>
          </a:ln>
          <a:effectLst/>
        </p:spPr>
      </p:pic>
      <p:sp>
        <p:nvSpPr>
          <p:cNvPr id="22533" name="Text Box 5"/>
          <p:cNvSpPr txBox="1">
            <a:spLocks noChangeArrowheads="1"/>
          </p:cNvSpPr>
          <p:nvPr/>
        </p:nvSpPr>
        <p:spPr bwMode="auto">
          <a:xfrm>
            <a:off x="5410200" y="5715000"/>
            <a:ext cx="3232150" cy="366713"/>
          </a:xfrm>
          <a:prstGeom prst="rect">
            <a:avLst/>
          </a:prstGeom>
          <a:noFill/>
          <a:ln w="9525">
            <a:noFill/>
            <a:miter lim="800000"/>
            <a:headEnd/>
            <a:tailEnd/>
          </a:ln>
          <a:effectLst/>
        </p:spPr>
        <p:txBody>
          <a:bodyPr wrap="none">
            <a:spAutoFit/>
          </a:bodyPr>
          <a:lstStyle/>
          <a:p>
            <a:r>
              <a:rPr lang="en-US"/>
              <a:t>Polyester urethane foam pads</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1295400" y="228600"/>
            <a:ext cx="3810000" cy="2857500"/>
          </a:xfrm>
          <a:prstGeom prst="rect">
            <a:avLst/>
          </a:prstGeom>
          <a:noFill/>
          <a:ln w="9525">
            <a:noFill/>
            <a:miter lim="800000"/>
            <a:headEnd/>
            <a:tailEnd/>
          </a:ln>
        </p:spPr>
      </p:pic>
      <p:pic>
        <p:nvPicPr>
          <p:cNvPr id="23555" name="Picture 3"/>
          <p:cNvPicPr>
            <a:picLocks noChangeAspect="1" noChangeArrowheads="1"/>
          </p:cNvPicPr>
          <p:nvPr/>
        </p:nvPicPr>
        <p:blipFill>
          <a:blip r:embed="rId3"/>
          <a:srcRect/>
          <a:stretch>
            <a:fillRect/>
          </a:stretch>
        </p:blipFill>
        <p:spPr bwMode="auto">
          <a:xfrm>
            <a:off x="5105400" y="3276600"/>
            <a:ext cx="3810000" cy="2857500"/>
          </a:xfrm>
          <a:prstGeom prst="rect">
            <a:avLst/>
          </a:prstGeom>
          <a:noFill/>
          <a:ln w="9525">
            <a:noFill/>
            <a:miter lim="800000"/>
            <a:headEnd/>
            <a:tailEnd/>
          </a:ln>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rakash\Desktop\lectures\histochemistry\DSC08128.JPG"/>
          <p:cNvPicPr>
            <a:picLocks noGrp="1" noChangeAspect="1" noChangeArrowheads="1"/>
          </p:cNvPicPr>
          <p:nvPr>
            <p:ph sz="quarter" idx="1"/>
          </p:nvPr>
        </p:nvPicPr>
        <p:blipFill>
          <a:blip r:embed="rId2" cstate="print"/>
          <a:srcRect l="6716" t="8955" b="10447"/>
          <a:stretch>
            <a:fillRect/>
          </a:stretch>
        </p:blipFill>
        <p:spPr bwMode="auto">
          <a:xfrm>
            <a:off x="357158" y="357166"/>
            <a:ext cx="4078992" cy="2643206"/>
          </a:xfrm>
          <a:prstGeom prst="rect">
            <a:avLst/>
          </a:prstGeom>
          <a:noFill/>
        </p:spPr>
      </p:pic>
      <p:pic>
        <p:nvPicPr>
          <p:cNvPr id="3075" name="Picture 3" descr="C:\Users\Prakash\Desktop\lectures\histochemistry\DSC08131.JPG"/>
          <p:cNvPicPr>
            <a:picLocks noChangeAspect="1" noChangeArrowheads="1"/>
          </p:cNvPicPr>
          <p:nvPr/>
        </p:nvPicPr>
        <p:blipFill>
          <a:blip r:embed="rId3" cstate="print"/>
          <a:srcRect l="9302" r="4651"/>
          <a:stretch>
            <a:fillRect/>
          </a:stretch>
        </p:blipFill>
        <p:spPr bwMode="auto">
          <a:xfrm>
            <a:off x="5214942" y="214290"/>
            <a:ext cx="3714776" cy="3237880"/>
          </a:xfrm>
          <a:prstGeom prst="rect">
            <a:avLst/>
          </a:prstGeom>
          <a:noFill/>
        </p:spPr>
      </p:pic>
      <p:pic>
        <p:nvPicPr>
          <p:cNvPr id="3076" name="Picture 4" descr="C:\Users\Prakash\Desktop\lectures\histochemistry\DSC08114.JPG"/>
          <p:cNvPicPr>
            <a:picLocks noChangeAspect="1" noChangeArrowheads="1"/>
          </p:cNvPicPr>
          <p:nvPr/>
        </p:nvPicPr>
        <p:blipFill>
          <a:blip r:embed="rId4" cstate="print"/>
          <a:srcRect/>
          <a:stretch>
            <a:fillRect/>
          </a:stretch>
        </p:blipFill>
        <p:spPr bwMode="auto">
          <a:xfrm>
            <a:off x="285720" y="4071919"/>
            <a:ext cx="3429024" cy="2571767"/>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rakash\Desktop\lectures\histochemistry\DSC08132.JPG"/>
          <p:cNvPicPr>
            <a:picLocks noGrp="1" noChangeAspect="1" noChangeArrowheads="1"/>
          </p:cNvPicPr>
          <p:nvPr>
            <p:ph sz="quarter" idx="1"/>
          </p:nvPr>
        </p:nvPicPr>
        <p:blipFill>
          <a:blip r:embed="rId2" cstate="print"/>
          <a:srcRect/>
          <a:stretch>
            <a:fillRect/>
          </a:stretch>
        </p:blipFill>
        <p:spPr bwMode="auto">
          <a:xfrm>
            <a:off x="285720" y="3589720"/>
            <a:ext cx="3857652" cy="2893240"/>
          </a:xfrm>
          <a:prstGeom prst="rect">
            <a:avLst/>
          </a:prstGeom>
          <a:noFill/>
        </p:spPr>
      </p:pic>
      <p:pic>
        <p:nvPicPr>
          <p:cNvPr id="4099" name="Picture 3" descr="G:\DCIM\101MSDCF\DSC08138.JPG"/>
          <p:cNvPicPr>
            <a:picLocks noChangeAspect="1" noChangeArrowheads="1"/>
          </p:cNvPicPr>
          <p:nvPr/>
        </p:nvPicPr>
        <p:blipFill>
          <a:blip r:embed="rId3" cstate="print"/>
          <a:srcRect/>
          <a:stretch>
            <a:fillRect/>
          </a:stretch>
        </p:blipFill>
        <p:spPr bwMode="auto">
          <a:xfrm>
            <a:off x="357158" y="285728"/>
            <a:ext cx="3810027" cy="2857520"/>
          </a:xfrm>
          <a:prstGeom prst="rect">
            <a:avLst/>
          </a:prstGeom>
          <a:noFill/>
        </p:spPr>
      </p:pic>
      <p:pic>
        <p:nvPicPr>
          <p:cNvPr id="4100" name="Picture 4" descr="G:\DCIM\101MSDCF\DSC08140.JPG"/>
          <p:cNvPicPr>
            <a:picLocks noChangeAspect="1" noChangeArrowheads="1"/>
          </p:cNvPicPr>
          <p:nvPr/>
        </p:nvPicPr>
        <p:blipFill>
          <a:blip r:embed="rId4" cstate="print"/>
          <a:srcRect/>
          <a:stretch>
            <a:fillRect/>
          </a:stretch>
        </p:blipFill>
        <p:spPr bwMode="auto">
          <a:xfrm>
            <a:off x="4714875" y="285728"/>
            <a:ext cx="3905277" cy="2928958"/>
          </a:xfrm>
          <a:prstGeom prst="rect">
            <a:avLst/>
          </a:prstGeom>
          <a:noFill/>
        </p:spPr>
      </p:pic>
      <p:pic>
        <p:nvPicPr>
          <p:cNvPr id="9" name="Picture 8" descr="G:\DCIM\101MSDCF\DSC08143.JPG"/>
          <p:cNvPicPr>
            <a:picLocks noChangeAspect="1" noChangeArrowheads="1"/>
          </p:cNvPicPr>
          <p:nvPr/>
        </p:nvPicPr>
        <p:blipFill>
          <a:blip r:embed="rId5" cstate="print"/>
          <a:srcRect/>
          <a:stretch>
            <a:fillRect/>
          </a:stretch>
        </p:blipFill>
        <p:spPr bwMode="auto">
          <a:xfrm>
            <a:off x="4667251" y="3571876"/>
            <a:ext cx="3905277" cy="292895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chemeClr val="tx1"/>
                </a:solidFill>
                <a:latin typeface="Times New Roman" pitchFamily="18" charset="0"/>
                <a:cs typeface="Times New Roman" pitchFamily="18" charset="0"/>
              </a:rPr>
              <a:t>Composition of tissues</a:t>
            </a:r>
            <a:endParaRPr lang="en-IN" b="1"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buNone/>
            </a:pPr>
            <a:r>
              <a:rPr lang="en-US" sz="2800" dirty="0" smtClean="0">
                <a:latin typeface="Times New Roman" pitchFamily="18" charset="0"/>
                <a:cs typeface="Times New Roman" pitchFamily="18" charset="0"/>
              </a:rPr>
              <a:t>Epithelium</a:t>
            </a:r>
          </a:p>
          <a:p>
            <a:r>
              <a:rPr lang="en-US" sz="2800" dirty="0" smtClean="0">
                <a:latin typeface="Times New Roman" pitchFamily="18" charset="0"/>
                <a:cs typeface="Times New Roman" pitchFamily="18" charset="0"/>
              </a:rPr>
              <a:t>Cells – form the basis of </a:t>
            </a:r>
            <a:r>
              <a:rPr lang="en-US" sz="2800" dirty="0" err="1" smtClean="0">
                <a:latin typeface="Times New Roman" pitchFamily="18" charset="0"/>
                <a:cs typeface="Times New Roman" pitchFamily="18" charset="0"/>
              </a:rPr>
              <a:t>exfoliative</a:t>
            </a:r>
            <a:r>
              <a:rPr lang="en-US" sz="2800" dirty="0" smtClean="0">
                <a:latin typeface="Times New Roman" pitchFamily="18" charset="0"/>
                <a:cs typeface="Times New Roman" pitchFamily="18" charset="0"/>
              </a:rPr>
              <a:t> cytology</a:t>
            </a:r>
          </a:p>
          <a:p>
            <a:r>
              <a:rPr lang="en-US" sz="2800" dirty="0" smtClean="0">
                <a:latin typeface="Times New Roman" pitchFamily="18" charset="0"/>
                <a:cs typeface="Times New Roman" pitchFamily="18" charset="0"/>
              </a:rPr>
              <a:t>Salivary glands – staining of </a:t>
            </a:r>
            <a:r>
              <a:rPr lang="en-US" sz="2800" dirty="0" err="1" smtClean="0">
                <a:latin typeface="Times New Roman" pitchFamily="18" charset="0"/>
                <a:cs typeface="Times New Roman" pitchFamily="18" charset="0"/>
              </a:rPr>
              <a:t>mucins</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Epithelial component of tooth germ.</a:t>
            </a:r>
          </a:p>
          <a:p>
            <a:pPr>
              <a:buNone/>
            </a:pPr>
            <a:r>
              <a:rPr lang="en-US" sz="2800" dirty="0" smtClean="0">
                <a:latin typeface="Times New Roman" pitchFamily="18" charset="0"/>
                <a:cs typeface="Times New Roman" pitchFamily="18" charset="0"/>
              </a:rPr>
              <a:t>   Enzymes </a:t>
            </a:r>
          </a:p>
          <a:p>
            <a:r>
              <a:rPr lang="en-US" sz="2800" dirty="0" smtClean="0">
                <a:latin typeface="Times New Roman" pitchFamily="18" charset="0"/>
                <a:cs typeface="Times New Roman" pitchFamily="18" charset="0"/>
              </a:rPr>
              <a:t>Mostly alkaline PO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&amp; acid PO</a:t>
            </a:r>
            <a:r>
              <a:rPr lang="en-US" sz="2800" baseline="-25000" dirty="0" smtClean="0">
                <a:latin typeface="Times New Roman" pitchFamily="18" charset="0"/>
                <a:cs typeface="Times New Roman" pitchFamily="18" charset="0"/>
              </a:rPr>
              <a:t>4.</a:t>
            </a:r>
            <a:endParaRPr lang="en-IN" sz="2800" baseline="-25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1"/>
                </a:solidFill>
                <a:latin typeface="Times New Roman" pitchFamily="18" charset="0"/>
                <a:cs typeface="Times New Roman" pitchFamily="18" charset="0"/>
              </a:rPr>
              <a:t>Procedure For Ground Sections</a:t>
            </a:r>
            <a:endParaRPr lang="en-IN"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r>
              <a:rPr lang="en-US" sz="2800" dirty="0" smtClean="0">
                <a:latin typeface="Times New Roman" pitchFamily="18" charset="0"/>
                <a:cs typeface="Times New Roman" pitchFamily="18" charset="0"/>
              </a:rPr>
              <a:t>Equipment – Lathe </a:t>
            </a:r>
          </a:p>
          <a:p>
            <a:pPr>
              <a:buNone/>
            </a:pPr>
            <a:r>
              <a:rPr lang="en-US" sz="2800" dirty="0" smtClean="0">
                <a:latin typeface="Times New Roman" pitchFamily="18" charset="0"/>
                <a:cs typeface="Times New Roman" pitchFamily="18" charset="0"/>
              </a:rPr>
              <a:t>               Coarse &amp; Fine</a:t>
            </a:r>
          </a:p>
          <a:p>
            <a:pPr>
              <a:buNone/>
            </a:pPr>
            <a:r>
              <a:rPr lang="en-US" sz="2800" dirty="0" smtClean="0">
                <a:latin typeface="Times New Roman" pitchFamily="18" charset="0"/>
                <a:cs typeface="Times New Roman" pitchFamily="18" charset="0"/>
              </a:rPr>
              <a:t>               Spray of water,</a:t>
            </a:r>
          </a:p>
          <a:p>
            <a:pPr>
              <a:buNone/>
            </a:pPr>
            <a:r>
              <a:rPr lang="en-US" sz="2800" dirty="0" smtClean="0">
                <a:latin typeface="Times New Roman" pitchFamily="18" charset="0"/>
                <a:cs typeface="Times New Roman" pitchFamily="18" charset="0"/>
              </a:rPr>
              <a:t>               Wooden block &amp; adhesive tape.</a:t>
            </a:r>
          </a:p>
          <a:p>
            <a:pPr marL="514350" indent="-514350">
              <a:buFont typeface="Arial" pitchFamily="34" charset="0"/>
              <a:buChar char="•"/>
            </a:pPr>
            <a:r>
              <a:rPr lang="en-US" sz="2800" dirty="0" smtClean="0">
                <a:latin typeface="Times New Roman" pitchFamily="18" charset="0"/>
                <a:cs typeface="Times New Roman" pitchFamily="18" charset="0"/>
              </a:rPr>
              <a:t>Hold tooth adjacent to a rotating coarse-abrasive wheel.</a:t>
            </a:r>
          </a:p>
          <a:p>
            <a:pPr marL="514350" indent="-514350">
              <a:buFont typeface="Arial" pitchFamily="34" charset="0"/>
              <a:buChar char="•"/>
            </a:pPr>
            <a:r>
              <a:rPr lang="en-US" sz="2800" dirty="0" smtClean="0">
                <a:latin typeface="Times New Roman" pitchFamily="18" charset="0"/>
                <a:cs typeface="Times New Roman" pitchFamily="18" charset="0"/>
              </a:rPr>
              <a:t>Reduce half of the tooth surface</a:t>
            </a:r>
          </a:p>
          <a:p>
            <a:pPr marL="514350" indent="-514350">
              <a:buFont typeface="Arial" pitchFamily="34" charset="0"/>
              <a:buChar char="•"/>
            </a:pPr>
            <a:r>
              <a:rPr lang="en-US" sz="2800" dirty="0" smtClean="0">
                <a:latin typeface="Times New Roman" pitchFamily="18" charset="0"/>
                <a:cs typeface="Times New Roman" pitchFamily="18" charset="0"/>
              </a:rPr>
              <a:t>On a wooden block wrap adhesive tape with the adhesive end facing outward.</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85804" y="1438300"/>
            <a:ext cx="8229600" cy="5562600"/>
          </a:xfrm>
        </p:spPr>
        <p:txBody>
          <a:bodyPr>
            <a:normAutofit/>
          </a:bodyPr>
          <a:lstStyle/>
          <a:p>
            <a:pPr marL="514350" indent="-514350">
              <a:buFont typeface="Arial" pitchFamily="34" charset="0"/>
              <a:buChar char="•"/>
            </a:pPr>
            <a:r>
              <a:rPr lang="en-US" sz="2800" dirty="0" smtClean="0">
                <a:latin typeface="Times New Roman" pitchFamily="18" charset="0"/>
                <a:cs typeface="Times New Roman" pitchFamily="18" charset="0"/>
              </a:rPr>
              <a:t>Stick the ground surface of the tooth over the wooden block &amp; grind the opposite surface. </a:t>
            </a:r>
            <a:endParaRPr lang="en-IN" sz="2800" dirty="0" smtClean="0">
              <a:latin typeface="Times New Roman" pitchFamily="18" charset="0"/>
              <a:cs typeface="Times New Roman" pitchFamily="18" charset="0"/>
            </a:endParaRPr>
          </a:p>
          <a:p>
            <a:pPr marL="514350" indent="-514350">
              <a:buFont typeface="Arial" pitchFamily="34" charset="0"/>
              <a:buChar char="•"/>
            </a:pPr>
            <a:r>
              <a:rPr lang="en-US" sz="2800" dirty="0" smtClean="0">
                <a:latin typeface="Times New Roman" pitchFamily="18" charset="0"/>
                <a:cs typeface="Times New Roman" pitchFamily="18" charset="0"/>
              </a:rPr>
              <a:t>Grind the tooth to approx. thickness of 0.5mm.</a:t>
            </a:r>
          </a:p>
          <a:p>
            <a:pPr marL="514350" indent="-514350">
              <a:buFont typeface="Arial" pitchFamily="34" charset="0"/>
              <a:buChar char="•"/>
            </a:pPr>
            <a:r>
              <a:rPr lang="en-US" sz="2800" dirty="0" smtClean="0">
                <a:latin typeface="Times New Roman" pitchFamily="18" charset="0"/>
                <a:cs typeface="Times New Roman" pitchFamily="18" charset="0"/>
              </a:rPr>
              <a:t>Use the fine abrasive wheel for further grinding the section till it becomes as thin as desired. (approx. 30-50µm.)</a:t>
            </a:r>
          </a:p>
          <a:p>
            <a:pPr marL="514350" indent="-514350">
              <a:buFont typeface="Arial" pitchFamily="34" charset="0"/>
              <a:buChar char="•"/>
            </a:pPr>
            <a:endParaRPr lang="en-IN"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marL="514350" indent="-514350">
              <a:buFont typeface="Arial" pitchFamily="34" charset="0"/>
              <a:buChar char="•"/>
            </a:pPr>
            <a:r>
              <a:rPr lang="en-US" sz="2800" dirty="0" smtClean="0">
                <a:latin typeface="Times New Roman" pitchFamily="18" charset="0"/>
                <a:cs typeface="Times New Roman" pitchFamily="18" charset="0"/>
              </a:rPr>
              <a:t>Ground section is soaked in ether/alcohol to remove water. </a:t>
            </a:r>
          </a:p>
          <a:p>
            <a:pPr marL="514350" indent="-514350">
              <a:buFont typeface="Arial" pitchFamily="34" charset="0"/>
              <a:buChar char="•"/>
            </a:pPr>
            <a:r>
              <a:rPr lang="en-US" sz="2800" dirty="0" smtClean="0">
                <a:latin typeface="Times New Roman" pitchFamily="18" charset="0"/>
                <a:cs typeface="Times New Roman" pitchFamily="18" charset="0"/>
              </a:rPr>
              <a:t>Mounted on a slide &amp; viewed under the microscope</a:t>
            </a:r>
            <a:endParaRPr lang="en-US" sz="2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14"/>
          <p:cNvPicPr>
            <a:picLocks noGrp="1" noChangeAspect="1" noChangeArrowheads="1"/>
          </p:cNvPicPr>
          <p:nvPr>
            <p:ph sz="quarter" idx="1"/>
          </p:nvPr>
        </p:nvPicPr>
        <p:blipFill>
          <a:blip r:embed="rId2"/>
          <a:srcRect/>
          <a:stretch>
            <a:fillRect/>
          </a:stretch>
        </p:blipFill>
        <p:spPr>
          <a:xfrm>
            <a:off x="2632045" y="1600200"/>
            <a:ext cx="3117909" cy="48736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7"/>
          <p:cNvPicPr>
            <a:picLocks noGrp="1" noChangeAspect="1" noChangeArrowheads="1"/>
          </p:cNvPicPr>
          <p:nvPr>
            <p:ph sz="quarter" idx="1"/>
          </p:nvPr>
        </p:nvPicPr>
        <p:blipFill>
          <a:blip r:embed="rId2"/>
          <a:srcRect l="31671" t="11046" r="11835" b="25838"/>
          <a:stretch>
            <a:fillRect/>
          </a:stretch>
        </p:blipFill>
        <p:spPr>
          <a:xfrm>
            <a:off x="2095324" y="2465637"/>
            <a:ext cx="4191351" cy="314275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5643570" y="3786190"/>
            <a:ext cx="2281230" cy="2687762"/>
          </a:xfrm>
        </p:spPr>
        <p:txBody>
          <a:bodyPr/>
          <a:lstStyle/>
          <a:p>
            <a:endParaRPr lang="en-US" dirty="0"/>
          </a:p>
        </p:txBody>
      </p:sp>
      <p:pic>
        <p:nvPicPr>
          <p:cNvPr id="1026" name="Picture 2" descr="http://pocketdentistry.com/wp-content/uploads/285/B9780323083331000010_f001-019-9780323083331.jpg"/>
          <p:cNvPicPr>
            <a:picLocks noChangeAspect="1" noChangeArrowheads="1"/>
          </p:cNvPicPr>
          <p:nvPr/>
        </p:nvPicPr>
        <p:blipFill>
          <a:blip r:embed="rId2"/>
          <a:srcRect/>
          <a:stretch>
            <a:fillRect/>
          </a:stretch>
        </p:blipFill>
        <p:spPr bwMode="auto">
          <a:xfrm>
            <a:off x="2500298" y="357165"/>
            <a:ext cx="2214578" cy="6151605"/>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5572132" y="4643446"/>
            <a:ext cx="2352668" cy="1830506"/>
          </a:xfrm>
        </p:spPr>
        <p:txBody>
          <a:bodyPr/>
          <a:lstStyle/>
          <a:p>
            <a:endParaRPr lang="en-US" dirty="0"/>
          </a:p>
        </p:txBody>
      </p:sp>
      <p:pic>
        <p:nvPicPr>
          <p:cNvPr id="97282" name="Picture 2" descr="http://image.slidesharecdn.com/enamel-130225135912-phpapp02/95/enamel-14-638.jpg?cb=1361802477"/>
          <p:cNvPicPr>
            <a:picLocks noChangeAspect="1" noChangeArrowheads="1"/>
          </p:cNvPicPr>
          <p:nvPr/>
        </p:nvPicPr>
        <p:blipFill>
          <a:blip r:embed="rId2"/>
          <a:srcRect/>
          <a:stretch>
            <a:fillRect/>
          </a:stretch>
        </p:blipFill>
        <p:spPr bwMode="auto">
          <a:xfrm>
            <a:off x="357755" y="357166"/>
            <a:ext cx="7992702" cy="6000792"/>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6258" name="Picture 2" descr="http://3.imimg.com/data3/PU/UF/MY-6594043/pulp-stone-500x500.jpg"/>
          <p:cNvPicPr>
            <a:picLocks noChangeAspect="1" noChangeArrowheads="1"/>
          </p:cNvPicPr>
          <p:nvPr/>
        </p:nvPicPr>
        <p:blipFill>
          <a:blip r:embed="rId2"/>
          <a:srcRect/>
          <a:stretch>
            <a:fillRect/>
          </a:stretch>
        </p:blipFill>
        <p:spPr bwMode="auto">
          <a:xfrm>
            <a:off x="1000100" y="2000240"/>
            <a:ext cx="6508796" cy="2928958"/>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solidFill>
                  <a:schemeClr val="tx1"/>
                </a:solidFill>
                <a:latin typeface="Times New Roman" pitchFamily="18" charset="0"/>
                <a:cs typeface="Times New Roman" pitchFamily="18" charset="0"/>
              </a:rPr>
              <a:t>F</a:t>
            </a:r>
            <a:r>
              <a:rPr smtClean="0">
                <a:solidFill>
                  <a:schemeClr val="tx1"/>
                </a:solidFill>
                <a:latin typeface="Times New Roman" pitchFamily="18" charset="0"/>
                <a:cs typeface="Times New Roman" pitchFamily="18" charset="0"/>
              </a:rPr>
              <a:t>rozen sections</a:t>
            </a:r>
            <a:endParaRPr lang="en-IN"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92500" lnSpcReduction="20000"/>
          </a:bodyPr>
          <a:lstStyle/>
          <a:p>
            <a:r>
              <a:rPr lang="en-US" sz="3000" dirty="0" smtClean="0">
                <a:latin typeface="Times New Roman" pitchFamily="18" charset="0"/>
                <a:cs typeface="Times New Roman" pitchFamily="18" charset="0"/>
              </a:rPr>
              <a:t>Rapid diagnosis. </a:t>
            </a:r>
          </a:p>
          <a:p>
            <a:r>
              <a:rPr lang="en-US" sz="3000" dirty="0" smtClean="0">
                <a:latin typeface="Times New Roman" pitchFamily="18" charset="0"/>
                <a:cs typeface="Times New Roman" pitchFamily="18" charset="0"/>
              </a:rPr>
              <a:t>Study of tissues lost during conventional processing.</a:t>
            </a:r>
          </a:p>
          <a:p>
            <a:r>
              <a:rPr lang="en-US" sz="3000" dirty="0" smtClean="0">
                <a:latin typeface="Times New Roman" pitchFamily="18" charset="0"/>
                <a:cs typeface="Times New Roman" pitchFamily="18" charset="0"/>
              </a:rPr>
              <a:t>Tissue components that are heat liable.</a:t>
            </a:r>
          </a:p>
          <a:p>
            <a:r>
              <a:rPr lang="en-US" sz="3000" dirty="0" err="1" smtClean="0">
                <a:latin typeface="Times New Roman" pitchFamily="18" charset="0"/>
                <a:cs typeface="Times New Roman" pitchFamily="18" charset="0"/>
              </a:rPr>
              <a:t>Immunoflourescent</a:t>
            </a:r>
            <a:r>
              <a:rPr lang="en-US" sz="3000" dirty="0" smtClean="0">
                <a:latin typeface="Times New Roman" pitchFamily="18" charset="0"/>
                <a:cs typeface="Times New Roman" pitchFamily="18" charset="0"/>
              </a:rPr>
              <a:t> study.</a:t>
            </a:r>
          </a:p>
          <a:p>
            <a:r>
              <a:rPr lang="en-US" sz="3000" dirty="0" smtClean="0">
                <a:latin typeface="Times New Roman" pitchFamily="18" charset="0"/>
                <a:cs typeface="Times New Roman" pitchFamily="18" charset="0"/>
              </a:rPr>
              <a:t>SEM</a:t>
            </a:r>
          </a:p>
          <a:p>
            <a:r>
              <a:rPr lang="en-US" sz="3000" dirty="0" smtClean="0">
                <a:latin typeface="Times New Roman" pitchFamily="18" charset="0"/>
                <a:cs typeface="Times New Roman" pitchFamily="18" charset="0"/>
              </a:rPr>
              <a:t>IHC</a:t>
            </a:r>
          </a:p>
          <a:p>
            <a:endParaRPr lang="en-US" sz="2800" dirty="0" smtClean="0"/>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a:t>
            </a:r>
            <a:endParaRPr lang="en-IN" sz="2800" dirty="0">
              <a:latin typeface="Times New Roman" pitchFamily="18" charset="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517525"/>
          </a:xfrm>
        </p:spPr>
        <p:txBody>
          <a:bodyPr>
            <a:noAutofit/>
          </a:bodyPr>
          <a:lstStyle/>
          <a:p>
            <a:r>
              <a:rPr lang="en-US" b="1" u="sng" dirty="0">
                <a:solidFill>
                  <a:schemeClr val="tx1"/>
                </a:solidFill>
                <a:latin typeface="Times New Roman" pitchFamily="18" charset="0"/>
                <a:cs typeface="Times New Roman" pitchFamily="18" charset="0"/>
              </a:rPr>
              <a:t>PROCEDURE</a:t>
            </a:r>
          </a:p>
        </p:txBody>
      </p:sp>
      <p:sp>
        <p:nvSpPr>
          <p:cNvPr id="13315" name="Rectangle 3"/>
          <p:cNvSpPr>
            <a:spLocks noGrp="1" noChangeArrowheads="1"/>
          </p:cNvSpPr>
          <p:nvPr>
            <p:ph type="body" idx="1"/>
          </p:nvPr>
        </p:nvSpPr>
        <p:spPr/>
        <p:txBody>
          <a:bodyPr>
            <a:normAutofit/>
          </a:bodyPr>
          <a:lstStyle/>
          <a:p>
            <a:r>
              <a:rPr lang="en-US" sz="2800" dirty="0" smtClean="0">
                <a:latin typeface="Times New Roman" pitchFamily="18" charset="0"/>
                <a:cs typeface="Times New Roman" pitchFamily="18" charset="0"/>
              </a:rPr>
              <a:t>Fresh unfixed tissues are cut into 10-15µm sections by freezing the block of tissue with liquid/solid carbon dioxide </a:t>
            </a:r>
          </a:p>
          <a:p>
            <a:r>
              <a:rPr lang="en-US" sz="2800" dirty="0" smtClean="0">
                <a:latin typeface="Times New Roman" pitchFamily="18" charset="0"/>
                <a:cs typeface="Times New Roman" pitchFamily="18" charset="0"/>
              </a:rPr>
              <a:t>Quench </a:t>
            </a:r>
            <a:r>
              <a:rPr lang="en-US" sz="2800" dirty="0">
                <a:latin typeface="Times New Roman" pitchFamily="18" charset="0"/>
                <a:cs typeface="Times New Roman" pitchFamily="18" charset="0"/>
              </a:rPr>
              <a:t>tissue at -160 Deg C</a:t>
            </a:r>
          </a:p>
          <a:p>
            <a:r>
              <a:rPr lang="en-US" sz="2800" dirty="0">
                <a:latin typeface="Times New Roman" pitchFamily="18" charset="0"/>
                <a:cs typeface="Times New Roman" pitchFamily="18" charset="0"/>
              </a:rPr>
              <a:t>Drying: Vacuum 133mPa</a:t>
            </a:r>
          </a:p>
          <a:p>
            <a:r>
              <a:rPr lang="en-US" sz="2800" dirty="0">
                <a:latin typeface="Times New Roman" pitchFamily="18" charset="0"/>
                <a:cs typeface="Times New Roman" pitchFamily="18" charset="0"/>
              </a:rPr>
              <a:t>Fixation: Vapors</a:t>
            </a:r>
          </a:p>
          <a:p>
            <a:r>
              <a:rPr lang="en-US" sz="2800" dirty="0">
                <a:latin typeface="Times New Roman" pitchFamily="18" charset="0"/>
                <a:cs typeface="Times New Roman" pitchFamily="18" charset="0"/>
              </a:rPr>
              <a:t>Embedding: Wax</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tx1"/>
                </a:solidFill>
                <a:latin typeface="Times New Roman" pitchFamily="18" charset="0"/>
                <a:cs typeface="Times New Roman" pitchFamily="18" charset="0"/>
              </a:rPr>
              <a:t>Connective Tissue</a:t>
            </a:r>
            <a:endParaRPr lang="en-IN" b="1" dirty="0">
              <a:solidFill>
                <a:schemeClr val="tx1"/>
              </a:solidFill>
              <a:latin typeface="Times New Roman" pitchFamily="18" charset="0"/>
              <a:cs typeface="Times New Roman" pitchFamily="18" charset="0"/>
            </a:endParaRPr>
          </a:p>
        </p:txBody>
      </p:sp>
      <p:sp>
        <p:nvSpPr>
          <p:cNvPr id="2" name="Content Placeholder 1"/>
          <p:cNvSpPr>
            <a:spLocks noGrp="1"/>
          </p:cNvSpPr>
          <p:nvPr>
            <p:ph sz="quarter" idx="1"/>
          </p:nvPr>
        </p:nvSpPr>
        <p:spPr/>
        <p:txBody>
          <a:bodyPr/>
          <a:lstStyle/>
          <a:p>
            <a:r>
              <a:rPr lang="en-US" sz="2800" dirty="0" smtClean="0">
                <a:latin typeface="Times New Roman" pitchFamily="18" charset="0"/>
                <a:cs typeface="Times New Roman" pitchFamily="18" charset="0"/>
              </a:rPr>
              <a:t>Ground Substance- mixture of macromolecules. Interact with other cells &amp; fibers composed of -</a:t>
            </a:r>
          </a:p>
          <a:p>
            <a:r>
              <a:rPr lang="en-US" sz="2800" dirty="0" smtClean="0">
                <a:latin typeface="Times New Roman" pitchFamily="18" charset="0"/>
                <a:cs typeface="Times New Roman" pitchFamily="18" charset="0"/>
              </a:rPr>
              <a:t> Proteoglycans – protein core &amp; GAG side chain. GAG’s – unsulfated (hyaluronic acid)</a:t>
            </a:r>
          </a:p>
          <a:p>
            <a:pPr>
              <a:buNone/>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 sulfated (heparan SO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G</a:t>
            </a:r>
            <a:r>
              <a:rPr lang="en-US" sz="2800" dirty="0" smtClean="0">
                <a:latin typeface="Times New Roman" pitchFamily="18" charset="0"/>
                <a:cs typeface="Times New Roman" pitchFamily="18" charset="0"/>
              </a:rPr>
              <a:t>lycoproteins – fibronectin, laminin, chondronectin, osteonectin etc.</a:t>
            </a:r>
          </a:p>
          <a:p>
            <a:pPr>
              <a:buNone/>
            </a:pP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593725"/>
          </a:xfrm>
        </p:spPr>
        <p:txBody>
          <a:bodyPr>
            <a:normAutofit/>
          </a:bodyPr>
          <a:lstStyle/>
          <a:p>
            <a:r>
              <a:rPr lang="en-US" b="1" u="sng" dirty="0">
                <a:solidFill>
                  <a:schemeClr val="tx1"/>
                </a:solidFill>
                <a:latin typeface="Times New Roman" pitchFamily="18" charset="0"/>
                <a:cs typeface="Times New Roman" pitchFamily="18" charset="0"/>
              </a:rPr>
              <a:t>Lab </a:t>
            </a:r>
            <a:r>
              <a:rPr lang="en-US" b="1" u="sng" dirty="0" err="1">
                <a:solidFill>
                  <a:schemeClr val="tx1"/>
                </a:solidFill>
                <a:latin typeface="Times New Roman" pitchFamily="18" charset="0"/>
                <a:cs typeface="Times New Roman" pitchFamily="18" charset="0"/>
              </a:rPr>
              <a:t>maintainance</a:t>
            </a:r>
            <a:endParaRPr lang="en-US" b="1" u="sng" dirty="0">
              <a:solidFill>
                <a:schemeClr val="tx1"/>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p:txBody>
          <a:bodyPr>
            <a:normAutofit/>
          </a:bodyPr>
          <a:lstStyle/>
          <a:p>
            <a:r>
              <a:rPr lang="en-US" sz="2800" dirty="0">
                <a:latin typeface="Times New Roman" pitchFamily="18" charset="0"/>
                <a:cs typeface="Times New Roman" pitchFamily="18" charset="0"/>
              </a:rPr>
              <a:t>Changing of solutions.</a:t>
            </a:r>
          </a:p>
          <a:p>
            <a:pPr lvl="1"/>
            <a:r>
              <a:rPr lang="en-US" sz="2800" dirty="0">
                <a:latin typeface="Times New Roman" pitchFamily="18" charset="0"/>
                <a:cs typeface="Times New Roman" pitchFamily="18" charset="0"/>
              </a:rPr>
              <a:t>Depends on No. &amp; Vol. of tissue.</a:t>
            </a:r>
          </a:p>
          <a:p>
            <a:pPr lvl="1"/>
            <a:r>
              <a:rPr lang="en-US" sz="2800" dirty="0">
                <a:latin typeface="Times New Roman" pitchFamily="18" charset="0"/>
                <a:cs typeface="Times New Roman" pitchFamily="18" charset="0"/>
              </a:rPr>
              <a:t>Changed at least every week.</a:t>
            </a:r>
          </a:p>
          <a:p>
            <a:pPr lvl="1"/>
            <a:r>
              <a:rPr lang="en-US" sz="2800" dirty="0">
                <a:latin typeface="Times New Roman" pitchFamily="18" charset="0"/>
                <a:cs typeface="Times New Roman" pitchFamily="18" charset="0"/>
              </a:rPr>
              <a:t>Downgrade solutions.</a:t>
            </a:r>
          </a:p>
          <a:p>
            <a:r>
              <a:rPr lang="en-US" sz="2800" dirty="0">
                <a:latin typeface="Times New Roman" pitchFamily="18" charset="0"/>
                <a:cs typeface="Times New Roman" pitchFamily="18" charset="0"/>
              </a:rPr>
              <a:t>Storage &amp; Disposal of solutions.</a:t>
            </a:r>
          </a:p>
          <a:p>
            <a:pPr lvl="1">
              <a:buNone/>
            </a:pPr>
            <a:endParaRPr lang="en-US" sz="2800" dirty="0">
              <a:latin typeface="Times New Roman" pitchFamily="18" charset="0"/>
              <a:cs typeface="Times New Roman" pitchFamily="18" charset="0"/>
            </a:endParaRPr>
          </a:p>
          <a:p>
            <a:pPr lvl="1">
              <a:buFontTx/>
              <a:buNone/>
            </a:pPr>
            <a:endParaRPr lang="en-US" sz="2800" dirty="0">
              <a:latin typeface="Times New Roman" pitchFamily="18" charset="0"/>
              <a:cs typeface="Times New Roman" pitchFamily="18" charset="0"/>
            </a:endParaRPr>
          </a:p>
          <a:p>
            <a:pPr lvl="1"/>
            <a:endParaRPr lang="en-US" sz="2800" dirty="0">
              <a:latin typeface="Times New Roman" pitchFamily="18" charset="0"/>
              <a:cs typeface="Times New Roman" pitchFamily="18" charset="0"/>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593725"/>
          </a:xfrm>
        </p:spPr>
        <p:txBody>
          <a:bodyPr>
            <a:normAutofit/>
          </a:bodyPr>
          <a:lstStyle/>
          <a:p>
            <a:r>
              <a:rPr lang="en-US" b="1" u="sng" dirty="0">
                <a:solidFill>
                  <a:schemeClr val="tx1"/>
                </a:solidFill>
                <a:latin typeface="Times New Roman" pitchFamily="18" charset="0"/>
                <a:cs typeface="Times New Roman" pitchFamily="18" charset="0"/>
              </a:rPr>
              <a:t>General advice</a:t>
            </a:r>
          </a:p>
        </p:txBody>
      </p:sp>
      <p:sp>
        <p:nvSpPr>
          <p:cNvPr id="5123" name="Rectangle 3"/>
          <p:cNvSpPr>
            <a:spLocks noGrp="1" noChangeArrowheads="1"/>
          </p:cNvSpPr>
          <p:nvPr>
            <p:ph type="body" idx="1"/>
          </p:nvPr>
        </p:nvSpPr>
        <p:spPr/>
        <p:txBody>
          <a:bodyPr>
            <a:normAutofit/>
          </a:bodyPr>
          <a:lstStyle/>
          <a:p>
            <a:pPr>
              <a:lnSpc>
                <a:spcPct val="90000"/>
              </a:lnSpc>
            </a:pPr>
            <a:r>
              <a:rPr lang="en-US" sz="2800" dirty="0">
                <a:latin typeface="Times New Roman" pitchFamily="18" charset="0"/>
                <a:cs typeface="Times New Roman" pitchFamily="18" charset="0"/>
              </a:rPr>
              <a:t>If at any stage it is felt that the processing has been done inadequately or erroneously tissue is to be transferred to a sealed container containing,</a:t>
            </a:r>
          </a:p>
          <a:p>
            <a:pPr lvl="1">
              <a:lnSpc>
                <a:spcPct val="90000"/>
              </a:lnSpc>
              <a:buFontTx/>
              <a:buNone/>
            </a:pPr>
            <a:r>
              <a:rPr lang="en-US" sz="2800" dirty="0">
                <a:latin typeface="Times New Roman" pitchFamily="18" charset="0"/>
                <a:cs typeface="Times New Roman" pitchFamily="18" charset="0"/>
              </a:rPr>
              <a:t>	70% alcohol     -	70 ml</a:t>
            </a:r>
          </a:p>
          <a:p>
            <a:pPr lvl="1">
              <a:lnSpc>
                <a:spcPct val="90000"/>
              </a:lnSpc>
              <a:buFontTx/>
              <a:buNone/>
            </a:pPr>
            <a:r>
              <a:rPr lang="en-US" sz="2800" dirty="0">
                <a:latin typeface="Times New Roman" pitchFamily="18" charset="0"/>
                <a:cs typeface="Times New Roman" pitchFamily="18" charset="0"/>
              </a:rPr>
              <a:t>	Glycerol	   -	30 ml</a:t>
            </a:r>
          </a:p>
          <a:p>
            <a:pPr lvl="1">
              <a:lnSpc>
                <a:spcPct val="90000"/>
              </a:lnSpc>
              <a:buFontTx/>
              <a:buNone/>
            </a:pPr>
            <a:r>
              <a:rPr lang="en-US" sz="2800" dirty="0">
                <a:latin typeface="Times New Roman" pitchFamily="18" charset="0"/>
                <a:cs typeface="Times New Roman" pitchFamily="18" charset="0"/>
              </a:rPr>
              <a:t>	Dithionite	   -	1 gm</a:t>
            </a:r>
          </a:p>
          <a:p>
            <a:pPr lvl="1">
              <a:lnSpc>
                <a:spcPct val="90000"/>
              </a:lnSpc>
              <a:buFontTx/>
              <a:buNone/>
            </a:pPr>
            <a:r>
              <a:rPr lang="en-US" sz="2800" dirty="0">
                <a:latin typeface="Times New Roman" pitchFamily="18" charset="0"/>
                <a:cs typeface="Times New Roman" pitchFamily="18" charset="0"/>
              </a:rPr>
              <a:t>And kept overnight. Processing to be started afresh.</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371600" y="457200"/>
            <a:ext cx="7543800" cy="1143000"/>
          </a:xfrm>
        </p:spPr>
        <p:txBody>
          <a:bodyPr>
            <a:normAutofit/>
          </a:bodyPr>
          <a:lstStyle/>
          <a:p>
            <a:r>
              <a:rPr lang="en-US" b="1" u="sng" dirty="0">
                <a:solidFill>
                  <a:schemeClr val="tx1"/>
                </a:solidFill>
                <a:latin typeface="Times New Roman" pitchFamily="18" charset="0"/>
                <a:cs typeface="Times New Roman" pitchFamily="18" charset="0"/>
              </a:rPr>
              <a:t>MICROWAVE PROCESSING</a:t>
            </a:r>
          </a:p>
        </p:txBody>
      </p:sp>
      <p:sp>
        <p:nvSpPr>
          <p:cNvPr id="6147" name="Rectangle 3"/>
          <p:cNvSpPr>
            <a:spLocks noChangeArrowheads="1"/>
          </p:cNvSpPr>
          <p:nvPr/>
        </p:nvSpPr>
        <p:spPr bwMode="auto">
          <a:xfrm>
            <a:off x="571472" y="2000240"/>
            <a:ext cx="7620000" cy="4114800"/>
          </a:xfrm>
          <a:prstGeom prst="rect">
            <a:avLst/>
          </a:prstGeom>
          <a:noFill/>
          <a:ln w="12700" cap="sq">
            <a:noFill/>
            <a:miter lim="800000"/>
            <a:headEnd type="none" w="sm" len="sm"/>
            <a:tailEnd type="none" w="sm" len="sm"/>
          </a:ln>
          <a:effectLst/>
        </p:spPr>
        <p:txBody>
          <a:bodyPr/>
          <a:lstStyle/>
          <a:p>
            <a:pPr marL="342900" indent="-342900" eaLnBrk="1" hangingPunct="1">
              <a:spcBef>
                <a:spcPct val="20000"/>
              </a:spcBef>
            </a:pPr>
            <a:r>
              <a:rPr lang="en-US" sz="2800" b="1" u="sng" dirty="0">
                <a:latin typeface="Times New Roman" pitchFamily="18" charset="0"/>
                <a:cs typeface="Times New Roman" pitchFamily="18" charset="0"/>
              </a:rPr>
              <a:t>PRINCIPLE</a:t>
            </a:r>
          </a:p>
          <a:p>
            <a:pPr marL="342900" indent="-342900" eaLnBrk="1" hangingPunct="1">
              <a:spcBef>
                <a:spcPct val="20000"/>
              </a:spcBef>
            </a:pPr>
            <a:endParaRPr lang="en-US" sz="3200" dirty="0"/>
          </a:p>
          <a:p>
            <a:pPr marL="342900" indent="-342900" eaLnBrk="1" hangingPunct="1">
              <a:spcBef>
                <a:spcPct val="20000"/>
              </a:spcBef>
              <a:buFontTx/>
              <a:buChar char="•"/>
            </a:pPr>
            <a:r>
              <a:rPr lang="en-US" sz="2800" dirty="0">
                <a:latin typeface="Times New Roman" pitchFamily="18" charset="0"/>
                <a:cs typeface="Times New Roman" pitchFamily="18" charset="0"/>
              </a:rPr>
              <a:t>The usage of microwave energy to speed up the process of diffusion of liquids in and out of the specimen.</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34963"/>
            <a:ext cx="8229600" cy="288925"/>
          </a:xfrm>
        </p:spPr>
        <p:txBody>
          <a:bodyPr>
            <a:noAutofit/>
          </a:bodyPr>
          <a:lstStyle/>
          <a:p>
            <a:r>
              <a:rPr lang="en-US" b="1" u="sng" dirty="0">
                <a:solidFill>
                  <a:schemeClr val="tx1"/>
                </a:solidFill>
                <a:latin typeface="Times New Roman" pitchFamily="18" charset="0"/>
                <a:cs typeface="Times New Roman" pitchFamily="18" charset="0"/>
              </a:rPr>
              <a:t>PROCEDURE</a:t>
            </a:r>
          </a:p>
        </p:txBody>
      </p:sp>
      <p:sp>
        <p:nvSpPr>
          <p:cNvPr id="7171" name="Rectangle 3"/>
          <p:cNvSpPr>
            <a:spLocks noGrp="1" noChangeArrowheads="1"/>
          </p:cNvSpPr>
          <p:nvPr>
            <p:ph type="body" idx="1"/>
          </p:nvPr>
        </p:nvSpPr>
        <p:spPr>
          <a:xfrm>
            <a:off x="1447800" y="1219200"/>
            <a:ext cx="7467600" cy="4953000"/>
          </a:xfrm>
        </p:spPr>
        <p:txBody>
          <a:bodyPr>
            <a:normAutofit/>
          </a:bodyPr>
          <a:lstStyle/>
          <a:p>
            <a:pPr>
              <a:lnSpc>
                <a:spcPct val="90000"/>
              </a:lnSpc>
            </a:pPr>
            <a:r>
              <a:rPr lang="en-US" sz="2800" dirty="0">
                <a:latin typeface="Times New Roman" pitchFamily="18" charset="0"/>
                <a:cs typeface="Times New Roman" pitchFamily="18" charset="0"/>
              </a:rPr>
              <a:t>Dehydration done in one step.</a:t>
            </a:r>
          </a:p>
          <a:p>
            <a:pPr lvl="1">
              <a:lnSpc>
                <a:spcPct val="90000"/>
              </a:lnSpc>
            </a:pPr>
            <a:r>
              <a:rPr lang="en-US" sz="2800" dirty="0">
                <a:latin typeface="Times New Roman" pitchFamily="18" charset="0"/>
                <a:cs typeface="Times New Roman" pitchFamily="18" charset="0"/>
              </a:rPr>
              <a:t>67 Deg C -  5 </a:t>
            </a:r>
            <a:r>
              <a:rPr lang="en-US" sz="2800" dirty="0" err="1">
                <a:latin typeface="Times New Roman" pitchFamily="18" charset="0"/>
                <a:cs typeface="Times New Roman" pitchFamily="18" charset="0"/>
              </a:rPr>
              <a:t>mins</a:t>
            </a:r>
            <a:endParaRPr lang="en-US" sz="2800" dirty="0">
              <a:latin typeface="Times New Roman" pitchFamily="18" charset="0"/>
              <a:cs typeface="Times New Roman" pitchFamily="18" charset="0"/>
            </a:endParaRPr>
          </a:p>
          <a:p>
            <a:pPr>
              <a:lnSpc>
                <a:spcPct val="90000"/>
              </a:lnSpc>
            </a:pPr>
            <a:r>
              <a:rPr lang="en-US" sz="2800" dirty="0">
                <a:latin typeface="Times New Roman" pitchFamily="18" charset="0"/>
                <a:cs typeface="Times New Roman" pitchFamily="18" charset="0"/>
              </a:rPr>
              <a:t>Addition of intermedium.</a:t>
            </a:r>
          </a:p>
          <a:p>
            <a:pPr lvl="1">
              <a:lnSpc>
                <a:spcPct val="90000"/>
              </a:lnSpc>
            </a:pPr>
            <a:r>
              <a:rPr lang="en-US" sz="2800" dirty="0">
                <a:latin typeface="Times New Roman" pitchFamily="18" charset="0"/>
                <a:cs typeface="Times New Roman" pitchFamily="18" charset="0"/>
              </a:rPr>
              <a:t>74 Deg C -  3 </a:t>
            </a:r>
            <a:r>
              <a:rPr lang="en-US" sz="2800" dirty="0" err="1">
                <a:latin typeface="Times New Roman" pitchFamily="18" charset="0"/>
                <a:cs typeface="Times New Roman" pitchFamily="18" charset="0"/>
              </a:rPr>
              <a:t>mins</a:t>
            </a:r>
            <a:endParaRPr lang="en-US" sz="2800" dirty="0">
              <a:latin typeface="Times New Roman" pitchFamily="18" charset="0"/>
              <a:cs typeface="Times New Roman" pitchFamily="18" charset="0"/>
            </a:endParaRPr>
          </a:p>
          <a:p>
            <a:pPr>
              <a:lnSpc>
                <a:spcPct val="90000"/>
              </a:lnSpc>
            </a:pPr>
            <a:r>
              <a:rPr lang="en-US" sz="2800" dirty="0">
                <a:latin typeface="Times New Roman" pitchFamily="18" charset="0"/>
                <a:cs typeface="Times New Roman" pitchFamily="18" charset="0"/>
              </a:rPr>
              <a:t>Paraffin added in liquid form.</a:t>
            </a:r>
          </a:p>
          <a:p>
            <a:pPr>
              <a:lnSpc>
                <a:spcPct val="90000"/>
              </a:lnSpc>
            </a:pPr>
            <a:r>
              <a:rPr lang="en-US" sz="2800" dirty="0">
                <a:latin typeface="Times New Roman" pitchFamily="18" charset="0"/>
                <a:cs typeface="Times New Roman" pitchFamily="18" charset="0"/>
              </a:rPr>
              <a:t>Paraffin brought to boiling point of intermedium to flash evaporate the same.</a:t>
            </a:r>
          </a:p>
          <a:p>
            <a:pPr lvl="1">
              <a:lnSpc>
                <a:spcPct val="90000"/>
              </a:lnSpc>
            </a:pPr>
            <a:r>
              <a:rPr lang="en-US" sz="2800" dirty="0">
                <a:latin typeface="Times New Roman" pitchFamily="18" charset="0"/>
                <a:cs typeface="Times New Roman" pitchFamily="18" charset="0"/>
              </a:rPr>
              <a:t>60 Deg C – 2 </a:t>
            </a:r>
            <a:r>
              <a:rPr lang="en-US" sz="2800" dirty="0" err="1">
                <a:latin typeface="Times New Roman" pitchFamily="18" charset="0"/>
                <a:cs typeface="Times New Roman" pitchFamily="18" charset="0"/>
              </a:rPr>
              <a:t>mins</a:t>
            </a:r>
            <a:endParaRPr lang="en-US" sz="2800" dirty="0">
              <a:latin typeface="Times New Roman" pitchFamily="18" charset="0"/>
              <a:cs typeface="Times New Roman" pitchFamily="18" charset="0"/>
            </a:endParaRPr>
          </a:p>
          <a:p>
            <a:pPr lvl="1">
              <a:lnSpc>
                <a:spcPct val="90000"/>
              </a:lnSpc>
            </a:pPr>
            <a:r>
              <a:rPr lang="en-US" sz="2800" dirty="0">
                <a:latin typeface="Times New Roman" pitchFamily="18" charset="0"/>
                <a:cs typeface="Times New Roman" pitchFamily="18" charset="0"/>
              </a:rPr>
              <a:t>85 Deg C -  5 </a:t>
            </a:r>
            <a:r>
              <a:rPr lang="en-US" sz="2800" dirty="0" err="1">
                <a:latin typeface="Times New Roman" pitchFamily="18" charset="0"/>
                <a:cs typeface="Times New Roman" pitchFamily="18" charset="0"/>
              </a:rPr>
              <a:t>mins</a:t>
            </a:r>
            <a:endParaRPr lang="en-US" sz="2800" dirty="0">
              <a:latin typeface="Times New Roman" pitchFamily="18" charset="0"/>
              <a:cs typeface="Times New Roman" pitchFamily="18" charset="0"/>
            </a:endParaRPr>
          </a:p>
          <a:p>
            <a:pPr>
              <a:lnSpc>
                <a:spcPct val="90000"/>
              </a:lnSpc>
            </a:pPr>
            <a:r>
              <a:rPr lang="en-US" sz="2800" dirty="0">
                <a:latin typeface="Times New Roman" pitchFamily="18" charset="0"/>
                <a:cs typeface="Times New Roman" pitchFamily="18" charset="0"/>
              </a:rPr>
              <a:t>Embedding in paraffin.</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441325"/>
          </a:xfrm>
        </p:spPr>
        <p:txBody>
          <a:bodyPr>
            <a:noAutofit/>
          </a:bodyPr>
          <a:lstStyle/>
          <a:p>
            <a:r>
              <a:rPr lang="en-US" b="1" u="sng" dirty="0">
                <a:solidFill>
                  <a:schemeClr val="tx1"/>
                </a:solidFill>
                <a:latin typeface="Times New Roman" pitchFamily="18" charset="0"/>
                <a:cs typeface="Times New Roman" pitchFamily="18" charset="0"/>
              </a:rPr>
              <a:t>ADVANTAGES</a:t>
            </a:r>
          </a:p>
        </p:txBody>
      </p:sp>
      <p:sp>
        <p:nvSpPr>
          <p:cNvPr id="8195" name="Rectangle 3"/>
          <p:cNvSpPr>
            <a:spLocks noGrp="1" noChangeArrowheads="1"/>
          </p:cNvSpPr>
          <p:nvPr>
            <p:ph type="body" idx="1"/>
          </p:nvPr>
        </p:nvSpPr>
        <p:spPr>
          <a:xfrm>
            <a:off x="1447800" y="1295400"/>
            <a:ext cx="6705600" cy="4648200"/>
          </a:xfrm>
        </p:spPr>
        <p:txBody>
          <a:bodyPr>
            <a:normAutofit/>
          </a:bodyPr>
          <a:lstStyle/>
          <a:p>
            <a:r>
              <a:rPr lang="en-US" sz="2800" dirty="0">
                <a:latin typeface="Times New Roman" pitchFamily="18" charset="0"/>
                <a:cs typeface="Times New Roman" pitchFamily="18" charset="0"/>
              </a:rPr>
              <a:t>Time and material </a:t>
            </a:r>
            <a:r>
              <a:rPr lang="en-US" sz="2800" dirty="0" err="1">
                <a:latin typeface="Times New Roman" pitchFamily="18" charset="0"/>
                <a:cs typeface="Times New Roman" pitchFamily="18" charset="0"/>
              </a:rPr>
              <a:t>saviour</a:t>
            </a:r>
            <a:r>
              <a:rPr lang="en-US" sz="2800" dirty="0">
                <a:latin typeface="Times New Roman" pitchFamily="18" charset="0"/>
                <a:cs typeface="Times New Roman" pitchFamily="18" charset="0"/>
              </a:rPr>
              <a:t>:</a:t>
            </a:r>
          </a:p>
          <a:p>
            <a:pPr lvl="1"/>
            <a:r>
              <a:rPr lang="en-US" sz="2800" dirty="0">
                <a:latin typeface="Times New Roman" pitchFamily="18" charset="0"/>
                <a:cs typeface="Times New Roman" pitchFamily="18" charset="0"/>
              </a:rPr>
              <a:t>100% ethyl alcohol for dehydration.</a:t>
            </a:r>
          </a:p>
          <a:p>
            <a:pPr lvl="1"/>
            <a:r>
              <a:rPr lang="en-US" sz="2800" dirty="0" err="1">
                <a:latin typeface="Times New Roman" pitchFamily="18" charset="0"/>
                <a:cs typeface="Times New Roman" pitchFamily="18" charset="0"/>
              </a:rPr>
              <a:t>Isopropanol</a:t>
            </a:r>
            <a:r>
              <a:rPr lang="en-US" sz="2800" dirty="0">
                <a:latin typeface="Times New Roman" pitchFamily="18" charset="0"/>
                <a:cs typeface="Times New Roman" pitchFamily="18" charset="0"/>
              </a:rPr>
              <a:t> for inter-medium.</a:t>
            </a:r>
          </a:p>
          <a:p>
            <a:pPr lvl="1"/>
            <a:r>
              <a:rPr lang="en-US" sz="2800" dirty="0">
                <a:latin typeface="Times New Roman" pitchFamily="18" charset="0"/>
                <a:cs typeface="Times New Roman" pitchFamily="18" charset="0"/>
              </a:rPr>
              <a:t>Liquid paraffin at 67 Deg C.</a:t>
            </a:r>
          </a:p>
          <a:p>
            <a:pPr lvl="1"/>
            <a:r>
              <a:rPr lang="en-US" sz="2800" dirty="0">
                <a:latin typeface="Times New Roman" pitchFamily="18" charset="0"/>
                <a:cs typeface="Times New Roman" pitchFamily="18" charset="0"/>
              </a:rPr>
              <a:t>Liquid paraffin at 82 Deg C.</a:t>
            </a:r>
          </a:p>
          <a:p>
            <a:r>
              <a:rPr lang="en-US" sz="2800" dirty="0">
                <a:latin typeface="Times New Roman" pitchFamily="18" charset="0"/>
                <a:cs typeface="Times New Roman" pitchFamily="18" charset="0"/>
              </a:rPr>
              <a:t>Eliminates the usage of </a:t>
            </a:r>
            <a:r>
              <a:rPr lang="en-US" sz="2800" dirty="0" err="1">
                <a:latin typeface="Times New Roman" pitchFamily="18" charset="0"/>
                <a:cs typeface="Times New Roman" pitchFamily="18" charset="0"/>
              </a:rPr>
              <a:t>Xylene</a:t>
            </a:r>
            <a:r>
              <a:rPr lang="en-US" sz="2800" dirty="0">
                <a:latin typeface="Times New Roman" pitchFamily="18" charset="0"/>
                <a:cs typeface="Times New Roman" pitchFamily="18" charset="0"/>
              </a:rPr>
              <a:t>.</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Summary </a:t>
            </a:r>
            <a:endParaRPr lang="en-US" sz="36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buClr>
                <a:schemeClr val="tx1"/>
              </a:buClr>
              <a:buSzPts val="3200"/>
              <a:buFont typeface="Calibri" pitchFamily="34" charset="0"/>
              <a:buChar char="•"/>
              <a:defRPr/>
            </a:pPr>
            <a:r>
              <a:rPr lang="en-US" sz="2800" dirty="0" smtClean="0">
                <a:latin typeface="Times New Roman" pitchFamily="18" charset="0"/>
                <a:cs typeface="Times New Roman" pitchFamily="18" charset="0"/>
              </a:rPr>
              <a:t>Processing Technique</a:t>
            </a:r>
          </a:p>
          <a:p>
            <a:pPr>
              <a:buClr>
                <a:schemeClr val="tx1"/>
              </a:buClr>
              <a:buSzPts val="3200"/>
              <a:buFont typeface="Calibri" pitchFamily="34" charset="0"/>
              <a:buChar char="•"/>
              <a:defRPr/>
            </a:pPr>
            <a:r>
              <a:rPr lang="en-US" sz="2800" dirty="0" smtClean="0">
                <a:latin typeface="Times New Roman" pitchFamily="18" charset="0"/>
                <a:cs typeface="Times New Roman" pitchFamily="18" charset="0"/>
              </a:rPr>
              <a:t>Procedure For Ground Sections</a:t>
            </a:r>
          </a:p>
          <a:p>
            <a:pPr>
              <a:buClr>
                <a:schemeClr val="tx1"/>
              </a:buClr>
              <a:buSzPts val="3200"/>
              <a:buFont typeface="Calibri" pitchFamily="34" charset="0"/>
              <a:buChar char="•"/>
            </a:pPr>
            <a:r>
              <a:rPr lang="en-US" sz="2800" dirty="0" smtClean="0">
                <a:latin typeface="Times New Roman" pitchFamily="18" charset="0"/>
                <a:cs typeface="Times New Roman" pitchFamily="18" charset="0"/>
              </a:rPr>
              <a:t>Advantages and procedure of frozen sections</a:t>
            </a:r>
          </a:p>
          <a:p>
            <a:pPr>
              <a:buClr>
                <a:schemeClr val="tx1"/>
              </a:buClr>
              <a:buSzPts val="3200"/>
              <a:buFont typeface="Calibri" pitchFamily="34" charset="0"/>
              <a:buChar char="•"/>
            </a:pPr>
            <a:r>
              <a:rPr lang="en-US" sz="2800" dirty="0" smtClean="0">
                <a:latin typeface="Times New Roman" pitchFamily="18" charset="0"/>
                <a:cs typeface="Times New Roman" pitchFamily="18" charset="0"/>
              </a:rPr>
              <a:t>Maintenance of laboratories</a:t>
            </a:r>
          </a:p>
          <a:p>
            <a:pPr>
              <a:buClr>
                <a:schemeClr val="tx1"/>
              </a:buClr>
              <a:buSzPts val="3200"/>
              <a:buFont typeface="Calibri" pitchFamily="34" charset="0"/>
              <a:buChar char="•"/>
            </a:pPr>
            <a:r>
              <a:rPr lang="en-US" sz="2800" dirty="0" smtClean="0">
                <a:latin typeface="Times New Roman" pitchFamily="18" charset="0"/>
                <a:cs typeface="Times New Roman" pitchFamily="18" charset="0"/>
              </a:rPr>
              <a:t> Advantages and procedure of microwave fixation</a:t>
            </a:r>
          </a:p>
          <a:p>
            <a:endParaRPr lang="en-US" sz="2800" dirty="0">
              <a:latin typeface="Times New Roman" pitchFamily="18" charset="0"/>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4338"/>
            <a:ext cx="7467600" cy="1143000"/>
          </a:xfrm>
        </p:spPr>
        <p:txBody>
          <a:bodyPr>
            <a:normAutofit/>
          </a:bodyPr>
          <a:lstStyle/>
          <a:p>
            <a:r>
              <a:rPr lang="en-US" sz="3600" dirty="0" smtClean="0">
                <a:latin typeface="Times New Roman" pitchFamily="18" charset="0"/>
                <a:cs typeface="Times New Roman" pitchFamily="18" charset="0"/>
              </a:rPr>
              <a:t>bibliography</a:t>
            </a:r>
            <a:endParaRPr lang="en-US" sz="3600" dirty="0">
              <a:latin typeface="Times New Roman" pitchFamily="18" charset="0"/>
              <a:cs typeface="Times New Roman" pitchFamily="18" charset="0"/>
            </a:endParaRPr>
          </a:p>
        </p:txBody>
      </p:sp>
      <p:sp>
        <p:nvSpPr>
          <p:cNvPr id="5" name="Content Placeholder 4"/>
          <p:cNvSpPr>
            <a:spLocks noGrp="1"/>
          </p:cNvSpPr>
          <p:nvPr>
            <p:ph sz="quarter" idx="1"/>
          </p:nvPr>
        </p:nvSpPr>
        <p:spPr>
          <a:xfrm>
            <a:off x="457200" y="1000108"/>
            <a:ext cx="7467600" cy="4873752"/>
          </a:xfrm>
        </p:spPr>
        <p:txBody>
          <a:bodyPr>
            <a:noAutofit/>
          </a:bodyPr>
          <a:lstStyle/>
          <a:p>
            <a:pPr marL="457200" indent="-457200">
              <a:buClr>
                <a:schemeClr val="bg2"/>
              </a:buClr>
              <a:buSzPct val="75000"/>
            </a:pPr>
            <a:r>
              <a:rPr lang="en-US" sz="2800" dirty="0" smtClean="0">
                <a:latin typeface="Times New Roman" pitchFamily="18" charset="0"/>
                <a:cs typeface="Times New Roman" pitchFamily="18" charset="0"/>
              </a:rPr>
              <a:t>Oral Development and Histology  Avery, j. K.1</a:t>
            </a:r>
            <a:r>
              <a:rPr lang="en-US" sz="2800" baseline="30000" dirty="0" smtClean="0">
                <a:latin typeface="Times New Roman" pitchFamily="18" charset="0"/>
                <a:cs typeface="Times New Roman" pitchFamily="18" charset="0"/>
              </a:rPr>
              <a:t>st</a:t>
            </a:r>
            <a:r>
              <a:rPr lang="en-US" sz="2800" dirty="0" smtClean="0">
                <a:latin typeface="Times New Roman" pitchFamily="18" charset="0"/>
                <a:cs typeface="Times New Roman" pitchFamily="18" charset="0"/>
              </a:rPr>
              <a:t> edition.</a:t>
            </a:r>
          </a:p>
          <a:p>
            <a:pPr marL="457200" indent="-457200"/>
            <a:r>
              <a:rPr lang="en-US" sz="2800" dirty="0" smtClean="0">
                <a:latin typeface="Times New Roman" pitchFamily="18" charset="0"/>
                <a:cs typeface="Times New Roman" pitchFamily="18" charset="0"/>
              </a:rPr>
              <a:t>Cellular Pathology </a:t>
            </a:r>
            <a:r>
              <a:rPr lang="en-US" sz="2800" dirty="0" err="1" smtClean="0">
                <a:latin typeface="Times New Roman" pitchFamily="18" charset="0"/>
                <a:cs typeface="Times New Roman" pitchFamily="18" charset="0"/>
              </a:rPr>
              <a:t>TechniqueCulling</a:t>
            </a:r>
            <a:r>
              <a:rPr lang="en-US" sz="2800" dirty="0" smtClean="0">
                <a:latin typeface="Times New Roman" pitchFamily="18" charset="0"/>
                <a:cs typeface="Times New Roman" pitchFamily="18" charset="0"/>
              </a:rPr>
              <a:t> Barr Allison 4</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edi</a:t>
            </a:r>
            <a:endParaRPr lang="en-US" sz="2800" dirty="0" smtClean="0">
              <a:latin typeface="Times New Roman" pitchFamily="18" charset="0"/>
              <a:cs typeface="Times New Roman" pitchFamily="18" charset="0"/>
            </a:endParaRPr>
          </a:p>
          <a:p>
            <a:pPr marL="457200" indent="-457200"/>
            <a:r>
              <a:rPr lang="en-US" sz="2800" dirty="0" smtClean="0">
                <a:latin typeface="Times New Roman" pitchFamily="18" charset="0"/>
                <a:cs typeface="Times New Roman" pitchFamily="18" charset="0"/>
              </a:rPr>
              <a:t> Theory &amp; Practice of Histological Techniques John D Bancroft 6</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edi</a:t>
            </a:r>
            <a:r>
              <a:rPr lang="en-US" sz="2800" dirty="0" smtClean="0">
                <a:latin typeface="Times New Roman" pitchFamily="18" charset="0"/>
                <a:cs typeface="Times New Roman" pitchFamily="18" charset="0"/>
              </a:rPr>
              <a:t> </a:t>
            </a:r>
          </a:p>
          <a:p>
            <a:pPr marL="457200" indent="-457200">
              <a:buClr>
                <a:schemeClr val="bg2"/>
              </a:buClr>
              <a:buSzPct val="75000"/>
            </a:pPr>
            <a:r>
              <a:rPr lang="en-US" sz="2800" dirty="0" err="1" smtClean="0">
                <a:latin typeface="Times New Roman" pitchFamily="18" charset="0"/>
                <a:cs typeface="Times New Roman" pitchFamily="18" charset="0"/>
              </a:rPr>
              <a:t>Orban's</a:t>
            </a:r>
            <a:r>
              <a:rPr lang="en-US" sz="2800" dirty="0" smtClean="0">
                <a:latin typeface="Times New Roman" pitchFamily="18" charset="0"/>
                <a:cs typeface="Times New Roman" pitchFamily="18" charset="0"/>
              </a:rPr>
              <a:t> Oral Histology and Embryology  Bhaskar, s. N.11</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edition.</a:t>
            </a:r>
          </a:p>
          <a:p>
            <a:pPr marL="457200" indent="-457200">
              <a:buClr>
                <a:schemeClr val="bg2"/>
              </a:buClr>
              <a:buSzPct val="75000"/>
            </a:pPr>
            <a:r>
              <a:rPr lang="en-US" sz="2800" dirty="0" smtClean="0">
                <a:latin typeface="Times New Roman" pitchFamily="18" charset="0"/>
                <a:cs typeface="Times New Roman" pitchFamily="18" charset="0"/>
              </a:rPr>
              <a:t>Oral Histology : Development, Structure and Funct Tencate, a. R. 4</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edition.</a:t>
            </a:r>
          </a:p>
          <a:p>
            <a:pPr marL="457200" indent="-457200">
              <a:buClr>
                <a:schemeClr val="bg2"/>
              </a:buClr>
              <a:buSzPct val="75000"/>
            </a:pPr>
            <a:r>
              <a:rPr lang="en-US" sz="2800" dirty="0" smtClean="0">
                <a:latin typeface="Times New Roman" pitchFamily="18" charset="0"/>
                <a:cs typeface="Times New Roman" pitchFamily="18" charset="0"/>
              </a:rPr>
              <a:t>Dental Embryology, Histology &amp; Anatomy. Marry Bath- Balogh Inergaret. 2</a:t>
            </a:r>
            <a:r>
              <a:rPr lang="en-US" sz="2800" baseline="30000" dirty="0" smtClean="0">
                <a:latin typeface="Times New Roman" pitchFamily="18" charset="0"/>
                <a:cs typeface="Times New Roman" pitchFamily="18" charset="0"/>
              </a:rPr>
              <a:t>nd</a:t>
            </a:r>
            <a:r>
              <a:rPr lang="en-US" sz="2800" dirty="0" smtClean="0">
                <a:latin typeface="Times New Roman" pitchFamily="18" charset="0"/>
                <a:cs typeface="Times New Roman" pitchFamily="18" charset="0"/>
              </a:rPr>
              <a:t> edition.</a:t>
            </a:r>
          </a:p>
          <a:p>
            <a:endParaRPr lang="en-US" sz="2800" dirty="0">
              <a:latin typeface="Times New Roman" pitchFamily="18" charset="0"/>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endParaRPr lang="en-US" smtClean="0">
              <a:solidFill>
                <a:srgbClr val="7B9899"/>
              </a:solidFill>
            </a:endParaRPr>
          </a:p>
        </p:txBody>
      </p:sp>
      <p:sp>
        <p:nvSpPr>
          <p:cNvPr id="4" name="Rectangle 3"/>
          <p:cNvSpPr/>
          <p:nvPr/>
        </p:nvSpPr>
        <p:spPr>
          <a:xfrm>
            <a:off x="1859558" y="2967335"/>
            <a:ext cx="6005170" cy="1323439"/>
          </a:xfrm>
          <a:prstGeom prst="rect">
            <a:avLst/>
          </a:prstGeom>
          <a:noFill/>
        </p:spPr>
        <p:txBody>
          <a:bodyPr wrap="none">
            <a:spAutoFit/>
          </a:bodyPr>
          <a:lstStyle/>
          <a:p>
            <a:pPr algn="ctr">
              <a:defRPr/>
            </a:pPr>
            <a:r>
              <a:rPr lang="en-US" sz="8000"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Thank You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51013"/>
            <a:ext cx="8229600" cy="5592763"/>
          </a:xfrm>
        </p:spPr>
        <p:txBody>
          <a:bodyPr>
            <a:normAutofit/>
          </a:bodyPr>
          <a:lstStyle/>
          <a:p>
            <a:r>
              <a:rPr lang="en-US" sz="2800" dirty="0" smtClean="0">
                <a:latin typeface="Times New Roman" pitchFamily="18" charset="0"/>
                <a:cs typeface="Times New Roman" pitchFamily="18" charset="0"/>
              </a:rPr>
              <a:t>Hard tissues – bone – carbohydrates &amp; protein</a:t>
            </a:r>
          </a:p>
          <a:p>
            <a:pPr>
              <a:buNone/>
            </a:pPr>
            <a:r>
              <a:rPr lang="en-US" sz="2800" dirty="0" smtClean="0">
                <a:latin typeface="Times New Roman" pitchFamily="18" charset="0"/>
                <a:cs typeface="Times New Roman" pitchFamily="18" charset="0"/>
              </a:rPr>
              <a:t>                           - enamel</a:t>
            </a:r>
          </a:p>
          <a:p>
            <a:pPr>
              <a:buNone/>
            </a:pPr>
            <a:r>
              <a:rPr lang="en-US" sz="2800" dirty="0" smtClean="0">
                <a:latin typeface="Times New Roman" pitchFamily="18" charset="0"/>
                <a:cs typeface="Times New Roman" pitchFamily="18" charset="0"/>
              </a:rPr>
              <a:t>                           - dentin</a:t>
            </a:r>
          </a:p>
          <a:p>
            <a:pPr>
              <a:buNone/>
            </a:pPr>
            <a:r>
              <a:rPr lang="en-US" sz="2800" dirty="0" smtClean="0">
                <a:latin typeface="Times New Roman" pitchFamily="18" charset="0"/>
                <a:cs typeface="Times New Roman" pitchFamily="18" charset="0"/>
              </a:rPr>
              <a:t>                           - cementum</a:t>
            </a:r>
            <a:endParaRPr lang="en-IN"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457200"/>
            <a:ext cx="7772400" cy="914400"/>
          </a:xfrm>
        </p:spPr>
        <p:txBody>
          <a:bodyPr>
            <a:noAutofit/>
          </a:bodyPr>
          <a:lstStyle/>
          <a:p>
            <a:pPr eaLnBrk="1" hangingPunct="1"/>
            <a:r>
              <a:rPr lang="en-US" dirty="0" smtClean="0">
                <a:solidFill>
                  <a:schemeClr val="tx1"/>
                </a:solidFill>
                <a:latin typeface="Times New Roman" pitchFamily="18" charset="0"/>
                <a:cs typeface="Times New Roman" pitchFamily="18" charset="0"/>
              </a:rPr>
              <a:t>Introduction</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p:txBody>
      </p:sp>
      <p:sp>
        <p:nvSpPr>
          <p:cNvPr id="5123" name="Rectangle 3"/>
          <p:cNvSpPr>
            <a:spLocks noGrp="1" noChangeArrowheads="1"/>
          </p:cNvSpPr>
          <p:nvPr>
            <p:ph sz="quarter" idx="1"/>
          </p:nvPr>
        </p:nvSpPr>
        <p:spPr>
          <a:xfrm>
            <a:off x="685800" y="1547834"/>
            <a:ext cx="7772400" cy="4953000"/>
          </a:xfrm>
        </p:spPr>
        <p:txBody>
          <a:bodyPr>
            <a:noAutofit/>
          </a:bodyPr>
          <a:lstStyle/>
          <a:p>
            <a:pPr algn="just" eaLnBrk="1" hangingPunct="1"/>
            <a:r>
              <a:rPr lang="en-US" sz="2800" dirty="0" smtClean="0">
                <a:latin typeface="Times New Roman" pitchFamily="18" charset="0"/>
                <a:cs typeface="Times New Roman" pitchFamily="18" charset="0"/>
              </a:rPr>
              <a:t>For microscopic examination, the specimen must be thin enough to permit the passage  of transmitted light &amp; , </a:t>
            </a:r>
          </a:p>
          <a:p>
            <a:pPr algn="just" eaLnBrk="1" hangingPunct="1"/>
            <a:r>
              <a:rPr lang="en-US" sz="2800" dirty="0" smtClean="0">
                <a:latin typeface="Times New Roman" pitchFamily="18" charset="0"/>
                <a:cs typeface="Times New Roman" pitchFamily="18" charset="0"/>
              </a:rPr>
              <a:t>For Detailed morphological examination, no more than one cell thickness.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246</TotalTime>
  <Words>2172</Words>
  <Application>Microsoft Office PowerPoint</Application>
  <PresentationFormat>On-screen Show (4:3)</PresentationFormat>
  <Paragraphs>366</Paragraphs>
  <Slides>77</Slides>
  <Notes>0</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Oriel</vt:lpstr>
      <vt:lpstr>Histochemistry </vt:lpstr>
      <vt:lpstr>Purpose Statement</vt:lpstr>
      <vt:lpstr>Learning Objectives </vt:lpstr>
      <vt:lpstr>Slide 4</vt:lpstr>
      <vt:lpstr>              </vt:lpstr>
      <vt:lpstr>Composition of tissues</vt:lpstr>
      <vt:lpstr>Connective Tissue</vt:lpstr>
      <vt:lpstr>Slide 8</vt:lpstr>
      <vt:lpstr>Introduction </vt:lpstr>
      <vt:lpstr>Slide 10</vt:lpstr>
      <vt:lpstr>Slide 11</vt:lpstr>
      <vt:lpstr>Paraffin-wax processing &amp; embedding </vt:lpstr>
      <vt:lpstr>Slide 13</vt:lpstr>
      <vt:lpstr>Histochemical Techniques</vt:lpstr>
      <vt:lpstr>Slide 15</vt:lpstr>
      <vt:lpstr>Preparation of sections for paraffin-embedded specimen</vt:lpstr>
      <vt:lpstr>Slide 17</vt:lpstr>
      <vt:lpstr>Fixation </vt:lpstr>
      <vt:lpstr>aims of fixation are: </vt:lpstr>
      <vt:lpstr>Slide 20</vt:lpstr>
      <vt:lpstr>Factors Affecting Fixation</vt:lpstr>
      <vt:lpstr>CLASSIFICATION</vt:lpstr>
      <vt:lpstr>PRINCIPLE</vt:lpstr>
      <vt:lpstr>FACTORS AFFECTING </vt:lpstr>
      <vt:lpstr>Classification of Fixatives.</vt:lpstr>
      <vt:lpstr>Slide 26</vt:lpstr>
      <vt:lpstr>Reaction of Fixatives with PROTEINS: </vt:lpstr>
      <vt:lpstr>Reaction of Fixatives with NUCLEIC ACIDS:</vt:lpstr>
      <vt:lpstr>Reaction of Fixatives with LIPIDS:</vt:lpstr>
      <vt:lpstr>Reaction of Fixatives with CARBOHYDRATES:</vt:lpstr>
      <vt:lpstr>Hydrogen Ion Concentration(pH):</vt:lpstr>
      <vt:lpstr>Slide 32</vt:lpstr>
      <vt:lpstr>Slide 33</vt:lpstr>
      <vt:lpstr>Duration:</vt:lpstr>
      <vt:lpstr>DEHYDRATING AGENTS:</vt:lpstr>
      <vt:lpstr>CLEARING AGENTS:</vt:lpstr>
      <vt:lpstr>Slide 37</vt:lpstr>
      <vt:lpstr>IMPREGNATION</vt:lpstr>
      <vt:lpstr>IMPREGNATION </vt:lpstr>
      <vt:lpstr>EMBEDDING</vt:lpstr>
      <vt:lpstr>Plastic embedding</vt:lpstr>
      <vt:lpstr>Types of Plastic embedding medium</vt:lpstr>
      <vt:lpstr>Embedding medium </vt:lpstr>
      <vt:lpstr> Orientation </vt:lpstr>
      <vt:lpstr>Slide 45</vt:lpstr>
      <vt:lpstr>Slide 46</vt:lpstr>
      <vt:lpstr>PROCESSING TECHNIQUE</vt:lpstr>
      <vt:lpstr>Wax embedding</vt:lpstr>
      <vt:lpstr>Wax embedding (Rapid technique)</vt:lpstr>
      <vt:lpstr>Acrylic embedding</vt:lpstr>
      <vt:lpstr>Epoxy embedding</vt:lpstr>
      <vt:lpstr>BLOCK FORMING</vt:lpstr>
      <vt:lpstr>AUTOMATIC PROCESSOR</vt:lpstr>
      <vt:lpstr>Slide 54</vt:lpstr>
      <vt:lpstr>Slide 55</vt:lpstr>
      <vt:lpstr>Slide 56</vt:lpstr>
      <vt:lpstr>Slide 57</vt:lpstr>
      <vt:lpstr>Slide 58</vt:lpstr>
      <vt:lpstr>Slide 59</vt:lpstr>
      <vt:lpstr>Procedure For Ground Sections</vt:lpstr>
      <vt:lpstr>Slide 61</vt:lpstr>
      <vt:lpstr>Slide 62</vt:lpstr>
      <vt:lpstr>Slide 63</vt:lpstr>
      <vt:lpstr>Slide 64</vt:lpstr>
      <vt:lpstr>Slide 65</vt:lpstr>
      <vt:lpstr>Slide 66</vt:lpstr>
      <vt:lpstr>Slide 67</vt:lpstr>
      <vt:lpstr>Frozen sections</vt:lpstr>
      <vt:lpstr>PROCEDURE</vt:lpstr>
      <vt:lpstr>Lab maintainance</vt:lpstr>
      <vt:lpstr>General advice</vt:lpstr>
      <vt:lpstr>MICROWAVE PROCESSING</vt:lpstr>
      <vt:lpstr>PROCEDURE</vt:lpstr>
      <vt:lpstr>ADVANTAGES</vt:lpstr>
      <vt:lpstr>Summary </vt:lpstr>
      <vt:lpstr>bibliography</vt:lpstr>
      <vt:lpstr>Slide 77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Histochemistry</dc:title>
  <dc:creator>Prakash</dc:creator>
  <cp:lastModifiedBy>AMANIYAR</cp:lastModifiedBy>
  <cp:revision>51</cp:revision>
  <dcterms:modified xsi:type="dcterms:W3CDTF">2016-12-19T06:43:34Z</dcterms:modified>
</cp:coreProperties>
</file>