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-25400" y="0"/>
            <a:ext cx="9163050" cy="7027863"/>
            <a:chOff x="-16" y="0"/>
            <a:chExt cx="5772" cy="4427"/>
          </a:xfrm>
        </p:grpSpPr>
        <p:grpSp>
          <p:nvGrpSpPr>
            <p:cNvPr id="3" name="Group 98"/>
            <p:cNvGrpSpPr>
              <a:grpSpLocks/>
            </p:cNvGrpSpPr>
            <p:nvPr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4" name="Group 9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92" name="Freeform 100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93" name="Freeform 101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5" name="Group 10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90" name="Freeform 103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91" name="Freeform 104"/>
                <p:cNvSpPr>
                  <a:spLocks/>
                </p:cNvSpPr>
                <p:nvPr/>
              </p:nvSpPr>
              <p:spPr bwMode="hidden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7" name="Group 10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5"/>
                <a:chOff x="1130" y="1"/>
                <a:chExt cx="385" cy="4308"/>
              </a:xfrm>
            </p:grpSpPr>
            <p:sp>
              <p:nvSpPr>
                <p:cNvPr id="86" name="Freeform 106"/>
                <p:cNvSpPr>
                  <a:spLocks/>
                </p:cNvSpPr>
                <p:nvPr/>
              </p:nvSpPr>
              <p:spPr bwMode="hidden">
                <a:xfrm>
                  <a:off x="1146" y="1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87" name="Freeform 107"/>
                <p:cNvSpPr>
                  <a:spLocks/>
                </p:cNvSpPr>
                <p:nvPr/>
              </p:nvSpPr>
              <p:spPr bwMode="hidden">
                <a:xfrm>
                  <a:off x="1237" y="2174"/>
                  <a:ext cx="251" cy="389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88" name="Freeform 108"/>
                <p:cNvSpPr>
                  <a:spLocks/>
                </p:cNvSpPr>
                <p:nvPr/>
              </p:nvSpPr>
              <p:spPr bwMode="hidden">
                <a:xfrm>
                  <a:off x="1130" y="2595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89" name="Freeform 109"/>
                <p:cNvSpPr>
                  <a:spLocks/>
                </p:cNvSpPr>
                <p:nvPr/>
              </p:nvSpPr>
              <p:spPr bwMode="hidden">
                <a:xfrm>
                  <a:off x="1255" y="2644"/>
                  <a:ext cx="146" cy="155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8" name="Group 11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84" name="Freeform 111"/>
                <p:cNvSpPr>
                  <a:spLocks/>
                </p:cNvSpPr>
                <p:nvPr/>
              </p:nvSpPr>
              <p:spPr bwMode="hidden">
                <a:xfrm>
                  <a:off x="429" y="0"/>
                  <a:ext cx="493" cy="4316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44" y="1104"/>
                    </a:cxn>
                    <a:cxn ang="0">
                      <a:pos x="6" y="1845"/>
                    </a:cxn>
                    <a:cxn ang="0">
                      <a:pos x="6" y="1982"/>
                    </a:cxn>
                    <a:cxn ang="0">
                      <a:pos x="20" y="2024"/>
                    </a:cxn>
                    <a:cxn ang="0">
                      <a:pos x="24" y="2068"/>
                    </a:cxn>
                    <a:cxn ang="0">
                      <a:pos x="6" y="2119"/>
                    </a:cxn>
                    <a:cxn ang="0">
                      <a:pos x="6" y="2210"/>
                    </a:cxn>
                    <a:cxn ang="0">
                      <a:pos x="28" y="2464"/>
                    </a:cxn>
                    <a:cxn ang="0">
                      <a:pos x="24" y="3044"/>
                    </a:cxn>
                    <a:cxn ang="0">
                      <a:pos x="28" y="4316"/>
                    </a:cxn>
                    <a:cxn ang="0">
                      <a:pos x="80" y="4312"/>
                    </a:cxn>
                    <a:cxn ang="0">
                      <a:pos x="88" y="3288"/>
                    </a:cxn>
                    <a:cxn ang="0">
                      <a:pos x="84" y="2416"/>
                    </a:cxn>
                    <a:cxn ang="0">
                      <a:pos x="60" y="2208"/>
                    </a:cxn>
                    <a:cxn ang="0">
                      <a:pos x="92" y="2100"/>
                    </a:cxn>
                    <a:cxn ang="0">
                      <a:pos x="240" y="2084"/>
                    </a:cxn>
                    <a:cxn ang="0">
                      <a:pos x="384" y="2084"/>
                    </a:cxn>
                    <a:cxn ang="0">
                      <a:pos x="428" y="2128"/>
                    </a:cxn>
                    <a:cxn ang="0">
                      <a:pos x="424" y="2236"/>
                    </a:cxn>
                    <a:cxn ang="0">
                      <a:pos x="420" y="2344"/>
                    </a:cxn>
                    <a:cxn ang="0">
                      <a:pos x="408" y="2496"/>
                    </a:cxn>
                    <a:cxn ang="0">
                      <a:pos x="395" y="4313"/>
                    </a:cxn>
                    <a:cxn ang="0">
                      <a:pos x="476" y="4310"/>
                    </a:cxn>
                    <a:cxn ang="0">
                      <a:pos x="459" y="3614"/>
                    </a:cxn>
                    <a:cxn ang="0">
                      <a:pos x="468" y="2472"/>
                    </a:cxn>
                    <a:cxn ang="0">
                      <a:pos x="493" y="2165"/>
                    </a:cxn>
                    <a:cxn ang="0">
                      <a:pos x="468" y="2048"/>
                    </a:cxn>
                    <a:cxn ang="0">
                      <a:pos x="487" y="1982"/>
                    </a:cxn>
                    <a:cxn ang="0">
                      <a:pos x="487" y="1800"/>
                    </a:cxn>
                    <a:cxn ang="0">
                      <a:pos x="456" y="1024"/>
                    </a:cxn>
                    <a:cxn ang="0">
                      <a:pos x="468" y="0"/>
                    </a:cxn>
                    <a:cxn ang="0">
                      <a:pos x="420" y="0"/>
                    </a:cxn>
                    <a:cxn ang="0">
                      <a:pos x="412" y="524"/>
                    </a:cxn>
                    <a:cxn ang="0">
                      <a:pos x="404" y="920"/>
                    </a:cxn>
                    <a:cxn ang="0">
                      <a:pos x="420" y="1592"/>
                    </a:cxn>
                    <a:cxn ang="0">
                      <a:pos x="436" y="1956"/>
                    </a:cxn>
                    <a:cxn ang="0">
                      <a:pos x="400" y="2024"/>
                    </a:cxn>
                    <a:cxn ang="0">
                      <a:pos x="244" y="2004"/>
                    </a:cxn>
                    <a:cxn ang="0">
                      <a:pos x="96" y="2016"/>
                    </a:cxn>
                    <a:cxn ang="0">
                      <a:pos x="54" y="1845"/>
                    </a:cxn>
                    <a:cxn ang="0">
                      <a:pos x="88" y="1356"/>
                    </a:cxn>
                    <a:cxn ang="0">
                      <a:pos x="92" y="580"/>
                    </a:cxn>
                    <a:cxn ang="0">
                      <a:pos x="84" y="0"/>
                    </a:cxn>
                    <a:cxn ang="0">
                      <a:pos x="40" y="0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85" name="Freeform 112"/>
                <p:cNvSpPr>
                  <a:spLocks/>
                </p:cNvSpPr>
                <p:nvPr/>
              </p:nvSpPr>
              <p:spPr bwMode="hidden">
                <a:xfrm>
                  <a:off x="686" y="2115"/>
                  <a:ext cx="110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9" name="Group 11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82" name="Freeform 114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83" name="Freeform 115"/>
                <p:cNvSpPr>
                  <a:spLocks/>
                </p:cNvSpPr>
                <p:nvPr/>
              </p:nvSpPr>
              <p:spPr bwMode="hidden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sp>
            <p:nvSpPr>
              <p:cNvPr id="12" name="Freeform 116"/>
              <p:cNvSpPr>
                <a:spLocks/>
              </p:cNvSpPr>
              <p:nvPr/>
            </p:nvSpPr>
            <p:spPr bwMode="hidden">
              <a:xfrm rot="2199825" flipH="1">
                <a:off x="2185" y="2464"/>
                <a:ext cx="479" cy="950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3" name="Freeform 117"/>
              <p:cNvSpPr>
                <a:spLocks/>
              </p:cNvSpPr>
              <p:nvPr/>
            </p:nvSpPr>
            <p:spPr bwMode="hidden">
              <a:xfrm rot="21428822" flipH="1">
                <a:off x="2294" y="2929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4" name="Freeform 118"/>
              <p:cNvSpPr>
                <a:spLocks/>
              </p:cNvSpPr>
              <p:nvPr/>
            </p:nvSpPr>
            <p:spPr bwMode="hidden">
              <a:xfrm>
                <a:off x="3188" y="2454"/>
                <a:ext cx="978" cy="332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5" name="Freeform 119"/>
              <p:cNvSpPr>
                <a:spLocks/>
              </p:cNvSpPr>
              <p:nvPr/>
            </p:nvSpPr>
            <p:spPr bwMode="hidden">
              <a:xfrm rot="-744944">
                <a:off x="3295" y="2728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6" name="Freeform 120"/>
              <p:cNvSpPr>
                <a:spLocks/>
              </p:cNvSpPr>
              <p:nvPr/>
            </p:nvSpPr>
            <p:spPr bwMode="hidden">
              <a:xfrm>
                <a:off x="2993" y="2966"/>
                <a:ext cx="474" cy="1164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grpSp>
            <p:nvGrpSpPr>
              <p:cNvPr id="10" name="Group 12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77" name="Freeform 122"/>
                <p:cNvSpPr>
                  <a:spLocks/>
                </p:cNvSpPr>
                <p:nvPr/>
              </p:nvSpPr>
              <p:spPr bwMode="hidden">
                <a:xfrm rot="2199825" flipH="1">
                  <a:off x="2305" y="2232"/>
                  <a:ext cx="479" cy="950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78" name="Freeform 123"/>
                <p:cNvSpPr>
                  <a:spLocks/>
                </p:cNvSpPr>
                <p:nvPr/>
              </p:nvSpPr>
              <p:spPr bwMode="hidden">
                <a:xfrm rot="21428822" flipH="1">
                  <a:off x="2414" y="269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79" name="Freeform 124"/>
                <p:cNvSpPr>
                  <a:spLocks/>
                </p:cNvSpPr>
                <p:nvPr/>
              </p:nvSpPr>
              <p:spPr bwMode="hidden">
                <a:xfrm>
                  <a:off x="3308" y="2222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80" name="Freeform 125"/>
                <p:cNvSpPr>
                  <a:spLocks/>
                </p:cNvSpPr>
                <p:nvPr/>
              </p:nvSpPr>
              <p:spPr bwMode="hidden">
                <a:xfrm rot="-744944">
                  <a:off x="3415" y="249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81" name="Freeform 126"/>
                <p:cNvSpPr>
                  <a:spLocks/>
                </p:cNvSpPr>
                <p:nvPr/>
              </p:nvSpPr>
              <p:spPr bwMode="hidden">
                <a:xfrm>
                  <a:off x="3113" y="273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11" name="Group 12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72" name="Freeform 12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73" name="Freeform 12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74" name="Freeform 13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75" name="Freeform 13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76" name="Freeform 13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17" name="Group 13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68" name="Freeform 134"/>
                <p:cNvSpPr>
                  <a:spLocks/>
                </p:cNvSpPr>
                <p:nvPr/>
              </p:nvSpPr>
              <p:spPr bwMode="hidden">
                <a:xfrm>
                  <a:off x="4676" y="0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69" name="Freeform 135"/>
                <p:cNvSpPr>
                  <a:spLocks/>
                </p:cNvSpPr>
                <p:nvPr/>
              </p:nvSpPr>
              <p:spPr bwMode="hidden">
                <a:xfrm>
                  <a:off x="4767" y="2173"/>
                  <a:ext cx="251" cy="390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70" name="Freeform 136"/>
                <p:cNvSpPr>
                  <a:spLocks/>
                </p:cNvSpPr>
                <p:nvPr/>
              </p:nvSpPr>
              <p:spPr bwMode="hidden">
                <a:xfrm>
                  <a:off x="4660" y="2594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71" name="Freeform 137"/>
                <p:cNvSpPr>
                  <a:spLocks/>
                </p:cNvSpPr>
                <p:nvPr/>
              </p:nvSpPr>
              <p:spPr bwMode="hidden">
                <a:xfrm>
                  <a:off x="4785" y="2643"/>
                  <a:ext cx="146" cy="154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18" name="Group 13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66" name="Freeform 139"/>
                <p:cNvSpPr>
                  <a:spLocks/>
                </p:cNvSpPr>
                <p:nvPr/>
              </p:nvSpPr>
              <p:spPr bwMode="hidden">
                <a:xfrm>
                  <a:off x="3792" y="0"/>
                  <a:ext cx="416" cy="4321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18" y="406"/>
                    </a:cxn>
                    <a:cxn ang="0">
                      <a:pos x="3" y="662"/>
                    </a:cxn>
                    <a:cxn ang="0">
                      <a:pos x="8" y="713"/>
                    </a:cxn>
                    <a:cxn ang="0">
                      <a:pos x="24" y="740"/>
                    </a:cxn>
                    <a:cxn ang="0">
                      <a:pos x="42" y="758"/>
                    </a:cxn>
                    <a:cxn ang="0">
                      <a:pos x="36" y="803"/>
                    </a:cxn>
                    <a:cxn ang="0">
                      <a:pos x="12" y="824"/>
                    </a:cxn>
                    <a:cxn ang="0">
                      <a:pos x="0" y="878"/>
                    </a:cxn>
                    <a:cxn ang="0">
                      <a:pos x="9" y="2903"/>
                    </a:cxn>
                    <a:cxn ang="0">
                      <a:pos x="9" y="3276"/>
                    </a:cxn>
                    <a:cxn ang="0">
                      <a:pos x="16" y="3330"/>
                    </a:cxn>
                    <a:cxn ang="0">
                      <a:pos x="42" y="3354"/>
                    </a:cxn>
                    <a:cxn ang="0">
                      <a:pos x="51" y="3390"/>
                    </a:cxn>
                    <a:cxn ang="0">
                      <a:pos x="39" y="3427"/>
                    </a:cxn>
                    <a:cxn ang="0">
                      <a:pos x="24" y="3466"/>
                    </a:cxn>
                    <a:cxn ang="0">
                      <a:pos x="31" y="4321"/>
                    </a:cxn>
                    <a:cxn ang="0">
                      <a:pos x="102" y="4317"/>
                    </a:cxn>
                    <a:cxn ang="0">
                      <a:pos x="93" y="3529"/>
                    </a:cxn>
                    <a:cxn ang="0">
                      <a:pos x="117" y="3496"/>
                    </a:cxn>
                    <a:cxn ang="0">
                      <a:pos x="156" y="3493"/>
                    </a:cxn>
                    <a:cxn ang="0">
                      <a:pos x="297" y="3502"/>
                    </a:cxn>
                    <a:cxn ang="0">
                      <a:pos x="345" y="3502"/>
                    </a:cxn>
                    <a:cxn ang="0">
                      <a:pos x="357" y="3478"/>
                    </a:cxn>
                    <a:cxn ang="0">
                      <a:pos x="315" y="3459"/>
                    </a:cxn>
                    <a:cxn ang="0">
                      <a:pos x="128" y="3444"/>
                    </a:cxn>
                    <a:cxn ang="0">
                      <a:pos x="99" y="3430"/>
                    </a:cxn>
                    <a:cxn ang="0">
                      <a:pos x="120" y="3408"/>
                    </a:cxn>
                    <a:cxn ang="0">
                      <a:pos x="210" y="3399"/>
                    </a:cxn>
                    <a:cxn ang="0">
                      <a:pos x="337" y="3398"/>
                    </a:cxn>
                    <a:cxn ang="0">
                      <a:pos x="381" y="3381"/>
                    </a:cxn>
                    <a:cxn ang="0">
                      <a:pos x="128" y="3375"/>
                    </a:cxn>
                    <a:cxn ang="0">
                      <a:pos x="87" y="3336"/>
                    </a:cxn>
                    <a:cxn ang="0">
                      <a:pos x="68" y="3285"/>
                    </a:cxn>
                    <a:cxn ang="0">
                      <a:pos x="63" y="1525"/>
                    </a:cxn>
                    <a:cxn ang="0">
                      <a:pos x="68" y="885"/>
                    </a:cxn>
                    <a:cxn ang="0">
                      <a:pos x="84" y="851"/>
                    </a:cxn>
                    <a:cxn ang="0">
                      <a:pos x="120" y="832"/>
                    </a:cxn>
                    <a:cxn ang="0">
                      <a:pos x="405" y="825"/>
                    </a:cxn>
                    <a:cxn ang="0">
                      <a:pos x="405" y="765"/>
                    </a:cxn>
                    <a:cxn ang="0">
                      <a:pos x="203" y="765"/>
                    </a:cxn>
                    <a:cxn ang="0">
                      <a:pos x="150" y="752"/>
                    </a:cxn>
                    <a:cxn ang="0">
                      <a:pos x="105" y="728"/>
                    </a:cxn>
                    <a:cxn ang="0">
                      <a:pos x="75" y="705"/>
                    </a:cxn>
                    <a:cxn ang="0">
                      <a:pos x="60" y="645"/>
                    </a:cxn>
                    <a:cxn ang="0">
                      <a:pos x="81" y="316"/>
                    </a:cxn>
                    <a:cxn ang="0">
                      <a:pos x="81" y="0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67" name="Freeform 140"/>
                <p:cNvSpPr>
                  <a:spLocks/>
                </p:cNvSpPr>
                <p:nvPr/>
              </p:nvSpPr>
              <p:spPr bwMode="hidden">
                <a:xfrm>
                  <a:off x="4099" y="-7"/>
                  <a:ext cx="187" cy="4323"/>
                </a:xfrm>
                <a:custGeom>
                  <a:avLst/>
                  <a:gdLst/>
                  <a:ahLst/>
                  <a:cxnLst>
                    <a:cxn ang="0">
                      <a:pos x="142" y="0"/>
                    </a:cxn>
                    <a:cxn ang="0">
                      <a:pos x="157" y="658"/>
                    </a:cxn>
                    <a:cxn ang="0">
                      <a:pos x="142" y="733"/>
                    </a:cxn>
                    <a:cxn ang="0">
                      <a:pos x="90" y="763"/>
                    </a:cxn>
                    <a:cxn ang="0">
                      <a:pos x="53" y="792"/>
                    </a:cxn>
                    <a:cxn ang="0">
                      <a:pos x="83" y="830"/>
                    </a:cxn>
                    <a:cxn ang="0">
                      <a:pos x="127" y="837"/>
                    </a:cxn>
                    <a:cxn ang="0">
                      <a:pos x="157" y="875"/>
                    </a:cxn>
                    <a:cxn ang="0">
                      <a:pos x="157" y="1152"/>
                    </a:cxn>
                    <a:cxn ang="0">
                      <a:pos x="135" y="1466"/>
                    </a:cxn>
                    <a:cxn ang="0">
                      <a:pos x="135" y="2573"/>
                    </a:cxn>
                    <a:cxn ang="0">
                      <a:pos x="165" y="3037"/>
                    </a:cxn>
                    <a:cxn ang="0">
                      <a:pos x="180" y="3298"/>
                    </a:cxn>
                    <a:cxn ang="0">
                      <a:pos x="142" y="3418"/>
                    </a:cxn>
                    <a:cxn ang="0">
                      <a:pos x="150" y="3463"/>
                    </a:cxn>
                    <a:cxn ang="0">
                      <a:pos x="172" y="3523"/>
                    </a:cxn>
                    <a:cxn ang="0">
                      <a:pos x="187" y="3807"/>
                    </a:cxn>
                    <a:cxn ang="0">
                      <a:pos x="187" y="4323"/>
                    </a:cxn>
                    <a:cxn ang="0">
                      <a:pos x="120" y="4316"/>
                    </a:cxn>
                    <a:cxn ang="0">
                      <a:pos x="105" y="3605"/>
                    </a:cxn>
                    <a:cxn ang="0">
                      <a:pos x="68" y="3463"/>
                    </a:cxn>
                    <a:cxn ang="0">
                      <a:pos x="83" y="3381"/>
                    </a:cxn>
                    <a:cxn ang="0">
                      <a:pos x="127" y="3313"/>
                    </a:cxn>
                    <a:cxn ang="0">
                      <a:pos x="98" y="3081"/>
                    </a:cxn>
                    <a:cxn ang="0">
                      <a:pos x="83" y="2573"/>
                    </a:cxn>
                    <a:cxn ang="0">
                      <a:pos x="83" y="1825"/>
                    </a:cxn>
                    <a:cxn ang="0">
                      <a:pos x="75" y="1264"/>
                    </a:cxn>
                    <a:cxn ang="0">
                      <a:pos x="83" y="950"/>
                    </a:cxn>
                    <a:cxn ang="0">
                      <a:pos x="38" y="852"/>
                    </a:cxn>
                    <a:cxn ang="0">
                      <a:pos x="0" y="807"/>
                    </a:cxn>
                    <a:cxn ang="0">
                      <a:pos x="75" y="718"/>
                    </a:cxn>
                    <a:cxn ang="0">
                      <a:pos x="105" y="605"/>
                    </a:cxn>
                    <a:cxn ang="0">
                      <a:pos x="90" y="119"/>
                    </a:cxn>
                    <a:cxn ang="0">
                      <a:pos x="75" y="7"/>
                    </a:cxn>
                    <a:cxn ang="0">
                      <a:pos x="142" y="0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19" name="Group 141"/>
              <p:cNvGrpSpPr>
                <a:grpSpLocks/>
              </p:cNvGrpSpPr>
              <p:nvPr/>
            </p:nvGrpSpPr>
            <p:grpSpPr bwMode="auto">
              <a:xfrm>
                <a:off x="2958" y="1201"/>
                <a:ext cx="1763" cy="1448"/>
                <a:chOff x="3387" y="1456"/>
                <a:chExt cx="1707" cy="1402"/>
              </a:xfrm>
            </p:grpSpPr>
            <p:sp>
              <p:nvSpPr>
                <p:cNvPr id="63" name="Freeform 142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64" name="Freeform 143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65" name="Freeform 144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3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sp>
            <p:nvSpPr>
              <p:cNvPr id="22" name="Freeform 145"/>
              <p:cNvSpPr>
                <a:spLocks/>
              </p:cNvSpPr>
              <p:nvPr/>
            </p:nvSpPr>
            <p:spPr bwMode="hidden">
              <a:xfrm rot="21428822" flipH="1">
                <a:off x="4882" y="660"/>
                <a:ext cx="496" cy="713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23" name="Freeform 146"/>
              <p:cNvSpPr>
                <a:spLocks/>
              </p:cNvSpPr>
              <p:nvPr/>
            </p:nvSpPr>
            <p:spPr bwMode="hidden">
              <a:xfrm>
                <a:off x="5541" y="574"/>
                <a:ext cx="216" cy="365"/>
              </a:xfrm>
              <a:custGeom>
                <a:avLst/>
                <a:gdLst/>
                <a:ahLst/>
                <a:cxnLst>
                  <a:cxn ang="0">
                    <a:pos x="39" y="8"/>
                  </a:cxn>
                  <a:cxn ang="0">
                    <a:pos x="213" y="23"/>
                  </a:cxn>
                  <a:cxn ang="0">
                    <a:pos x="216" y="146"/>
                  </a:cxn>
                  <a:cxn ang="0">
                    <a:pos x="84" y="66"/>
                  </a:cxn>
                  <a:cxn ang="0">
                    <a:pos x="72" y="85"/>
                  </a:cxn>
                  <a:cxn ang="0">
                    <a:pos x="169" y="147"/>
                  </a:cxn>
                  <a:cxn ang="0">
                    <a:pos x="213" y="194"/>
                  </a:cxn>
                  <a:cxn ang="0">
                    <a:pos x="216" y="365"/>
                  </a:cxn>
                  <a:cxn ang="0">
                    <a:pos x="45" y="192"/>
                  </a:cxn>
                  <a:cxn ang="0">
                    <a:pos x="1" y="68"/>
                  </a:cxn>
                  <a:cxn ang="0">
                    <a:pos x="39" y="8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24" name="Freeform 147"/>
              <p:cNvSpPr>
                <a:spLocks/>
              </p:cNvSpPr>
              <p:nvPr/>
            </p:nvSpPr>
            <p:spPr bwMode="hidden">
              <a:xfrm>
                <a:off x="5373" y="686"/>
                <a:ext cx="334" cy="819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grpSp>
            <p:nvGrpSpPr>
              <p:cNvPr id="20" name="Group 148"/>
              <p:cNvGrpSpPr>
                <a:grpSpLocks/>
              </p:cNvGrpSpPr>
              <p:nvPr/>
            </p:nvGrpSpPr>
            <p:grpSpPr bwMode="auto">
              <a:xfrm>
                <a:off x="4356" y="2717"/>
                <a:ext cx="1199" cy="985"/>
                <a:chOff x="3387" y="1456"/>
                <a:chExt cx="1707" cy="1402"/>
              </a:xfrm>
            </p:grpSpPr>
            <p:sp>
              <p:nvSpPr>
                <p:cNvPr id="60" name="Freeform 149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61" name="Freeform 150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62" name="Freeform 151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21" name="Group 152"/>
              <p:cNvGrpSpPr>
                <a:grpSpLocks/>
              </p:cNvGrpSpPr>
              <p:nvPr/>
            </p:nvGrpSpPr>
            <p:grpSpPr bwMode="auto">
              <a:xfrm>
                <a:off x="1480" y="3480"/>
                <a:ext cx="931" cy="765"/>
                <a:chOff x="3387" y="1456"/>
                <a:chExt cx="1707" cy="1402"/>
              </a:xfrm>
            </p:grpSpPr>
            <p:sp>
              <p:nvSpPr>
                <p:cNvPr id="57" name="Freeform 153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58" name="Freeform 154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59" name="Freeform 155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sp>
            <p:nvSpPr>
              <p:cNvPr id="27" name="Freeform 156"/>
              <p:cNvSpPr>
                <a:spLocks/>
              </p:cNvSpPr>
              <p:nvPr/>
            </p:nvSpPr>
            <p:spPr bwMode="hidden">
              <a:xfrm rot="-744944">
                <a:off x="818" y="3141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28" name="Freeform 157"/>
              <p:cNvSpPr>
                <a:spLocks/>
              </p:cNvSpPr>
              <p:nvPr/>
            </p:nvSpPr>
            <p:spPr bwMode="hidden">
              <a:xfrm>
                <a:off x="604" y="3352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29" name="Freeform 158"/>
              <p:cNvSpPr>
                <a:spLocks/>
              </p:cNvSpPr>
              <p:nvPr/>
            </p:nvSpPr>
            <p:spPr bwMode="hidden">
              <a:xfrm>
                <a:off x="721" y="2948"/>
                <a:ext cx="729" cy="248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30" name="Freeform 159"/>
              <p:cNvSpPr>
                <a:spLocks/>
              </p:cNvSpPr>
              <p:nvPr/>
            </p:nvSpPr>
            <p:spPr bwMode="hidden">
              <a:xfrm>
                <a:off x="0" y="3278"/>
                <a:ext cx="537" cy="619"/>
              </a:xfrm>
              <a:custGeom>
                <a:avLst/>
                <a:gdLst/>
                <a:ahLst/>
                <a:cxnLst>
                  <a:cxn ang="0">
                    <a:pos x="497" y="43"/>
                  </a:cxn>
                  <a:cxn ang="0">
                    <a:pos x="315" y="58"/>
                  </a:cxn>
                  <a:cxn ang="0">
                    <a:pos x="0" y="388"/>
                  </a:cxn>
                  <a:cxn ang="0">
                    <a:pos x="3" y="520"/>
                  </a:cxn>
                  <a:cxn ang="0">
                    <a:pos x="119" y="387"/>
                  </a:cxn>
                  <a:cxn ang="0">
                    <a:pos x="302" y="197"/>
                  </a:cxn>
                  <a:cxn ang="0">
                    <a:pos x="447" y="104"/>
                  </a:cxn>
                  <a:cxn ang="0">
                    <a:pos x="460" y="124"/>
                  </a:cxn>
                  <a:cxn ang="0">
                    <a:pos x="357" y="191"/>
                  </a:cxn>
                  <a:cxn ang="0">
                    <a:pos x="221" y="322"/>
                  </a:cxn>
                  <a:cxn ang="0">
                    <a:pos x="0" y="562"/>
                  </a:cxn>
                  <a:cxn ang="0">
                    <a:pos x="0" y="619"/>
                  </a:cxn>
                  <a:cxn ang="0">
                    <a:pos x="264" y="455"/>
                  </a:cxn>
                  <a:cxn ang="0">
                    <a:pos x="488" y="238"/>
                  </a:cxn>
                  <a:cxn ang="0">
                    <a:pos x="536" y="106"/>
                  </a:cxn>
                  <a:cxn ang="0">
                    <a:pos x="497" y="43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31" name="Freeform 160"/>
              <p:cNvSpPr>
                <a:spLocks/>
              </p:cNvSpPr>
              <p:nvPr/>
            </p:nvSpPr>
            <p:spPr bwMode="hidden">
              <a:xfrm>
                <a:off x="0" y="3063"/>
                <a:ext cx="506" cy="242"/>
              </a:xfrm>
              <a:custGeom>
                <a:avLst/>
                <a:gdLst/>
                <a:ahLst/>
                <a:cxnLst>
                  <a:cxn ang="0">
                    <a:pos x="469" y="200"/>
                  </a:cxn>
                  <a:cxn ang="0">
                    <a:pos x="492" y="168"/>
                  </a:cxn>
                  <a:cxn ang="0">
                    <a:pos x="481" y="114"/>
                  </a:cxn>
                  <a:cxn ang="0">
                    <a:pos x="389" y="31"/>
                  </a:cxn>
                  <a:cxn ang="0">
                    <a:pos x="184" y="1"/>
                  </a:cxn>
                  <a:cxn ang="0">
                    <a:pos x="3" y="24"/>
                  </a:cxn>
                  <a:cxn ang="0">
                    <a:pos x="0" y="114"/>
                  </a:cxn>
                  <a:cxn ang="0">
                    <a:pos x="169" y="103"/>
                  </a:cxn>
                  <a:cxn ang="0">
                    <a:pos x="340" y="129"/>
                  </a:cxn>
                  <a:cxn ang="0">
                    <a:pos x="389" y="153"/>
                  </a:cxn>
                  <a:cxn ang="0">
                    <a:pos x="386" y="170"/>
                  </a:cxn>
                  <a:cxn ang="0">
                    <a:pos x="319" y="143"/>
                  </a:cxn>
                  <a:cxn ang="0">
                    <a:pos x="166" y="120"/>
                  </a:cxn>
                  <a:cxn ang="0">
                    <a:pos x="3" y="144"/>
                  </a:cxn>
                  <a:cxn ang="0">
                    <a:pos x="6" y="204"/>
                  </a:cxn>
                  <a:cxn ang="0">
                    <a:pos x="271" y="241"/>
                  </a:cxn>
                  <a:cxn ang="0">
                    <a:pos x="469" y="200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32" name="Freeform 161"/>
              <p:cNvSpPr>
                <a:spLocks/>
              </p:cNvSpPr>
              <p:nvPr/>
            </p:nvSpPr>
            <p:spPr bwMode="hidden">
              <a:xfrm rot="-744944">
                <a:off x="811" y="22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33" name="Freeform 162"/>
              <p:cNvSpPr>
                <a:spLocks/>
              </p:cNvSpPr>
              <p:nvPr/>
            </p:nvSpPr>
            <p:spPr bwMode="hidden">
              <a:xfrm>
                <a:off x="597" y="233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34" name="Freeform 163"/>
              <p:cNvSpPr>
                <a:spLocks/>
              </p:cNvSpPr>
              <p:nvPr/>
            </p:nvSpPr>
            <p:spPr bwMode="hidden">
              <a:xfrm>
                <a:off x="667" y="0"/>
                <a:ext cx="880" cy="76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776" y="0"/>
                  </a:cxn>
                  <a:cxn ang="0">
                    <a:pos x="705" y="31"/>
                  </a:cxn>
                  <a:cxn ang="0">
                    <a:pos x="619" y="31"/>
                  </a:cxn>
                  <a:cxn ang="0">
                    <a:pos x="636" y="48"/>
                  </a:cxn>
                  <a:cxn ang="0">
                    <a:pos x="549" y="65"/>
                  </a:cxn>
                  <a:cxn ang="0">
                    <a:pos x="272" y="65"/>
                  </a:cxn>
                  <a:cxn ang="0">
                    <a:pos x="83" y="0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35" name="Freeform 164"/>
              <p:cNvSpPr>
                <a:spLocks/>
              </p:cNvSpPr>
              <p:nvPr/>
            </p:nvSpPr>
            <p:spPr bwMode="hidden">
              <a:xfrm>
                <a:off x="-14" y="161"/>
                <a:ext cx="544" cy="634"/>
              </a:xfrm>
              <a:custGeom>
                <a:avLst/>
                <a:gdLst/>
                <a:ahLst/>
                <a:cxnLst>
                  <a:cxn ang="0">
                    <a:pos x="504" y="41"/>
                  </a:cxn>
                  <a:cxn ang="0">
                    <a:pos x="322" y="56"/>
                  </a:cxn>
                  <a:cxn ang="0">
                    <a:pos x="17" y="379"/>
                  </a:cxn>
                  <a:cxn ang="0">
                    <a:pos x="14" y="520"/>
                  </a:cxn>
                  <a:cxn ang="0">
                    <a:pos x="126" y="385"/>
                  </a:cxn>
                  <a:cxn ang="0">
                    <a:pos x="309" y="195"/>
                  </a:cxn>
                  <a:cxn ang="0">
                    <a:pos x="454" y="102"/>
                  </a:cxn>
                  <a:cxn ang="0">
                    <a:pos x="467" y="122"/>
                  </a:cxn>
                  <a:cxn ang="0">
                    <a:pos x="364" y="189"/>
                  </a:cxn>
                  <a:cxn ang="0">
                    <a:pos x="228" y="320"/>
                  </a:cxn>
                  <a:cxn ang="0">
                    <a:pos x="41" y="527"/>
                  </a:cxn>
                  <a:cxn ang="0">
                    <a:pos x="17" y="559"/>
                  </a:cxn>
                  <a:cxn ang="0">
                    <a:pos x="14" y="628"/>
                  </a:cxn>
                  <a:cxn ang="0">
                    <a:pos x="43" y="598"/>
                  </a:cxn>
                  <a:cxn ang="0">
                    <a:pos x="271" y="453"/>
                  </a:cxn>
                  <a:cxn ang="0">
                    <a:pos x="495" y="236"/>
                  </a:cxn>
                  <a:cxn ang="0">
                    <a:pos x="543" y="104"/>
                  </a:cxn>
                  <a:cxn ang="0">
                    <a:pos x="504" y="41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36" name="Freeform 165"/>
              <p:cNvSpPr>
                <a:spLocks/>
              </p:cNvSpPr>
              <p:nvPr/>
            </p:nvSpPr>
            <p:spPr bwMode="hidden">
              <a:xfrm>
                <a:off x="0" y="0"/>
                <a:ext cx="499" cy="186"/>
              </a:xfrm>
              <a:custGeom>
                <a:avLst/>
                <a:gdLst/>
                <a:ahLst/>
                <a:cxnLst>
                  <a:cxn ang="0">
                    <a:pos x="462" y="144"/>
                  </a:cxn>
                  <a:cxn ang="0">
                    <a:pos x="485" y="112"/>
                  </a:cxn>
                  <a:cxn ang="0">
                    <a:pos x="474" y="58"/>
                  </a:cxn>
                  <a:cxn ang="0">
                    <a:pos x="411" y="3"/>
                  </a:cxn>
                  <a:cxn ang="0">
                    <a:pos x="0" y="0"/>
                  </a:cxn>
                  <a:cxn ang="0">
                    <a:pos x="3" y="60"/>
                  </a:cxn>
                  <a:cxn ang="0">
                    <a:pos x="162" y="47"/>
                  </a:cxn>
                  <a:cxn ang="0">
                    <a:pos x="333" y="73"/>
                  </a:cxn>
                  <a:cxn ang="0">
                    <a:pos x="382" y="97"/>
                  </a:cxn>
                  <a:cxn ang="0">
                    <a:pos x="379" y="114"/>
                  </a:cxn>
                  <a:cxn ang="0">
                    <a:pos x="312" y="87"/>
                  </a:cxn>
                  <a:cxn ang="0">
                    <a:pos x="159" y="64"/>
                  </a:cxn>
                  <a:cxn ang="0">
                    <a:pos x="3" y="87"/>
                  </a:cxn>
                  <a:cxn ang="0">
                    <a:pos x="3" y="150"/>
                  </a:cxn>
                  <a:cxn ang="0">
                    <a:pos x="264" y="185"/>
                  </a:cxn>
                  <a:cxn ang="0">
                    <a:pos x="462" y="144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grpSp>
            <p:nvGrpSpPr>
              <p:cNvPr id="25" name="Group 166"/>
              <p:cNvGrpSpPr>
                <a:grpSpLocks/>
              </p:cNvGrpSpPr>
              <p:nvPr/>
            </p:nvGrpSpPr>
            <p:grpSpPr bwMode="auto">
              <a:xfrm>
                <a:off x="1487" y="2470"/>
                <a:ext cx="931" cy="765"/>
                <a:chOff x="3387" y="1456"/>
                <a:chExt cx="1707" cy="1402"/>
              </a:xfrm>
            </p:grpSpPr>
            <p:sp>
              <p:nvSpPr>
                <p:cNvPr id="54" name="Freeform 167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55" name="Freeform 168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56" name="Freeform 169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26" name="Group 170"/>
              <p:cNvGrpSpPr>
                <a:grpSpLocks/>
              </p:cNvGrpSpPr>
              <p:nvPr/>
            </p:nvGrpSpPr>
            <p:grpSpPr bwMode="auto">
              <a:xfrm>
                <a:off x="1502" y="91"/>
                <a:ext cx="931" cy="765"/>
                <a:chOff x="3387" y="1456"/>
                <a:chExt cx="1707" cy="1402"/>
              </a:xfrm>
            </p:grpSpPr>
            <p:sp>
              <p:nvSpPr>
                <p:cNvPr id="51" name="Freeform 171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52" name="Freeform 172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53" name="Freeform 173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sp>
            <p:nvSpPr>
              <p:cNvPr id="39" name="Freeform 174"/>
              <p:cNvSpPr>
                <a:spLocks/>
              </p:cNvSpPr>
              <p:nvPr/>
            </p:nvSpPr>
            <p:spPr bwMode="hidden">
              <a:xfrm>
                <a:off x="2998" y="3579"/>
                <a:ext cx="678" cy="738"/>
              </a:xfrm>
              <a:custGeom>
                <a:avLst/>
                <a:gdLst/>
                <a:ahLst/>
                <a:cxnLst>
                  <a:cxn ang="0">
                    <a:pos x="577" y="17"/>
                  </a:cxn>
                  <a:cxn ang="0">
                    <a:pos x="341" y="100"/>
                  </a:cxn>
                  <a:cxn ang="0">
                    <a:pos x="54" y="621"/>
                  </a:cxn>
                  <a:cxn ang="0">
                    <a:pos x="17" y="735"/>
                  </a:cxn>
                  <a:cxn ang="0">
                    <a:pos x="140" y="738"/>
                  </a:cxn>
                  <a:cxn ang="0">
                    <a:pos x="198" y="614"/>
                  </a:cxn>
                  <a:cxn ang="0">
                    <a:pos x="375" y="292"/>
                  </a:cxn>
                  <a:cxn ang="0">
                    <a:pos x="534" y="115"/>
                  </a:cxn>
                  <a:cxn ang="0">
                    <a:pos x="559" y="138"/>
                  </a:cxn>
                  <a:cxn ang="0">
                    <a:pos x="445" y="264"/>
                  </a:cxn>
                  <a:cxn ang="0">
                    <a:pos x="311" y="487"/>
                  </a:cxn>
                  <a:cxn ang="0">
                    <a:pos x="188" y="738"/>
                  </a:cxn>
                  <a:cxn ang="0">
                    <a:pos x="353" y="738"/>
                  </a:cxn>
                  <a:cxn ang="0">
                    <a:pos x="417" y="651"/>
                  </a:cxn>
                  <a:cxn ang="0">
                    <a:pos x="638" y="279"/>
                  </a:cxn>
                  <a:cxn ang="0">
                    <a:pos x="653" y="85"/>
                  </a:cxn>
                  <a:cxn ang="0">
                    <a:pos x="577" y="17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40" name="Freeform 175"/>
              <p:cNvSpPr>
                <a:spLocks/>
              </p:cNvSpPr>
              <p:nvPr/>
            </p:nvSpPr>
            <p:spPr bwMode="hidden">
              <a:xfrm rot="-744944">
                <a:off x="3996" y="3377"/>
                <a:ext cx="729" cy="1047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41" name="Freeform 176"/>
              <p:cNvSpPr>
                <a:spLocks/>
              </p:cNvSpPr>
              <p:nvPr/>
            </p:nvSpPr>
            <p:spPr bwMode="hidden">
              <a:xfrm>
                <a:off x="3685" y="3623"/>
                <a:ext cx="472" cy="726"/>
              </a:xfrm>
              <a:custGeom>
                <a:avLst/>
                <a:gdLst/>
                <a:ahLst/>
                <a:cxnLst>
                  <a:cxn ang="0">
                    <a:pos x="116" y="694"/>
                  </a:cxn>
                  <a:cxn ang="0">
                    <a:pos x="41" y="440"/>
                  </a:cxn>
                  <a:cxn ang="0">
                    <a:pos x="6" y="148"/>
                  </a:cxn>
                  <a:cxn ang="0">
                    <a:pos x="78" y="28"/>
                  </a:cxn>
                  <a:cxn ang="0">
                    <a:pos x="222" y="28"/>
                  </a:cxn>
                  <a:cxn ang="0">
                    <a:pos x="317" y="196"/>
                  </a:cxn>
                  <a:cxn ang="0">
                    <a:pos x="437" y="555"/>
                  </a:cxn>
                  <a:cxn ang="0">
                    <a:pos x="458" y="691"/>
                  </a:cxn>
                  <a:cxn ang="0">
                    <a:pos x="350" y="694"/>
                  </a:cxn>
                  <a:cxn ang="0">
                    <a:pos x="341" y="651"/>
                  </a:cxn>
                  <a:cxn ang="0">
                    <a:pos x="198" y="244"/>
                  </a:cxn>
                  <a:cxn ang="0">
                    <a:pos x="150" y="172"/>
                  </a:cxn>
                  <a:cxn ang="0">
                    <a:pos x="150" y="220"/>
                  </a:cxn>
                  <a:cxn ang="0">
                    <a:pos x="269" y="531"/>
                  </a:cxn>
                  <a:cxn ang="0">
                    <a:pos x="311" y="691"/>
                  </a:cxn>
                  <a:cxn ang="0">
                    <a:pos x="116" y="694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grpSp>
            <p:nvGrpSpPr>
              <p:cNvPr id="37" name="Group 17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46" name="Freeform 17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47" name="Freeform 17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48" name="Freeform 18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49" name="Freeform 18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50" name="Freeform 18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38" name="Group 18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44" name="Freeform 184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45" name="Freeform 185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</p:grpSp>
        <p:sp>
          <p:nvSpPr>
            <p:cNvPr id="6" name="Rectangle 186"/>
            <p:cNvSpPr>
              <a:spLocks noChangeArrowheads="1"/>
            </p:cNvSpPr>
            <p:nvPr/>
          </p:nvSpPr>
          <p:spPr bwMode="gray">
            <a:xfrm>
              <a:off x="740" y="2161"/>
              <a:ext cx="5016" cy="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 dirty="0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9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9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dirty="0"/>
          </a:p>
        </p:txBody>
      </p:sp>
      <p:sp>
        <p:nvSpPr>
          <p:cNvPr id="9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IN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-25400" y="0"/>
            <a:ext cx="9166225" cy="7027863"/>
            <a:chOff x="-16" y="0"/>
            <a:chExt cx="5774" cy="4427"/>
          </a:xfrm>
        </p:grpSpPr>
        <p:grpSp>
          <p:nvGrpSpPr>
            <p:cNvPr id="14" name="Group 8"/>
            <p:cNvGrpSpPr>
              <a:grpSpLocks/>
            </p:cNvGrpSpPr>
            <p:nvPr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16" name="Group 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1034" name="Freeform 10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2" name="Freeform 11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17" name="Group 1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3" name="Freeform 13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4" name="Freeform 14"/>
                <p:cNvSpPr>
                  <a:spLocks/>
                </p:cNvSpPr>
                <p:nvPr/>
              </p:nvSpPr>
              <p:spPr bwMode="white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18" name="Group 1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4"/>
                <a:chOff x="1130" y="1"/>
                <a:chExt cx="385" cy="4308"/>
              </a:xfrm>
            </p:grpSpPr>
            <p:sp>
              <p:nvSpPr>
                <p:cNvPr id="1040" name="Freeform 16"/>
                <p:cNvSpPr>
                  <a:spLocks/>
                </p:cNvSpPr>
                <p:nvPr/>
              </p:nvSpPr>
              <p:spPr bwMode="white">
                <a:xfrm>
                  <a:off x="1146" y="1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41" name="Freeform 17"/>
                <p:cNvSpPr>
                  <a:spLocks/>
                </p:cNvSpPr>
                <p:nvPr/>
              </p:nvSpPr>
              <p:spPr bwMode="white">
                <a:xfrm>
                  <a:off x="1237" y="2174"/>
                  <a:ext cx="251" cy="390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white">
                <a:xfrm>
                  <a:off x="1130" y="2595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white">
                <a:xfrm>
                  <a:off x="1255" y="2644"/>
                  <a:ext cx="146" cy="154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19" name="Group 2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5" name="Freeform 21"/>
                <p:cNvSpPr>
                  <a:spLocks/>
                </p:cNvSpPr>
                <p:nvPr/>
              </p:nvSpPr>
              <p:spPr bwMode="white">
                <a:xfrm>
                  <a:off x="429" y="0"/>
                  <a:ext cx="493" cy="4316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44" y="1104"/>
                    </a:cxn>
                    <a:cxn ang="0">
                      <a:pos x="6" y="1845"/>
                    </a:cxn>
                    <a:cxn ang="0">
                      <a:pos x="6" y="1982"/>
                    </a:cxn>
                    <a:cxn ang="0">
                      <a:pos x="20" y="2024"/>
                    </a:cxn>
                    <a:cxn ang="0">
                      <a:pos x="24" y="2068"/>
                    </a:cxn>
                    <a:cxn ang="0">
                      <a:pos x="6" y="2119"/>
                    </a:cxn>
                    <a:cxn ang="0">
                      <a:pos x="6" y="2210"/>
                    </a:cxn>
                    <a:cxn ang="0">
                      <a:pos x="28" y="2464"/>
                    </a:cxn>
                    <a:cxn ang="0">
                      <a:pos x="24" y="3044"/>
                    </a:cxn>
                    <a:cxn ang="0">
                      <a:pos x="28" y="4316"/>
                    </a:cxn>
                    <a:cxn ang="0">
                      <a:pos x="80" y="4312"/>
                    </a:cxn>
                    <a:cxn ang="0">
                      <a:pos x="88" y="3288"/>
                    </a:cxn>
                    <a:cxn ang="0">
                      <a:pos x="84" y="2416"/>
                    </a:cxn>
                    <a:cxn ang="0">
                      <a:pos x="60" y="2208"/>
                    </a:cxn>
                    <a:cxn ang="0">
                      <a:pos x="92" y="2100"/>
                    </a:cxn>
                    <a:cxn ang="0">
                      <a:pos x="240" y="2084"/>
                    </a:cxn>
                    <a:cxn ang="0">
                      <a:pos x="384" y="2084"/>
                    </a:cxn>
                    <a:cxn ang="0">
                      <a:pos x="428" y="2128"/>
                    </a:cxn>
                    <a:cxn ang="0">
                      <a:pos x="424" y="2236"/>
                    </a:cxn>
                    <a:cxn ang="0">
                      <a:pos x="420" y="2344"/>
                    </a:cxn>
                    <a:cxn ang="0">
                      <a:pos x="408" y="2496"/>
                    </a:cxn>
                    <a:cxn ang="0">
                      <a:pos x="395" y="4313"/>
                    </a:cxn>
                    <a:cxn ang="0">
                      <a:pos x="476" y="4310"/>
                    </a:cxn>
                    <a:cxn ang="0">
                      <a:pos x="459" y="3614"/>
                    </a:cxn>
                    <a:cxn ang="0">
                      <a:pos x="468" y="2472"/>
                    </a:cxn>
                    <a:cxn ang="0">
                      <a:pos x="493" y="2165"/>
                    </a:cxn>
                    <a:cxn ang="0">
                      <a:pos x="468" y="2048"/>
                    </a:cxn>
                    <a:cxn ang="0">
                      <a:pos x="487" y="1982"/>
                    </a:cxn>
                    <a:cxn ang="0">
                      <a:pos x="487" y="1800"/>
                    </a:cxn>
                    <a:cxn ang="0">
                      <a:pos x="456" y="1024"/>
                    </a:cxn>
                    <a:cxn ang="0">
                      <a:pos x="468" y="0"/>
                    </a:cxn>
                    <a:cxn ang="0">
                      <a:pos x="420" y="0"/>
                    </a:cxn>
                    <a:cxn ang="0">
                      <a:pos x="412" y="524"/>
                    </a:cxn>
                    <a:cxn ang="0">
                      <a:pos x="404" y="920"/>
                    </a:cxn>
                    <a:cxn ang="0">
                      <a:pos x="420" y="1592"/>
                    </a:cxn>
                    <a:cxn ang="0">
                      <a:pos x="436" y="1956"/>
                    </a:cxn>
                    <a:cxn ang="0">
                      <a:pos x="400" y="2024"/>
                    </a:cxn>
                    <a:cxn ang="0">
                      <a:pos x="244" y="2004"/>
                    </a:cxn>
                    <a:cxn ang="0">
                      <a:pos x="96" y="2016"/>
                    </a:cxn>
                    <a:cxn ang="0">
                      <a:pos x="54" y="1845"/>
                    </a:cxn>
                    <a:cxn ang="0">
                      <a:pos x="88" y="1356"/>
                    </a:cxn>
                    <a:cxn ang="0">
                      <a:pos x="92" y="580"/>
                    </a:cxn>
                    <a:cxn ang="0">
                      <a:pos x="84" y="0"/>
                    </a:cxn>
                    <a:cxn ang="0">
                      <a:pos x="40" y="0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6" name="Freeform 22"/>
                <p:cNvSpPr>
                  <a:spLocks/>
                </p:cNvSpPr>
                <p:nvPr/>
              </p:nvSpPr>
              <p:spPr bwMode="white">
                <a:xfrm>
                  <a:off x="686" y="2115"/>
                  <a:ext cx="110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20" name="Group 2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7" name="Freeform 24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8" name="Freeform 25"/>
                <p:cNvSpPr>
                  <a:spLocks/>
                </p:cNvSpPr>
                <p:nvPr/>
              </p:nvSpPr>
              <p:spPr bwMode="white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sp>
            <p:nvSpPr>
              <p:cNvPr id="1050" name="Freeform 26"/>
              <p:cNvSpPr>
                <a:spLocks/>
              </p:cNvSpPr>
              <p:nvPr/>
            </p:nvSpPr>
            <p:spPr bwMode="white">
              <a:xfrm rot="2199825" flipH="1">
                <a:off x="2185" y="2464"/>
                <a:ext cx="479" cy="950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white">
              <a:xfrm rot="21428822" flipH="1">
                <a:off x="2294" y="2929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white">
              <a:xfrm>
                <a:off x="3188" y="2454"/>
                <a:ext cx="978" cy="332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white">
              <a:xfrm rot="-744944">
                <a:off x="3295" y="2728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white">
              <a:xfrm>
                <a:off x="2993" y="2966"/>
                <a:ext cx="474" cy="1164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grpSp>
            <p:nvGrpSpPr>
              <p:cNvPr id="21" name="Group 3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1056" name="Freeform 32"/>
                <p:cNvSpPr>
                  <a:spLocks/>
                </p:cNvSpPr>
                <p:nvPr/>
              </p:nvSpPr>
              <p:spPr bwMode="white">
                <a:xfrm rot="2199825" flipH="1">
                  <a:off x="2305" y="2232"/>
                  <a:ext cx="479" cy="950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57" name="Freeform 33"/>
                <p:cNvSpPr>
                  <a:spLocks/>
                </p:cNvSpPr>
                <p:nvPr/>
              </p:nvSpPr>
              <p:spPr bwMode="white">
                <a:xfrm rot="21428822" flipH="1">
                  <a:off x="2414" y="269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58" name="Freeform 34"/>
                <p:cNvSpPr>
                  <a:spLocks/>
                </p:cNvSpPr>
                <p:nvPr/>
              </p:nvSpPr>
              <p:spPr bwMode="white">
                <a:xfrm>
                  <a:off x="3308" y="2222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59" name="Freeform 35"/>
                <p:cNvSpPr>
                  <a:spLocks/>
                </p:cNvSpPr>
                <p:nvPr/>
              </p:nvSpPr>
              <p:spPr bwMode="white">
                <a:xfrm rot="-744944">
                  <a:off x="3415" y="249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60" name="Freeform 36"/>
                <p:cNvSpPr>
                  <a:spLocks/>
                </p:cNvSpPr>
                <p:nvPr/>
              </p:nvSpPr>
              <p:spPr bwMode="white">
                <a:xfrm>
                  <a:off x="3113" y="273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22" name="Group 3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1062" name="Freeform 3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63" name="Freeform 3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64" name="Freeform 4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9" name="Freeform 4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" name="Freeform 4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23" name="Group 4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1068" name="Freeform 44"/>
                <p:cNvSpPr>
                  <a:spLocks/>
                </p:cNvSpPr>
                <p:nvPr/>
              </p:nvSpPr>
              <p:spPr bwMode="white">
                <a:xfrm>
                  <a:off x="4676" y="0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69" name="Freeform 45"/>
                <p:cNvSpPr>
                  <a:spLocks/>
                </p:cNvSpPr>
                <p:nvPr/>
              </p:nvSpPr>
              <p:spPr bwMode="white">
                <a:xfrm>
                  <a:off x="4767" y="2173"/>
                  <a:ext cx="251" cy="390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1" name="Freeform 46"/>
                <p:cNvSpPr>
                  <a:spLocks/>
                </p:cNvSpPr>
                <p:nvPr/>
              </p:nvSpPr>
              <p:spPr bwMode="white">
                <a:xfrm>
                  <a:off x="4660" y="2594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2" name="Freeform 47"/>
                <p:cNvSpPr>
                  <a:spLocks/>
                </p:cNvSpPr>
                <p:nvPr/>
              </p:nvSpPr>
              <p:spPr bwMode="white">
                <a:xfrm>
                  <a:off x="4785" y="2643"/>
                  <a:ext cx="146" cy="154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24" name="Group 4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1073" name="Freeform 49"/>
                <p:cNvSpPr>
                  <a:spLocks/>
                </p:cNvSpPr>
                <p:nvPr/>
              </p:nvSpPr>
              <p:spPr bwMode="white">
                <a:xfrm>
                  <a:off x="3792" y="0"/>
                  <a:ext cx="416" cy="4321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18" y="406"/>
                    </a:cxn>
                    <a:cxn ang="0">
                      <a:pos x="3" y="662"/>
                    </a:cxn>
                    <a:cxn ang="0">
                      <a:pos x="8" y="713"/>
                    </a:cxn>
                    <a:cxn ang="0">
                      <a:pos x="24" y="740"/>
                    </a:cxn>
                    <a:cxn ang="0">
                      <a:pos x="42" y="758"/>
                    </a:cxn>
                    <a:cxn ang="0">
                      <a:pos x="36" y="803"/>
                    </a:cxn>
                    <a:cxn ang="0">
                      <a:pos x="12" y="824"/>
                    </a:cxn>
                    <a:cxn ang="0">
                      <a:pos x="0" y="878"/>
                    </a:cxn>
                    <a:cxn ang="0">
                      <a:pos x="9" y="2903"/>
                    </a:cxn>
                    <a:cxn ang="0">
                      <a:pos x="9" y="3276"/>
                    </a:cxn>
                    <a:cxn ang="0">
                      <a:pos x="16" y="3330"/>
                    </a:cxn>
                    <a:cxn ang="0">
                      <a:pos x="42" y="3354"/>
                    </a:cxn>
                    <a:cxn ang="0">
                      <a:pos x="51" y="3390"/>
                    </a:cxn>
                    <a:cxn ang="0">
                      <a:pos x="39" y="3427"/>
                    </a:cxn>
                    <a:cxn ang="0">
                      <a:pos x="24" y="3466"/>
                    </a:cxn>
                    <a:cxn ang="0">
                      <a:pos x="31" y="4321"/>
                    </a:cxn>
                    <a:cxn ang="0">
                      <a:pos x="102" y="4317"/>
                    </a:cxn>
                    <a:cxn ang="0">
                      <a:pos x="93" y="3529"/>
                    </a:cxn>
                    <a:cxn ang="0">
                      <a:pos x="117" y="3496"/>
                    </a:cxn>
                    <a:cxn ang="0">
                      <a:pos x="156" y="3493"/>
                    </a:cxn>
                    <a:cxn ang="0">
                      <a:pos x="297" y="3502"/>
                    </a:cxn>
                    <a:cxn ang="0">
                      <a:pos x="345" y="3502"/>
                    </a:cxn>
                    <a:cxn ang="0">
                      <a:pos x="357" y="3478"/>
                    </a:cxn>
                    <a:cxn ang="0">
                      <a:pos x="315" y="3459"/>
                    </a:cxn>
                    <a:cxn ang="0">
                      <a:pos x="128" y="3444"/>
                    </a:cxn>
                    <a:cxn ang="0">
                      <a:pos x="99" y="3430"/>
                    </a:cxn>
                    <a:cxn ang="0">
                      <a:pos x="120" y="3408"/>
                    </a:cxn>
                    <a:cxn ang="0">
                      <a:pos x="210" y="3399"/>
                    </a:cxn>
                    <a:cxn ang="0">
                      <a:pos x="337" y="3398"/>
                    </a:cxn>
                    <a:cxn ang="0">
                      <a:pos x="381" y="3381"/>
                    </a:cxn>
                    <a:cxn ang="0">
                      <a:pos x="128" y="3375"/>
                    </a:cxn>
                    <a:cxn ang="0">
                      <a:pos x="87" y="3336"/>
                    </a:cxn>
                    <a:cxn ang="0">
                      <a:pos x="68" y="3285"/>
                    </a:cxn>
                    <a:cxn ang="0">
                      <a:pos x="63" y="1525"/>
                    </a:cxn>
                    <a:cxn ang="0">
                      <a:pos x="68" y="885"/>
                    </a:cxn>
                    <a:cxn ang="0">
                      <a:pos x="84" y="851"/>
                    </a:cxn>
                    <a:cxn ang="0">
                      <a:pos x="120" y="832"/>
                    </a:cxn>
                    <a:cxn ang="0">
                      <a:pos x="405" y="825"/>
                    </a:cxn>
                    <a:cxn ang="0">
                      <a:pos x="405" y="765"/>
                    </a:cxn>
                    <a:cxn ang="0">
                      <a:pos x="203" y="765"/>
                    </a:cxn>
                    <a:cxn ang="0">
                      <a:pos x="150" y="752"/>
                    </a:cxn>
                    <a:cxn ang="0">
                      <a:pos x="105" y="728"/>
                    </a:cxn>
                    <a:cxn ang="0">
                      <a:pos x="75" y="705"/>
                    </a:cxn>
                    <a:cxn ang="0">
                      <a:pos x="60" y="645"/>
                    </a:cxn>
                    <a:cxn ang="0">
                      <a:pos x="81" y="316"/>
                    </a:cxn>
                    <a:cxn ang="0">
                      <a:pos x="81" y="0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74" name="Freeform 50"/>
                <p:cNvSpPr>
                  <a:spLocks/>
                </p:cNvSpPr>
                <p:nvPr/>
              </p:nvSpPr>
              <p:spPr bwMode="white">
                <a:xfrm>
                  <a:off x="4099" y="-7"/>
                  <a:ext cx="187" cy="4323"/>
                </a:xfrm>
                <a:custGeom>
                  <a:avLst/>
                  <a:gdLst/>
                  <a:ahLst/>
                  <a:cxnLst>
                    <a:cxn ang="0">
                      <a:pos x="142" y="0"/>
                    </a:cxn>
                    <a:cxn ang="0">
                      <a:pos x="157" y="658"/>
                    </a:cxn>
                    <a:cxn ang="0">
                      <a:pos x="142" y="733"/>
                    </a:cxn>
                    <a:cxn ang="0">
                      <a:pos x="90" y="763"/>
                    </a:cxn>
                    <a:cxn ang="0">
                      <a:pos x="53" y="792"/>
                    </a:cxn>
                    <a:cxn ang="0">
                      <a:pos x="83" y="830"/>
                    </a:cxn>
                    <a:cxn ang="0">
                      <a:pos x="127" y="837"/>
                    </a:cxn>
                    <a:cxn ang="0">
                      <a:pos x="157" y="875"/>
                    </a:cxn>
                    <a:cxn ang="0">
                      <a:pos x="157" y="1152"/>
                    </a:cxn>
                    <a:cxn ang="0">
                      <a:pos x="135" y="1466"/>
                    </a:cxn>
                    <a:cxn ang="0">
                      <a:pos x="135" y="2573"/>
                    </a:cxn>
                    <a:cxn ang="0">
                      <a:pos x="165" y="3037"/>
                    </a:cxn>
                    <a:cxn ang="0">
                      <a:pos x="180" y="3298"/>
                    </a:cxn>
                    <a:cxn ang="0">
                      <a:pos x="142" y="3418"/>
                    </a:cxn>
                    <a:cxn ang="0">
                      <a:pos x="150" y="3463"/>
                    </a:cxn>
                    <a:cxn ang="0">
                      <a:pos x="172" y="3523"/>
                    </a:cxn>
                    <a:cxn ang="0">
                      <a:pos x="187" y="3807"/>
                    </a:cxn>
                    <a:cxn ang="0">
                      <a:pos x="187" y="4323"/>
                    </a:cxn>
                    <a:cxn ang="0">
                      <a:pos x="120" y="4316"/>
                    </a:cxn>
                    <a:cxn ang="0">
                      <a:pos x="105" y="3605"/>
                    </a:cxn>
                    <a:cxn ang="0">
                      <a:pos x="68" y="3463"/>
                    </a:cxn>
                    <a:cxn ang="0">
                      <a:pos x="83" y="3381"/>
                    </a:cxn>
                    <a:cxn ang="0">
                      <a:pos x="127" y="3313"/>
                    </a:cxn>
                    <a:cxn ang="0">
                      <a:pos x="98" y="3081"/>
                    </a:cxn>
                    <a:cxn ang="0">
                      <a:pos x="83" y="2573"/>
                    </a:cxn>
                    <a:cxn ang="0">
                      <a:pos x="83" y="1825"/>
                    </a:cxn>
                    <a:cxn ang="0">
                      <a:pos x="75" y="1264"/>
                    </a:cxn>
                    <a:cxn ang="0">
                      <a:pos x="83" y="950"/>
                    </a:cxn>
                    <a:cxn ang="0">
                      <a:pos x="38" y="852"/>
                    </a:cxn>
                    <a:cxn ang="0">
                      <a:pos x="0" y="807"/>
                    </a:cxn>
                    <a:cxn ang="0">
                      <a:pos x="75" y="718"/>
                    </a:cxn>
                    <a:cxn ang="0">
                      <a:pos x="105" y="605"/>
                    </a:cxn>
                    <a:cxn ang="0">
                      <a:pos x="90" y="119"/>
                    </a:cxn>
                    <a:cxn ang="0">
                      <a:pos x="75" y="7"/>
                    </a:cxn>
                    <a:cxn ang="0">
                      <a:pos x="142" y="0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25" name="Group 51"/>
              <p:cNvGrpSpPr>
                <a:grpSpLocks/>
              </p:cNvGrpSpPr>
              <p:nvPr/>
            </p:nvGrpSpPr>
            <p:grpSpPr bwMode="auto">
              <a:xfrm>
                <a:off x="2956" y="1201"/>
                <a:ext cx="1762" cy="1448"/>
                <a:chOff x="3387" y="1456"/>
                <a:chExt cx="1707" cy="1402"/>
              </a:xfrm>
            </p:grpSpPr>
            <p:sp>
              <p:nvSpPr>
                <p:cNvPr id="1076" name="Freeform 52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77" name="Freeform 53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78" name="Freeform 54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sp>
            <p:nvSpPr>
              <p:cNvPr id="1079" name="Freeform 55"/>
              <p:cNvSpPr>
                <a:spLocks/>
              </p:cNvSpPr>
              <p:nvPr/>
            </p:nvSpPr>
            <p:spPr bwMode="white">
              <a:xfrm rot="21428822" flipH="1">
                <a:off x="4882" y="660"/>
                <a:ext cx="496" cy="713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white">
              <a:xfrm>
                <a:off x="5541" y="574"/>
                <a:ext cx="216" cy="365"/>
              </a:xfrm>
              <a:custGeom>
                <a:avLst/>
                <a:gdLst/>
                <a:ahLst/>
                <a:cxnLst>
                  <a:cxn ang="0">
                    <a:pos x="39" y="8"/>
                  </a:cxn>
                  <a:cxn ang="0">
                    <a:pos x="213" y="23"/>
                  </a:cxn>
                  <a:cxn ang="0">
                    <a:pos x="216" y="146"/>
                  </a:cxn>
                  <a:cxn ang="0">
                    <a:pos x="84" y="66"/>
                  </a:cxn>
                  <a:cxn ang="0">
                    <a:pos x="72" y="85"/>
                  </a:cxn>
                  <a:cxn ang="0">
                    <a:pos x="169" y="147"/>
                  </a:cxn>
                  <a:cxn ang="0">
                    <a:pos x="213" y="194"/>
                  </a:cxn>
                  <a:cxn ang="0">
                    <a:pos x="216" y="365"/>
                  </a:cxn>
                  <a:cxn ang="0">
                    <a:pos x="45" y="192"/>
                  </a:cxn>
                  <a:cxn ang="0">
                    <a:pos x="1" y="68"/>
                  </a:cxn>
                  <a:cxn ang="0">
                    <a:pos x="39" y="8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white">
              <a:xfrm>
                <a:off x="5373" y="686"/>
                <a:ext cx="334" cy="819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grpSp>
            <p:nvGrpSpPr>
              <p:cNvPr id="26" name="Group 58"/>
              <p:cNvGrpSpPr>
                <a:grpSpLocks/>
              </p:cNvGrpSpPr>
              <p:nvPr/>
            </p:nvGrpSpPr>
            <p:grpSpPr bwMode="auto">
              <a:xfrm>
                <a:off x="4358" y="2718"/>
                <a:ext cx="1200" cy="986"/>
                <a:chOff x="3387" y="1456"/>
                <a:chExt cx="1707" cy="1402"/>
              </a:xfrm>
            </p:grpSpPr>
            <p:sp>
              <p:nvSpPr>
                <p:cNvPr id="1083" name="Freeform 59"/>
                <p:cNvSpPr>
                  <a:spLocks/>
                </p:cNvSpPr>
                <p:nvPr/>
              </p:nvSpPr>
              <p:spPr bwMode="white">
                <a:xfrm rot="21428822" flipH="1">
                  <a:off x="3387" y="16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84" name="Freeform 60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white">
                <a:xfrm>
                  <a:off x="4085" y="1693"/>
                  <a:ext cx="475" cy="1165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27" name="Group 62"/>
              <p:cNvGrpSpPr>
                <a:grpSpLocks/>
              </p:cNvGrpSpPr>
              <p:nvPr/>
            </p:nvGrpSpPr>
            <p:grpSpPr bwMode="auto">
              <a:xfrm>
                <a:off x="1478" y="3479"/>
                <a:ext cx="930" cy="764"/>
                <a:chOff x="3387" y="1456"/>
                <a:chExt cx="1707" cy="1402"/>
              </a:xfrm>
            </p:grpSpPr>
            <p:sp>
              <p:nvSpPr>
                <p:cNvPr id="1087" name="Freeform 63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88" name="Freeform 64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089" name="Freeform 65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sp>
            <p:nvSpPr>
              <p:cNvPr id="1090" name="Freeform 66"/>
              <p:cNvSpPr>
                <a:spLocks/>
              </p:cNvSpPr>
              <p:nvPr/>
            </p:nvSpPr>
            <p:spPr bwMode="white">
              <a:xfrm rot="-744944">
                <a:off x="818" y="3141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white">
              <a:xfrm>
                <a:off x="604" y="3352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92" name="Freeform 68"/>
              <p:cNvSpPr>
                <a:spLocks/>
              </p:cNvSpPr>
              <p:nvPr/>
            </p:nvSpPr>
            <p:spPr bwMode="white">
              <a:xfrm>
                <a:off x="721" y="2948"/>
                <a:ext cx="729" cy="248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93" name="Freeform 69"/>
              <p:cNvSpPr>
                <a:spLocks/>
              </p:cNvSpPr>
              <p:nvPr/>
            </p:nvSpPr>
            <p:spPr bwMode="white">
              <a:xfrm>
                <a:off x="0" y="3278"/>
                <a:ext cx="537" cy="619"/>
              </a:xfrm>
              <a:custGeom>
                <a:avLst/>
                <a:gdLst/>
                <a:ahLst/>
                <a:cxnLst>
                  <a:cxn ang="0">
                    <a:pos x="497" y="43"/>
                  </a:cxn>
                  <a:cxn ang="0">
                    <a:pos x="315" y="58"/>
                  </a:cxn>
                  <a:cxn ang="0">
                    <a:pos x="0" y="388"/>
                  </a:cxn>
                  <a:cxn ang="0">
                    <a:pos x="3" y="520"/>
                  </a:cxn>
                  <a:cxn ang="0">
                    <a:pos x="119" y="387"/>
                  </a:cxn>
                  <a:cxn ang="0">
                    <a:pos x="302" y="197"/>
                  </a:cxn>
                  <a:cxn ang="0">
                    <a:pos x="447" y="104"/>
                  </a:cxn>
                  <a:cxn ang="0">
                    <a:pos x="460" y="124"/>
                  </a:cxn>
                  <a:cxn ang="0">
                    <a:pos x="357" y="191"/>
                  </a:cxn>
                  <a:cxn ang="0">
                    <a:pos x="221" y="322"/>
                  </a:cxn>
                  <a:cxn ang="0">
                    <a:pos x="0" y="562"/>
                  </a:cxn>
                  <a:cxn ang="0">
                    <a:pos x="0" y="619"/>
                  </a:cxn>
                  <a:cxn ang="0">
                    <a:pos x="264" y="455"/>
                  </a:cxn>
                  <a:cxn ang="0">
                    <a:pos x="488" y="238"/>
                  </a:cxn>
                  <a:cxn ang="0">
                    <a:pos x="536" y="106"/>
                  </a:cxn>
                  <a:cxn ang="0">
                    <a:pos x="497" y="43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94" name="Freeform 70"/>
              <p:cNvSpPr>
                <a:spLocks/>
              </p:cNvSpPr>
              <p:nvPr/>
            </p:nvSpPr>
            <p:spPr bwMode="white">
              <a:xfrm>
                <a:off x="0" y="3063"/>
                <a:ext cx="506" cy="242"/>
              </a:xfrm>
              <a:custGeom>
                <a:avLst/>
                <a:gdLst/>
                <a:ahLst/>
                <a:cxnLst>
                  <a:cxn ang="0">
                    <a:pos x="469" y="200"/>
                  </a:cxn>
                  <a:cxn ang="0">
                    <a:pos x="492" y="168"/>
                  </a:cxn>
                  <a:cxn ang="0">
                    <a:pos x="481" y="114"/>
                  </a:cxn>
                  <a:cxn ang="0">
                    <a:pos x="389" y="31"/>
                  </a:cxn>
                  <a:cxn ang="0">
                    <a:pos x="184" y="1"/>
                  </a:cxn>
                  <a:cxn ang="0">
                    <a:pos x="3" y="24"/>
                  </a:cxn>
                  <a:cxn ang="0">
                    <a:pos x="0" y="114"/>
                  </a:cxn>
                  <a:cxn ang="0">
                    <a:pos x="169" y="103"/>
                  </a:cxn>
                  <a:cxn ang="0">
                    <a:pos x="340" y="129"/>
                  </a:cxn>
                  <a:cxn ang="0">
                    <a:pos x="389" y="153"/>
                  </a:cxn>
                  <a:cxn ang="0">
                    <a:pos x="386" y="170"/>
                  </a:cxn>
                  <a:cxn ang="0">
                    <a:pos x="319" y="143"/>
                  </a:cxn>
                  <a:cxn ang="0">
                    <a:pos x="166" y="120"/>
                  </a:cxn>
                  <a:cxn ang="0">
                    <a:pos x="3" y="144"/>
                  </a:cxn>
                  <a:cxn ang="0">
                    <a:pos x="6" y="204"/>
                  </a:cxn>
                  <a:cxn ang="0">
                    <a:pos x="271" y="241"/>
                  </a:cxn>
                  <a:cxn ang="0">
                    <a:pos x="469" y="200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95" name="Freeform 71"/>
              <p:cNvSpPr>
                <a:spLocks/>
              </p:cNvSpPr>
              <p:nvPr/>
            </p:nvSpPr>
            <p:spPr bwMode="white">
              <a:xfrm rot="-744944">
                <a:off x="811" y="22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96" name="Freeform 72"/>
              <p:cNvSpPr>
                <a:spLocks/>
              </p:cNvSpPr>
              <p:nvPr/>
            </p:nvSpPr>
            <p:spPr bwMode="white">
              <a:xfrm>
                <a:off x="597" y="233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97" name="Freeform 73"/>
              <p:cNvSpPr>
                <a:spLocks/>
              </p:cNvSpPr>
              <p:nvPr/>
            </p:nvSpPr>
            <p:spPr bwMode="white">
              <a:xfrm>
                <a:off x="667" y="0"/>
                <a:ext cx="880" cy="76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776" y="0"/>
                  </a:cxn>
                  <a:cxn ang="0">
                    <a:pos x="705" y="31"/>
                  </a:cxn>
                  <a:cxn ang="0">
                    <a:pos x="619" y="31"/>
                  </a:cxn>
                  <a:cxn ang="0">
                    <a:pos x="636" y="48"/>
                  </a:cxn>
                  <a:cxn ang="0">
                    <a:pos x="549" y="65"/>
                  </a:cxn>
                  <a:cxn ang="0">
                    <a:pos x="272" y="65"/>
                  </a:cxn>
                  <a:cxn ang="0">
                    <a:pos x="83" y="0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98" name="Freeform 74"/>
              <p:cNvSpPr>
                <a:spLocks/>
              </p:cNvSpPr>
              <p:nvPr/>
            </p:nvSpPr>
            <p:spPr bwMode="white">
              <a:xfrm>
                <a:off x="-14" y="161"/>
                <a:ext cx="544" cy="634"/>
              </a:xfrm>
              <a:custGeom>
                <a:avLst/>
                <a:gdLst/>
                <a:ahLst/>
                <a:cxnLst>
                  <a:cxn ang="0">
                    <a:pos x="504" y="41"/>
                  </a:cxn>
                  <a:cxn ang="0">
                    <a:pos x="322" y="56"/>
                  </a:cxn>
                  <a:cxn ang="0">
                    <a:pos x="17" y="379"/>
                  </a:cxn>
                  <a:cxn ang="0">
                    <a:pos x="14" y="520"/>
                  </a:cxn>
                  <a:cxn ang="0">
                    <a:pos x="126" y="385"/>
                  </a:cxn>
                  <a:cxn ang="0">
                    <a:pos x="309" y="195"/>
                  </a:cxn>
                  <a:cxn ang="0">
                    <a:pos x="454" y="102"/>
                  </a:cxn>
                  <a:cxn ang="0">
                    <a:pos x="467" y="122"/>
                  </a:cxn>
                  <a:cxn ang="0">
                    <a:pos x="364" y="189"/>
                  </a:cxn>
                  <a:cxn ang="0">
                    <a:pos x="228" y="320"/>
                  </a:cxn>
                  <a:cxn ang="0">
                    <a:pos x="41" y="527"/>
                  </a:cxn>
                  <a:cxn ang="0">
                    <a:pos x="17" y="559"/>
                  </a:cxn>
                  <a:cxn ang="0">
                    <a:pos x="14" y="628"/>
                  </a:cxn>
                  <a:cxn ang="0">
                    <a:pos x="43" y="598"/>
                  </a:cxn>
                  <a:cxn ang="0">
                    <a:pos x="271" y="453"/>
                  </a:cxn>
                  <a:cxn ang="0">
                    <a:pos x="495" y="236"/>
                  </a:cxn>
                  <a:cxn ang="0">
                    <a:pos x="543" y="104"/>
                  </a:cxn>
                  <a:cxn ang="0">
                    <a:pos x="504" y="41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099" name="Freeform 75"/>
              <p:cNvSpPr>
                <a:spLocks/>
              </p:cNvSpPr>
              <p:nvPr/>
            </p:nvSpPr>
            <p:spPr bwMode="white">
              <a:xfrm>
                <a:off x="0" y="0"/>
                <a:ext cx="499" cy="186"/>
              </a:xfrm>
              <a:custGeom>
                <a:avLst/>
                <a:gdLst/>
                <a:ahLst/>
                <a:cxnLst>
                  <a:cxn ang="0">
                    <a:pos x="462" y="144"/>
                  </a:cxn>
                  <a:cxn ang="0">
                    <a:pos x="485" y="112"/>
                  </a:cxn>
                  <a:cxn ang="0">
                    <a:pos x="474" y="58"/>
                  </a:cxn>
                  <a:cxn ang="0">
                    <a:pos x="411" y="3"/>
                  </a:cxn>
                  <a:cxn ang="0">
                    <a:pos x="0" y="0"/>
                  </a:cxn>
                  <a:cxn ang="0">
                    <a:pos x="3" y="60"/>
                  </a:cxn>
                  <a:cxn ang="0">
                    <a:pos x="162" y="47"/>
                  </a:cxn>
                  <a:cxn ang="0">
                    <a:pos x="333" y="73"/>
                  </a:cxn>
                  <a:cxn ang="0">
                    <a:pos x="382" y="97"/>
                  </a:cxn>
                  <a:cxn ang="0">
                    <a:pos x="379" y="114"/>
                  </a:cxn>
                  <a:cxn ang="0">
                    <a:pos x="312" y="87"/>
                  </a:cxn>
                  <a:cxn ang="0">
                    <a:pos x="159" y="64"/>
                  </a:cxn>
                  <a:cxn ang="0">
                    <a:pos x="3" y="87"/>
                  </a:cxn>
                  <a:cxn ang="0">
                    <a:pos x="3" y="150"/>
                  </a:cxn>
                  <a:cxn ang="0">
                    <a:pos x="264" y="185"/>
                  </a:cxn>
                  <a:cxn ang="0">
                    <a:pos x="462" y="144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grpSp>
            <p:nvGrpSpPr>
              <p:cNvPr id="28" name="Group 76"/>
              <p:cNvGrpSpPr>
                <a:grpSpLocks/>
              </p:cNvGrpSpPr>
              <p:nvPr/>
            </p:nvGrpSpPr>
            <p:grpSpPr bwMode="auto">
              <a:xfrm>
                <a:off x="1485" y="2469"/>
                <a:ext cx="930" cy="764"/>
                <a:chOff x="3387" y="1456"/>
                <a:chExt cx="1707" cy="1402"/>
              </a:xfrm>
            </p:grpSpPr>
            <p:sp>
              <p:nvSpPr>
                <p:cNvPr id="1101" name="Freeform 77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29" name="Group 80"/>
              <p:cNvGrpSpPr>
                <a:grpSpLocks/>
              </p:cNvGrpSpPr>
              <p:nvPr/>
            </p:nvGrpSpPr>
            <p:grpSpPr bwMode="auto">
              <a:xfrm>
                <a:off x="1500" y="90"/>
                <a:ext cx="930" cy="764"/>
                <a:chOff x="3387" y="1456"/>
                <a:chExt cx="1707" cy="1402"/>
              </a:xfrm>
            </p:grpSpPr>
            <p:sp>
              <p:nvSpPr>
                <p:cNvPr id="1105" name="Freeform 81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sp>
            <p:nvSpPr>
              <p:cNvPr id="1108" name="Freeform 84"/>
              <p:cNvSpPr>
                <a:spLocks/>
              </p:cNvSpPr>
              <p:nvPr/>
            </p:nvSpPr>
            <p:spPr bwMode="white">
              <a:xfrm>
                <a:off x="2998" y="3579"/>
                <a:ext cx="678" cy="738"/>
              </a:xfrm>
              <a:custGeom>
                <a:avLst/>
                <a:gdLst/>
                <a:ahLst/>
                <a:cxnLst>
                  <a:cxn ang="0">
                    <a:pos x="577" y="17"/>
                  </a:cxn>
                  <a:cxn ang="0">
                    <a:pos x="341" y="100"/>
                  </a:cxn>
                  <a:cxn ang="0">
                    <a:pos x="54" y="621"/>
                  </a:cxn>
                  <a:cxn ang="0">
                    <a:pos x="17" y="735"/>
                  </a:cxn>
                  <a:cxn ang="0">
                    <a:pos x="140" y="738"/>
                  </a:cxn>
                  <a:cxn ang="0">
                    <a:pos x="198" y="614"/>
                  </a:cxn>
                  <a:cxn ang="0">
                    <a:pos x="375" y="292"/>
                  </a:cxn>
                  <a:cxn ang="0">
                    <a:pos x="534" y="115"/>
                  </a:cxn>
                  <a:cxn ang="0">
                    <a:pos x="559" y="138"/>
                  </a:cxn>
                  <a:cxn ang="0">
                    <a:pos x="445" y="264"/>
                  </a:cxn>
                  <a:cxn ang="0">
                    <a:pos x="311" y="487"/>
                  </a:cxn>
                  <a:cxn ang="0">
                    <a:pos x="188" y="738"/>
                  </a:cxn>
                  <a:cxn ang="0">
                    <a:pos x="353" y="738"/>
                  </a:cxn>
                  <a:cxn ang="0">
                    <a:pos x="417" y="651"/>
                  </a:cxn>
                  <a:cxn ang="0">
                    <a:pos x="638" y="279"/>
                  </a:cxn>
                  <a:cxn ang="0">
                    <a:pos x="653" y="85"/>
                  </a:cxn>
                  <a:cxn ang="0">
                    <a:pos x="577" y="17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109" name="Freeform 85"/>
              <p:cNvSpPr>
                <a:spLocks/>
              </p:cNvSpPr>
              <p:nvPr/>
            </p:nvSpPr>
            <p:spPr bwMode="white">
              <a:xfrm rot="-744944">
                <a:off x="3996" y="3377"/>
                <a:ext cx="729" cy="1047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white">
              <a:xfrm>
                <a:off x="3685" y="3623"/>
                <a:ext cx="472" cy="726"/>
              </a:xfrm>
              <a:custGeom>
                <a:avLst/>
                <a:gdLst/>
                <a:ahLst/>
                <a:cxnLst>
                  <a:cxn ang="0">
                    <a:pos x="116" y="694"/>
                  </a:cxn>
                  <a:cxn ang="0">
                    <a:pos x="41" y="440"/>
                  </a:cxn>
                  <a:cxn ang="0">
                    <a:pos x="6" y="148"/>
                  </a:cxn>
                  <a:cxn ang="0">
                    <a:pos x="78" y="28"/>
                  </a:cxn>
                  <a:cxn ang="0">
                    <a:pos x="222" y="28"/>
                  </a:cxn>
                  <a:cxn ang="0">
                    <a:pos x="317" y="196"/>
                  </a:cxn>
                  <a:cxn ang="0">
                    <a:pos x="437" y="555"/>
                  </a:cxn>
                  <a:cxn ang="0">
                    <a:pos x="458" y="691"/>
                  </a:cxn>
                  <a:cxn ang="0">
                    <a:pos x="350" y="694"/>
                  </a:cxn>
                  <a:cxn ang="0">
                    <a:pos x="341" y="651"/>
                  </a:cxn>
                  <a:cxn ang="0">
                    <a:pos x="198" y="244"/>
                  </a:cxn>
                  <a:cxn ang="0">
                    <a:pos x="150" y="172"/>
                  </a:cxn>
                  <a:cxn ang="0">
                    <a:pos x="150" y="220"/>
                  </a:cxn>
                  <a:cxn ang="0">
                    <a:pos x="269" y="531"/>
                  </a:cxn>
                  <a:cxn ang="0">
                    <a:pos x="311" y="691"/>
                  </a:cxn>
                  <a:cxn ang="0">
                    <a:pos x="116" y="694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 dirty="0"/>
              </a:p>
            </p:txBody>
          </p:sp>
          <p:grpSp>
            <p:nvGrpSpPr>
              <p:cNvPr id="30" name="Group 8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1112" name="Freeform 8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113" name="Freeform 8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114" name="Freeform 9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115" name="Freeform 9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116" name="Freeform 9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  <p:grpSp>
            <p:nvGrpSpPr>
              <p:cNvPr id="31" name="Group 9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1118" name="Freeform 94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  <p:sp>
              <p:nvSpPr>
                <p:cNvPr id="1119" name="Freeform 95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 dirty="0"/>
                </a:p>
              </p:txBody>
            </p:sp>
          </p:grpSp>
        </p:grpSp>
        <p:sp>
          <p:nvSpPr>
            <p:cNvPr id="1120" name="Rectangle 96"/>
            <p:cNvSpPr>
              <a:spLocks noChangeArrowheads="1"/>
            </p:cNvSpPr>
            <p:nvPr/>
          </p:nvSpPr>
          <p:spPr bwMode="gray">
            <a:xfrm>
              <a:off x="813" y="3"/>
              <a:ext cx="4945" cy="95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 dirty="0"/>
            </a:p>
          </p:txBody>
        </p:sp>
        <p:sp>
          <p:nvSpPr>
            <p:cNvPr id="1121" name="Rectangle 97"/>
            <p:cNvSpPr>
              <a:spLocks noChangeArrowheads="1"/>
            </p:cNvSpPr>
            <p:nvPr/>
          </p:nvSpPr>
          <p:spPr bwMode="auto">
            <a:xfrm>
              <a:off x="1963" y="908"/>
              <a:ext cx="3793" cy="5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 dirty="0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90600"/>
            <a:ext cx="7406640" cy="2209800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/>
                <a:latin typeface="Times New Roman" pitchFamily="18" charset="0"/>
                <a:cs typeface="Times New Roman" pitchFamily="18" charset="0"/>
              </a:rPr>
              <a:t>HEALING OF ORAL WOUNDS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3770293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Dept of Oral Pathology </a:t>
            </a:r>
            <a:r>
              <a:rPr lang="en-US" sz="2800" smtClean="0"/>
              <a:t>&amp; </a:t>
            </a:r>
            <a:r>
              <a:rPr lang="en-US" sz="2800" smtClean="0"/>
              <a:t>Microbiology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5"/>
            </a:pPr>
            <a:r>
              <a:rPr lang="en-US" sz="2800" u="sng" dirty="0"/>
              <a:t>Age of the </a:t>
            </a:r>
            <a:r>
              <a:rPr lang="en-US" sz="2800" u="sng" dirty="0" smtClean="0"/>
              <a:t>Patient -</a:t>
            </a:r>
            <a:endParaRPr lang="en-US" sz="2800" u="sng" dirty="0"/>
          </a:p>
          <a:p>
            <a:pPr marL="609600" indent="-609600"/>
            <a:r>
              <a:rPr lang="en-US" sz="2800" dirty="0"/>
              <a:t>Younger patient- rapid healing</a:t>
            </a:r>
          </a:p>
          <a:p>
            <a:pPr marL="609600" indent="-609600"/>
            <a:r>
              <a:rPr lang="en-US" sz="2800" dirty="0"/>
              <a:t>Older patient- delay </a:t>
            </a:r>
            <a:r>
              <a:rPr lang="en-US" sz="2800" dirty="0" smtClean="0"/>
              <a:t>healing</a:t>
            </a:r>
          </a:p>
          <a:p>
            <a:pPr marL="609600" indent="-609600">
              <a:buNone/>
            </a:pPr>
            <a:endParaRPr lang="en-US" sz="2800" dirty="0"/>
          </a:p>
          <a:p>
            <a:pPr marL="609600" indent="-609600">
              <a:buFontTx/>
              <a:buAutoNum type="arabicPeriod" startAt="6"/>
            </a:pPr>
            <a:r>
              <a:rPr lang="en-US" sz="2800" u="sng" dirty="0"/>
              <a:t>Infection-</a:t>
            </a:r>
          </a:p>
          <a:p>
            <a:pPr marL="609600" indent="-609600"/>
            <a:r>
              <a:rPr lang="en-US" sz="2800" dirty="0"/>
              <a:t>Bacterial irritation- slows healing</a:t>
            </a:r>
          </a:p>
          <a:p>
            <a:pPr marL="609600" indent="-609600"/>
            <a:r>
              <a:rPr lang="en-US" sz="2800" dirty="0"/>
              <a:t>Germ- free state- also slows healing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7"/>
            </a:pPr>
            <a:r>
              <a:rPr lang="en-US" sz="2800" u="sng" dirty="0" smtClean="0"/>
              <a:t>Hormonal factors -</a:t>
            </a:r>
            <a:r>
              <a:rPr lang="en-US" sz="2800" dirty="0" smtClean="0"/>
              <a:t> </a:t>
            </a:r>
            <a:endParaRPr lang="en-US" sz="2800" dirty="0"/>
          </a:p>
          <a:p>
            <a:pPr marL="609600" indent="-609600" algn="just"/>
            <a:r>
              <a:rPr lang="en-US" sz="2800" dirty="0"/>
              <a:t>ACTH and Cortisone- slows healing</a:t>
            </a:r>
          </a:p>
          <a:p>
            <a:pPr marL="609600" indent="-609600" algn="just">
              <a:buFontTx/>
              <a:buNone/>
            </a:pPr>
            <a:r>
              <a:rPr lang="en-US" sz="2800" dirty="0" smtClean="0"/>
              <a:t>     Growth </a:t>
            </a:r>
            <a:r>
              <a:rPr lang="en-US" sz="2800" dirty="0"/>
              <a:t>of granulation tissue was inhibited by depression of </a:t>
            </a:r>
            <a:r>
              <a:rPr lang="en-US" sz="2800" dirty="0" smtClean="0"/>
              <a:t>inflammatory </a:t>
            </a:r>
            <a:r>
              <a:rPr lang="en-US" sz="2800" dirty="0"/>
              <a:t>reaction- inhibition </a:t>
            </a:r>
            <a:r>
              <a:rPr lang="en-US" sz="2800" dirty="0" smtClean="0"/>
              <a:t>of proliferation </a:t>
            </a:r>
            <a:r>
              <a:rPr lang="en-US" sz="2800" dirty="0"/>
              <a:t>of new fibroblast, endothelial sprouts</a:t>
            </a:r>
          </a:p>
          <a:p>
            <a:pPr marL="609600" indent="-609600" algn="just"/>
            <a:r>
              <a:rPr lang="en-US" sz="2800" dirty="0"/>
              <a:t>Diabetes </a:t>
            </a:r>
            <a:r>
              <a:rPr lang="en-US" sz="2800" dirty="0" smtClean="0"/>
              <a:t>mellitus- </a:t>
            </a:r>
            <a:r>
              <a:rPr lang="en-US" sz="2800" dirty="0"/>
              <a:t>slows healing</a:t>
            </a:r>
          </a:p>
          <a:p>
            <a:pPr marL="609600" indent="-609600"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u="sng" dirty="0" smtClean="0"/>
              <a:t>Healing of Biopsy wound-</a:t>
            </a:r>
            <a:br>
              <a:rPr lang="en-US" sz="4400" b="1" u="sng" dirty="0" smtClean="0"/>
            </a:br>
            <a:endParaRPr lang="en-US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943088" cy="5410200"/>
          </a:xfrm>
        </p:spPr>
        <p:txBody>
          <a:bodyPr/>
          <a:lstStyle/>
          <a:p>
            <a:pPr algn="just">
              <a:lnSpc>
                <a:spcPct val="114000"/>
              </a:lnSpc>
            </a:pPr>
            <a:r>
              <a:rPr lang="en-US" sz="2800" b="1" dirty="0" smtClean="0"/>
              <a:t>Primary </a:t>
            </a:r>
            <a:r>
              <a:rPr lang="en-US" sz="2800" b="1" dirty="0"/>
              <a:t>healing</a:t>
            </a:r>
            <a:r>
              <a:rPr lang="en-US" sz="2800" dirty="0"/>
              <a:t> – </a:t>
            </a:r>
            <a:r>
              <a:rPr lang="en-US" sz="2800" dirty="0" smtClean="0"/>
              <a:t>Healing </a:t>
            </a:r>
            <a:r>
              <a:rPr lang="en-US" sz="2800" dirty="0"/>
              <a:t>which occurs after excision of a small piece of a tissue with close apposition of the edges of the wound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Wound heals rapidly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Occurs in </a:t>
            </a:r>
            <a:r>
              <a:rPr lang="en-US" sz="2800" dirty="0" smtClean="0"/>
              <a:t>clean, uninfected</a:t>
            </a:r>
            <a:r>
              <a:rPr lang="en-US" sz="2800" dirty="0"/>
              <a:t>, </a:t>
            </a:r>
            <a:r>
              <a:rPr lang="en-US" sz="2800" dirty="0" smtClean="0"/>
              <a:t>surgically </a:t>
            </a:r>
            <a:r>
              <a:rPr lang="en-US" sz="2800" dirty="0"/>
              <a:t>incised, without much loss of cells and tissue and in which edges of wound are approximated by surgical sutures. 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Content Placeholder 3" descr="q398486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3341" b="7653"/>
          <a:stretch>
            <a:fillRect/>
          </a:stretch>
        </p:blipFill>
        <p:spPr>
          <a:xfrm>
            <a:off x="914400" y="0"/>
            <a:ext cx="7592786" cy="68580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Content Placeholder 3" descr="5700715f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228600"/>
            <a:ext cx="8023071" cy="64008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381000"/>
            <a:ext cx="8534400" cy="6324600"/>
          </a:xfrm>
        </p:spPr>
        <p:txBody>
          <a:bodyPr>
            <a:noAutofit/>
          </a:bodyPr>
          <a:lstStyle/>
          <a:p>
            <a:pPr algn="just">
              <a:lnSpc>
                <a:spcPct val="114000"/>
              </a:lnSpc>
              <a:buFontTx/>
              <a:buNone/>
            </a:pPr>
            <a:endParaRPr lang="en-US" sz="3000" dirty="0" smtClean="0"/>
          </a:p>
          <a:p>
            <a:pPr algn="just">
              <a:lnSpc>
                <a:spcPct val="114000"/>
              </a:lnSpc>
              <a:buFontTx/>
              <a:buNone/>
            </a:pPr>
            <a:endParaRPr lang="en-US" sz="3000" dirty="0" smtClean="0"/>
          </a:p>
          <a:p>
            <a:pPr algn="just">
              <a:lnSpc>
                <a:spcPct val="114000"/>
              </a:lnSpc>
              <a:buFontTx/>
              <a:buNone/>
            </a:pPr>
            <a:r>
              <a:rPr lang="en-US" sz="2800" dirty="0" smtClean="0"/>
              <a:t>Events </a:t>
            </a:r>
            <a:r>
              <a:rPr lang="en-US" sz="2800" dirty="0"/>
              <a:t>in primary healing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Initial </a:t>
            </a:r>
            <a:r>
              <a:rPr lang="en-US" sz="2800" dirty="0" smtClean="0"/>
              <a:t>hemorrhage </a:t>
            </a:r>
            <a:r>
              <a:rPr lang="en-US" sz="2800" dirty="0"/>
              <a:t>– immediately  bleeding which then clots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Acute inflammatory response – within 24 hrs appearance of polymorphs, which then is replace by macrophages by the 3</a:t>
            </a:r>
            <a:r>
              <a:rPr lang="en-US" sz="2800" baseline="30000" dirty="0"/>
              <a:t>rd</a:t>
            </a:r>
            <a:r>
              <a:rPr lang="en-US" sz="2800" dirty="0"/>
              <a:t> day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Epithelial changes – basal layer proliferate and covers the wounds in 48 </a:t>
            </a:r>
            <a:r>
              <a:rPr lang="en-US" sz="2800" dirty="0" smtClean="0"/>
              <a:t>hrs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sz="2800" dirty="0" smtClean="0"/>
              <a:t>Organization – by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day fibroblast invades, by 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day new collagen fibrils starts forming,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week scar tissue forms and full epithelisation occurs.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183880" cy="4800600"/>
          </a:xfrm>
        </p:spPr>
        <p:txBody>
          <a:bodyPr>
            <a:normAutofit/>
          </a:bodyPr>
          <a:lstStyle/>
          <a:p>
            <a:pPr algn="just">
              <a:lnSpc>
                <a:spcPct val="114000"/>
              </a:lnSpc>
            </a:pPr>
            <a:r>
              <a:rPr lang="en-US" sz="2800" dirty="0" smtClean="0"/>
              <a:t>Wound </a:t>
            </a:r>
            <a:r>
              <a:rPr lang="en-US" sz="2800" dirty="0"/>
              <a:t>heals </a:t>
            </a:r>
            <a:r>
              <a:rPr lang="en-US" sz="2800" dirty="0" smtClean="0"/>
              <a:t>slowly and </a:t>
            </a:r>
            <a:r>
              <a:rPr lang="en-US" sz="2800" dirty="0"/>
              <a:t>forms scar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Occurs in open wounds with large tissue defect, </a:t>
            </a:r>
            <a:r>
              <a:rPr lang="en-US" sz="2800" dirty="0" smtClean="0"/>
              <a:t>with </a:t>
            </a:r>
            <a:r>
              <a:rPr lang="en-US" sz="2800" dirty="0"/>
              <a:t>extensive loss of cells and tissues and </a:t>
            </a:r>
            <a:r>
              <a:rPr lang="en-US" sz="2800" dirty="0" smtClean="0"/>
              <a:t>wounds not </a:t>
            </a:r>
            <a:r>
              <a:rPr lang="en-US" sz="2800" dirty="0"/>
              <a:t>approximated by surgical </a:t>
            </a:r>
            <a:r>
              <a:rPr lang="en-US" sz="2800" dirty="0" smtClean="0"/>
              <a:t>sutures. </a:t>
            </a:r>
          </a:p>
          <a:p>
            <a:pPr algn="just">
              <a:lnSpc>
                <a:spcPct val="114000"/>
              </a:lnSpc>
            </a:pPr>
            <a:r>
              <a:rPr lang="en-US" sz="2800" b="1" dirty="0" smtClean="0"/>
              <a:t>Secondary healing</a:t>
            </a:r>
            <a:r>
              <a:rPr lang="en-US" sz="2800" dirty="0" smtClean="0"/>
              <a:t> – healing by granulation or healing of an open wound occurs when there is loss of tissue and the edges of the wound cannot be approximated</a:t>
            </a:r>
          </a:p>
          <a:p>
            <a:pPr algn="just">
              <a:lnSpc>
                <a:spcPct val="114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sz="26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98637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Events in secondary healing</a:t>
            </a:r>
          </a:p>
          <a:p>
            <a:r>
              <a:rPr lang="en-US" sz="2800" dirty="0"/>
              <a:t>Initial haemorrhage</a:t>
            </a:r>
          </a:p>
          <a:p>
            <a:r>
              <a:rPr lang="en-US" sz="2800" dirty="0"/>
              <a:t>Acute inflammatory response</a:t>
            </a:r>
          </a:p>
          <a:p>
            <a:r>
              <a:rPr lang="en-US" sz="2800" dirty="0"/>
              <a:t>Epithelial changes</a:t>
            </a:r>
          </a:p>
          <a:p>
            <a:r>
              <a:rPr lang="en-US" sz="2800" dirty="0"/>
              <a:t>Granulation tissue formation</a:t>
            </a:r>
          </a:p>
          <a:p>
            <a:r>
              <a:rPr lang="en-US" sz="2800" dirty="0"/>
              <a:t>Wound contracture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Healing of </a:t>
            </a:r>
            <a:r>
              <a:rPr lang="en-US" b="1" dirty="0" smtClean="0"/>
              <a:t>Oral Wounds </a:t>
            </a:r>
            <a:r>
              <a:rPr lang="en-US" b="1" dirty="0"/>
              <a:t>Gingivectomy </a:t>
            </a:r>
            <a:r>
              <a:rPr lang="en-US" b="1" dirty="0" smtClean="0"/>
              <a:t>Wound</a:t>
            </a:r>
            <a:endParaRPr lang="en-US" sz="40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752600"/>
            <a:ext cx="749808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u="sng" dirty="0"/>
              <a:t>Early healing phase</a:t>
            </a:r>
            <a:r>
              <a:rPr lang="en-US" sz="2800" dirty="0"/>
              <a:t> –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 After 2</a:t>
            </a:r>
            <a:r>
              <a:rPr lang="en-US" sz="2800" baseline="30000" dirty="0"/>
              <a:t>nd</a:t>
            </a:r>
            <a:r>
              <a:rPr lang="en-US" sz="2800" dirty="0"/>
              <a:t> day- surface covered by greyish blood clot, below there is delicate connective tissue proliferation and changes preparatory to epithelization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4</a:t>
            </a:r>
            <a:r>
              <a:rPr lang="en-US" sz="2800" baseline="30000" dirty="0"/>
              <a:t>th</a:t>
            </a:r>
            <a:r>
              <a:rPr lang="en-US" sz="2800" dirty="0"/>
              <a:t> day – organization and epithelization  </a:t>
            </a:r>
          </a:p>
          <a:p>
            <a:pPr>
              <a:buFontTx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PURPOSE STATEMENT</a:t>
            </a:r>
            <a:r>
              <a:rPr lang="en-US" sz="4000" b="1" dirty="0" smtClean="0">
                <a:effectLst/>
              </a:rPr>
              <a:t> </a:t>
            </a:r>
            <a:endParaRPr lang="en-IN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At the end of the lecture the student should be able to:</a:t>
            </a:r>
          </a:p>
          <a:p>
            <a:pPr>
              <a:defRPr/>
            </a:pPr>
            <a:r>
              <a:rPr lang="en-US" sz="2800" dirty="0" smtClean="0"/>
              <a:t>Define the healing.</a:t>
            </a:r>
          </a:p>
          <a:p>
            <a:r>
              <a:rPr lang="en-US" sz="2800" dirty="0" smtClean="0"/>
              <a:t>Factors affecting wound healing.</a:t>
            </a:r>
          </a:p>
          <a:p>
            <a:r>
              <a:rPr lang="en-US" sz="2800" smtClean="0"/>
              <a:t>Describe Healing </a:t>
            </a:r>
            <a:r>
              <a:rPr lang="en-US" sz="2800" dirty="0" smtClean="0"/>
              <a:t>of </a:t>
            </a:r>
            <a:r>
              <a:rPr lang="en-US" sz="2800" dirty="0" err="1" smtClean="0"/>
              <a:t>gingivectomy</a:t>
            </a:r>
            <a:r>
              <a:rPr lang="en-US" sz="2800" dirty="0" smtClean="0"/>
              <a:t> wound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Healing of </a:t>
            </a:r>
            <a:r>
              <a:rPr lang="en-US" sz="4000" b="1" dirty="0" smtClean="0"/>
              <a:t>Oral </a:t>
            </a:r>
            <a:r>
              <a:rPr lang="en-US" sz="4000" b="1" dirty="0"/>
              <a:t>W</a:t>
            </a:r>
            <a:r>
              <a:rPr lang="en-US" sz="4000" b="1" dirty="0" smtClean="0"/>
              <a:t>ounds </a:t>
            </a:r>
            <a:r>
              <a:rPr lang="en-US" sz="4000" dirty="0"/>
              <a:t>Gingivectomy </a:t>
            </a:r>
            <a:r>
              <a:rPr lang="en-US" sz="4000" dirty="0" smtClean="0"/>
              <a:t>Wound</a:t>
            </a:r>
            <a:endParaRPr lang="en-US" sz="40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00200"/>
            <a:ext cx="7498080" cy="4800600"/>
          </a:xfrm>
        </p:spPr>
        <p:txBody>
          <a:bodyPr/>
          <a:lstStyle/>
          <a:p>
            <a:pPr algn="just">
              <a:lnSpc>
                <a:spcPct val="114000"/>
              </a:lnSpc>
              <a:buFontTx/>
              <a:buNone/>
            </a:pPr>
            <a:r>
              <a:rPr lang="en-US" sz="2800" u="sng" dirty="0"/>
              <a:t>Late healing phase</a:t>
            </a:r>
            <a:r>
              <a:rPr lang="en-US" sz="2800" dirty="0"/>
              <a:t> – 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8 to 10 days- nearly complete organization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10 to 14 days- nearly complete epithelization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2 weeks- mature epithelium formed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Healing of interproximal tissue lags behind that  adjacent to the labial or buccal surfaces as the interproximal tissue must grow in from the labial and lingual </a:t>
            </a:r>
            <a:r>
              <a:rPr lang="en-US" sz="2800" dirty="0" smtClean="0"/>
              <a:t>areas.</a:t>
            </a: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749808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effectLst/>
              </a:rPr>
              <a:t>Healing of </a:t>
            </a:r>
            <a:r>
              <a:rPr lang="en-US" sz="4000" b="1" dirty="0" smtClean="0">
                <a:effectLst/>
              </a:rPr>
              <a:t>Oral Wounds Extraction Wounds</a:t>
            </a:r>
            <a:endParaRPr lang="en-US" sz="4000" b="1" dirty="0">
              <a:effectLst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09800"/>
            <a:ext cx="8382000" cy="3352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u="sng" dirty="0"/>
              <a:t>Immediate Reaction following </a:t>
            </a:r>
            <a:r>
              <a:rPr lang="en-US" sz="2800" b="1" u="sng" dirty="0" smtClean="0"/>
              <a:t>extraction-</a:t>
            </a:r>
            <a:endParaRPr lang="en-US" sz="2800" b="1" u="sng" dirty="0"/>
          </a:p>
          <a:p>
            <a:pPr algn="just"/>
            <a:r>
              <a:rPr lang="en-US" sz="2800" dirty="0"/>
              <a:t>Bleeding and clot formation in the socket</a:t>
            </a:r>
          </a:p>
          <a:p>
            <a:pPr algn="just">
              <a:buFontTx/>
              <a:buNone/>
            </a:pPr>
            <a:r>
              <a:rPr lang="en-US" sz="2800" dirty="0" smtClean="0"/>
              <a:t>  RBCs </a:t>
            </a:r>
            <a:r>
              <a:rPr lang="en-US" sz="2800" dirty="0"/>
              <a:t>entrapped in the fine fibrin meshwork ends of torn BV becomes sealed off</a:t>
            </a:r>
          </a:p>
          <a:p>
            <a:pPr algn="just"/>
            <a:r>
              <a:rPr lang="en-US" sz="2800" dirty="0"/>
              <a:t>First </a:t>
            </a:r>
            <a:r>
              <a:rPr lang="en-US" sz="2800" dirty="0" smtClean="0"/>
              <a:t>24 - 48 hrs - </a:t>
            </a:r>
            <a:r>
              <a:rPr lang="en-US" sz="2800" dirty="0"/>
              <a:t>vasodialatation and engorgement of BV, mobilisation of leukocytes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6934200" cy="838200"/>
          </a:xfrm>
        </p:spPr>
        <p:txBody>
          <a:bodyPr>
            <a:noAutofit/>
          </a:bodyPr>
          <a:lstStyle/>
          <a:p>
            <a:r>
              <a:rPr lang="en-US" sz="4000" b="1" dirty="0"/>
              <a:t>Healing of oral wounds extraction wounds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09800"/>
            <a:ext cx="8229600" cy="3352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u="sng" dirty="0"/>
              <a:t>First week wound</a:t>
            </a:r>
          </a:p>
          <a:p>
            <a:pPr algn="just">
              <a:lnSpc>
                <a:spcPct val="90000"/>
              </a:lnSpc>
            </a:pPr>
            <a:r>
              <a:rPr lang="en-US" sz="2800" dirty="0"/>
              <a:t>Proliferation of fibroblasts from connective tissue cells in the remnants of PDL into the clot around the entire periphery (clot acts as scaffold)</a:t>
            </a:r>
          </a:p>
          <a:p>
            <a:pPr algn="just">
              <a:lnSpc>
                <a:spcPct val="90000"/>
              </a:lnSpc>
            </a:pPr>
            <a:r>
              <a:rPr lang="en-US" sz="2800" dirty="0"/>
              <a:t>Clot is gradually replace by granulation tissue</a:t>
            </a:r>
            <a:r>
              <a:rPr lang="en-US" sz="2800" b="1" u="sng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dirty="0" smtClean="0"/>
              <a:t>Epithelium shows evidence of proliferation at the periphery</a:t>
            </a:r>
          </a:p>
          <a:p>
            <a:pPr algn="just">
              <a:lnSpc>
                <a:spcPct val="90000"/>
              </a:lnSpc>
            </a:pPr>
            <a:r>
              <a:rPr lang="en-US" sz="2800" dirty="0" smtClean="0"/>
              <a:t>Crest of alveolar bone shows beginning of osteoclastic activity</a:t>
            </a:r>
          </a:p>
          <a:p>
            <a:pPr algn="just">
              <a:lnSpc>
                <a:spcPct val="90000"/>
              </a:lnSpc>
            </a:pPr>
            <a:r>
              <a:rPr lang="en-US" sz="2800" dirty="0" smtClean="0"/>
              <a:t>Endothelial cell proliferation in PDL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Summary 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Definition. </a:t>
            </a:r>
          </a:p>
          <a:p>
            <a:r>
              <a:rPr lang="en-US" sz="2800" dirty="0" smtClean="0"/>
              <a:t>Factors affecting wound healing</a:t>
            </a:r>
          </a:p>
          <a:p>
            <a:r>
              <a:rPr lang="en-US" sz="2800" dirty="0" smtClean="0"/>
              <a:t>Healing of gingivectomy wound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819400"/>
            <a:ext cx="6781800" cy="990599"/>
          </a:xfrm>
        </p:spPr>
        <p:txBody>
          <a:bodyPr/>
          <a:lstStyle/>
          <a:p>
            <a:pPr>
              <a:buNone/>
            </a:pPr>
            <a:r>
              <a:rPr lang="en-US" sz="9600" b="1" dirty="0" smtClean="0"/>
              <a:t>Thank You</a:t>
            </a:r>
            <a:endParaRPr lang="en-IN" sz="96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BIBLIOGRAPHY</a:t>
            </a:r>
            <a:endParaRPr lang="en-US" sz="4000" b="1" dirty="0"/>
          </a:p>
        </p:txBody>
      </p:sp>
      <p:sp>
        <p:nvSpPr>
          <p:cNvPr id="4" name="Content Placeholder 6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SzPct val="70000"/>
              <a:defRPr/>
            </a:pPr>
            <a:r>
              <a:rPr lang="en-US" sz="2800" dirty="0" smtClean="0"/>
              <a:t>Text book of oral pathology Shafer's, 5 &amp; 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edition</a:t>
            </a:r>
          </a:p>
          <a:p>
            <a:pPr>
              <a:buClr>
                <a:schemeClr val="accent1"/>
              </a:buClr>
              <a:buSzPct val="70000"/>
              <a:defRPr/>
            </a:pPr>
            <a:r>
              <a:rPr lang="en-US" sz="2800" dirty="0" smtClean="0"/>
              <a:t>Color Atlas of Oral Diseases Cawson, R. 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edition</a:t>
            </a:r>
          </a:p>
          <a:p>
            <a:pPr>
              <a:buClr>
                <a:schemeClr val="accent1"/>
              </a:buClr>
              <a:buSzPct val="70000"/>
              <a:defRPr/>
            </a:pPr>
            <a:r>
              <a:rPr lang="en-US" sz="2800" dirty="0" smtClean="0"/>
              <a:t>Oral  and Maxillofacial Pathology Neville, Brad W. 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</a:t>
            </a:r>
          </a:p>
          <a:p>
            <a:pPr>
              <a:buClr>
                <a:schemeClr val="accent1"/>
              </a:buClr>
              <a:buSzPct val="70000"/>
              <a:defRPr/>
            </a:pPr>
            <a:r>
              <a:rPr lang="en-US" sz="2800" dirty="0" smtClean="0"/>
              <a:t>Lucas’s Pathology Of Tumor’s of the Oral Tissues</a:t>
            </a:r>
          </a:p>
          <a:p>
            <a:pPr>
              <a:buClr>
                <a:schemeClr val="accent1"/>
              </a:buClr>
              <a:buSzPct val="70000"/>
              <a:defRPr/>
            </a:pPr>
            <a:r>
              <a:rPr lang="en-US" sz="2800" dirty="0" smtClean="0"/>
              <a:t>Cawson, R. A., Bennie, W. H 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edition</a:t>
            </a:r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sz="2800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sz="2800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sz="2800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sz="2800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Introduction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Healing of biopsy wounds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Healing of oral wounds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 </a:t>
            </a: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498080" cy="1143000"/>
          </a:xfrm>
        </p:spPr>
        <p:txBody>
          <a:bodyPr/>
          <a:lstStyle/>
          <a:p>
            <a:r>
              <a:rPr lang="en-US" sz="4000" b="1" dirty="0" smtClean="0"/>
              <a:t>Introduction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879080" cy="3429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800" dirty="0" smtClean="0"/>
              <a:t>The restoration of tissue architecture &amp; function after injury - Repair/Healing </a:t>
            </a:r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Factors affecting wound healing –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Location .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Circulatory factors.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Physical factors.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en-US" sz="2800" dirty="0" smtClean="0"/>
              <a:t>4. Nutritional factors. </a:t>
            </a:r>
          </a:p>
          <a:p>
            <a:pPr marL="596646" indent="-514350">
              <a:buNone/>
            </a:pPr>
            <a:r>
              <a:rPr lang="en-US" sz="2800" dirty="0" smtClean="0"/>
              <a:t>5. </a:t>
            </a:r>
            <a:r>
              <a:rPr lang="en-US" sz="2800" dirty="0" err="1" smtClean="0"/>
              <a:t>Immobilisation</a:t>
            </a:r>
            <a:r>
              <a:rPr lang="en-US" sz="2800" dirty="0" smtClean="0"/>
              <a:t>.</a:t>
            </a:r>
          </a:p>
          <a:p>
            <a:pPr marL="596646" indent="-514350">
              <a:buNone/>
            </a:pPr>
            <a:r>
              <a:rPr lang="en-US" sz="2800" dirty="0" smtClean="0"/>
              <a:t>6. Others – age, infection, hormones.</a:t>
            </a:r>
          </a:p>
          <a:p>
            <a:endParaRPr lang="en-US" sz="2800" dirty="0" smtClean="0"/>
          </a:p>
          <a:p>
            <a:pPr marL="609600" indent="-609600">
              <a:buNone/>
            </a:pPr>
            <a:r>
              <a:rPr lang="en-US" sz="2800" dirty="0" smtClean="0"/>
              <a:t>1. </a:t>
            </a:r>
            <a:r>
              <a:rPr lang="en-US" sz="2800" u="sng" dirty="0" smtClean="0"/>
              <a:t>Location of wound-</a:t>
            </a:r>
          </a:p>
          <a:p>
            <a:pPr marL="609600" indent="-609600"/>
            <a:r>
              <a:rPr lang="en-US" sz="2800" dirty="0" smtClean="0"/>
              <a:t> Area with good vascular bed heal more rapidly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685800"/>
            <a:ext cx="7498080" cy="4800600"/>
          </a:xfrm>
        </p:spPr>
        <p:txBody>
          <a:bodyPr/>
          <a:lstStyle/>
          <a:p>
            <a:pPr marL="609600" indent="-609600"/>
            <a:r>
              <a:rPr lang="en-US" sz="2800" dirty="0" smtClean="0"/>
              <a:t>Immobilisation </a:t>
            </a:r>
            <a:r>
              <a:rPr lang="en-US" sz="2800" dirty="0"/>
              <a:t>also helps in rapid healing </a:t>
            </a:r>
            <a:r>
              <a:rPr lang="en-US" sz="2800" dirty="0" smtClean="0"/>
              <a:t>eg. corner </a:t>
            </a:r>
            <a:r>
              <a:rPr lang="en-US" sz="2800" dirty="0"/>
              <a:t>of </a:t>
            </a:r>
            <a:r>
              <a:rPr lang="en-US" sz="2800" dirty="0" smtClean="0"/>
              <a:t>mouth</a:t>
            </a:r>
          </a:p>
          <a:p>
            <a:pPr marL="609600" indent="-609600"/>
            <a:endParaRPr lang="en-US" sz="2800" dirty="0" smtClean="0"/>
          </a:p>
          <a:p>
            <a:pPr marL="609600" indent="-609600">
              <a:buFontTx/>
              <a:buNone/>
            </a:pPr>
            <a:r>
              <a:rPr lang="en-US" sz="2800" dirty="0" smtClean="0"/>
              <a:t>2. </a:t>
            </a:r>
            <a:r>
              <a:rPr lang="en-US" sz="2800" u="sng" dirty="0" smtClean="0"/>
              <a:t>Circulatory factors -</a:t>
            </a:r>
          </a:p>
          <a:p>
            <a:pPr marL="609600" indent="-609600"/>
            <a:r>
              <a:rPr lang="en-US" sz="2800" dirty="0" smtClean="0"/>
              <a:t>Anemia &amp; Dehydration - delay healing</a:t>
            </a:r>
          </a:p>
          <a:p>
            <a:pPr marL="609600" indent="-609600"/>
            <a:endParaRPr lang="en-US" sz="2800" dirty="0" smtClean="0"/>
          </a:p>
          <a:p>
            <a:pPr marL="596646" indent="-514350">
              <a:buNone/>
            </a:pPr>
            <a:r>
              <a:rPr lang="en-US" sz="2800" dirty="0" smtClean="0"/>
              <a:t>3. </a:t>
            </a:r>
            <a:r>
              <a:rPr lang="en-US" sz="2800" u="sng" dirty="0" smtClean="0"/>
              <a:t>Physical factors</a:t>
            </a:r>
          </a:p>
          <a:p>
            <a:r>
              <a:rPr lang="en-US" sz="2800" dirty="0" smtClean="0"/>
              <a:t>Severe trauma to tissue slows healing</a:t>
            </a:r>
          </a:p>
          <a:p>
            <a:pPr marL="609600" indent="-609600"/>
            <a:endParaRPr lang="en-US" sz="2800" dirty="0" smtClean="0"/>
          </a:p>
          <a:p>
            <a:pPr marL="609600" indent="-609600"/>
            <a:endParaRPr lang="en-US" sz="2800" dirty="0"/>
          </a:p>
          <a:p>
            <a:pPr marL="609600" indent="-609600"/>
            <a:endParaRPr lang="en-US" sz="2800" dirty="0"/>
          </a:p>
          <a:p>
            <a:pPr marL="609600" indent="-609600">
              <a:buFontTx/>
              <a:buAutoNum type="arabicPeriod"/>
            </a:pPr>
            <a:endParaRPr lang="en-US" sz="2800" dirty="0"/>
          </a:p>
          <a:p>
            <a:pPr marL="609600" indent="-609600"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305800" cy="4800600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Local </a:t>
            </a:r>
            <a:r>
              <a:rPr lang="en-US" sz="2800" dirty="0"/>
              <a:t>temperature increases rate of healing through effect </a:t>
            </a:r>
            <a:r>
              <a:rPr lang="en-US" sz="2800" dirty="0" smtClean="0"/>
              <a:t>of </a:t>
            </a:r>
            <a:r>
              <a:rPr lang="en-US" sz="2800" dirty="0"/>
              <a:t>circulation and cell multiplication.</a:t>
            </a:r>
          </a:p>
          <a:p>
            <a:pPr>
              <a:buFontTx/>
              <a:buNone/>
            </a:pPr>
            <a:r>
              <a:rPr lang="en-US" sz="2800" dirty="0"/>
              <a:t>  Hyperthermia- healing </a:t>
            </a:r>
            <a:r>
              <a:rPr lang="en-US" sz="2800" dirty="0" smtClean="0"/>
              <a:t>accelerated</a:t>
            </a:r>
            <a:endParaRPr lang="en-US" sz="2800" dirty="0"/>
          </a:p>
          <a:p>
            <a:pPr>
              <a:buFontTx/>
              <a:buNone/>
            </a:pPr>
            <a:r>
              <a:rPr lang="en-US" sz="2800" dirty="0"/>
              <a:t>  Hypothermia- healing delays</a:t>
            </a:r>
          </a:p>
          <a:p>
            <a:r>
              <a:rPr lang="en-US" sz="2800" dirty="0"/>
              <a:t>X-ray radiation-low doses-stimulates</a:t>
            </a:r>
          </a:p>
          <a:p>
            <a:pPr>
              <a:buFontTx/>
              <a:buNone/>
            </a:pPr>
            <a:r>
              <a:rPr lang="en-US" sz="2800" dirty="0"/>
              <a:t>                  </a:t>
            </a:r>
            <a:r>
              <a:rPr lang="en-US" sz="2800" dirty="0" smtClean="0"/>
              <a:t>        high </a:t>
            </a:r>
            <a:r>
              <a:rPr lang="en-US" sz="2800" dirty="0"/>
              <a:t>focal </a:t>
            </a:r>
            <a:r>
              <a:rPr lang="en-US" sz="2800" dirty="0" smtClean="0"/>
              <a:t>dose - supresses</a:t>
            </a:r>
            <a:endParaRPr lang="en-US" sz="2800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229600" cy="38862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dirty="0" smtClean="0"/>
              <a:t>4. </a:t>
            </a:r>
            <a:r>
              <a:rPr lang="en-US" sz="2800" u="sng" dirty="0" smtClean="0"/>
              <a:t>Nutritional factors -</a:t>
            </a:r>
          </a:p>
          <a:p>
            <a:r>
              <a:rPr lang="en-US" sz="2800" dirty="0" smtClean="0"/>
              <a:t>Hypoproteinemia - delays healing slows new fibroblasts proliferation and multiplication in the wounds</a:t>
            </a:r>
          </a:p>
          <a:p>
            <a:pPr algn="just"/>
            <a:r>
              <a:rPr lang="en-US" sz="2800" dirty="0" smtClean="0"/>
              <a:t>Scurvy- delays healing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marL="609600" indent="-609600"/>
            <a:endParaRPr lang="en-US" sz="28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algn="just">
              <a:lnSpc>
                <a:spcPct val="114000"/>
              </a:lnSpc>
              <a:buFontTx/>
              <a:buNone/>
            </a:pPr>
            <a:r>
              <a:rPr lang="en-US" sz="2800" dirty="0" smtClean="0"/>
              <a:t> Interruption in regulation of collagen formation of normal intercellular ground substance of the connective tissue and Interruption in formation of mucopolysaccharides</a:t>
            </a:r>
          </a:p>
          <a:p>
            <a:pPr algn="just">
              <a:buBlip>
                <a:blip r:embed="rId2"/>
              </a:buBlip>
            </a:pPr>
            <a:r>
              <a:rPr lang="en-US" sz="2800" dirty="0" smtClean="0"/>
              <a:t>Vit. A and D- retards healing</a:t>
            </a:r>
            <a:endParaRPr lang="en-IN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010069041">
  <a:themeElements>
    <a:clrScheme name="Default Design 1">
      <a:dk1>
        <a:srgbClr val="333333"/>
      </a:dk1>
      <a:lt1>
        <a:srgbClr val="E5EEDA"/>
      </a:lt1>
      <a:dk2>
        <a:srgbClr val="425032"/>
      </a:dk2>
      <a:lt2>
        <a:srgbClr val="B2C29C"/>
      </a:lt2>
      <a:accent1>
        <a:srgbClr val="8CC6CA"/>
      </a:accent1>
      <a:accent2>
        <a:srgbClr val="D5E3C3"/>
      </a:accent2>
      <a:accent3>
        <a:srgbClr val="F0F5EA"/>
      </a:accent3>
      <a:accent4>
        <a:srgbClr val="2A2A2A"/>
      </a:accent4>
      <a:accent5>
        <a:srgbClr val="C5DFE1"/>
      </a:accent5>
      <a:accent6>
        <a:srgbClr val="C1CEB0"/>
      </a:accent6>
      <a:hlink>
        <a:srgbClr val="B89040"/>
      </a:hlink>
      <a:folHlink>
        <a:srgbClr val="FFFFFF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333333"/>
        </a:dk1>
        <a:lt1>
          <a:srgbClr val="E5EEDA"/>
        </a:lt1>
        <a:dk2>
          <a:srgbClr val="425032"/>
        </a:dk2>
        <a:lt2>
          <a:srgbClr val="B2C29C"/>
        </a:lt2>
        <a:accent1>
          <a:srgbClr val="8CC6CA"/>
        </a:accent1>
        <a:accent2>
          <a:srgbClr val="D5E3C3"/>
        </a:accent2>
        <a:accent3>
          <a:srgbClr val="F0F5EA"/>
        </a:accent3>
        <a:accent4>
          <a:srgbClr val="2A2A2A"/>
        </a:accent4>
        <a:accent5>
          <a:srgbClr val="C5DFE1"/>
        </a:accent5>
        <a:accent6>
          <a:srgbClr val="C1CEB0"/>
        </a:accent6>
        <a:hlink>
          <a:srgbClr val="B8904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33333"/>
        </a:dk1>
        <a:lt1>
          <a:srgbClr val="9AAF7D"/>
        </a:lt1>
        <a:dk2>
          <a:srgbClr val="425032"/>
        </a:dk2>
        <a:lt2>
          <a:srgbClr val="5C6254"/>
        </a:lt2>
        <a:accent1>
          <a:srgbClr val="A8C1C6"/>
        </a:accent1>
        <a:accent2>
          <a:srgbClr val="8DA56D"/>
        </a:accent2>
        <a:accent3>
          <a:srgbClr val="CAD4BF"/>
        </a:accent3>
        <a:accent4>
          <a:srgbClr val="2A2A2A"/>
        </a:accent4>
        <a:accent5>
          <a:srgbClr val="D1DDDF"/>
        </a:accent5>
        <a:accent6>
          <a:srgbClr val="7F9562"/>
        </a:accent6>
        <a:hlink>
          <a:srgbClr val="D3781D"/>
        </a:hlink>
        <a:folHlink>
          <a:srgbClr val="D4D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94D2B"/>
        </a:dk1>
        <a:lt1>
          <a:srgbClr val="FFFFFF"/>
        </a:lt1>
        <a:dk2>
          <a:srgbClr val="99703F"/>
        </a:dk2>
        <a:lt2>
          <a:srgbClr val="FCF3D0"/>
        </a:lt2>
        <a:accent1>
          <a:srgbClr val="E9947D"/>
        </a:accent1>
        <a:accent2>
          <a:srgbClr val="8F693B"/>
        </a:accent2>
        <a:accent3>
          <a:srgbClr val="CABBAF"/>
        </a:accent3>
        <a:accent4>
          <a:srgbClr val="DADADA"/>
        </a:accent4>
        <a:accent5>
          <a:srgbClr val="F2C8BF"/>
        </a:accent5>
        <a:accent6>
          <a:srgbClr val="815E35"/>
        </a:accent6>
        <a:hlink>
          <a:srgbClr val="CDAE6F"/>
        </a:hlink>
        <a:folHlink>
          <a:srgbClr val="BF956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694D2B"/>
        </a:dk1>
        <a:lt1>
          <a:srgbClr val="E5D5C1"/>
        </a:lt1>
        <a:dk2>
          <a:srgbClr val="333333"/>
        </a:dk2>
        <a:lt2>
          <a:srgbClr val="BD9361"/>
        </a:lt2>
        <a:accent1>
          <a:srgbClr val="E9947D"/>
        </a:accent1>
        <a:accent2>
          <a:srgbClr val="DDC6AB"/>
        </a:accent2>
        <a:accent3>
          <a:srgbClr val="F0E7DD"/>
        </a:accent3>
        <a:accent4>
          <a:srgbClr val="594023"/>
        </a:accent4>
        <a:accent5>
          <a:srgbClr val="F2C8BF"/>
        </a:accent5>
        <a:accent6>
          <a:srgbClr val="C8B39B"/>
        </a:accent6>
        <a:hlink>
          <a:srgbClr val="A19E37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94D2B"/>
        </a:dk1>
        <a:lt1>
          <a:srgbClr val="FFFFFF"/>
        </a:lt1>
        <a:dk2>
          <a:srgbClr val="333333"/>
        </a:dk2>
        <a:lt2>
          <a:srgbClr val="BD9361"/>
        </a:lt2>
        <a:accent1>
          <a:srgbClr val="F4CABE"/>
        </a:accent1>
        <a:accent2>
          <a:srgbClr val="F5EEE7"/>
        </a:accent2>
        <a:accent3>
          <a:srgbClr val="FFFFFF"/>
        </a:accent3>
        <a:accent4>
          <a:srgbClr val="594023"/>
        </a:accent4>
        <a:accent5>
          <a:srgbClr val="F8E1DB"/>
        </a:accent5>
        <a:accent6>
          <a:srgbClr val="DED8D1"/>
        </a:accent6>
        <a:hlink>
          <a:srgbClr val="A19E37"/>
        </a:hlink>
        <a:folHlink>
          <a:srgbClr val="DCC4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694D2B"/>
        </a:dk1>
        <a:lt1>
          <a:srgbClr val="FFFFFF"/>
        </a:lt1>
        <a:dk2>
          <a:srgbClr val="5F5F5F"/>
        </a:dk2>
        <a:lt2>
          <a:srgbClr val="FCF3D0"/>
        </a:lt2>
        <a:accent1>
          <a:srgbClr val="AAAA9A"/>
        </a:accent1>
        <a:accent2>
          <a:srgbClr val="424E49"/>
        </a:accent2>
        <a:accent3>
          <a:srgbClr val="B6B6B6"/>
        </a:accent3>
        <a:accent4>
          <a:srgbClr val="DADADA"/>
        </a:accent4>
        <a:accent5>
          <a:srgbClr val="D2D2CA"/>
        </a:accent5>
        <a:accent6>
          <a:srgbClr val="3B4641"/>
        </a:accent6>
        <a:hlink>
          <a:srgbClr val="D9B945"/>
        </a:hlink>
        <a:folHlink>
          <a:srgbClr val="9392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TS010069041</Template>
  <TotalTime>40</TotalTime>
  <Words>759</Words>
  <Application>Microsoft Office PowerPoint</Application>
  <PresentationFormat>On-screen Show (4:3)</PresentationFormat>
  <Paragraphs>117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TS010069041</vt:lpstr>
      <vt:lpstr>HEALING OF ORAL WOUNDS</vt:lpstr>
      <vt:lpstr>PURPOSE STATEMENT </vt:lpstr>
      <vt:lpstr>CONTENTS</vt:lpstr>
      <vt:lpstr>Introduction </vt:lpstr>
      <vt:lpstr>Slide 5</vt:lpstr>
      <vt:lpstr>Slide 6</vt:lpstr>
      <vt:lpstr>Slide 7</vt:lpstr>
      <vt:lpstr>Slide 8</vt:lpstr>
      <vt:lpstr>Slide 9</vt:lpstr>
      <vt:lpstr>Slide 10</vt:lpstr>
      <vt:lpstr>Slide 11</vt:lpstr>
      <vt:lpstr>Healing of Biopsy wound- </vt:lpstr>
      <vt:lpstr>Slide 13</vt:lpstr>
      <vt:lpstr>Slide 14</vt:lpstr>
      <vt:lpstr>Slide 15</vt:lpstr>
      <vt:lpstr>Slide 16</vt:lpstr>
      <vt:lpstr>Slide 17</vt:lpstr>
      <vt:lpstr>Slide 18</vt:lpstr>
      <vt:lpstr>Healing of Oral Wounds Gingivectomy Wound</vt:lpstr>
      <vt:lpstr>Healing of Oral Wounds Gingivectomy Wound</vt:lpstr>
      <vt:lpstr>Healing of Oral Wounds Extraction Wounds</vt:lpstr>
      <vt:lpstr>Healing of oral wounds extraction wounds</vt:lpstr>
      <vt:lpstr>Slide 23</vt:lpstr>
      <vt:lpstr>Summary </vt:lpstr>
      <vt:lpstr>Slide 25</vt:lpstr>
      <vt:lpstr>BIBLIOGRAPHY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HEALING OF ORAL WOUNDS</dc:title>
  <dc:creator>Prakash</dc:creator>
  <cp:lastModifiedBy>HOD</cp:lastModifiedBy>
  <cp:revision>17</cp:revision>
  <dcterms:created xsi:type="dcterms:W3CDTF">2006-08-16T00:00:00Z</dcterms:created>
  <dcterms:modified xsi:type="dcterms:W3CDTF">2018-02-05T06:27:01Z</dcterms:modified>
</cp:coreProperties>
</file>