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3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5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7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9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5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8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9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10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11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17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18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19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3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20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1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25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6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37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38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dirty="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dirty="0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IN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6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18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2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3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4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5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7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28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29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 dirty="0"/>
              </a:p>
            </p:txBody>
          </p: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  <p:grpSp>
            <p:nvGrpSpPr>
              <p:cNvPr id="3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 dirty="0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dirty="0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 dirty="0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406640" cy="2209800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Times New Roman" pitchFamily="18" charset="0"/>
                <a:cs typeface="Times New Roman" pitchFamily="18" charset="0"/>
              </a:rPr>
              <a:t>HEALING OF ORAL WOUNDS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3770293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Dept of Oral Pathology </a:t>
            </a:r>
            <a:r>
              <a:rPr lang="en-US" sz="2800" smtClean="0"/>
              <a:t>&amp; </a:t>
            </a:r>
            <a:r>
              <a:rPr lang="en-US" sz="2800" smtClean="0"/>
              <a:t>Microbiology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US" sz="2800" u="sng" dirty="0"/>
              <a:t>Age of the </a:t>
            </a:r>
            <a:r>
              <a:rPr lang="en-US" sz="2800" u="sng" dirty="0" smtClean="0"/>
              <a:t>Patient -</a:t>
            </a:r>
            <a:endParaRPr lang="en-US" sz="2800" u="sng" dirty="0"/>
          </a:p>
          <a:p>
            <a:pPr marL="609600" indent="-609600"/>
            <a:r>
              <a:rPr lang="en-US" sz="2800" dirty="0"/>
              <a:t>Younger patient- rapid healing</a:t>
            </a:r>
          </a:p>
          <a:p>
            <a:pPr marL="609600" indent="-609600"/>
            <a:r>
              <a:rPr lang="en-US" sz="2800" dirty="0"/>
              <a:t>Older patient- delay </a:t>
            </a:r>
            <a:r>
              <a:rPr lang="en-US" sz="2800" dirty="0" smtClean="0"/>
              <a:t>healing</a:t>
            </a:r>
          </a:p>
          <a:p>
            <a:pPr marL="609600" indent="-609600">
              <a:buNone/>
            </a:pPr>
            <a:endParaRPr lang="en-US" sz="2800" dirty="0"/>
          </a:p>
          <a:p>
            <a:pPr marL="609600" indent="-609600">
              <a:buFontTx/>
              <a:buAutoNum type="arabicPeriod" startAt="6"/>
            </a:pPr>
            <a:r>
              <a:rPr lang="en-US" sz="2800" u="sng" dirty="0"/>
              <a:t>Infection-</a:t>
            </a:r>
          </a:p>
          <a:p>
            <a:pPr marL="609600" indent="-609600"/>
            <a:r>
              <a:rPr lang="en-US" sz="2800" dirty="0"/>
              <a:t>Bacterial irritation- slows healing</a:t>
            </a:r>
          </a:p>
          <a:p>
            <a:pPr marL="609600" indent="-609600"/>
            <a:r>
              <a:rPr lang="en-US" sz="2800" dirty="0"/>
              <a:t>Germ- free state- also slows healing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US" sz="2800" u="sng" dirty="0" smtClean="0"/>
              <a:t>Hormonal factors -</a:t>
            </a:r>
            <a:r>
              <a:rPr lang="en-US" sz="2800" dirty="0" smtClean="0"/>
              <a:t> </a:t>
            </a:r>
            <a:endParaRPr lang="en-US" sz="2800" dirty="0"/>
          </a:p>
          <a:p>
            <a:pPr marL="609600" indent="-609600" algn="just"/>
            <a:r>
              <a:rPr lang="en-US" sz="2800" dirty="0"/>
              <a:t>ACTH and Cortisone- slows healing</a:t>
            </a:r>
          </a:p>
          <a:p>
            <a:pPr marL="609600" indent="-609600" algn="just">
              <a:buFontTx/>
              <a:buNone/>
            </a:pPr>
            <a:r>
              <a:rPr lang="en-US" sz="2800" dirty="0" smtClean="0"/>
              <a:t>     Growth </a:t>
            </a:r>
            <a:r>
              <a:rPr lang="en-US" sz="2800" dirty="0"/>
              <a:t>of granulation tissue was inhibited by depression of </a:t>
            </a:r>
            <a:r>
              <a:rPr lang="en-US" sz="2800" dirty="0" smtClean="0"/>
              <a:t>inflammatory </a:t>
            </a:r>
            <a:r>
              <a:rPr lang="en-US" sz="2800" dirty="0"/>
              <a:t>reaction- inhibition </a:t>
            </a:r>
            <a:r>
              <a:rPr lang="en-US" sz="2800" dirty="0" smtClean="0"/>
              <a:t>of proliferation </a:t>
            </a:r>
            <a:r>
              <a:rPr lang="en-US" sz="2800" dirty="0"/>
              <a:t>of new fibroblast, endothelial sprouts</a:t>
            </a:r>
          </a:p>
          <a:p>
            <a:pPr marL="609600" indent="-609600" algn="just"/>
            <a:r>
              <a:rPr lang="en-US" sz="2800" dirty="0"/>
              <a:t>Diabetes </a:t>
            </a:r>
            <a:r>
              <a:rPr lang="en-US" sz="2800" dirty="0" smtClean="0"/>
              <a:t>mellitus- </a:t>
            </a:r>
            <a:r>
              <a:rPr lang="en-US" sz="2800" dirty="0"/>
              <a:t>slows healing</a:t>
            </a:r>
          </a:p>
          <a:p>
            <a:pPr marL="609600" indent="-609600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dirty="0" smtClean="0"/>
              <a:t>Healing of Biopsy wound-</a:t>
            </a:r>
            <a:br>
              <a:rPr lang="en-US" sz="4400" b="1" u="sng" dirty="0" smtClean="0"/>
            </a:br>
            <a:endParaRPr lang="en-US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txBody>
          <a:bodyPr/>
          <a:lstStyle/>
          <a:p>
            <a:pPr algn="just">
              <a:lnSpc>
                <a:spcPct val="114000"/>
              </a:lnSpc>
            </a:pPr>
            <a:r>
              <a:rPr lang="en-US" sz="2800" b="1" dirty="0" smtClean="0"/>
              <a:t>Primary </a:t>
            </a:r>
            <a:r>
              <a:rPr lang="en-US" sz="2800" b="1" dirty="0"/>
              <a:t>healing</a:t>
            </a:r>
            <a:r>
              <a:rPr lang="en-US" sz="2800" dirty="0"/>
              <a:t> – </a:t>
            </a:r>
            <a:r>
              <a:rPr lang="en-US" sz="2800" dirty="0" smtClean="0"/>
              <a:t>Healing </a:t>
            </a:r>
            <a:r>
              <a:rPr lang="en-US" sz="2800" dirty="0"/>
              <a:t>which occurs after excision of a small piece of a tissue with close apposition of the edges of the wound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Wound heals rapidly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Occurs in </a:t>
            </a:r>
            <a:r>
              <a:rPr lang="en-US" sz="2800" dirty="0" smtClean="0"/>
              <a:t>clean, uninfected</a:t>
            </a:r>
            <a:r>
              <a:rPr lang="en-US" sz="2800" dirty="0"/>
              <a:t>, </a:t>
            </a:r>
            <a:r>
              <a:rPr lang="en-US" sz="2800" dirty="0" smtClean="0"/>
              <a:t>surgically </a:t>
            </a:r>
            <a:r>
              <a:rPr lang="en-US" sz="2800" dirty="0"/>
              <a:t>incised, without much loss of cells and tissue and in which edges of wound are approximated by surgical sutures.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 descr="q39848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3341" b="7653"/>
          <a:stretch>
            <a:fillRect/>
          </a:stretch>
        </p:blipFill>
        <p:spPr>
          <a:xfrm>
            <a:off x="914400" y="0"/>
            <a:ext cx="7592786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Content Placeholder 3" descr="5700715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8600"/>
            <a:ext cx="8023071" cy="64008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534400" cy="6324600"/>
          </a:xfrm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  <a:buFontTx/>
              <a:buNone/>
            </a:pPr>
            <a:endParaRPr lang="en-US" sz="3000" dirty="0" smtClean="0"/>
          </a:p>
          <a:p>
            <a:pPr algn="just">
              <a:lnSpc>
                <a:spcPct val="114000"/>
              </a:lnSpc>
              <a:buFontTx/>
              <a:buNone/>
            </a:pPr>
            <a:endParaRPr lang="en-US" sz="3000" dirty="0" smtClean="0"/>
          </a:p>
          <a:p>
            <a:pPr algn="just">
              <a:lnSpc>
                <a:spcPct val="114000"/>
              </a:lnSpc>
              <a:buFontTx/>
              <a:buNone/>
            </a:pPr>
            <a:r>
              <a:rPr lang="en-US" sz="2800" dirty="0" smtClean="0"/>
              <a:t>Events </a:t>
            </a:r>
            <a:r>
              <a:rPr lang="en-US" sz="2800" dirty="0"/>
              <a:t>in primary healing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Initial </a:t>
            </a:r>
            <a:r>
              <a:rPr lang="en-US" sz="2800" dirty="0" smtClean="0"/>
              <a:t>hemorrhage </a:t>
            </a:r>
            <a:r>
              <a:rPr lang="en-US" sz="2800" dirty="0"/>
              <a:t>– immediately  bleeding which then clots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Acute inflammatory response – within 24 hrs appearance of polymorphs, which then is replace by macrophages by the 3</a:t>
            </a:r>
            <a:r>
              <a:rPr lang="en-US" sz="2800" baseline="30000" dirty="0"/>
              <a:t>rd</a:t>
            </a:r>
            <a:r>
              <a:rPr lang="en-US" sz="2800" dirty="0"/>
              <a:t> day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Epithelial changes – basal layer proliferate and covers the wounds in 48 </a:t>
            </a:r>
            <a:r>
              <a:rPr lang="en-US" sz="2800" dirty="0" smtClean="0"/>
              <a:t>hrs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sz="2800" dirty="0" smtClean="0"/>
              <a:t>Organization – by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day fibroblast invades, by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day new collagen fibrils starts forming,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week scar tissue forms and full epithelisation occurs.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83880" cy="4800600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</a:pPr>
            <a:r>
              <a:rPr lang="en-US" sz="2800" dirty="0" smtClean="0"/>
              <a:t>Wound </a:t>
            </a:r>
            <a:r>
              <a:rPr lang="en-US" sz="2800" dirty="0"/>
              <a:t>heals </a:t>
            </a:r>
            <a:r>
              <a:rPr lang="en-US" sz="2800" dirty="0" smtClean="0"/>
              <a:t>slowly and </a:t>
            </a:r>
            <a:r>
              <a:rPr lang="en-US" sz="2800" dirty="0"/>
              <a:t>forms scar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Occurs in open wounds with large tissue defect, </a:t>
            </a:r>
            <a:r>
              <a:rPr lang="en-US" sz="2800" dirty="0" smtClean="0"/>
              <a:t>with </a:t>
            </a:r>
            <a:r>
              <a:rPr lang="en-US" sz="2800" dirty="0"/>
              <a:t>extensive loss of cells and tissues and </a:t>
            </a:r>
            <a:r>
              <a:rPr lang="en-US" sz="2800" dirty="0" smtClean="0"/>
              <a:t>wounds not </a:t>
            </a:r>
            <a:r>
              <a:rPr lang="en-US" sz="2800" dirty="0"/>
              <a:t>approximated by surgical </a:t>
            </a:r>
            <a:r>
              <a:rPr lang="en-US" sz="2800" dirty="0" smtClean="0"/>
              <a:t>sutures. </a:t>
            </a:r>
          </a:p>
          <a:p>
            <a:pPr algn="just">
              <a:lnSpc>
                <a:spcPct val="114000"/>
              </a:lnSpc>
            </a:pPr>
            <a:r>
              <a:rPr lang="en-US" sz="2800" b="1" dirty="0" smtClean="0"/>
              <a:t>Secondary healing</a:t>
            </a:r>
            <a:r>
              <a:rPr lang="en-US" sz="2800" dirty="0" smtClean="0"/>
              <a:t> – healing by granulation or healing of an open wound occurs when there is loss of tissue and the edges of the wound cannot be approximated</a:t>
            </a:r>
          </a:p>
          <a:p>
            <a:pPr algn="just">
              <a:lnSpc>
                <a:spcPct val="114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98637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Events in secondary healing</a:t>
            </a:r>
          </a:p>
          <a:p>
            <a:r>
              <a:rPr lang="en-US" sz="2800" dirty="0"/>
              <a:t>Initial haemorrhage</a:t>
            </a:r>
          </a:p>
          <a:p>
            <a:r>
              <a:rPr lang="en-US" sz="2800" dirty="0"/>
              <a:t>Acute inflammatory response</a:t>
            </a:r>
          </a:p>
          <a:p>
            <a:r>
              <a:rPr lang="en-US" sz="2800" dirty="0"/>
              <a:t>Epithelial changes</a:t>
            </a:r>
          </a:p>
          <a:p>
            <a:r>
              <a:rPr lang="en-US" sz="2800" dirty="0"/>
              <a:t>Granulation tissue formation</a:t>
            </a:r>
          </a:p>
          <a:p>
            <a:r>
              <a:rPr lang="en-US" sz="2800" dirty="0"/>
              <a:t>Wound contracture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</a:t>
            </a:r>
            <a:r>
              <a:rPr lang="en-US" b="1" dirty="0" smtClean="0"/>
              <a:t>Oral Wounds </a:t>
            </a:r>
            <a:r>
              <a:rPr lang="en-US" b="1" dirty="0"/>
              <a:t>Gingivectomy </a:t>
            </a:r>
            <a:r>
              <a:rPr lang="en-US" b="1" dirty="0" smtClean="0"/>
              <a:t>Wound</a:t>
            </a:r>
            <a:endParaRPr lang="en-US" sz="40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749808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u="sng" dirty="0"/>
              <a:t>Early healing phase</a:t>
            </a:r>
            <a:r>
              <a:rPr lang="en-US" sz="2800" dirty="0"/>
              <a:t> –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 After 2</a:t>
            </a:r>
            <a:r>
              <a:rPr lang="en-US" sz="2800" baseline="30000" dirty="0"/>
              <a:t>nd</a:t>
            </a:r>
            <a:r>
              <a:rPr lang="en-US" sz="2800" dirty="0"/>
              <a:t> day- surface covered by greyish blood clot, below there is delicate connective tissue proliferation and changes preparatory to epithelization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4</a:t>
            </a:r>
            <a:r>
              <a:rPr lang="en-US" sz="2800" baseline="30000" dirty="0"/>
              <a:t>th</a:t>
            </a:r>
            <a:r>
              <a:rPr lang="en-US" sz="2800" dirty="0"/>
              <a:t> day – organization and epithelization  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PURPOSE STATEMENT</a:t>
            </a:r>
            <a:r>
              <a:rPr lang="en-US" sz="4000" b="1" dirty="0" smtClean="0">
                <a:effectLst/>
              </a:rPr>
              <a:t> </a:t>
            </a:r>
            <a:endParaRPr lang="en-IN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At the end of the lecture the student should be able to:</a:t>
            </a:r>
          </a:p>
          <a:p>
            <a:pPr>
              <a:defRPr/>
            </a:pPr>
            <a:r>
              <a:rPr lang="en-US" sz="2800" dirty="0" smtClean="0"/>
              <a:t>Define the healing.</a:t>
            </a:r>
          </a:p>
          <a:p>
            <a:r>
              <a:rPr lang="en-US" sz="2800" dirty="0" smtClean="0"/>
              <a:t>Factors affecting wound healing.</a:t>
            </a:r>
          </a:p>
          <a:p>
            <a:r>
              <a:rPr lang="en-US" sz="2800" smtClean="0"/>
              <a:t>Describe Healing </a:t>
            </a:r>
            <a:r>
              <a:rPr lang="en-US" sz="2800" dirty="0" smtClean="0"/>
              <a:t>of </a:t>
            </a:r>
            <a:r>
              <a:rPr lang="en-US" sz="2800" dirty="0" err="1" smtClean="0"/>
              <a:t>gingivectomy</a:t>
            </a:r>
            <a:r>
              <a:rPr lang="en-US" sz="2800" dirty="0" smtClean="0"/>
              <a:t> wound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Healing of </a:t>
            </a:r>
            <a:r>
              <a:rPr lang="en-US" sz="4000" b="1" dirty="0" smtClean="0"/>
              <a:t>Oral </a:t>
            </a:r>
            <a:r>
              <a:rPr lang="en-US" sz="4000" b="1" dirty="0"/>
              <a:t>W</a:t>
            </a:r>
            <a:r>
              <a:rPr lang="en-US" sz="4000" b="1" dirty="0" smtClean="0"/>
              <a:t>ounds </a:t>
            </a:r>
            <a:r>
              <a:rPr lang="en-US" sz="4000" dirty="0"/>
              <a:t>Gingivectomy </a:t>
            </a:r>
            <a:r>
              <a:rPr lang="en-US" sz="4000" dirty="0" smtClean="0"/>
              <a:t>Wound</a:t>
            </a: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498080" cy="4800600"/>
          </a:xfrm>
        </p:spPr>
        <p:txBody>
          <a:bodyPr/>
          <a:lstStyle/>
          <a:p>
            <a:pPr algn="just">
              <a:lnSpc>
                <a:spcPct val="114000"/>
              </a:lnSpc>
              <a:buFontTx/>
              <a:buNone/>
            </a:pPr>
            <a:r>
              <a:rPr lang="en-US" sz="2800" u="sng" dirty="0"/>
              <a:t>Late healing phase</a:t>
            </a:r>
            <a:r>
              <a:rPr lang="en-US" sz="2800" dirty="0"/>
              <a:t> – 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8 to 10 days- nearly complete organization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10 to 14 days- nearly complete epithelization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2 weeks- mature epithelium formed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Healing of interproximal tissue lags behind that  adjacent to the labial or buccal surfaces as the interproximal tissue must grow in from the labial and lingual </a:t>
            </a:r>
            <a:r>
              <a:rPr lang="en-US" sz="2800" dirty="0" smtClean="0"/>
              <a:t>areas.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49808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effectLst/>
              </a:rPr>
              <a:t>Healing of </a:t>
            </a:r>
            <a:r>
              <a:rPr lang="en-US" sz="4000" b="1" dirty="0" smtClean="0">
                <a:effectLst/>
              </a:rPr>
              <a:t>Oral Wounds Extraction Wounds</a:t>
            </a:r>
            <a:endParaRPr lang="en-US" sz="4000" b="1" dirty="0"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382000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Immediate Reaction following </a:t>
            </a:r>
            <a:r>
              <a:rPr lang="en-US" sz="2800" b="1" u="sng" dirty="0" smtClean="0"/>
              <a:t>extraction-</a:t>
            </a:r>
            <a:endParaRPr lang="en-US" sz="2800" b="1" u="sng" dirty="0"/>
          </a:p>
          <a:p>
            <a:pPr algn="just"/>
            <a:r>
              <a:rPr lang="en-US" sz="2800" dirty="0"/>
              <a:t>Bleeding and clot formation in the socket</a:t>
            </a:r>
          </a:p>
          <a:p>
            <a:pPr algn="just">
              <a:buFontTx/>
              <a:buNone/>
            </a:pPr>
            <a:r>
              <a:rPr lang="en-US" sz="2800" dirty="0" smtClean="0"/>
              <a:t>  RBCs </a:t>
            </a:r>
            <a:r>
              <a:rPr lang="en-US" sz="2800" dirty="0"/>
              <a:t>entrapped in the fine fibrin meshwork ends of torn BV becomes sealed off</a:t>
            </a:r>
          </a:p>
          <a:p>
            <a:pPr algn="just"/>
            <a:r>
              <a:rPr lang="en-US" sz="2800" dirty="0"/>
              <a:t>First </a:t>
            </a:r>
            <a:r>
              <a:rPr lang="en-US" sz="2800" dirty="0" smtClean="0"/>
              <a:t>24 - 48 hrs - </a:t>
            </a:r>
            <a:r>
              <a:rPr lang="en-US" sz="2800" dirty="0"/>
              <a:t>vasodialatation and engorgement of BV, mobilisation of leukocytes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934200" cy="838200"/>
          </a:xfrm>
        </p:spPr>
        <p:txBody>
          <a:bodyPr>
            <a:noAutofit/>
          </a:bodyPr>
          <a:lstStyle/>
          <a:p>
            <a:r>
              <a:rPr lang="en-US" sz="4000" b="1" dirty="0"/>
              <a:t>Healing of oral wounds extraction wounds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229600" cy="3352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First week wound</a:t>
            </a:r>
          </a:p>
          <a:p>
            <a:pPr algn="just">
              <a:lnSpc>
                <a:spcPct val="90000"/>
              </a:lnSpc>
            </a:pPr>
            <a:r>
              <a:rPr lang="en-US" sz="2800" dirty="0"/>
              <a:t>Proliferation of fibroblasts from connective tissue cells in the remnants of PDL into the clot around the entire periphery (clot acts as scaffold)</a:t>
            </a:r>
          </a:p>
          <a:p>
            <a:pPr algn="just">
              <a:lnSpc>
                <a:spcPct val="90000"/>
              </a:lnSpc>
            </a:pPr>
            <a:r>
              <a:rPr lang="en-US" sz="2800" dirty="0"/>
              <a:t>Clot is gradually replace by granulation tissue</a:t>
            </a:r>
            <a:r>
              <a:rPr lang="en-US" sz="2800" b="1" u="sng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smtClean="0"/>
              <a:t>Epithelium shows evidence of proliferation at the periphery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Crest of alveolar bone shows beginning of osteoclastic activity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Endothelial cell proliferation in PDL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Summary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Definition. </a:t>
            </a:r>
          </a:p>
          <a:p>
            <a:r>
              <a:rPr lang="en-US" sz="2800" dirty="0" smtClean="0"/>
              <a:t>Factors affecting wound healing</a:t>
            </a:r>
          </a:p>
          <a:p>
            <a:r>
              <a:rPr lang="en-US" sz="2800" dirty="0" smtClean="0"/>
              <a:t>Healing of gingivectomy wound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19400"/>
            <a:ext cx="6781800" cy="990599"/>
          </a:xfrm>
        </p:spPr>
        <p:txBody>
          <a:bodyPr/>
          <a:lstStyle/>
          <a:p>
            <a:pPr>
              <a:buNone/>
            </a:pPr>
            <a:r>
              <a:rPr lang="en-US" sz="9600" b="1" dirty="0" smtClean="0"/>
              <a:t>Thank You</a:t>
            </a:r>
            <a:endParaRPr lang="en-IN" sz="9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BIBLIOGRAPHY</a:t>
            </a:r>
            <a:endParaRPr lang="en-US" sz="4000" b="1" dirty="0"/>
          </a:p>
        </p:txBody>
      </p:sp>
      <p:sp>
        <p:nvSpPr>
          <p:cNvPr id="4" name="Content Placeholder 6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Text book of oral pathology Shafer's, 5 &amp;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Color Atlas of Oral Diseases Cawson, R.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Oral  and Maxillofacial Pathology Neville, Brad W.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Lucas’s Pathology Of Tumor’s of the Oral Tissues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Cawson, R. A., Bennie, W. H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Healing of biopsy wounds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Healing of oral wounds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 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/>
          <a:lstStyle/>
          <a:p>
            <a:r>
              <a:rPr lang="en-US" sz="4000" b="1" dirty="0" smtClean="0"/>
              <a:t>Introduction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879080" cy="3429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 smtClean="0"/>
              <a:t>The restoration of tissue architecture &amp; function after injury - Repair/Healing 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Factors affecting wound healing –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Location 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Circulatory factors.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Physical factors.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en-US" sz="2800" dirty="0" smtClean="0"/>
              <a:t>4. Nutritional factors. </a:t>
            </a:r>
          </a:p>
          <a:p>
            <a:pPr marL="596646" indent="-514350"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Immobilisation</a:t>
            </a:r>
            <a:r>
              <a:rPr lang="en-US" sz="2800" dirty="0" smtClean="0"/>
              <a:t>.</a:t>
            </a:r>
          </a:p>
          <a:p>
            <a:pPr marL="596646" indent="-514350">
              <a:buNone/>
            </a:pPr>
            <a:r>
              <a:rPr lang="en-US" sz="2800" dirty="0" smtClean="0"/>
              <a:t>6. Others – age, infection, hormones.</a:t>
            </a:r>
          </a:p>
          <a:p>
            <a:endParaRPr lang="en-US" sz="2800" dirty="0" smtClean="0"/>
          </a:p>
          <a:p>
            <a:pPr marL="609600" indent="-609600">
              <a:buNone/>
            </a:pPr>
            <a:r>
              <a:rPr lang="en-US" sz="2800" dirty="0" smtClean="0"/>
              <a:t>1. </a:t>
            </a:r>
            <a:r>
              <a:rPr lang="en-US" sz="2800" u="sng" dirty="0" smtClean="0"/>
              <a:t>Location of wound-</a:t>
            </a:r>
          </a:p>
          <a:p>
            <a:pPr marL="609600" indent="-609600"/>
            <a:r>
              <a:rPr lang="en-US" sz="2800" dirty="0" smtClean="0"/>
              <a:t> Area with good vascular bed heal more rapidly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685800"/>
            <a:ext cx="7498080" cy="48006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Immobilisation </a:t>
            </a:r>
            <a:r>
              <a:rPr lang="en-US" sz="2800" dirty="0"/>
              <a:t>also helps in rapid healing </a:t>
            </a:r>
            <a:r>
              <a:rPr lang="en-US" sz="2800" dirty="0" smtClean="0"/>
              <a:t>eg. corner </a:t>
            </a:r>
            <a:r>
              <a:rPr lang="en-US" sz="2800" dirty="0"/>
              <a:t>of </a:t>
            </a:r>
            <a:r>
              <a:rPr lang="en-US" sz="2800" dirty="0" smtClean="0"/>
              <a:t>mouth</a:t>
            </a:r>
          </a:p>
          <a:p>
            <a:pPr marL="609600" indent="-609600"/>
            <a:endParaRPr lang="en-US" sz="2800" dirty="0" smtClean="0"/>
          </a:p>
          <a:p>
            <a:pPr marL="609600" indent="-609600">
              <a:buFontTx/>
              <a:buNone/>
            </a:pPr>
            <a:r>
              <a:rPr lang="en-US" sz="2800" dirty="0" smtClean="0"/>
              <a:t>2. </a:t>
            </a:r>
            <a:r>
              <a:rPr lang="en-US" sz="2800" u="sng" dirty="0" smtClean="0"/>
              <a:t>Circulatory factors -</a:t>
            </a:r>
          </a:p>
          <a:p>
            <a:pPr marL="609600" indent="-609600"/>
            <a:r>
              <a:rPr lang="en-US" sz="2800" dirty="0" smtClean="0"/>
              <a:t>Anemia &amp; Dehydration - delay healing</a:t>
            </a:r>
          </a:p>
          <a:p>
            <a:pPr marL="609600" indent="-609600"/>
            <a:endParaRPr lang="en-US" sz="2800" dirty="0" smtClean="0"/>
          </a:p>
          <a:p>
            <a:pPr marL="596646" indent="-514350">
              <a:buNone/>
            </a:pPr>
            <a:r>
              <a:rPr lang="en-US" sz="2800" dirty="0" smtClean="0"/>
              <a:t>3. </a:t>
            </a:r>
            <a:r>
              <a:rPr lang="en-US" sz="2800" u="sng" dirty="0" smtClean="0"/>
              <a:t>Physical factors</a:t>
            </a:r>
          </a:p>
          <a:p>
            <a:r>
              <a:rPr lang="en-US" sz="2800" dirty="0" smtClean="0"/>
              <a:t>Severe trauma to tissue slows healing</a:t>
            </a:r>
          </a:p>
          <a:p>
            <a:pPr marL="609600" indent="-609600"/>
            <a:endParaRPr lang="en-US" sz="2800" dirty="0" smtClean="0"/>
          </a:p>
          <a:p>
            <a:pPr marL="609600" indent="-609600"/>
            <a:endParaRPr lang="en-US" sz="2800" dirty="0"/>
          </a:p>
          <a:p>
            <a:pPr marL="609600" indent="-609600"/>
            <a:endParaRPr lang="en-US" sz="2800" dirty="0"/>
          </a:p>
          <a:p>
            <a:pPr marL="609600" indent="-609600">
              <a:buFontTx/>
              <a:buAutoNum type="arabicPeriod"/>
            </a:pPr>
            <a:endParaRPr lang="en-US" sz="2800" dirty="0"/>
          </a:p>
          <a:p>
            <a:pPr marL="609600" indent="-609600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48006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Local </a:t>
            </a:r>
            <a:r>
              <a:rPr lang="en-US" sz="2800" dirty="0"/>
              <a:t>temperature increases rate of healing through effect </a:t>
            </a:r>
            <a:r>
              <a:rPr lang="en-US" sz="2800" dirty="0" smtClean="0"/>
              <a:t>of </a:t>
            </a:r>
            <a:r>
              <a:rPr lang="en-US" sz="2800" dirty="0"/>
              <a:t>circulation and cell multiplication.</a:t>
            </a:r>
          </a:p>
          <a:p>
            <a:pPr>
              <a:buFontTx/>
              <a:buNone/>
            </a:pPr>
            <a:r>
              <a:rPr lang="en-US" sz="2800" dirty="0"/>
              <a:t>  Hyperthermia- healing </a:t>
            </a:r>
            <a:r>
              <a:rPr lang="en-US" sz="2800" dirty="0" smtClean="0"/>
              <a:t>accelerated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Hypothermia- healing delays</a:t>
            </a:r>
          </a:p>
          <a:p>
            <a:r>
              <a:rPr lang="en-US" sz="2800" dirty="0"/>
              <a:t>X-ray radiation-low doses-stimulates</a:t>
            </a:r>
          </a:p>
          <a:p>
            <a:pPr>
              <a:buFontTx/>
              <a:buNone/>
            </a:pPr>
            <a:r>
              <a:rPr lang="en-US" sz="2800" dirty="0"/>
              <a:t>                  </a:t>
            </a:r>
            <a:r>
              <a:rPr lang="en-US" sz="2800" dirty="0" smtClean="0"/>
              <a:t>        high </a:t>
            </a:r>
            <a:r>
              <a:rPr lang="en-US" sz="2800" dirty="0"/>
              <a:t>focal </a:t>
            </a:r>
            <a:r>
              <a:rPr lang="en-US" sz="2800" dirty="0" smtClean="0"/>
              <a:t>dose - supresses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3886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/>
              <a:t>4. </a:t>
            </a:r>
            <a:r>
              <a:rPr lang="en-US" sz="2800" u="sng" dirty="0" smtClean="0"/>
              <a:t>Nutritional factors -</a:t>
            </a:r>
          </a:p>
          <a:p>
            <a:r>
              <a:rPr lang="en-US" sz="2800" dirty="0" smtClean="0"/>
              <a:t>Hypoproteinemia - delays healing slows new fibroblasts proliferation and multiplication in the wounds</a:t>
            </a:r>
          </a:p>
          <a:p>
            <a:pPr algn="just"/>
            <a:r>
              <a:rPr lang="en-US" sz="2800" dirty="0" smtClean="0"/>
              <a:t>Scurvy- delays healing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609600" indent="-609600"/>
            <a:endParaRPr lang="en-US" sz="28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algn="just">
              <a:lnSpc>
                <a:spcPct val="114000"/>
              </a:lnSpc>
              <a:buFontTx/>
              <a:buNone/>
            </a:pPr>
            <a:r>
              <a:rPr lang="en-US" sz="2800" dirty="0" smtClean="0"/>
              <a:t> Interruption in regulation of collagen formation of normal intercellular ground substance of the connective tissue and Interruption in formation of mucopolysaccharides</a:t>
            </a:r>
          </a:p>
          <a:p>
            <a:pPr algn="just">
              <a:buBlip>
                <a:blip r:embed="rId2"/>
              </a:buBlip>
            </a:pPr>
            <a:r>
              <a:rPr lang="en-US" sz="2800" dirty="0" smtClean="0"/>
              <a:t>Vit. A and D- retards healing</a:t>
            </a:r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10069041">
  <a:themeElements>
    <a:clrScheme name="Default Design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TS010069041</Template>
  <TotalTime>40</TotalTime>
  <Words>759</Words>
  <Application>Microsoft Office PowerPoint</Application>
  <PresentationFormat>On-screen Show (4:3)</PresentationFormat>
  <Paragraphs>117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TS010069041</vt:lpstr>
      <vt:lpstr>HEALING OF ORAL WOUNDS</vt:lpstr>
      <vt:lpstr>PURPOSE STATEMENT </vt:lpstr>
      <vt:lpstr>CONTENTS</vt:lpstr>
      <vt:lpstr>Introduction </vt:lpstr>
      <vt:lpstr>Slide 5</vt:lpstr>
      <vt:lpstr>Slide 6</vt:lpstr>
      <vt:lpstr>Slide 7</vt:lpstr>
      <vt:lpstr>Slide 8</vt:lpstr>
      <vt:lpstr>Slide 9</vt:lpstr>
      <vt:lpstr>Slide 10</vt:lpstr>
      <vt:lpstr>Slide 11</vt:lpstr>
      <vt:lpstr>Healing of Biopsy wound- </vt:lpstr>
      <vt:lpstr>Slide 13</vt:lpstr>
      <vt:lpstr>Slide 14</vt:lpstr>
      <vt:lpstr>Slide 15</vt:lpstr>
      <vt:lpstr>Slide 16</vt:lpstr>
      <vt:lpstr>Slide 17</vt:lpstr>
      <vt:lpstr>Slide 18</vt:lpstr>
      <vt:lpstr>Healing of Oral Wounds Gingivectomy Wound</vt:lpstr>
      <vt:lpstr>Healing of Oral Wounds Gingivectomy Wound</vt:lpstr>
      <vt:lpstr>Healing of Oral Wounds Extraction Wounds</vt:lpstr>
      <vt:lpstr>Healing of oral wounds extraction wounds</vt:lpstr>
      <vt:lpstr>Slide 23</vt:lpstr>
      <vt:lpstr>Summary </vt:lpstr>
      <vt:lpstr>Slide 25</vt:lpstr>
      <vt:lpstr>BIBLIOGRAPHY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HEALING OF ORAL WOUNDS</dc:title>
  <dc:creator>Prakash</dc:creator>
  <cp:lastModifiedBy>HOD</cp:lastModifiedBy>
  <cp:revision>17</cp:revision>
  <dcterms:created xsi:type="dcterms:W3CDTF">2006-08-16T00:00:00Z</dcterms:created>
  <dcterms:modified xsi:type="dcterms:W3CDTF">2018-02-05T06:27:01Z</dcterms:modified>
</cp:coreProperties>
</file>