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02"/>
  </p:notesMasterIdLst>
  <p:handoutMasterIdLst>
    <p:handoutMasterId r:id="rId103"/>
  </p:handoutMasterIdLst>
  <p:sldIdLst>
    <p:sldId id="476" r:id="rId2"/>
    <p:sldId id="475" r:id="rId3"/>
    <p:sldId id="258" r:id="rId4"/>
    <p:sldId id="259" r:id="rId5"/>
    <p:sldId id="468" r:id="rId6"/>
    <p:sldId id="261" r:id="rId7"/>
    <p:sldId id="464" r:id="rId8"/>
    <p:sldId id="264" r:id="rId9"/>
    <p:sldId id="266" r:id="rId10"/>
    <p:sldId id="267" r:id="rId11"/>
    <p:sldId id="271" r:id="rId12"/>
    <p:sldId id="269" r:id="rId13"/>
    <p:sldId id="537" r:id="rId14"/>
    <p:sldId id="262" r:id="rId15"/>
    <p:sldId id="274" r:id="rId16"/>
    <p:sldId id="275" r:id="rId17"/>
    <p:sldId id="467" r:id="rId18"/>
    <p:sldId id="505" r:id="rId19"/>
    <p:sldId id="506" r:id="rId20"/>
    <p:sldId id="507" r:id="rId21"/>
    <p:sldId id="508" r:id="rId22"/>
    <p:sldId id="469" r:id="rId23"/>
    <p:sldId id="499" r:id="rId24"/>
    <p:sldId id="276" r:id="rId25"/>
    <p:sldId id="277" r:id="rId26"/>
    <p:sldId id="283" r:id="rId27"/>
    <p:sldId id="329" r:id="rId28"/>
    <p:sldId id="284" r:id="rId29"/>
    <p:sldId id="285" r:id="rId30"/>
    <p:sldId id="471" r:id="rId31"/>
    <p:sldId id="472" r:id="rId32"/>
    <p:sldId id="294" r:id="rId33"/>
    <p:sldId id="300" r:id="rId34"/>
    <p:sldId id="298" r:id="rId35"/>
    <p:sldId id="290" r:id="rId36"/>
    <p:sldId id="291" r:id="rId37"/>
    <p:sldId id="286" r:id="rId38"/>
    <p:sldId id="288" r:id="rId39"/>
    <p:sldId id="287" r:id="rId40"/>
    <p:sldId id="473" r:id="rId41"/>
    <p:sldId id="474" r:id="rId42"/>
    <p:sldId id="478" r:id="rId43"/>
    <p:sldId id="480" r:id="rId44"/>
    <p:sldId id="482" r:id="rId45"/>
    <p:sldId id="363" r:id="rId46"/>
    <p:sldId id="372" r:id="rId47"/>
    <p:sldId id="484" r:id="rId48"/>
    <p:sldId id="486" r:id="rId49"/>
    <p:sldId id="487" r:id="rId50"/>
    <p:sldId id="500" r:id="rId51"/>
    <p:sldId id="489" r:id="rId52"/>
    <p:sldId id="490" r:id="rId53"/>
    <p:sldId id="301" r:id="rId54"/>
    <p:sldId id="303" r:id="rId55"/>
    <p:sldId id="304" r:id="rId56"/>
    <p:sldId id="514" r:id="rId57"/>
    <p:sldId id="308" r:id="rId58"/>
    <p:sldId id="306" r:id="rId59"/>
    <p:sldId id="309" r:id="rId60"/>
    <p:sldId id="315" r:id="rId61"/>
    <p:sldId id="515" r:id="rId62"/>
    <p:sldId id="516" r:id="rId63"/>
    <p:sldId id="320" r:id="rId64"/>
    <p:sldId id="321" r:id="rId65"/>
    <p:sldId id="322" r:id="rId66"/>
    <p:sldId id="323" r:id="rId67"/>
    <p:sldId id="389" r:id="rId68"/>
    <p:sldId id="398" r:id="rId69"/>
    <p:sldId id="390" r:id="rId70"/>
    <p:sldId id="410" r:id="rId71"/>
    <p:sldId id="407" r:id="rId72"/>
    <p:sldId id="353" r:id="rId73"/>
    <p:sldId id="354" r:id="rId74"/>
    <p:sldId id="520" r:id="rId75"/>
    <p:sldId id="355" r:id="rId76"/>
    <p:sldId id="521" r:id="rId77"/>
    <p:sldId id="522" r:id="rId78"/>
    <p:sldId id="357" r:id="rId79"/>
    <p:sldId id="358" r:id="rId80"/>
    <p:sldId id="359" r:id="rId81"/>
    <p:sldId id="368" r:id="rId82"/>
    <p:sldId id="369" r:id="rId83"/>
    <p:sldId id="374" r:id="rId84"/>
    <p:sldId id="413" r:id="rId85"/>
    <p:sldId id="414" r:id="rId86"/>
    <p:sldId id="415" r:id="rId87"/>
    <p:sldId id="428" r:id="rId88"/>
    <p:sldId id="429" r:id="rId89"/>
    <p:sldId id="430" r:id="rId90"/>
    <p:sldId id="431" r:id="rId91"/>
    <p:sldId id="432" r:id="rId92"/>
    <p:sldId id="433" r:id="rId93"/>
    <p:sldId id="470" r:id="rId94"/>
    <p:sldId id="351" r:id="rId95"/>
    <p:sldId id="523" r:id="rId96"/>
    <p:sldId id="360" r:id="rId97"/>
    <p:sldId id="361" r:id="rId98"/>
    <p:sldId id="534" r:id="rId99"/>
    <p:sldId id="535" r:id="rId100"/>
    <p:sldId id="536"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0C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9" autoAdjust="0"/>
    <p:restoredTop sz="87276" autoAdjust="0"/>
  </p:normalViewPr>
  <p:slideViewPr>
    <p:cSldViewPr>
      <p:cViewPr varScale="1">
        <p:scale>
          <a:sx n="67" d="100"/>
          <a:sy n="67" d="100"/>
        </p:scale>
        <p:origin x="1436" y="48"/>
      </p:cViewPr>
      <p:guideLst>
        <p:guide orient="horz" pos="2160"/>
        <p:guide pos="2880"/>
      </p:guideLst>
    </p:cSldViewPr>
  </p:slideViewPr>
  <p:notesTextViewPr>
    <p:cViewPr>
      <p:scale>
        <a:sx n="1" d="1"/>
        <a:sy n="1" d="1"/>
      </p:scale>
      <p:origin x="0" y="0"/>
    </p:cViewPr>
  </p:notesTextViewPr>
  <p:notesViewPr>
    <p:cSldViewPr>
      <p:cViewPr varScale="1">
        <p:scale>
          <a:sx n="45" d="100"/>
          <a:sy n="45" d="100"/>
        </p:scale>
        <p:origin x="-20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B30365-5130-4053-9295-88B2EDE1DAB7}" type="doc">
      <dgm:prSet loTypeId="urn:microsoft.com/office/officeart/2005/8/layout/target3" loCatId="list" qsTypeId="urn:microsoft.com/office/officeart/2005/8/quickstyle/3d2" qsCatId="3D" csTypeId="urn:microsoft.com/office/officeart/2005/8/colors/accent5_3" csCatId="accent5" phldr="1"/>
      <dgm:spPr/>
      <dgm:t>
        <a:bodyPr/>
        <a:lstStyle/>
        <a:p>
          <a:endParaRPr lang="en-IN"/>
        </a:p>
      </dgm:t>
    </dgm:pt>
    <dgm:pt modelId="{44D20B2B-66C0-4360-8E90-2CA973A14269}">
      <dgm:prSet phldrT="[Text]" custT="1"/>
      <dgm:spPr/>
      <dgm:t>
        <a:bodyPr/>
        <a:lstStyle/>
        <a:p>
          <a:pPr>
            <a:lnSpc>
              <a:spcPct val="150000"/>
            </a:lnSpc>
          </a:pPr>
          <a:r>
            <a:rPr lang="en-US" sz="2000" dirty="0"/>
            <a:t>Brushing and  bacterial plaque is  removed from the  teeth</a:t>
          </a:r>
          <a:endParaRPr lang="en-IN" sz="2000" dirty="0"/>
        </a:p>
      </dgm:t>
    </dgm:pt>
    <dgm:pt modelId="{7D850055-30B8-49D3-9D64-BC63A66CC959}" type="parTrans" cxnId="{247CEC7A-0579-4F42-8352-AE66CAA95B27}">
      <dgm:prSet/>
      <dgm:spPr/>
      <dgm:t>
        <a:bodyPr/>
        <a:lstStyle/>
        <a:p>
          <a:endParaRPr lang="en-IN"/>
        </a:p>
      </dgm:t>
    </dgm:pt>
    <dgm:pt modelId="{C684C73B-32B8-47E4-BE61-9D31D40E7748}" type="sibTrans" cxnId="{247CEC7A-0579-4F42-8352-AE66CAA95B27}">
      <dgm:prSet/>
      <dgm:spPr/>
      <dgm:t>
        <a:bodyPr/>
        <a:lstStyle/>
        <a:p>
          <a:endParaRPr lang="en-IN"/>
        </a:p>
      </dgm:t>
    </dgm:pt>
    <dgm:pt modelId="{16C93A05-C36B-4006-90D9-1188B88043EA}">
      <dgm:prSet phldrT="[Text]" custT="1"/>
      <dgm:spPr/>
      <dgm:t>
        <a:bodyPr/>
        <a:lstStyle/>
        <a:p>
          <a:r>
            <a:rPr lang="en-US" sz="2000" dirty="0">
              <a:effectLst/>
            </a:rPr>
            <a:t>Early gingivitis is  quickly reversible and can be  treated with  adequate mouth  hygiene and  cleanliness of the  teeth.</a:t>
          </a:r>
          <a:endParaRPr lang="en-IN" sz="2000" dirty="0">
            <a:effectLst/>
          </a:endParaRPr>
        </a:p>
      </dgm:t>
    </dgm:pt>
    <dgm:pt modelId="{F0D86FB2-90CA-48DF-BA8A-5881CE316AC1}" type="parTrans" cxnId="{380B6D40-086C-4812-AF69-39801B8EB647}">
      <dgm:prSet/>
      <dgm:spPr/>
      <dgm:t>
        <a:bodyPr/>
        <a:lstStyle/>
        <a:p>
          <a:endParaRPr lang="en-IN"/>
        </a:p>
      </dgm:t>
    </dgm:pt>
    <dgm:pt modelId="{704A6A4F-4DB7-4DE1-B93F-2F65E14130B4}" type="sibTrans" cxnId="{380B6D40-086C-4812-AF69-39801B8EB647}">
      <dgm:prSet/>
      <dgm:spPr/>
      <dgm:t>
        <a:bodyPr/>
        <a:lstStyle/>
        <a:p>
          <a:endParaRPr lang="en-IN"/>
        </a:p>
      </dgm:t>
    </dgm:pt>
    <dgm:pt modelId="{F0E9175B-6B4F-4658-A0C9-F6948A16A306}">
      <dgm:prSet phldrT="[Text]" custT="1"/>
      <dgm:spPr/>
      <dgm:t>
        <a:bodyPr/>
        <a:lstStyle/>
        <a:p>
          <a:r>
            <a:rPr lang="en-US" sz="2000" dirty="0"/>
            <a:t>Favorable occlusion and the chewing of coarse, detergent-type foods, such as raw  carrots, celery, and apples, have a  beneficial effect on oral cleanliness</a:t>
          </a:r>
          <a:endParaRPr lang="en-IN" sz="2000" dirty="0"/>
        </a:p>
      </dgm:t>
    </dgm:pt>
    <dgm:pt modelId="{86450422-FCCF-429A-B29B-7B07D3DB361C}" type="sibTrans" cxnId="{E670AD66-A644-498F-A3DA-2FD9DB6A7F6B}">
      <dgm:prSet/>
      <dgm:spPr/>
      <dgm:t>
        <a:bodyPr/>
        <a:lstStyle/>
        <a:p>
          <a:endParaRPr lang="en-IN"/>
        </a:p>
      </dgm:t>
    </dgm:pt>
    <dgm:pt modelId="{C7D4F31F-8122-4F9F-BE2F-CFB93BD363D5}" type="parTrans" cxnId="{E670AD66-A644-498F-A3DA-2FD9DB6A7F6B}">
      <dgm:prSet/>
      <dgm:spPr/>
      <dgm:t>
        <a:bodyPr/>
        <a:lstStyle/>
        <a:p>
          <a:endParaRPr lang="en-IN"/>
        </a:p>
      </dgm:t>
    </dgm:pt>
    <dgm:pt modelId="{D65546E6-AB11-4363-B84E-D8429A7BC5BB}" type="pres">
      <dgm:prSet presAssocID="{5AB30365-5130-4053-9295-88B2EDE1DAB7}" presName="Name0" presStyleCnt="0">
        <dgm:presLayoutVars>
          <dgm:chMax val="7"/>
          <dgm:dir/>
          <dgm:animLvl val="lvl"/>
          <dgm:resizeHandles val="exact"/>
        </dgm:presLayoutVars>
      </dgm:prSet>
      <dgm:spPr/>
    </dgm:pt>
    <dgm:pt modelId="{12A8729D-5C43-47BA-8773-C70E7AD26FE7}" type="pres">
      <dgm:prSet presAssocID="{44D20B2B-66C0-4360-8E90-2CA973A14269}" presName="circle1" presStyleLbl="node1" presStyleIdx="0" presStyleCnt="3"/>
      <dgm:spPr/>
    </dgm:pt>
    <dgm:pt modelId="{382B6A98-4BE2-4B42-974A-D8F5BAE57272}" type="pres">
      <dgm:prSet presAssocID="{44D20B2B-66C0-4360-8E90-2CA973A14269}" presName="space" presStyleCnt="0"/>
      <dgm:spPr/>
    </dgm:pt>
    <dgm:pt modelId="{A31C34FD-4E4C-4F74-9FF5-E9929D8B680B}" type="pres">
      <dgm:prSet presAssocID="{44D20B2B-66C0-4360-8E90-2CA973A14269}" presName="rect1" presStyleLbl="alignAcc1" presStyleIdx="0" presStyleCnt="3"/>
      <dgm:spPr/>
    </dgm:pt>
    <dgm:pt modelId="{469E7EB3-E844-49E2-8AF2-386A20634CDB}" type="pres">
      <dgm:prSet presAssocID="{F0E9175B-6B4F-4658-A0C9-F6948A16A306}" presName="vertSpace2" presStyleLbl="node1" presStyleIdx="0" presStyleCnt="3"/>
      <dgm:spPr/>
    </dgm:pt>
    <dgm:pt modelId="{A0056FDB-8ED5-49E4-AE43-796F46AA284D}" type="pres">
      <dgm:prSet presAssocID="{F0E9175B-6B4F-4658-A0C9-F6948A16A306}" presName="circle2" presStyleLbl="node1" presStyleIdx="1" presStyleCnt="3"/>
      <dgm:spPr/>
    </dgm:pt>
    <dgm:pt modelId="{CB0C889F-0EA8-44F1-B523-8FCCF83AC42D}" type="pres">
      <dgm:prSet presAssocID="{F0E9175B-6B4F-4658-A0C9-F6948A16A306}" presName="rect2" presStyleLbl="alignAcc1" presStyleIdx="1" presStyleCnt="3"/>
      <dgm:spPr/>
    </dgm:pt>
    <dgm:pt modelId="{BFAE15BF-3765-4AAD-B1BA-5B3368FAF3D4}" type="pres">
      <dgm:prSet presAssocID="{16C93A05-C36B-4006-90D9-1188B88043EA}" presName="vertSpace3" presStyleLbl="node1" presStyleIdx="1" presStyleCnt="3"/>
      <dgm:spPr/>
    </dgm:pt>
    <dgm:pt modelId="{271BD023-E133-4A5F-836C-0E9F5145CF5C}" type="pres">
      <dgm:prSet presAssocID="{16C93A05-C36B-4006-90D9-1188B88043EA}" presName="circle3" presStyleLbl="node1" presStyleIdx="2" presStyleCnt="3"/>
      <dgm:spPr/>
    </dgm:pt>
    <dgm:pt modelId="{CF6EEFB0-18E4-4580-BD6B-04C7B7513E6B}" type="pres">
      <dgm:prSet presAssocID="{16C93A05-C36B-4006-90D9-1188B88043EA}" presName="rect3" presStyleLbl="alignAcc1" presStyleIdx="2" presStyleCnt="3"/>
      <dgm:spPr/>
    </dgm:pt>
    <dgm:pt modelId="{64D892C1-4EA5-4975-A64C-CD0ED27B7783}" type="pres">
      <dgm:prSet presAssocID="{44D20B2B-66C0-4360-8E90-2CA973A14269}" presName="rect1ParTxNoCh" presStyleLbl="alignAcc1" presStyleIdx="2" presStyleCnt="3">
        <dgm:presLayoutVars>
          <dgm:chMax val="1"/>
          <dgm:bulletEnabled val="1"/>
        </dgm:presLayoutVars>
      </dgm:prSet>
      <dgm:spPr/>
    </dgm:pt>
    <dgm:pt modelId="{BD71F611-3F81-4452-91B4-157868FD26A0}" type="pres">
      <dgm:prSet presAssocID="{F0E9175B-6B4F-4658-A0C9-F6948A16A306}" presName="rect2ParTxNoCh" presStyleLbl="alignAcc1" presStyleIdx="2" presStyleCnt="3">
        <dgm:presLayoutVars>
          <dgm:chMax val="1"/>
          <dgm:bulletEnabled val="1"/>
        </dgm:presLayoutVars>
      </dgm:prSet>
      <dgm:spPr/>
    </dgm:pt>
    <dgm:pt modelId="{302B69B4-9ADE-4BC1-B491-514A5347AB2E}" type="pres">
      <dgm:prSet presAssocID="{16C93A05-C36B-4006-90D9-1188B88043EA}" presName="rect3ParTxNoCh" presStyleLbl="alignAcc1" presStyleIdx="2" presStyleCnt="3">
        <dgm:presLayoutVars>
          <dgm:chMax val="1"/>
          <dgm:bulletEnabled val="1"/>
        </dgm:presLayoutVars>
      </dgm:prSet>
      <dgm:spPr/>
    </dgm:pt>
  </dgm:ptLst>
  <dgm:cxnLst>
    <dgm:cxn modelId="{79F43E01-A5AF-44E1-A0C4-C136D9C5E7E4}" type="presOf" srcId="{44D20B2B-66C0-4360-8E90-2CA973A14269}" destId="{64D892C1-4EA5-4975-A64C-CD0ED27B7783}" srcOrd="1" destOrd="0" presId="urn:microsoft.com/office/officeart/2005/8/layout/target3"/>
    <dgm:cxn modelId="{6EF43410-2172-4023-8DCF-51BCCCD6CD1A}" type="presOf" srcId="{44D20B2B-66C0-4360-8E90-2CA973A14269}" destId="{A31C34FD-4E4C-4F74-9FF5-E9929D8B680B}" srcOrd="0" destOrd="0" presId="urn:microsoft.com/office/officeart/2005/8/layout/target3"/>
    <dgm:cxn modelId="{342CF310-3B14-489A-AAA4-EFB54A2C0A19}" type="presOf" srcId="{F0E9175B-6B4F-4658-A0C9-F6948A16A306}" destId="{BD71F611-3F81-4452-91B4-157868FD26A0}" srcOrd="1" destOrd="0" presId="urn:microsoft.com/office/officeart/2005/8/layout/target3"/>
    <dgm:cxn modelId="{9B7F0514-6138-4DC8-8948-E490B4AB13FB}" type="presOf" srcId="{16C93A05-C36B-4006-90D9-1188B88043EA}" destId="{302B69B4-9ADE-4BC1-B491-514A5347AB2E}" srcOrd="1" destOrd="0" presId="urn:microsoft.com/office/officeart/2005/8/layout/target3"/>
    <dgm:cxn modelId="{32138D18-D2DA-4BEF-A441-A4958047BF6C}" type="presOf" srcId="{F0E9175B-6B4F-4658-A0C9-F6948A16A306}" destId="{CB0C889F-0EA8-44F1-B523-8FCCF83AC42D}" srcOrd="0" destOrd="0" presId="urn:microsoft.com/office/officeart/2005/8/layout/target3"/>
    <dgm:cxn modelId="{54CEAB19-E9AA-4D5F-B618-9A7DC9B2ADA0}" type="presOf" srcId="{5AB30365-5130-4053-9295-88B2EDE1DAB7}" destId="{D65546E6-AB11-4363-B84E-D8429A7BC5BB}" srcOrd="0" destOrd="0" presId="urn:microsoft.com/office/officeart/2005/8/layout/target3"/>
    <dgm:cxn modelId="{380B6D40-086C-4812-AF69-39801B8EB647}" srcId="{5AB30365-5130-4053-9295-88B2EDE1DAB7}" destId="{16C93A05-C36B-4006-90D9-1188B88043EA}" srcOrd="2" destOrd="0" parTransId="{F0D86FB2-90CA-48DF-BA8A-5881CE316AC1}" sibTransId="{704A6A4F-4DB7-4DE1-B93F-2F65E14130B4}"/>
    <dgm:cxn modelId="{E670AD66-A644-498F-A3DA-2FD9DB6A7F6B}" srcId="{5AB30365-5130-4053-9295-88B2EDE1DAB7}" destId="{F0E9175B-6B4F-4658-A0C9-F6948A16A306}" srcOrd="1" destOrd="0" parTransId="{C7D4F31F-8122-4F9F-BE2F-CFB93BD363D5}" sibTransId="{86450422-FCCF-429A-B29B-7B07D3DB361C}"/>
    <dgm:cxn modelId="{247CEC7A-0579-4F42-8352-AE66CAA95B27}" srcId="{5AB30365-5130-4053-9295-88B2EDE1DAB7}" destId="{44D20B2B-66C0-4360-8E90-2CA973A14269}" srcOrd="0" destOrd="0" parTransId="{7D850055-30B8-49D3-9D64-BC63A66CC959}" sibTransId="{C684C73B-32B8-47E4-BE61-9D31D40E7748}"/>
    <dgm:cxn modelId="{13B67886-3390-416E-A7BD-48AC20C0409A}" type="presOf" srcId="{16C93A05-C36B-4006-90D9-1188B88043EA}" destId="{CF6EEFB0-18E4-4580-BD6B-04C7B7513E6B}" srcOrd="0" destOrd="0" presId="urn:microsoft.com/office/officeart/2005/8/layout/target3"/>
    <dgm:cxn modelId="{3BE2D0D4-04CE-45A5-8B04-DD695D2DB1ED}" type="presParOf" srcId="{D65546E6-AB11-4363-B84E-D8429A7BC5BB}" destId="{12A8729D-5C43-47BA-8773-C70E7AD26FE7}" srcOrd="0" destOrd="0" presId="urn:microsoft.com/office/officeart/2005/8/layout/target3"/>
    <dgm:cxn modelId="{60EDDAA2-CB97-4199-A1E3-758305E17FAE}" type="presParOf" srcId="{D65546E6-AB11-4363-B84E-D8429A7BC5BB}" destId="{382B6A98-4BE2-4B42-974A-D8F5BAE57272}" srcOrd="1" destOrd="0" presId="urn:microsoft.com/office/officeart/2005/8/layout/target3"/>
    <dgm:cxn modelId="{D1720C98-373F-4B4B-ADC7-133AD4F4F579}" type="presParOf" srcId="{D65546E6-AB11-4363-B84E-D8429A7BC5BB}" destId="{A31C34FD-4E4C-4F74-9FF5-E9929D8B680B}" srcOrd="2" destOrd="0" presId="urn:microsoft.com/office/officeart/2005/8/layout/target3"/>
    <dgm:cxn modelId="{3749AA59-956F-46B6-B395-EBC1BD28691A}" type="presParOf" srcId="{D65546E6-AB11-4363-B84E-D8429A7BC5BB}" destId="{469E7EB3-E844-49E2-8AF2-386A20634CDB}" srcOrd="3" destOrd="0" presId="urn:microsoft.com/office/officeart/2005/8/layout/target3"/>
    <dgm:cxn modelId="{35C2C42A-F82A-4564-A9C3-91402821A8A4}" type="presParOf" srcId="{D65546E6-AB11-4363-B84E-D8429A7BC5BB}" destId="{A0056FDB-8ED5-49E4-AE43-796F46AA284D}" srcOrd="4" destOrd="0" presId="urn:microsoft.com/office/officeart/2005/8/layout/target3"/>
    <dgm:cxn modelId="{DA0135C4-96DE-48EE-A385-4B829F06EF51}" type="presParOf" srcId="{D65546E6-AB11-4363-B84E-D8429A7BC5BB}" destId="{CB0C889F-0EA8-44F1-B523-8FCCF83AC42D}" srcOrd="5" destOrd="0" presId="urn:microsoft.com/office/officeart/2005/8/layout/target3"/>
    <dgm:cxn modelId="{2AD97CC2-A91A-4053-97DF-5219726C7213}" type="presParOf" srcId="{D65546E6-AB11-4363-B84E-D8429A7BC5BB}" destId="{BFAE15BF-3765-4AAD-B1BA-5B3368FAF3D4}" srcOrd="6" destOrd="0" presId="urn:microsoft.com/office/officeart/2005/8/layout/target3"/>
    <dgm:cxn modelId="{F31491D5-D370-4109-BCA0-A6660C0182AF}" type="presParOf" srcId="{D65546E6-AB11-4363-B84E-D8429A7BC5BB}" destId="{271BD023-E133-4A5F-836C-0E9F5145CF5C}" srcOrd="7" destOrd="0" presId="urn:microsoft.com/office/officeart/2005/8/layout/target3"/>
    <dgm:cxn modelId="{106E7BC3-5538-461C-9C7D-2C6EF4B4B443}" type="presParOf" srcId="{D65546E6-AB11-4363-B84E-D8429A7BC5BB}" destId="{CF6EEFB0-18E4-4580-BD6B-04C7B7513E6B}" srcOrd="8" destOrd="0" presId="urn:microsoft.com/office/officeart/2005/8/layout/target3"/>
    <dgm:cxn modelId="{880FCD3A-2B87-4947-8269-C51DB44F7132}" type="presParOf" srcId="{D65546E6-AB11-4363-B84E-D8429A7BC5BB}" destId="{64D892C1-4EA5-4975-A64C-CD0ED27B7783}" srcOrd="9" destOrd="0" presId="urn:microsoft.com/office/officeart/2005/8/layout/target3"/>
    <dgm:cxn modelId="{4BF1A15A-8721-48ED-BF0F-063F7D69044D}" type="presParOf" srcId="{D65546E6-AB11-4363-B84E-D8429A7BC5BB}" destId="{BD71F611-3F81-4452-91B4-157868FD26A0}" srcOrd="10" destOrd="0" presId="urn:microsoft.com/office/officeart/2005/8/layout/target3"/>
    <dgm:cxn modelId="{8F506836-C0D5-4FAE-B07A-097205D8B246}" type="presParOf" srcId="{D65546E6-AB11-4363-B84E-D8429A7BC5BB}" destId="{302B69B4-9ADE-4BC1-B491-514A5347AB2E}" srcOrd="11" destOrd="0" presId="urn:microsoft.com/office/officeart/2005/8/layout/target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8729D-5C43-47BA-8773-C70E7AD26FE7}">
      <dsp:nvSpPr>
        <dsp:cNvPr id="0" name=""/>
        <dsp:cNvSpPr/>
      </dsp:nvSpPr>
      <dsp:spPr>
        <a:xfrm>
          <a:off x="0" y="0"/>
          <a:ext cx="4347537" cy="4347537"/>
        </a:xfrm>
        <a:prstGeom prst="pie">
          <a:avLst>
            <a:gd name="adj1" fmla="val 5400000"/>
            <a:gd name="adj2" fmla="val 16200000"/>
          </a:avLst>
        </a:prstGeom>
        <a:gradFill rotWithShape="0">
          <a:gsLst>
            <a:gs pos="0">
              <a:schemeClr val="accent5">
                <a:shade val="80000"/>
                <a:hueOff val="0"/>
                <a:satOff val="0"/>
                <a:lumOff val="0"/>
                <a:alphaOff val="0"/>
              </a:schemeClr>
            </a:gs>
            <a:gs pos="100000">
              <a:schemeClr val="accent5">
                <a:shade val="80000"/>
                <a:hueOff val="0"/>
                <a:satOff val="0"/>
                <a:lumOff val="0"/>
                <a:alphaOff val="0"/>
                <a:shade val="48000"/>
                <a:satMod val="180000"/>
                <a:lumMod val="94000"/>
              </a:schemeClr>
            </a:gs>
            <a:gs pos="100000">
              <a:schemeClr val="accent5">
                <a:shade val="80000"/>
                <a:hueOff val="0"/>
                <a:satOff val="0"/>
                <a:lumOff val="0"/>
                <a:alphaOff val="0"/>
                <a:shade val="48000"/>
                <a:satMod val="180000"/>
                <a:lumMod val="94000"/>
              </a:schemeClr>
            </a:gs>
          </a:gsLst>
          <a:lin ang="4140000" scaled="1"/>
        </a:gradFill>
        <a:ln>
          <a:noFill/>
        </a:ln>
        <a:effectLst>
          <a:outerShdw blurRad="76200" dist="381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1C34FD-4E4C-4F74-9FF5-E9929D8B680B}">
      <dsp:nvSpPr>
        <dsp:cNvPr id="0" name=""/>
        <dsp:cNvSpPr/>
      </dsp:nvSpPr>
      <dsp:spPr>
        <a:xfrm>
          <a:off x="2173768" y="0"/>
          <a:ext cx="6592913" cy="4347537"/>
        </a:xfrm>
        <a:prstGeom prst="rect">
          <a:avLst/>
        </a:prstGeom>
        <a:solidFill>
          <a:schemeClr val="lt1">
            <a:alpha val="90000"/>
            <a:hueOff val="0"/>
            <a:satOff val="0"/>
            <a:lumOff val="0"/>
            <a:alphaOff val="0"/>
          </a:schemeClr>
        </a:solidFill>
        <a:ln w="12700" cap="flat" cmpd="sng" algn="ctr">
          <a:solidFill>
            <a:schemeClr val="accent5">
              <a:shade val="80000"/>
              <a:hueOff val="0"/>
              <a:satOff val="0"/>
              <a:lumOff val="0"/>
              <a:alphaOff val="0"/>
            </a:schemeClr>
          </a:solidFill>
          <a:prstDash val="solid"/>
        </a:ln>
        <a:effectLst>
          <a:outerShdw blurRad="76200" dist="38100" dir="5400000"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en-US" sz="2000" kern="1200" dirty="0"/>
            <a:t>Brushing and  bacterial plaque is  removed from the  teeth</a:t>
          </a:r>
          <a:endParaRPr lang="en-IN" sz="2000" kern="1200" dirty="0"/>
        </a:p>
      </dsp:txBody>
      <dsp:txXfrm>
        <a:off x="2173768" y="0"/>
        <a:ext cx="6592913" cy="1304263"/>
      </dsp:txXfrm>
    </dsp:sp>
    <dsp:sp modelId="{A0056FDB-8ED5-49E4-AE43-796F46AA284D}">
      <dsp:nvSpPr>
        <dsp:cNvPr id="0" name=""/>
        <dsp:cNvSpPr/>
      </dsp:nvSpPr>
      <dsp:spPr>
        <a:xfrm>
          <a:off x="760820" y="1304263"/>
          <a:ext cx="2825896" cy="2825896"/>
        </a:xfrm>
        <a:prstGeom prst="pie">
          <a:avLst>
            <a:gd name="adj1" fmla="val 5400000"/>
            <a:gd name="adj2" fmla="val 16200000"/>
          </a:avLst>
        </a:prstGeom>
        <a:gradFill rotWithShape="0">
          <a:gsLst>
            <a:gs pos="0">
              <a:schemeClr val="accent5">
                <a:shade val="80000"/>
                <a:hueOff val="54554"/>
                <a:satOff val="-2518"/>
                <a:lumOff val="12634"/>
                <a:alphaOff val="0"/>
              </a:schemeClr>
            </a:gs>
            <a:gs pos="100000">
              <a:schemeClr val="accent5">
                <a:shade val="80000"/>
                <a:hueOff val="54554"/>
                <a:satOff val="-2518"/>
                <a:lumOff val="12634"/>
                <a:alphaOff val="0"/>
                <a:shade val="48000"/>
                <a:satMod val="180000"/>
                <a:lumMod val="94000"/>
              </a:schemeClr>
            </a:gs>
            <a:gs pos="100000">
              <a:schemeClr val="accent5">
                <a:shade val="80000"/>
                <a:hueOff val="54554"/>
                <a:satOff val="-2518"/>
                <a:lumOff val="12634"/>
                <a:alphaOff val="0"/>
                <a:shade val="48000"/>
                <a:satMod val="180000"/>
                <a:lumMod val="94000"/>
              </a:schemeClr>
            </a:gs>
          </a:gsLst>
          <a:lin ang="4140000" scaled="1"/>
        </a:gradFill>
        <a:ln>
          <a:noFill/>
        </a:ln>
        <a:effectLst>
          <a:outerShdw blurRad="76200" dist="381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0C889F-0EA8-44F1-B523-8FCCF83AC42D}">
      <dsp:nvSpPr>
        <dsp:cNvPr id="0" name=""/>
        <dsp:cNvSpPr/>
      </dsp:nvSpPr>
      <dsp:spPr>
        <a:xfrm>
          <a:off x="2173768" y="1304263"/>
          <a:ext cx="6592913" cy="2825896"/>
        </a:xfrm>
        <a:prstGeom prst="rect">
          <a:avLst/>
        </a:prstGeom>
        <a:solidFill>
          <a:schemeClr val="lt1">
            <a:alpha val="90000"/>
            <a:hueOff val="0"/>
            <a:satOff val="0"/>
            <a:lumOff val="0"/>
            <a:alphaOff val="0"/>
          </a:schemeClr>
        </a:solidFill>
        <a:ln w="12700" cap="flat" cmpd="sng" algn="ctr">
          <a:solidFill>
            <a:schemeClr val="accent5">
              <a:shade val="80000"/>
              <a:hueOff val="54554"/>
              <a:satOff val="-2518"/>
              <a:lumOff val="12634"/>
              <a:alphaOff val="0"/>
            </a:schemeClr>
          </a:solidFill>
          <a:prstDash val="solid"/>
        </a:ln>
        <a:effectLst>
          <a:outerShdw blurRad="76200" dist="38100" dir="5400000"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Favorable occlusion and the chewing of coarse, detergent-type foods, such as raw  carrots, celery, and apples, have a  beneficial effect on oral cleanliness</a:t>
          </a:r>
          <a:endParaRPr lang="en-IN" sz="2000" kern="1200" dirty="0"/>
        </a:p>
      </dsp:txBody>
      <dsp:txXfrm>
        <a:off x="2173768" y="1304263"/>
        <a:ext cx="6592913" cy="1304259"/>
      </dsp:txXfrm>
    </dsp:sp>
    <dsp:sp modelId="{271BD023-E133-4A5F-836C-0E9F5145CF5C}">
      <dsp:nvSpPr>
        <dsp:cNvPr id="0" name=""/>
        <dsp:cNvSpPr/>
      </dsp:nvSpPr>
      <dsp:spPr>
        <a:xfrm>
          <a:off x="1521638" y="2608523"/>
          <a:ext cx="1304259" cy="1304259"/>
        </a:xfrm>
        <a:prstGeom prst="pie">
          <a:avLst>
            <a:gd name="adj1" fmla="val 5400000"/>
            <a:gd name="adj2" fmla="val 16200000"/>
          </a:avLst>
        </a:prstGeom>
        <a:gradFill rotWithShape="0">
          <a:gsLst>
            <a:gs pos="0">
              <a:schemeClr val="accent5">
                <a:shade val="80000"/>
                <a:hueOff val="109108"/>
                <a:satOff val="-5036"/>
                <a:lumOff val="25267"/>
                <a:alphaOff val="0"/>
              </a:schemeClr>
            </a:gs>
            <a:gs pos="100000">
              <a:schemeClr val="accent5">
                <a:shade val="80000"/>
                <a:hueOff val="109108"/>
                <a:satOff val="-5036"/>
                <a:lumOff val="25267"/>
                <a:alphaOff val="0"/>
                <a:shade val="48000"/>
                <a:satMod val="180000"/>
                <a:lumMod val="94000"/>
              </a:schemeClr>
            </a:gs>
            <a:gs pos="100000">
              <a:schemeClr val="accent5">
                <a:shade val="80000"/>
                <a:hueOff val="109108"/>
                <a:satOff val="-5036"/>
                <a:lumOff val="25267"/>
                <a:alphaOff val="0"/>
                <a:shade val="48000"/>
                <a:satMod val="180000"/>
                <a:lumMod val="94000"/>
              </a:schemeClr>
            </a:gs>
          </a:gsLst>
          <a:lin ang="4140000" scaled="1"/>
        </a:gradFill>
        <a:ln>
          <a:noFill/>
        </a:ln>
        <a:effectLst>
          <a:outerShdw blurRad="76200" dist="381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F6EEFB0-18E4-4580-BD6B-04C7B7513E6B}">
      <dsp:nvSpPr>
        <dsp:cNvPr id="0" name=""/>
        <dsp:cNvSpPr/>
      </dsp:nvSpPr>
      <dsp:spPr>
        <a:xfrm>
          <a:off x="2173768" y="2608523"/>
          <a:ext cx="6592913" cy="1304259"/>
        </a:xfrm>
        <a:prstGeom prst="rect">
          <a:avLst/>
        </a:prstGeom>
        <a:solidFill>
          <a:schemeClr val="lt1">
            <a:alpha val="90000"/>
            <a:hueOff val="0"/>
            <a:satOff val="0"/>
            <a:lumOff val="0"/>
            <a:alphaOff val="0"/>
          </a:schemeClr>
        </a:solidFill>
        <a:ln w="12700" cap="flat" cmpd="sng" algn="ctr">
          <a:solidFill>
            <a:schemeClr val="accent5">
              <a:shade val="80000"/>
              <a:hueOff val="109108"/>
              <a:satOff val="-5036"/>
              <a:lumOff val="25267"/>
              <a:alphaOff val="0"/>
            </a:schemeClr>
          </a:solidFill>
          <a:prstDash val="solid"/>
        </a:ln>
        <a:effectLst>
          <a:outerShdw blurRad="76200" dist="38100" dir="5400000" rotWithShape="0">
            <a:srgbClr val="000000">
              <a:alpha val="60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Early gingivitis is  quickly reversible and can be  treated with  adequate mouth  hygiene and  cleanliness of the  teeth.</a:t>
          </a:r>
          <a:endParaRPr lang="en-IN" sz="2000" kern="1200" dirty="0">
            <a:effectLst/>
          </a:endParaRPr>
        </a:p>
      </dsp:txBody>
      <dsp:txXfrm>
        <a:off x="2173768" y="2608523"/>
        <a:ext cx="6592913" cy="1304259"/>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F1F064-9A5E-4F9D-9CFF-70B4273394AF}" type="datetimeFigureOut">
              <a:rPr lang="en-US" smtClean="0"/>
              <a:pPr/>
              <a:t>5/4/2023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030D7D-D79A-4E81-B3A3-7E86D552C5EB}" type="slidenum">
              <a:rPr lang="en-US" smtClean="0"/>
              <a:pPr/>
              <a:t>‹#›</a:t>
            </a:fld>
            <a:endParaRPr lang="en-US"/>
          </a:p>
        </p:txBody>
      </p:sp>
    </p:spTree>
    <p:extLst>
      <p:ext uri="{BB962C8B-B14F-4D97-AF65-F5344CB8AC3E}">
        <p14:creationId xmlns:p14="http://schemas.microsoft.com/office/powerpoint/2010/main" val="2020223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205939-1450-4CFF-848F-BA18BFE1EA1A}" type="datetimeFigureOut">
              <a:rPr lang="en-US" smtClean="0"/>
              <a:pPr/>
              <a:t>5/4/2023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7821FA-FA8A-4B9E-BB07-AB58B6F350A2}" type="slidenum">
              <a:rPr lang="en-US" smtClean="0"/>
              <a:pPr/>
              <a:t>‹#›</a:t>
            </a:fld>
            <a:endParaRPr lang="en-US"/>
          </a:p>
        </p:txBody>
      </p:sp>
    </p:spTree>
    <p:extLst>
      <p:ext uri="{BB962C8B-B14F-4D97-AF65-F5344CB8AC3E}">
        <p14:creationId xmlns:p14="http://schemas.microsoft.com/office/powerpoint/2010/main" val="232082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7821FA-FA8A-4B9E-BB07-AB58B6F350A2}" type="slidenum">
              <a:rPr lang="en-US" smtClean="0"/>
              <a:pPr/>
              <a:t>2</a:t>
            </a:fld>
            <a:endParaRPr lang="en-US"/>
          </a:p>
        </p:txBody>
      </p:sp>
    </p:spTree>
    <p:extLst>
      <p:ext uri="{BB962C8B-B14F-4D97-AF65-F5344CB8AC3E}">
        <p14:creationId xmlns:p14="http://schemas.microsoft.com/office/powerpoint/2010/main" val="3078112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However tooth eruption does not cause gingivitis. </a:t>
            </a:r>
          </a:p>
          <a:p>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37</a:t>
            </a:fld>
            <a:endParaRPr lang="en-US"/>
          </a:p>
        </p:txBody>
      </p:sp>
    </p:spTree>
    <p:extLst>
      <p:ext uri="{BB962C8B-B14F-4D97-AF65-F5344CB8AC3E}">
        <p14:creationId xmlns:p14="http://schemas.microsoft.com/office/powerpoint/2010/main" val="249506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a:effectLst/>
                <a:uFill>
                  <a:solidFill>
                    <a:srgbClr val="C00000"/>
                  </a:solidFill>
                </a:uFill>
                <a:latin typeface="Times New Roman" pitchFamily="18" charset="0"/>
                <a:cs typeface="Times New Roman" pitchFamily="18" charset="0"/>
              </a:rPr>
              <a:t>A more recent study shows lack of direct correlation between levels of stress and severity of RAS episodes and suggests that psychological stress may act as a triggering or modifying factor rather than etiological factor in susceptible RAS patients.</a:t>
            </a:r>
            <a:endParaRPr lang="en-US" sz="1600" dirty="0">
              <a:effectLst/>
              <a:latin typeface="Times New Roman" pitchFamily="18" charset="0"/>
              <a:cs typeface="Times New Roman" pitchFamily="18" charset="0"/>
            </a:endParaRPr>
          </a:p>
          <a:p>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76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b="0" i="0" kern="1200" dirty="0">
                <a:solidFill>
                  <a:schemeClr val="tx1"/>
                </a:solidFill>
                <a:latin typeface="+mn-lt"/>
                <a:ea typeface="+mn-ea"/>
                <a:cs typeface="+mn-cs"/>
              </a:rPr>
              <a:t>Elephantiasis </a:t>
            </a:r>
            <a:r>
              <a:rPr lang="en-IN" sz="1200" b="0" i="0" kern="1200" dirty="0" err="1">
                <a:solidFill>
                  <a:schemeClr val="tx1"/>
                </a:solidFill>
                <a:latin typeface="+mn-lt"/>
                <a:ea typeface="+mn-ea"/>
                <a:cs typeface="+mn-cs"/>
              </a:rPr>
              <a:t>gingivae</a:t>
            </a:r>
            <a:r>
              <a:rPr lang="en-IN" sz="1200" b="0" i="0" kern="1200" dirty="0">
                <a:solidFill>
                  <a:schemeClr val="tx1"/>
                </a:solidFill>
                <a:latin typeface="+mn-lt"/>
                <a:ea typeface="+mn-ea"/>
                <a:cs typeface="+mn-cs"/>
              </a:rPr>
              <a:t>, diffuse </a:t>
            </a:r>
            <a:r>
              <a:rPr lang="en-IN" sz="1200" b="0" i="0" kern="1200" dirty="0" err="1">
                <a:solidFill>
                  <a:schemeClr val="tx1"/>
                </a:solidFill>
                <a:latin typeface="+mn-lt"/>
                <a:ea typeface="+mn-ea"/>
                <a:cs typeface="+mn-cs"/>
              </a:rPr>
              <a:t>fibroma</a:t>
            </a:r>
            <a:r>
              <a:rPr lang="en-IN" sz="1200" b="0" i="0" kern="1200" dirty="0">
                <a:solidFill>
                  <a:schemeClr val="tx1"/>
                </a:solidFill>
                <a:latin typeface="+mn-lt"/>
                <a:ea typeface="+mn-ea"/>
                <a:cs typeface="+mn-cs"/>
              </a:rPr>
              <a:t>, familial elephantiasis, idiopathic </a:t>
            </a:r>
            <a:r>
              <a:rPr lang="en-IN" sz="1200" b="0" i="0" kern="1200" dirty="0" err="1">
                <a:solidFill>
                  <a:schemeClr val="tx1"/>
                </a:solidFill>
                <a:latin typeface="+mn-lt"/>
                <a:ea typeface="+mn-ea"/>
                <a:cs typeface="+mn-cs"/>
              </a:rPr>
              <a:t>fibromatosis</a:t>
            </a:r>
            <a:r>
              <a:rPr lang="en-IN" sz="1200" b="0" i="0" kern="1200" dirty="0">
                <a:solidFill>
                  <a:schemeClr val="tx1"/>
                </a:solidFill>
                <a:latin typeface="+mn-lt"/>
                <a:ea typeface="+mn-ea"/>
                <a:cs typeface="+mn-cs"/>
              </a:rPr>
              <a:t>; hereditary gingival </a:t>
            </a:r>
            <a:r>
              <a:rPr lang="en-IN" sz="1200" b="0" i="0" kern="1200" dirty="0" err="1">
                <a:solidFill>
                  <a:schemeClr val="tx1"/>
                </a:solidFill>
                <a:latin typeface="+mn-lt"/>
                <a:ea typeface="+mn-ea"/>
                <a:cs typeface="+mn-cs"/>
              </a:rPr>
              <a:t>fibromatosis</a:t>
            </a:r>
            <a:r>
              <a:rPr lang="en-IN" sz="1200" b="0" i="0" kern="1200" dirty="0">
                <a:solidFill>
                  <a:schemeClr val="tx1"/>
                </a:solidFill>
                <a:latin typeface="+mn-lt"/>
                <a:ea typeface="+mn-ea"/>
                <a:cs typeface="+mn-cs"/>
              </a:rPr>
              <a:t>, congenital familial </a:t>
            </a:r>
            <a:r>
              <a:rPr lang="en-IN" sz="1200" b="0" i="0" kern="1200" dirty="0" err="1">
                <a:solidFill>
                  <a:schemeClr val="tx1"/>
                </a:solidFill>
                <a:latin typeface="+mn-lt"/>
                <a:ea typeface="+mn-ea"/>
                <a:cs typeface="+mn-cs"/>
              </a:rPr>
              <a:t>fibromatosis</a:t>
            </a:r>
            <a:endParaRPr lang="en-IN" sz="1200" b="0" i="0" kern="1200" dirty="0">
              <a:solidFill>
                <a:schemeClr val="tx1"/>
              </a:solidFill>
              <a:latin typeface="+mn-lt"/>
              <a:ea typeface="+mn-ea"/>
              <a:cs typeface="+mn-cs"/>
            </a:endParaRPr>
          </a:p>
          <a:p>
            <a:endParaRPr lang="en-IN" sz="1200" b="0" i="0" kern="1200" dirty="0">
              <a:solidFill>
                <a:schemeClr val="tx1"/>
              </a:solidFill>
              <a:latin typeface="+mn-lt"/>
              <a:ea typeface="+mn-ea"/>
              <a:cs typeface="+mn-cs"/>
            </a:endParaRPr>
          </a:p>
          <a:p>
            <a:r>
              <a:rPr lang="en-IN" sz="1200" b="0" i="0" kern="1200" dirty="0" err="1">
                <a:solidFill>
                  <a:schemeClr val="tx1"/>
                </a:solidFill>
                <a:latin typeface="+mn-lt"/>
                <a:ea typeface="+mn-ea"/>
                <a:cs typeface="+mn-cs"/>
              </a:rPr>
              <a:t>Rutherfurd</a:t>
            </a:r>
            <a:r>
              <a:rPr lang="en-IN" sz="1200" b="0" i="0" kern="1200" dirty="0">
                <a:solidFill>
                  <a:schemeClr val="tx1"/>
                </a:solidFill>
                <a:latin typeface="+mn-lt"/>
                <a:ea typeface="+mn-ea"/>
                <a:cs typeface="+mn-cs"/>
              </a:rPr>
              <a:t>, Cross, Cowden syndrome, multiple </a:t>
            </a:r>
            <a:r>
              <a:rPr lang="en-IN" sz="1200" b="0" i="0" kern="1200" dirty="0" err="1">
                <a:solidFill>
                  <a:schemeClr val="tx1"/>
                </a:solidFill>
                <a:latin typeface="+mn-lt"/>
                <a:ea typeface="+mn-ea"/>
                <a:cs typeface="+mn-cs"/>
              </a:rPr>
              <a:t>hamartomas</a:t>
            </a:r>
            <a:r>
              <a:rPr lang="en-IN" sz="1200" b="0" i="0" kern="1200" dirty="0">
                <a:solidFill>
                  <a:schemeClr val="tx1"/>
                </a:solidFill>
                <a:latin typeface="+mn-lt"/>
                <a:ea typeface="+mn-ea"/>
                <a:cs typeface="+mn-cs"/>
              </a:rPr>
              <a:t>, tuberous sclerosis</a:t>
            </a:r>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81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a:solidFill>
                  <a:schemeClr val="tx1"/>
                </a:solidFill>
                <a:latin typeface="+mn-lt"/>
                <a:ea typeface="+mn-ea"/>
                <a:cs typeface="+mn-cs"/>
              </a:rPr>
              <a:t>giving rise to a condition that can have negative psychological effects at that age.</a:t>
            </a:r>
            <a:r>
              <a:rPr lang="en-US" sz="1200" dirty="0">
                <a:effectLst/>
                <a:latin typeface="Times New Roman" pitchFamily="18" charset="0"/>
                <a:cs typeface="Times New Roman" pitchFamily="18" charset="0"/>
              </a:rPr>
              <a:t> The </a:t>
            </a:r>
            <a:r>
              <a:rPr lang="en-US" sz="1200" spc="-5" dirty="0">
                <a:effectLst/>
                <a:latin typeface="Times New Roman" pitchFamily="18" charset="0"/>
                <a:cs typeface="Times New Roman" pitchFamily="18" charset="0"/>
              </a:rPr>
              <a:t>condition is not </a:t>
            </a:r>
            <a:r>
              <a:rPr lang="en-US" sz="1200" dirty="0">
                <a:effectLst/>
                <a:latin typeface="Times New Roman" pitchFamily="18" charset="0"/>
                <a:cs typeface="Times New Roman" pitchFamily="18" charset="0"/>
              </a:rPr>
              <a:t>painful </a:t>
            </a:r>
            <a:r>
              <a:rPr lang="en-US" sz="1200" spc="-5" dirty="0">
                <a:effectLst/>
                <a:latin typeface="Times New Roman" pitchFamily="18" charset="0"/>
                <a:cs typeface="Times New Roman" pitchFamily="18" charset="0"/>
              </a:rPr>
              <a:t>until </a:t>
            </a:r>
            <a:r>
              <a:rPr lang="en-US" sz="1200" spc="-10" dirty="0">
                <a:effectLst/>
                <a:latin typeface="Times New Roman" pitchFamily="18" charset="0"/>
                <a:cs typeface="Times New Roman" pitchFamily="18" charset="0"/>
              </a:rPr>
              <a:t>the tissue </a:t>
            </a:r>
            <a:r>
              <a:rPr lang="en-US" sz="1200" dirty="0">
                <a:effectLst/>
                <a:latin typeface="Times New Roman" pitchFamily="18" charset="0"/>
                <a:cs typeface="Times New Roman" pitchFamily="18" charset="0"/>
              </a:rPr>
              <a:t>enlarges </a:t>
            </a:r>
            <a:r>
              <a:rPr lang="en-US" sz="1200" spc="-5" dirty="0">
                <a:effectLst/>
                <a:latin typeface="Times New Roman" pitchFamily="18" charset="0"/>
                <a:cs typeface="Times New Roman" pitchFamily="18" charset="0"/>
              </a:rPr>
              <a:t>to the extent that it partially </a:t>
            </a:r>
            <a:r>
              <a:rPr lang="en-US" sz="1200" dirty="0">
                <a:effectLst/>
                <a:latin typeface="Times New Roman" pitchFamily="18" charset="0"/>
                <a:cs typeface="Times New Roman" pitchFamily="18" charset="0"/>
              </a:rPr>
              <a:t>covers </a:t>
            </a:r>
            <a:r>
              <a:rPr lang="en-US" sz="1200" spc="-5" dirty="0">
                <a:effectLst/>
                <a:latin typeface="Times New Roman" pitchFamily="18" charset="0"/>
                <a:cs typeface="Times New Roman" pitchFamily="18" charset="0"/>
              </a:rPr>
              <a:t>the </a:t>
            </a:r>
            <a:r>
              <a:rPr lang="en-US" sz="1200" dirty="0" err="1">
                <a:effectLst/>
                <a:latin typeface="Times New Roman" pitchFamily="18" charset="0"/>
                <a:cs typeface="Times New Roman" pitchFamily="18" charset="0"/>
              </a:rPr>
              <a:t>occlusal</a:t>
            </a:r>
            <a:r>
              <a:rPr lang="en-US" sz="1200" dirty="0">
                <a:effectLst/>
                <a:latin typeface="Times New Roman" pitchFamily="18" charset="0"/>
                <a:cs typeface="Times New Roman" pitchFamily="18" charset="0"/>
              </a:rPr>
              <a:t> surface </a:t>
            </a:r>
            <a:r>
              <a:rPr lang="en-US" sz="1200" spc="-10" dirty="0">
                <a:effectLst/>
                <a:latin typeface="Times New Roman" pitchFamily="18" charset="0"/>
                <a:cs typeface="Times New Roman" pitchFamily="18" charset="0"/>
              </a:rPr>
              <a:t>of the </a:t>
            </a:r>
            <a:r>
              <a:rPr lang="en-US" sz="1200" spc="-5" dirty="0">
                <a:effectLst/>
                <a:latin typeface="Times New Roman" pitchFamily="18" charset="0"/>
                <a:cs typeface="Times New Roman" pitchFamily="18" charset="0"/>
              </a:rPr>
              <a:t>molars </a:t>
            </a:r>
            <a:r>
              <a:rPr lang="en-US" sz="1200" dirty="0">
                <a:effectLst/>
                <a:latin typeface="Times New Roman" pitchFamily="18" charset="0"/>
                <a:cs typeface="Times New Roman" pitchFamily="18" charset="0"/>
              </a:rPr>
              <a:t>and </a:t>
            </a:r>
            <a:r>
              <a:rPr lang="en-US" sz="1200" spc="-5" dirty="0">
                <a:effectLst/>
                <a:latin typeface="Times New Roman" pitchFamily="18" charset="0"/>
                <a:cs typeface="Times New Roman" pitchFamily="18" charset="0"/>
              </a:rPr>
              <a:t>becomes traumatized  during</a:t>
            </a:r>
            <a:r>
              <a:rPr lang="en-US" sz="1200" spc="10" dirty="0">
                <a:effectLst/>
                <a:latin typeface="Times New Roman" pitchFamily="18" charset="0"/>
                <a:cs typeface="Times New Roman" pitchFamily="18" charset="0"/>
              </a:rPr>
              <a:t>  </a:t>
            </a:r>
            <a:r>
              <a:rPr lang="en-US" sz="1200" spc="-5" dirty="0">
                <a:effectLst/>
                <a:latin typeface="Times New Roman" pitchFamily="18" charset="0"/>
                <a:cs typeface="Times New Roman" pitchFamily="18" charset="0"/>
              </a:rPr>
              <a:t>mastication.</a:t>
            </a:r>
            <a:endParaRPr lang="en-US" sz="1200" dirty="0">
              <a:effectLst/>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87821FA-FA8A-4B9E-BB07-AB58B6F350A2}" type="slidenum">
              <a:rPr lang="en-US" smtClean="0"/>
              <a:pPr/>
              <a:t>82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pc="-5" dirty="0">
                <a:effectLst/>
                <a:latin typeface="Times New Roman" pitchFamily="18" charset="0"/>
                <a:cs typeface="Times New Roman" pitchFamily="18" charset="0"/>
              </a:rPr>
              <a:t>Surgical removal of gingival tissues achieve more favorable oral and facial appearance.</a:t>
            </a:r>
            <a:endParaRPr lang="en-US" sz="1200" dirty="0">
              <a:effectLst/>
              <a:latin typeface="Times New Roman" pitchFamily="18" charset="0"/>
              <a:cs typeface="Times New Roman" pitchFamily="18" charset="0"/>
            </a:endParaRPr>
          </a:p>
          <a:p>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83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96</a:t>
            </a:fld>
            <a:endParaRPr lang="en-US"/>
          </a:p>
        </p:txBody>
      </p:sp>
    </p:spTree>
    <p:extLst>
      <p:ext uri="{BB962C8B-B14F-4D97-AF65-F5344CB8AC3E}">
        <p14:creationId xmlns:p14="http://schemas.microsoft.com/office/powerpoint/2010/main" val="134476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dirty="0"/>
              <a:t>the mechanical action of the tongue and the excursion of food present a heavy accumulation of local irritants on the lingual surface</a:t>
            </a:r>
          </a:p>
          <a:p>
            <a:endParaRPr lang="en-IN" sz="1200" dirty="0"/>
          </a:p>
          <a:p>
            <a:r>
              <a:rPr lang="en-IN" sz="1200" dirty="0"/>
              <a:t>Bleeding may occur when patients masticate or brush their teeth. </a:t>
            </a:r>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97</a:t>
            </a:fld>
            <a:endParaRPr lang="en-US"/>
          </a:p>
        </p:txBody>
      </p:sp>
    </p:spTree>
    <p:extLst>
      <p:ext uri="{BB962C8B-B14F-4D97-AF65-F5344CB8AC3E}">
        <p14:creationId xmlns:p14="http://schemas.microsoft.com/office/powerpoint/2010/main" val="344799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The gingiva lacks stippling, due to shorter and flatter papillae from the lamina </a:t>
            </a:r>
            <a:r>
              <a:rPr lang="en-US" sz="1200" dirty="0" err="1">
                <a:latin typeface="Times New Roman" pitchFamily="18" charset="0"/>
                <a:cs typeface="Times New Roman" pitchFamily="18" charset="0"/>
              </a:rPr>
              <a:t>propria</a:t>
            </a:r>
            <a:r>
              <a:rPr lang="en-US" sz="1200" dirty="0">
                <a:latin typeface="Times New Roman" pitchFamily="18" charset="0"/>
                <a:cs typeface="Times New Roman" pitchFamily="18" charset="0"/>
              </a:rPr>
              <a:t>.</a:t>
            </a:r>
            <a:r>
              <a:rPr lang="en-US" sz="1200" baseline="0" dirty="0">
                <a:latin typeface="Times New Roman" pitchFamily="18" charset="0"/>
                <a:cs typeface="Times New Roman" pitchFamily="18" charset="0"/>
              </a:rPr>
              <a:t> </a:t>
            </a:r>
            <a:r>
              <a:rPr lang="en-US" sz="1200" dirty="0">
                <a:latin typeface="Times New Roman" pitchFamily="18" charset="0"/>
                <a:cs typeface="Times New Roman" pitchFamily="18" charset="0"/>
              </a:rPr>
              <a:t>Normally, stippling appears at 3 years of age and occurs in 35% of children between ages of 5 and 15 years</a:t>
            </a:r>
          </a:p>
          <a:p>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10</a:t>
            </a:fld>
            <a:endParaRPr lang="en-US"/>
          </a:p>
        </p:txBody>
      </p:sp>
    </p:spTree>
    <p:extLst>
      <p:ext uri="{BB962C8B-B14F-4D97-AF65-F5344CB8AC3E}">
        <p14:creationId xmlns:p14="http://schemas.microsoft.com/office/powerpoint/2010/main" val="760107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11</a:t>
            </a:fld>
            <a:endParaRPr lang="en-US"/>
          </a:p>
        </p:txBody>
      </p:sp>
    </p:spTree>
    <p:extLst>
      <p:ext uri="{BB962C8B-B14F-4D97-AF65-F5344CB8AC3E}">
        <p14:creationId xmlns:p14="http://schemas.microsoft.com/office/powerpoint/2010/main" val="2911476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itchFamily="18" charset="0"/>
                <a:cs typeface="Times New Roman" pitchFamily="18" charset="0"/>
              </a:rPr>
              <a:t>In primary dentition, </a:t>
            </a:r>
            <a:r>
              <a:rPr lang="en-US" sz="1200" dirty="0" err="1">
                <a:effectLst/>
                <a:latin typeface="Times New Roman" pitchFamily="18" charset="0"/>
                <a:cs typeface="Times New Roman" pitchFamily="18" charset="0"/>
              </a:rPr>
              <a:t>interdental</a:t>
            </a:r>
            <a:r>
              <a:rPr lang="en-US" sz="1200" dirty="0">
                <a:effectLst/>
                <a:latin typeface="Times New Roman" pitchFamily="18" charset="0"/>
                <a:cs typeface="Times New Roman" pitchFamily="18" charset="0"/>
              </a:rPr>
              <a:t> spacing is </a:t>
            </a:r>
            <a:r>
              <a:rPr lang="en-US" sz="1200">
                <a:effectLst/>
                <a:latin typeface="Times New Roman" pitchFamily="18" charset="0"/>
                <a:cs typeface="Times New Roman" pitchFamily="18" charset="0"/>
              </a:rPr>
              <a:t>common. </a:t>
            </a:r>
            <a:r>
              <a:rPr lang="en-US" sz="1200" dirty="0">
                <a:effectLst/>
                <a:latin typeface="Times New Roman" pitchFamily="18" charset="0"/>
                <a:cs typeface="Times New Roman" pitchFamily="18" charset="0"/>
              </a:rPr>
              <a:t>Hence, saddle area is present with well keratinized </a:t>
            </a:r>
            <a:r>
              <a:rPr lang="en-US" sz="1200" dirty="0" err="1">
                <a:effectLst/>
                <a:latin typeface="Times New Roman" pitchFamily="18" charset="0"/>
                <a:cs typeface="Times New Roman" pitchFamily="18" charset="0"/>
              </a:rPr>
              <a:t>interdental</a:t>
            </a:r>
            <a:r>
              <a:rPr lang="en-US" sz="1200" dirty="0">
                <a:effectLst/>
                <a:latin typeface="Times New Roman" pitchFamily="18" charset="0"/>
                <a:cs typeface="Times New Roman" pitchFamily="18" charset="0"/>
              </a:rPr>
              <a:t> surface. This may be the reason for lower prevalence of periodontal lesions in children.</a:t>
            </a:r>
          </a:p>
          <a:p>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itchFamily="18" charset="0"/>
                <a:cs typeface="Times New Roman" pitchFamily="18" charset="0"/>
              </a:rPr>
              <a:t>Free gingival margin is rounded and thicker around primary teeth than permanent teeth, because of cervical bulge and the underlying constriction at </a:t>
            </a:r>
            <a:r>
              <a:rPr lang="en-US" sz="1200" dirty="0" err="1">
                <a:effectLst/>
                <a:latin typeface="Times New Roman" pitchFamily="18" charset="0"/>
                <a:cs typeface="Times New Roman" pitchFamily="18" charset="0"/>
              </a:rPr>
              <a:t>cemento</a:t>
            </a:r>
            <a:r>
              <a:rPr lang="en-US" sz="1200" dirty="0">
                <a:effectLst/>
                <a:latin typeface="Times New Roman" pitchFamily="18" charset="0"/>
                <a:cs typeface="Times New Roman" pitchFamily="18" charset="0"/>
              </a:rPr>
              <a:t>-gingival junction.</a:t>
            </a:r>
          </a:p>
        </p:txBody>
      </p:sp>
      <p:sp>
        <p:nvSpPr>
          <p:cNvPr id="4" name="Slide Number Placeholder 3"/>
          <p:cNvSpPr>
            <a:spLocks noGrp="1"/>
          </p:cNvSpPr>
          <p:nvPr>
            <p:ph type="sldNum" sz="quarter" idx="10"/>
          </p:nvPr>
        </p:nvSpPr>
        <p:spPr/>
        <p:txBody>
          <a:bodyPr/>
          <a:lstStyle/>
          <a:p>
            <a:fld id="{087821FA-FA8A-4B9E-BB07-AB58B6F350A2}" type="slidenum">
              <a:rPr lang="en-US" smtClean="0"/>
              <a:pPr/>
              <a:t>15</a:t>
            </a:fld>
            <a:endParaRPr lang="en-US"/>
          </a:p>
        </p:txBody>
      </p:sp>
    </p:spTree>
    <p:extLst>
      <p:ext uri="{BB962C8B-B14F-4D97-AF65-F5344CB8AC3E}">
        <p14:creationId xmlns:p14="http://schemas.microsoft.com/office/powerpoint/2010/main" val="4122486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 indent="0">
              <a:lnSpc>
                <a:spcPct val="150000"/>
              </a:lnSpc>
              <a:buClr>
                <a:schemeClr val="tx1"/>
              </a:buClr>
              <a:buSzPct val="100000"/>
              <a:buNone/>
            </a:pPr>
            <a:r>
              <a:rPr lang="en-US" sz="1200" dirty="0">
                <a:effectLst/>
                <a:latin typeface="Times New Roman" pitchFamily="18" charset="0"/>
                <a:cs typeface="Times New Roman" pitchFamily="18" charset="0"/>
              </a:rPr>
              <a:t>In primary dentition, interdental spacing is common.  Hence, saddle area is present with well keratinized interdental surface. This may be the reason for lower prevalence of periodontal lesions in children.</a:t>
            </a:r>
          </a:p>
          <a:p>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16</a:t>
            </a:fld>
            <a:endParaRPr lang="en-US"/>
          </a:p>
        </p:txBody>
      </p:sp>
    </p:spTree>
    <p:extLst>
      <p:ext uri="{BB962C8B-B14F-4D97-AF65-F5344CB8AC3E}">
        <p14:creationId xmlns:p14="http://schemas.microsoft.com/office/powerpoint/2010/main" val="1754583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2965" indent="-457200" algn="just">
              <a:lnSpc>
                <a:spcPct val="150000"/>
              </a:lnSpc>
              <a:buClr>
                <a:schemeClr val="tx1"/>
              </a:buClr>
              <a:buSzPct val="85000"/>
              <a:buFont typeface="Wingdings" pitchFamily="2" charset="2"/>
              <a:buChar char="§"/>
              <a:tabLst>
                <a:tab pos="652780" algn="l"/>
                <a:tab pos="653415" algn="l"/>
              </a:tabLst>
            </a:pPr>
            <a:r>
              <a:rPr lang="en-US" sz="1200" spc="100" dirty="0">
                <a:effectLst/>
                <a:latin typeface="Times New Roman"/>
                <a:cs typeface="Times New Roman"/>
              </a:rPr>
              <a:t>In children, it appears </a:t>
            </a:r>
            <a:r>
              <a:rPr lang="en-US" sz="1200" spc="100" dirty="0">
                <a:solidFill>
                  <a:srgbClr val="FFC000"/>
                </a:solidFill>
                <a:effectLst/>
                <a:latin typeface="Times New Roman"/>
                <a:cs typeface="Times New Roman"/>
              </a:rPr>
              <a:t>less dense and redder </a:t>
            </a:r>
            <a:r>
              <a:rPr lang="en-US" sz="1200" spc="100" dirty="0">
                <a:effectLst/>
                <a:latin typeface="Times New Roman"/>
                <a:cs typeface="Times New Roman"/>
              </a:rPr>
              <a:t>than in adults due to</a:t>
            </a:r>
          </a:p>
          <a:p>
            <a:pPr marL="862965" indent="-457200" algn="just">
              <a:lnSpc>
                <a:spcPct val="150000"/>
              </a:lnSpc>
              <a:buClr>
                <a:schemeClr val="tx1"/>
              </a:buClr>
              <a:buSzPct val="85000"/>
              <a:buFont typeface="Wingdings" pitchFamily="2" charset="2"/>
              <a:buChar char="§"/>
              <a:tabLst>
                <a:tab pos="652780" algn="l"/>
                <a:tab pos="653415" algn="l"/>
              </a:tabLst>
            </a:pPr>
            <a:r>
              <a:rPr lang="en-US" sz="1200" spc="100" dirty="0">
                <a:solidFill>
                  <a:srgbClr val="FFFF00"/>
                </a:solidFill>
                <a:effectLst/>
                <a:latin typeface="Times New Roman"/>
                <a:cs typeface="Times New Roman"/>
              </a:rPr>
              <a:t>More flaccid </a:t>
            </a:r>
            <a:r>
              <a:rPr lang="en-US" sz="1200" spc="100" dirty="0">
                <a:effectLst/>
                <a:latin typeface="Times New Roman"/>
                <a:cs typeface="Times New Roman"/>
              </a:rPr>
              <a:t>because of and texture is less stippled.</a:t>
            </a:r>
            <a:endParaRPr lang="en-US" sz="1200" dirty="0">
              <a:effectLst/>
              <a:latin typeface="Times New Roman"/>
              <a:cs typeface="Times New Roman"/>
            </a:endParaRPr>
          </a:p>
          <a:p>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17</a:t>
            </a:fld>
            <a:endParaRPr lang="en-US"/>
          </a:p>
        </p:txBody>
      </p:sp>
    </p:spTree>
    <p:extLst>
      <p:ext uri="{BB962C8B-B14F-4D97-AF65-F5344CB8AC3E}">
        <p14:creationId xmlns:p14="http://schemas.microsoft.com/office/powerpoint/2010/main" val="952584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79450" indent="-679450">
              <a:lnSpc>
                <a:spcPct val="150000"/>
              </a:lnSpc>
              <a:spcBef>
                <a:spcPts val="605"/>
              </a:spcBef>
              <a:buClr>
                <a:schemeClr val="tx1"/>
              </a:buClr>
              <a:buSzPct val="100000"/>
              <a:buNone/>
              <a:tabLst>
                <a:tab pos="927100" algn="l"/>
                <a:tab pos="927735" algn="l"/>
              </a:tabLst>
            </a:pPr>
            <a:r>
              <a:rPr lang="en-US" sz="2400" b="1" spc="80" dirty="0">
                <a:solidFill>
                  <a:srgbClr val="FFC000"/>
                </a:solidFill>
                <a:effectLst/>
                <a:latin typeface="Times New Roman" pitchFamily="18" charset="0"/>
                <a:cs typeface="Times New Roman" pitchFamily="18" charset="0"/>
              </a:rPr>
              <a:t>Periodontal ligament-</a:t>
            </a:r>
            <a:r>
              <a:rPr lang="en-US" sz="2400" b="1" spc="80" baseline="0" dirty="0">
                <a:solidFill>
                  <a:srgbClr val="FFC000"/>
                </a:solidFill>
                <a:effectLst/>
                <a:latin typeface="Times New Roman" pitchFamily="18" charset="0"/>
                <a:cs typeface="Times New Roman" pitchFamily="18" charset="0"/>
              </a:rPr>
              <a:t> </a:t>
            </a:r>
            <a:r>
              <a:rPr lang="en-US" sz="2200" spc="80" dirty="0">
                <a:effectLst/>
                <a:latin typeface="Times New Roman" pitchFamily="18" charset="0"/>
                <a:cs typeface="Times New Roman" pitchFamily="18" charset="0"/>
              </a:rPr>
              <a:t>Periodontal</a:t>
            </a:r>
            <a:r>
              <a:rPr lang="en-US" sz="2200" spc="-35" dirty="0">
                <a:effectLst/>
                <a:latin typeface="Times New Roman" pitchFamily="18" charset="0"/>
                <a:cs typeface="Times New Roman" pitchFamily="18" charset="0"/>
              </a:rPr>
              <a:t> </a:t>
            </a:r>
            <a:r>
              <a:rPr lang="en-US" sz="2200" spc="85" dirty="0">
                <a:effectLst/>
                <a:latin typeface="Times New Roman" pitchFamily="18" charset="0"/>
                <a:cs typeface="Times New Roman" pitchFamily="18" charset="0"/>
              </a:rPr>
              <a:t>ligament</a:t>
            </a:r>
            <a:r>
              <a:rPr lang="en-US" sz="2200" spc="-100" dirty="0">
                <a:effectLst/>
                <a:latin typeface="Times New Roman" pitchFamily="18" charset="0"/>
                <a:cs typeface="Times New Roman" pitchFamily="18" charset="0"/>
              </a:rPr>
              <a:t> </a:t>
            </a:r>
            <a:r>
              <a:rPr lang="en-US" sz="2200" spc="60" dirty="0">
                <a:effectLst/>
                <a:latin typeface="Times New Roman" pitchFamily="18" charset="0"/>
                <a:cs typeface="Times New Roman" pitchFamily="18" charset="0"/>
              </a:rPr>
              <a:t>space</a:t>
            </a:r>
            <a:r>
              <a:rPr lang="en-US" sz="2200" spc="-55" dirty="0">
                <a:effectLst/>
                <a:latin typeface="Times New Roman" pitchFamily="18" charset="0"/>
                <a:cs typeface="Times New Roman" pitchFamily="18" charset="0"/>
              </a:rPr>
              <a:t> </a:t>
            </a:r>
            <a:r>
              <a:rPr lang="en-US" sz="2200" spc="15" dirty="0">
                <a:effectLst/>
                <a:latin typeface="Times New Roman" pitchFamily="18" charset="0"/>
                <a:cs typeface="Times New Roman" pitchFamily="18" charset="0"/>
              </a:rPr>
              <a:t>is</a:t>
            </a:r>
            <a:r>
              <a:rPr lang="en-US" sz="2200" spc="-35" dirty="0">
                <a:effectLst/>
                <a:latin typeface="Times New Roman" pitchFamily="18" charset="0"/>
                <a:cs typeface="Times New Roman" pitchFamily="18" charset="0"/>
              </a:rPr>
              <a:t> </a:t>
            </a:r>
            <a:r>
              <a:rPr lang="en-US" sz="2200" spc="15" dirty="0">
                <a:effectLst/>
                <a:uFill>
                  <a:solidFill>
                    <a:srgbClr val="000000"/>
                  </a:solidFill>
                </a:uFill>
                <a:latin typeface="Times New Roman" pitchFamily="18" charset="0"/>
                <a:cs typeface="Times New Roman" pitchFamily="18" charset="0"/>
              </a:rPr>
              <a:t>wider</a:t>
            </a:r>
            <a:r>
              <a:rPr lang="en-US" sz="2200" i="1" spc="-5" dirty="0">
                <a:effectLst/>
                <a:latin typeface="Times New Roman" pitchFamily="18" charset="0"/>
                <a:cs typeface="Times New Roman" pitchFamily="18" charset="0"/>
              </a:rPr>
              <a:t> </a:t>
            </a:r>
            <a:r>
              <a:rPr lang="en-US" sz="2200" spc="85" dirty="0">
                <a:effectLst/>
                <a:latin typeface="Times New Roman" pitchFamily="18" charset="0"/>
                <a:cs typeface="Times New Roman" pitchFamily="18" charset="0"/>
              </a:rPr>
              <a:t>in</a:t>
            </a:r>
            <a:r>
              <a:rPr lang="en-US" sz="2200" spc="-75" dirty="0">
                <a:effectLst/>
                <a:latin typeface="Times New Roman" pitchFamily="18" charset="0"/>
                <a:cs typeface="Times New Roman" pitchFamily="18" charset="0"/>
              </a:rPr>
              <a:t> </a:t>
            </a:r>
            <a:r>
              <a:rPr lang="en-US" sz="2200" spc="80" dirty="0">
                <a:effectLst/>
                <a:latin typeface="Times New Roman" pitchFamily="18" charset="0"/>
                <a:cs typeface="Times New Roman" pitchFamily="18" charset="0"/>
              </a:rPr>
              <a:t>children</a:t>
            </a:r>
            <a:r>
              <a:rPr lang="en-US" sz="2200" spc="0" dirty="0">
                <a:effectLst/>
                <a:latin typeface="Times New Roman" pitchFamily="18" charset="0"/>
                <a:cs typeface="Times New Roman" pitchFamily="18" charset="0"/>
              </a:rPr>
              <a:t>…….</a:t>
            </a:r>
            <a:r>
              <a:rPr lang="en-US" sz="2200" spc="55" dirty="0">
                <a:effectLst/>
                <a:latin typeface="Times New Roman" pitchFamily="18" charset="0"/>
                <a:cs typeface="Times New Roman" pitchFamily="18" charset="0"/>
              </a:rPr>
              <a:t>It</a:t>
            </a:r>
            <a:r>
              <a:rPr lang="en-US" sz="2200" spc="-70" dirty="0">
                <a:effectLst/>
                <a:latin typeface="Times New Roman" pitchFamily="18" charset="0"/>
                <a:cs typeface="Times New Roman" pitchFamily="18" charset="0"/>
              </a:rPr>
              <a:t> </a:t>
            </a:r>
            <a:r>
              <a:rPr lang="en-US" sz="2200" spc="15" dirty="0">
                <a:effectLst/>
                <a:latin typeface="Times New Roman" pitchFamily="18" charset="0"/>
                <a:cs typeface="Times New Roman" pitchFamily="18" charset="0"/>
              </a:rPr>
              <a:t>is</a:t>
            </a:r>
            <a:r>
              <a:rPr lang="en-US" sz="2200" spc="-40" dirty="0">
                <a:effectLst/>
                <a:latin typeface="Times New Roman" pitchFamily="18" charset="0"/>
                <a:cs typeface="Times New Roman" pitchFamily="18" charset="0"/>
              </a:rPr>
              <a:t> </a:t>
            </a:r>
            <a:r>
              <a:rPr lang="en-US" sz="2200" spc="25" dirty="0">
                <a:effectLst/>
                <a:uFill>
                  <a:solidFill>
                    <a:srgbClr val="000000"/>
                  </a:solidFill>
                </a:uFill>
                <a:latin typeface="Times New Roman" pitchFamily="18" charset="0"/>
                <a:cs typeface="Times New Roman" pitchFamily="18" charset="0"/>
              </a:rPr>
              <a:t>less</a:t>
            </a:r>
            <a:r>
              <a:rPr lang="en-US" sz="2200" spc="-25" dirty="0">
                <a:effectLst/>
                <a:uFill>
                  <a:solidFill>
                    <a:srgbClr val="000000"/>
                  </a:solidFill>
                </a:uFill>
                <a:latin typeface="Times New Roman" pitchFamily="18" charset="0"/>
                <a:cs typeface="Times New Roman" pitchFamily="18" charset="0"/>
              </a:rPr>
              <a:t> </a:t>
            </a:r>
            <a:r>
              <a:rPr lang="en-US" sz="2200" spc="50" dirty="0">
                <a:effectLst/>
                <a:uFill>
                  <a:solidFill>
                    <a:srgbClr val="000000"/>
                  </a:solidFill>
                </a:uFill>
                <a:latin typeface="Times New Roman" pitchFamily="18" charset="0"/>
                <a:cs typeface="Times New Roman" pitchFamily="18" charset="0"/>
              </a:rPr>
              <a:t>fibrous</a:t>
            </a:r>
            <a:r>
              <a:rPr lang="en-US" sz="2200" spc="-65" dirty="0">
                <a:effectLst/>
                <a:latin typeface="Times New Roman" pitchFamily="18" charset="0"/>
                <a:cs typeface="Times New Roman" pitchFamily="18" charset="0"/>
              </a:rPr>
              <a:t> </a:t>
            </a:r>
            <a:r>
              <a:rPr lang="en-US" sz="2200" spc="125" dirty="0">
                <a:effectLst/>
                <a:latin typeface="Times New Roman" pitchFamily="18" charset="0"/>
                <a:cs typeface="Times New Roman" pitchFamily="18" charset="0"/>
              </a:rPr>
              <a:t>and</a:t>
            </a:r>
            <a:r>
              <a:rPr lang="en-US" sz="2200" dirty="0">
                <a:effectLst/>
                <a:latin typeface="Times New Roman" pitchFamily="18" charset="0"/>
                <a:cs typeface="Times New Roman" pitchFamily="18" charset="0"/>
              </a:rPr>
              <a:t> </a:t>
            </a:r>
            <a:r>
              <a:rPr lang="en-US" sz="2200" spc="60" dirty="0">
                <a:effectLst/>
                <a:uFill>
                  <a:solidFill>
                    <a:srgbClr val="000000"/>
                  </a:solidFill>
                </a:uFill>
                <a:latin typeface="Times New Roman" pitchFamily="18" charset="0"/>
                <a:cs typeface="Times New Roman" pitchFamily="18" charset="0"/>
              </a:rPr>
              <a:t>more</a:t>
            </a:r>
            <a:r>
              <a:rPr lang="en-US" sz="2200" spc="-35" dirty="0">
                <a:effectLst/>
                <a:uFill>
                  <a:solidFill>
                    <a:srgbClr val="000000"/>
                  </a:solidFill>
                </a:uFill>
                <a:latin typeface="Times New Roman" pitchFamily="18" charset="0"/>
                <a:cs typeface="Times New Roman" pitchFamily="18" charset="0"/>
              </a:rPr>
              <a:t> </a:t>
            </a:r>
            <a:r>
              <a:rPr lang="en-US" sz="2200" spc="25" dirty="0">
                <a:effectLst/>
                <a:uFill>
                  <a:solidFill>
                    <a:srgbClr val="000000"/>
                  </a:solidFill>
                </a:uFill>
                <a:latin typeface="Times New Roman" pitchFamily="18" charset="0"/>
                <a:cs typeface="Times New Roman" pitchFamily="18" charset="0"/>
              </a:rPr>
              <a:t>vascular.</a:t>
            </a:r>
            <a:endParaRPr lang="en-US" sz="1000" dirty="0">
              <a:effectLst/>
              <a:latin typeface="Times New Roman" pitchFamily="18" charset="0"/>
              <a:cs typeface="Times New Roman" pitchFamily="18" charset="0"/>
            </a:endParaRPr>
          </a:p>
          <a:p>
            <a:pPr marL="679450" indent="-679450">
              <a:lnSpc>
                <a:spcPct val="150000"/>
              </a:lnSpc>
              <a:spcBef>
                <a:spcPts val="595"/>
              </a:spcBef>
              <a:buClr>
                <a:schemeClr val="tx1"/>
              </a:buClr>
              <a:buSzPct val="94230"/>
              <a:buNone/>
              <a:tabLst>
                <a:tab pos="361315" algn="l"/>
                <a:tab pos="361950" algn="l"/>
              </a:tabLst>
            </a:pPr>
            <a:r>
              <a:rPr lang="en-US" sz="2400" b="1" spc="120" dirty="0" err="1">
                <a:solidFill>
                  <a:srgbClr val="FFC000"/>
                </a:solidFill>
                <a:effectLst/>
                <a:latin typeface="Times New Roman" pitchFamily="18" charset="0"/>
                <a:cs typeface="Times New Roman" pitchFamily="18" charset="0"/>
              </a:rPr>
              <a:t>Cementum</a:t>
            </a:r>
            <a:r>
              <a:rPr lang="en-US" sz="2400" b="1" dirty="0">
                <a:solidFill>
                  <a:srgbClr val="FFC000"/>
                </a:solidFill>
                <a:effectLst/>
                <a:latin typeface="Times New Roman" pitchFamily="18" charset="0"/>
                <a:cs typeface="Times New Roman" pitchFamily="18" charset="0"/>
              </a:rPr>
              <a:t>- </a:t>
            </a:r>
            <a:r>
              <a:rPr lang="en-US" sz="2200" spc="90" dirty="0">
                <a:effectLst/>
                <a:latin typeface="Times New Roman" pitchFamily="18" charset="0"/>
                <a:cs typeface="Times New Roman" pitchFamily="18" charset="0"/>
              </a:rPr>
              <a:t>Thinner</a:t>
            </a:r>
            <a:endParaRPr lang="en-US" sz="2200" dirty="0">
              <a:effectLst/>
              <a:latin typeface="Times New Roman" pitchFamily="18" charset="0"/>
              <a:cs typeface="Times New Roman" pitchFamily="18" charset="0"/>
            </a:endParaRPr>
          </a:p>
          <a:p>
            <a:pPr marL="679450" indent="-679450">
              <a:lnSpc>
                <a:spcPct val="150000"/>
              </a:lnSpc>
              <a:spcBef>
                <a:spcPts val="590"/>
              </a:spcBef>
              <a:buClr>
                <a:schemeClr val="tx1"/>
              </a:buClr>
              <a:buSzPct val="94230"/>
              <a:buNone/>
              <a:tabLst>
                <a:tab pos="287020" algn="l"/>
              </a:tabLst>
            </a:pPr>
            <a:r>
              <a:rPr lang="en-US" sz="2400" b="1" spc="15" dirty="0">
                <a:solidFill>
                  <a:srgbClr val="FFC000"/>
                </a:solidFill>
                <a:effectLst/>
                <a:latin typeface="Times New Roman" pitchFamily="18" charset="0"/>
                <a:cs typeface="Times New Roman" pitchFamily="18" charset="0"/>
              </a:rPr>
              <a:t>Alveolar</a:t>
            </a:r>
            <a:r>
              <a:rPr lang="en-US" sz="2400" b="1" spc="-50" dirty="0">
                <a:solidFill>
                  <a:srgbClr val="FFC000"/>
                </a:solidFill>
                <a:effectLst/>
                <a:latin typeface="Times New Roman" pitchFamily="18" charset="0"/>
                <a:cs typeface="Times New Roman" pitchFamily="18" charset="0"/>
              </a:rPr>
              <a:t> </a:t>
            </a:r>
            <a:r>
              <a:rPr lang="en-US" sz="2400" b="1" spc="65" dirty="0">
                <a:solidFill>
                  <a:srgbClr val="FFC000"/>
                </a:solidFill>
                <a:effectLst/>
                <a:latin typeface="Times New Roman" pitchFamily="18" charset="0"/>
                <a:cs typeface="Times New Roman" pitchFamily="18" charset="0"/>
              </a:rPr>
              <a:t>bone-</a:t>
            </a:r>
            <a:r>
              <a:rPr lang="en-US" sz="2200" spc="95" dirty="0">
                <a:effectLst/>
                <a:latin typeface="Times New Roman" pitchFamily="18" charset="0"/>
                <a:cs typeface="Times New Roman" pitchFamily="18" charset="0"/>
              </a:rPr>
              <a:t>Thinner </a:t>
            </a:r>
            <a:r>
              <a:rPr lang="en-US" sz="2200" spc="60" dirty="0">
                <a:effectLst/>
                <a:latin typeface="Times New Roman" pitchFamily="18" charset="0"/>
                <a:cs typeface="Times New Roman" pitchFamily="18" charset="0"/>
              </a:rPr>
              <a:t>cortical</a:t>
            </a:r>
            <a:r>
              <a:rPr lang="en-US" sz="2200" spc="-285" dirty="0">
                <a:effectLst/>
                <a:latin typeface="Times New Roman" pitchFamily="18" charset="0"/>
                <a:cs typeface="Times New Roman" pitchFamily="18" charset="0"/>
              </a:rPr>
              <a:t> </a:t>
            </a:r>
            <a:r>
              <a:rPr lang="en-US" sz="2200" spc="70" dirty="0">
                <a:effectLst/>
                <a:latin typeface="Times New Roman" pitchFamily="18" charset="0"/>
                <a:cs typeface="Times New Roman" pitchFamily="18" charset="0"/>
              </a:rPr>
              <a:t>plates,</a:t>
            </a:r>
            <a:r>
              <a:rPr lang="en-US" sz="2200" spc="0" baseline="0" dirty="0">
                <a:effectLst/>
                <a:latin typeface="Times New Roman" pitchFamily="18" charset="0"/>
                <a:cs typeface="Times New Roman" pitchFamily="18" charset="0"/>
              </a:rPr>
              <a:t> </a:t>
            </a:r>
            <a:r>
              <a:rPr lang="en-US" sz="2200" spc="30" dirty="0">
                <a:effectLst/>
                <a:latin typeface="Times New Roman" pitchFamily="18" charset="0"/>
                <a:cs typeface="Times New Roman" pitchFamily="18" charset="0"/>
              </a:rPr>
              <a:t>Larger </a:t>
            </a:r>
            <a:r>
              <a:rPr lang="en-US" sz="2200" spc="80" dirty="0">
                <a:effectLst/>
                <a:latin typeface="Times New Roman" pitchFamily="18" charset="0"/>
                <a:cs typeface="Times New Roman" pitchFamily="18" charset="0"/>
              </a:rPr>
              <a:t>marrow</a:t>
            </a:r>
            <a:r>
              <a:rPr lang="en-US" sz="2200" spc="-210" dirty="0">
                <a:effectLst/>
                <a:latin typeface="Times New Roman" pitchFamily="18" charset="0"/>
                <a:cs typeface="Times New Roman" pitchFamily="18" charset="0"/>
              </a:rPr>
              <a:t> </a:t>
            </a:r>
            <a:r>
              <a:rPr lang="en-US" sz="2200" spc="55" dirty="0">
                <a:effectLst/>
                <a:latin typeface="Times New Roman" pitchFamily="18" charset="0"/>
                <a:cs typeface="Times New Roman" pitchFamily="18" charset="0"/>
              </a:rPr>
              <a:t>spaces</a:t>
            </a:r>
            <a:r>
              <a:rPr lang="en-US" sz="2200" spc="0" dirty="0">
                <a:effectLst/>
                <a:latin typeface="Times New Roman" pitchFamily="18" charset="0"/>
                <a:cs typeface="Times New Roman" pitchFamily="18" charset="0"/>
              </a:rPr>
              <a:t>,</a:t>
            </a:r>
            <a:r>
              <a:rPr lang="en-US" sz="2200" spc="0" baseline="0" dirty="0">
                <a:effectLst/>
                <a:latin typeface="Times New Roman" pitchFamily="18" charset="0"/>
                <a:cs typeface="Times New Roman" pitchFamily="18" charset="0"/>
              </a:rPr>
              <a:t> </a:t>
            </a:r>
            <a:r>
              <a:rPr lang="en-US" sz="2200" spc="65" dirty="0">
                <a:effectLst/>
                <a:latin typeface="Times New Roman" pitchFamily="18" charset="0"/>
                <a:cs typeface="Times New Roman" pitchFamily="18" charset="0"/>
              </a:rPr>
              <a:t>Greater</a:t>
            </a:r>
            <a:r>
              <a:rPr lang="en-US" sz="2200" spc="-160" dirty="0">
                <a:effectLst/>
                <a:latin typeface="Times New Roman" pitchFamily="18" charset="0"/>
                <a:cs typeface="Times New Roman" pitchFamily="18" charset="0"/>
              </a:rPr>
              <a:t> </a:t>
            </a:r>
            <a:r>
              <a:rPr lang="en-US" sz="2200" spc="50" dirty="0">
                <a:effectLst/>
                <a:latin typeface="Times New Roman" pitchFamily="18" charset="0"/>
                <a:cs typeface="Times New Roman" pitchFamily="18" charset="0"/>
              </a:rPr>
              <a:t>vascularity</a:t>
            </a:r>
            <a:r>
              <a:rPr lang="en-US" sz="2200" spc="0" dirty="0">
                <a:effectLst/>
                <a:latin typeface="Times New Roman" pitchFamily="18" charset="0"/>
                <a:cs typeface="Times New Roman" pitchFamily="18" charset="0"/>
              </a:rPr>
              <a:t>.</a:t>
            </a:r>
            <a:r>
              <a:rPr lang="en-US" sz="2200" spc="0" baseline="0" dirty="0">
                <a:effectLst/>
                <a:latin typeface="Times New Roman" pitchFamily="18" charset="0"/>
                <a:cs typeface="Times New Roman" pitchFamily="18" charset="0"/>
              </a:rPr>
              <a:t> </a:t>
            </a:r>
            <a:r>
              <a:rPr lang="en-US" sz="2200" spc="20" dirty="0">
                <a:effectLst/>
                <a:latin typeface="Times New Roman" pitchFamily="18" charset="0"/>
                <a:cs typeface="Times New Roman" pitchFamily="18" charset="0"/>
              </a:rPr>
              <a:t>Fewer</a:t>
            </a:r>
            <a:r>
              <a:rPr lang="en-US" sz="2200" spc="-110" dirty="0">
                <a:effectLst/>
                <a:latin typeface="Times New Roman" pitchFamily="18" charset="0"/>
                <a:cs typeface="Times New Roman" pitchFamily="18" charset="0"/>
              </a:rPr>
              <a:t> </a:t>
            </a:r>
            <a:r>
              <a:rPr lang="en-US" sz="2200" spc="80" dirty="0" err="1">
                <a:effectLst/>
                <a:latin typeface="Times New Roman" pitchFamily="18" charset="0"/>
                <a:cs typeface="Times New Roman" pitchFamily="18" charset="0"/>
              </a:rPr>
              <a:t>trabeculae</a:t>
            </a:r>
            <a:endParaRPr lang="en-US" sz="2200" dirty="0">
              <a:effectLst/>
              <a:latin typeface="Times New Roman" pitchFamily="18" charset="0"/>
              <a:cs typeface="Times New Roman" pitchFamily="18" charset="0"/>
            </a:endParaRPr>
          </a:p>
          <a:p>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24</a:t>
            </a:fld>
            <a:endParaRPr lang="en-US"/>
          </a:p>
        </p:txBody>
      </p:sp>
    </p:spTree>
    <p:extLst>
      <p:ext uri="{BB962C8B-B14F-4D97-AF65-F5344CB8AC3E}">
        <p14:creationId xmlns:p14="http://schemas.microsoft.com/office/powerpoint/2010/main" val="265651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87821FA-FA8A-4B9E-BB07-AB58B6F350A2}" type="slidenum">
              <a:rPr lang="en-US" smtClean="0"/>
              <a:pPr/>
              <a:t>33</a:t>
            </a:fld>
            <a:endParaRPr lang="en-US"/>
          </a:p>
        </p:txBody>
      </p:sp>
    </p:spTree>
    <p:extLst>
      <p:ext uri="{BB962C8B-B14F-4D97-AF65-F5344CB8AC3E}">
        <p14:creationId xmlns:p14="http://schemas.microsoft.com/office/powerpoint/2010/main" val="212758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4E5B9891-0DE8-43C8-B0FA-D72F01C41B56}" type="datetime1">
              <a:rPr lang="en-US" smtClean="0"/>
              <a:t>5/4/2023</a:t>
            </a:fld>
            <a:endParaRPr lang="en-US"/>
          </a:p>
        </p:txBody>
      </p:sp>
      <p:sp>
        <p:nvSpPr>
          <p:cNvPr id="16" name="Slide Number Placeholder 15"/>
          <p:cNvSpPr>
            <a:spLocks noGrp="1"/>
          </p:cNvSpPr>
          <p:nvPr>
            <p:ph type="sldNum" sz="quarter" idx="11"/>
          </p:nvPr>
        </p:nvSpPr>
        <p:spPr/>
        <p:txBody>
          <a:bodyPr/>
          <a:lstStyle/>
          <a:p>
            <a:fld id="{C1AB3586-9833-407A-8B3B-FAE83F554AD2}"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9AD994-361C-4832-8759-E91EA127FCF3}" type="datetime1">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B3586-9833-407A-8B3B-FAE83F554A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065953-287A-4D3A-82E0-A8624CDA3B6A}" type="datetime1">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B3586-9833-407A-8B3B-FAE83F554A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90001C1F-FC36-4A36-A629-E6EA18EBD6CD}" type="datetime1">
              <a:rPr lang="en-US" smtClean="0"/>
              <a:t>5/4/2023</a:t>
            </a:fld>
            <a:endParaRPr lang="en-US"/>
          </a:p>
        </p:txBody>
      </p:sp>
      <p:sp>
        <p:nvSpPr>
          <p:cNvPr id="15" name="Slide Number Placeholder 14"/>
          <p:cNvSpPr>
            <a:spLocks noGrp="1"/>
          </p:cNvSpPr>
          <p:nvPr>
            <p:ph type="sldNum" sz="quarter" idx="11"/>
          </p:nvPr>
        </p:nvSpPr>
        <p:spPr>
          <a:xfrm>
            <a:off x="7007714" y="13701"/>
            <a:ext cx="2133600" cy="304800"/>
          </a:xfrm>
        </p:spPr>
        <p:txBody>
          <a:bodyPr/>
          <a:lstStyle/>
          <a:p>
            <a:fld id="{C1AB3586-9833-407A-8B3B-FAE83F554AD2}"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C8BC3B05-AD09-49C2-8CF2-4A051173A7CC}" type="datetime1">
              <a:rPr lang="en-US" smtClean="0"/>
              <a:t>5/4/2023</a:t>
            </a:fld>
            <a:endParaRPr lang="en-US"/>
          </a:p>
        </p:txBody>
      </p:sp>
      <p:sp>
        <p:nvSpPr>
          <p:cNvPr id="13" name="Slide Number Placeholder 12"/>
          <p:cNvSpPr>
            <a:spLocks noGrp="1"/>
          </p:cNvSpPr>
          <p:nvPr>
            <p:ph type="sldNum" sz="quarter" idx="11"/>
          </p:nvPr>
        </p:nvSpPr>
        <p:spPr/>
        <p:txBody>
          <a:bodyPr/>
          <a:lstStyle/>
          <a:p>
            <a:fld id="{C1AB3586-9833-407A-8B3B-FAE83F554AD2}"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39783CE3-ED36-465C-9B56-DBF6C0C9838B}" type="datetime1">
              <a:rPr lang="en-US" smtClean="0"/>
              <a:t>5/4/2023</a:t>
            </a:fld>
            <a:endParaRPr lang="en-US"/>
          </a:p>
        </p:txBody>
      </p:sp>
      <p:sp>
        <p:nvSpPr>
          <p:cNvPr id="9" name="Slide Number Placeholder 8"/>
          <p:cNvSpPr>
            <a:spLocks noGrp="1"/>
          </p:cNvSpPr>
          <p:nvPr>
            <p:ph type="sldNum" sz="quarter" idx="11"/>
          </p:nvPr>
        </p:nvSpPr>
        <p:spPr/>
        <p:txBody>
          <a:bodyPr/>
          <a:lstStyle/>
          <a:p>
            <a:fld id="{C1AB3586-9833-407A-8B3B-FAE83F554AD2}"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7B54BA60-3F3B-4DD6-804B-E833F93C4AC7}" type="datetime1">
              <a:rPr lang="en-US" smtClean="0"/>
              <a:t>5/4/2023</a:t>
            </a:fld>
            <a:endParaRPr lang="en-US"/>
          </a:p>
        </p:txBody>
      </p:sp>
      <p:sp>
        <p:nvSpPr>
          <p:cNvPr id="15" name="Slide Number Placeholder 14"/>
          <p:cNvSpPr>
            <a:spLocks noGrp="1"/>
          </p:cNvSpPr>
          <p:nvPr>
            <p:ph type="sldNum" sz="quarter" idx="11"/>
          </p:nvPr>
        </p:nvSpPr>
        <p:spPr/>
        <p:txBody>
          <a:bodyPr/>
          <a:lstStyle/>
          <a:p>
            <a:fld id="{C1AB3586-9833-407A-8B3B-FAE83F554AD2}"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9062A0EB-FDCA-46A5-A1E7-CC69B4F16C86}" type="datetime1">
              <a:rPr lang="en-US" smtClean="0"/>
              <a:t>5/4/2023</a:t>
            </a:fld>
            <a:endParaRPr lang="en-US"/>
          </a:p>
        </p:txBody>
      </p:sp>
      <p:sp>
        <p:nvSpPr>
          <p:cNvPr id="8" name="Slide Number Placeholder 7"/>
          <p:cNvSpPr>
            <a:spLocks noGrp="1"/>
          </p:cNvSpPr>
          <p:nvPr>
            <p:ph type="sldNum" sz="quarter" idx="11"/>
          </p:nvPr>
        </p:nvSpPr>
        <p:spPr/>
        <p:txBody>
          <a:bodyPr/>
          <a:lstStyle/>
          <a:p>
            <a:fld id="{C1AB3586-9833-407A-8B3B-FAE83F554AD2}"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0DDA3D2-7E93-48B0-B176-3632E17E9941}" type="datetime1">
              <a:rPr lang="en-US" smtClean="0"/>
              <a:t>5/4/2023</a:t>
            </a:fld>
            <a:endParaRPr lang="en-US"/>
          </a:p>
        </p:txBody>
      </p:sp>
      <p:sp>
        <p:nvSpPr>
          <p:cNvPr id="6" name="Slide Number Placeholder 5"/>
          <p:cNvSpPr>
            <a:spLocks noGrp="1"/>
          </p:cNvSpPr>
          <p:nvPr>
            <p:ph type="sldNum" sz="quarter" idx="11"/>
          </p:nvPr>
        </p:nvSpPr>
        <p:spPr>
          <a:xfrm>
            <a:off x="7010400" y="0"/>
            <a:ext cx="2133600" cy="304800"/>
          </a:xfrm>
        </p:spPr>
        <p:txBody>
          <a:bodyPr/>
          <a:lstStyle/>
          <a:p>
            <a:fld id="{C1AB3586-9833-407A-8B3B-FAE83F554AD2}"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04DCFB2E-0A87-4716-86AD-48E8A2AF1EA5}" type="datetime1">
              <a:rPr lang="en-US" smtClean="0"/>
              <a:t>5/4/2023</a:t>
            </a:fld>
            <a:endParaRPr lang="en-US"/>
          </a:p>
        </p:txBody>
      </p:sp>
      <p:sp>
        <p:nvSpPr>
          <p:cNvPr id="16" name="Slide Number Placeholder 15"/>
          <p:cNvSpPr>
            <a:spLocks noGrp="1"/>
          </p:cNvSpPr>
          <p:nvPr>
            <p:ph type="sldNum" sz="quarter" idx="11"/>
          </p:nvPr>
        </p:nvSpPr>
        <p:spPr/>
        <p:txBody>
          <a:bodyPr/>
          <a:lstStyle/>
          <a:p>
            <a:fld id="{C1AB3586-9833-407A-8B3B-FAE83F554AD2}"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E14219E3-63E3-4B29-B4CD-D32750F418CA}" type="datetime1">
              <a:rPr lang="en-US" smtClean="0"/>
              <a:t>5/4/2023</a:t>
            </a:fld>
            <a:endParaRPr lang="en-US"/>
          </a:p>
        </p:txBody>
      </p:sp>
      <p:sp>
        <p:nvSpPr>
          <p:cNvPr id="14" name="Slide Number Placeholder 13"/>
          <p:cNvSpPr>
            <a:spLocks noGrp="1"/>
          </p:cNvSpPr>
          <p:nvPr>
            <p:ph type="sldNum" sz="quarter" idx="11"/>
          </p:nvPr>
        </p:nvSpPr>
        <p:spPr/>
        <p:txBody>
          <a:bodyPr/>
          <a:lstStyle/>
          <a:p>
            <a:fld id="{C1AB3586-9833-407A-8B3B-FAE83F554AD2}" type="slidenum">
              <a:rPr lang="en-US" smtClean="0"/>
              <a:pPr/>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2E0D8827-E06F-4CA7-83E2-B4D5290A2A27}" type="datetime1">
              <a:rPr lang="en-US" smtClean="0"/>
              <a:t>5/4/2023</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7010400" y="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C1AB3586-9833-407A-8B3B-FAE83F554AD2}"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4.wdp"/></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diagramColors" Target="../diagrams/colors1.xm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diagramQuickStyle" Target="../diagrams/quickStyle1.xml"/><Relationship Id="rId2" Type="http://schemas.openxmlformats.org/officeDocument/2006/relationships/image" Target="../media/image23.png"/><Relationship Id="rId16" Type="http://schemas.openxmlformats.org/officeDocument/2006/relationships/diagramLayout" Target="../diagrams/layout1.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diagramData" Target="../diagrams/data1.xml"/><Relationship Id="rId10" Type="http://schemas.openxmlformats.org/officeDocument/2006/relationships/image" Target="../media/image31.png"/><Relationship Id="rId19" Type="http://schemas.microsoft.com/office/2007/relationships/diagramDrawing" Target="../diagrams/drawing1.xml"/><Relationship Id="rId4" Type="http://schemas.openxmlformats.org/officeDocument/2006/relationships/image" Target="../media/image25.png"/><Relationship Id="rId9" Type="http://schemas.openxmlformats.org/officeDocument/2006/relationships/image" Target="../media/image30.png"/><Relationship Id="rId1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d-Morning-Wallpaper.jpg"/>
          <p:cNvPicPr>
            <a:picLocks noChangeAspect="1"/>
          </p:cNvPicPr>
          <p:nvPr/>
        </p:nvPicPr>
        <p:blipFill>
          <a:blip r:embed="rId2"/>
          <a:stretch>
            <a:fillRect/>
          </a:stretch>
        </p:blipFill>
        <p:spPr>
          <a:xfrm>
            <a:off x="0" y="857250"/>
            <a:ext cx="9144000" cy="5143500"/>
          </a:xfrm>
          <a:prstGeom prst="rect">
            <a:avLst/>
          </a:prstGeom>
        </p:spPr>
      </p:pic>
      <p:sp>
        <p:nvSpPr>
          <p:cNvPr id="3" name="Slide Number Placeholder 2"/>
          <p:cNvSpPr>
            <a:spLocks noGrp="1"/>
          </p:cNvSpPr>
          <p:nvPr>
            <p:ph type="sldNum" sz="quarter" idx="11"/>
          </p:nvPr>
        </p:nvSpPr>
        <p:spPr/>
        <p:txBody>
          <a:bodyPr/>
          <a:lstStyle/>
          <a:p>
            <a:fld id="{C1AB3586-9833-407A-8B3B-FAE83F554AD2}" type="slidenum">
              <a:rPr lang="en-US" smtClean="0"/>
              <a:pPr/>
              <a:t>1</a:t>
            </a:fld>
            <a:endParaRPr lang="en-US"/>
          </a:p>
        </p:txBody>
      </p:sp>
    </p:spTree>
    <p:extLst>
      <p:ext uri="{BB962C8B-B14F-4D97-AF65-F5344CB8AC3E}">
        <p14:creationId xmlns:p14="http://schemas.microsoft.com/office/powerpoint/2010/main" val="1489443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19200"/>
            <a:ext cx="8382000" cy="4724399"/>
          </a:xfrm>
        </p:spPr>
        <p:txBody>
          <a:bodyPr>
            <a:noAutofit/>
          </a:bodyPr>
          <a:lstStyle/>
          <a:p>
            <a:pPr algn="just">
              <a:lnSpc>
                <a:spcPct val="150000"/>
              </a:lnSpc>
            </a:pPr>
            <a:r>
              <a:rPr lang="en-US" sz="2200" dirty="0"/>
              <a:t> The attached gingiva is continuous with the marginal gingiva. </a:t>
            </a:r>
          </a:p>
          <a:p>
            <a:pPr algn="just">
              <a:lnSpc>
                <a:spcPct val="150000"/>
              </a:lnSpc>
            </a:pPr>
            <a:endParaRPr lang="en-US" sz="800" dirty="0"/>
          </a:p>
          <a:p>
            <a:pPr algn="just">
              <a:lnSpc>
                <a:spcPct val="150000"/>
              </a:lnSpc>
            </a:pPr>
            <a:r>
              <a:rPr lang="en-US" sz="2200" dirty="0"/>
              <a:t> It is </a:t>
            </a:r>
            <a:r>
              <a:rPr lang="en-US" sz="2200" dirty="0">
                <a:solidFill>
                  <a:srgbClr val="FFFF00"/>
                </a:solidFill>
              </a:rPr>
              <a:t>firm, resilient, and tightly bound </a:t>
            </a:r>
            <a:r>
              <a:rPr lang="en-US" sz="2200" dirty="0"/>
              <a:t>to the underlying </a:t>
            </a:r>
            <a:r>
              <a:rPr lang="en-US" sz="2200" dirty="0" err="1"/>
              <a:t>periosteum</a:t>
            </a:r>
            <a:r>
              <a:rPr lang="en-US" sz="2200" dirty="0"/>
              <a:t> of alveolar bone.</a:t>
            </a:r>
          </a:p>
          <a:p>
            <a:pPr algn="just">
              <a:lnSpc>
                <a:spcPct val="150000"/>
              </a:lnSpc>
            </a:pPr>
            <a:endParaRPr lang="en-US" sz="800" dirty="0"/>
          </a:p>
          <a:p>
            <a:pPr algn="just">
              <a:lnSpc>
                <a:spcPct val="150000"/>
              </a:lnSpc>
            </a:pPr>
            <a:r>
              <a:rPr lang="en-US" sz="2200" dirty="0"/>
              <a:t> The facial aspect of the attached gingiva extends to the relatively loose and movable alveolar mucosa- demarcated by the </a:t>
            </a:r>
            <a:r>
              <a:rPr lang="en-IN" sz="2200" i="1" dirty="0" err="1">
                <a:solidFill>
                  <a:srgbClr val="FFFF00"/>
                </a:solidFill>
              </a:rPr>
              <a:t>mucogingival</a:t>
            </a:r>
            <a:r>
              <a:rPr lang="en-IN" sz="2200" i="1" dirty="0">
                <a:solidFill>
                  <a:srgbClr val="FFFF00"/>
                </a:solidFill>
              </a:rPr>
              <a:t> junction.</a:t>
            </a:r>
            <a:endParaRPr lang="en-US" sz="2800" dirty="0">
              <a:solidFill>
                <a:srgbClr val="FFFF00"/>
              </a:solidFill>
              <a:effectLst/>
              <a:latin typeface="Times New Roman"/>
              <a:cs typeface="Times New Roman"/>
            </a:endParaRPr>
          </a:p>
          <a:p>
            <a:pPr>
              <a:lnSpc>
                <a:spcPct val="150000"/>
              </a:lnSpc>
              <a:buClr>
                <a:schemeClr val="tx1"/>
              </a:buClr>
              <a:buFont typeface="Wingdings" pitchFamily="2" charset="2"/>
              <a:buChar char="§"/>
            </a:pPr>
            <a:endParaRPr lang="en-US" sz="2800" dirty="0">
              <a:effectLst/>
            </a:endParaRPr>
          </a:p>
        </p:txBody>
      </p:sp>
      <p:sp>
        <p:nvSpPr>
          <p:cNvPr id="3" name="Title 2"/>
          <p:cNvSpPr>
            <a:spLocks noGrp="1"/>
          </p:cNvSpPr>
          <p:nvPr>
            <p:ph type="title"/>
          </p:nvPr>
        </p:nvSpPr>
        <p:spPr>
          <a:xfrm>
            <a:off x="152400" y="457200"/>
            <a:ext cx="7543800" cy="914400"/>
          </a:xfrm>
        </p:spPr>
        <p:txBody>
          <a:bodyPr/>
          <a:lstStyle/>
          <a:p>
            <a:r>
              <a:rPr lang="en-US" sz="4400" b="1" spc="80" dirty="0">
                <a:solidFill>
                  <a:srgbClr val="FFC000"/>
                </a:solidFill>
                <a:effectLst/>
                <a:latin typeface="Tempus Sans ITC" pitchFamily="82" charset="0"/>
                <a:cs typeface="Times New Roman"/>
              </a:rPr>
              <a:t>Attached</a:t>
            </a:r>
            <a:r>
              <a:rPr lang="en-US" sz="4400" b="1" spc="-105" dirty="0">
                <a:solidFill>
                  <a:srgbClr val="FFC000"/>
                </a:solidFill>
                <a:effectLst/>
                <a:latin typeface="Tempus Sans ITC" pitchFamily="82" charset="0"/>
                <a:cs typeface="Times New Roman"/>
              </a:rPr>
              <a:t>  </a:t>
            </a:r>
            <a:r>
              <a:rPr lang="en-US" sz="4400" b="1" spc="30" dirty="0">
                <a:solidFill>
                  <a:srgbClr val="FFC000"/>
                </a:solidFill>
                <a:effectLst/>
                <a:latin typeface="Tempus Sans ITC" pitchFamily="82" charset="0"/>
                <a:cs typeface="Times New Roman"/>
              </a:rPr>
              <a:t>Gingiva</a:t>
            </a:r>
            <a:endParaRPr lang="en-US" sz="4400" b="1" dirty="0">
              <a:solidFill>
                <a:srgbClr val="FFC000"/>
              </a:solidFill>
              <a:effectLst/>
              <a:latin typeface="Tempus Sans ITC" pitchFamily="8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606677" y="4686383"/>
            <a:ext cx="3440954" cy="2150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5" name="Straight Arrow Connector 4"/>
          <p:cNvCxnSpPr/>
          <p:nvPr/>
        </p:nvCxnSpPr>
        <p:spPr>
          <a:xfrm>
            <a:off x="3786182" y="5000636"/>
            <a:ext cx="2071702" cy="42862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1"/>
          </p:nvPr>
        </p:nvSpPr>
        <p:spPr/>
        <p:txBody>
          <a:bodyPr/>
          <a:lstStyle/>
          <a:p>
            <a:fld id="{C1AB3586-9833-407A-8B3B-FAE83F554AD2}" type="slidenum">
              <a:rPr lang="en-US" smtClean="0"/>
              <a:pPr/>
              <a:t>10</a:t>
            </a:fld>
            <a:endParaRPr lang="en-US"/>
          </a:p>
        </p:txBody>
      </p:sp>
    </p:spTree>
    <p:extLst>
      <p:ext uri="{BB962C8B-B14F-4D97-AF65-F5344CB8AC3E}">
        <p14:creationId xmlns:p14="http://schemas.microsoft.com/office/powerpoint/2010/main" val="226175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785786" y="785794"/>
            <a:ext cx="7215238" cy="1800493"/>
          </a:xfrm>
          <a:prstGeom prst="rect">
            <a:avLst/>
          </a:prstGeom>
          <a:noFill/>
        </p:spPr>
        <p:txBody>
          <a:bodyPr wrap="square" rtlCol="0">
            <a:spAutoFit/>
          </a:bodyPr>
          <a:lstStyle/>
          <a:p>
            <a:pPr>
              <a:lnSpc>
                <a:spcPct val="150000"/>
              </a:lnSpc>
            </a:pPr>
            <a:r>
              <a:rPr lang="en-IN" sz="2000" b="1" dirty="0">
                <a:solidFill>
                  <a:srgbClr val="FFC000"/>
                </a:solidFill>
              </a:rPr>
              <a:t>Treatment:</a:t>
            </a:r>
          </a:p>
          <a:p>
            <a:pPr marL="539750" indent="-179388">
              <a:lnSpc>
                <a:spcPct val="150000"/>
              </a:lnSpc>
              <a:buFont typeface="Arial" pitchFamily="34" charset="0"/>
              <a:buChar char="•"/>
            </a:pPr>
            <a:r>
              <a:rPr lang="en-IN" dirty="0"/>
              <a:t>Oral prophylaxis</a:t>
            </a:r>
          </a:p>
          <a:p>
            <a:pPr marL="539750" indent="-179388">
              <a:lnSpc>
                <a:spcPct val="150000"/>
              </a:lnSpc>
              <a:buFont typeface="Arial" pitchFamily="34" charset="0"/>
              <a:buChar char="•"/>
            </a:pPr>
            <a:r>
              <a:rPr lang="en-IN" dirty="0"/>
              <a:t>Advised brushing with soft bristle toothbrush</a:t>
            </a:r>
          </a:p>
          <a:p>
            <a:pPr marL="539750" indent="-179388">
              <a:lnSpc>
                <a:spcPct val="150000"/>
              </a:lnSpc>
              <a:buFont typeface="Arial" pitchFamily="34" charset="0"/>
              <a:buChar char="•"/>
            </a:pPr>
            <a:r>
              <a:rPr lang="en-IN" dirty="0"/>
              <a:t>Maintenance of oral hygiene</a:t>
            </a:r>
          </a:p>
        </p:txBody>
      </p:sp>
      <p:sp>
        <p:nvSpPr>
          <p:cNvPr id="3" name="Rectangle 2"/>
          <p:cNvSpPr/>
          <p:nvPr/>
        </p:nvSpPr>
        <p:spPr>
          <a:xfrm>
            <a:off x="857224" y="2857496"/>
            <a:ext cx="7858180" cy="2585323"/>
          </a:xfrm>
          <a:prstGeom prst="rect">
            <a:avLst/>
          </a:prstGeom>
        </p:spPr>
        <p:txBody>
          <a:bodyPr wrap="square">
            <a:spAutoFit/>
          </a:bodyPr>
          <a:lstStyle/>
          <a:p>
            <a:pPr algn="just">
              <a:lnSpc>
                <a:spcPct val="150000"/>
              </a:lnSpc>
            </a:pPr>
            <a:r>
              <a:rPr lang="en-IN" dirty="0"/>
              <a:t>Little et al. [2007] and </a:t>
            </a:r>
            <a:r>
              <a:rPr lang="en-IN" dirty="0" err="1"/>
              <a:t>Elad</a:t>
            </a:r>
            <a:r>
              <a:rPr lang="en-IN" dirty="0"/>
              <a:t> et al. [2015] reinforce that the role of the dentist should occur at three different moments:</a:t>
            </a:r>
          </a:p>
          <a:p>
            <a:pPr marL="803275" indent="-442913" algn="just">
              <a:lnSpc>
                <a:spcPct val="150000"/>
              </a:lnSpc>
            </a:pPr>
            <a:r>
              <a:rPr lang="en-IN" dirty="0"/>
              <a:t>(1)pre-</a:t>
            </a:r>
            <a:r>
              <a:rPr lang="en-IN" dirty="0" err="1"/>
              <a:t>antineoplastic</a:t>
            </a:r>
            <a:r>
              <a:rPr lang="en-IN" dirty="0"/>
              <a:t> treatment evaluation and preparation of patients for this,</a:t>
            </a:r>
          </a:p>
          <a:p>
            <a:pPr marL="803275" indent="-442913" algn="just">
              <a:lnSpc>
                <a:spcPct val="150000"/>
              </a:lnSpc>
            </a:pPr>
            <a:r>
              <a:rPr lang="en-IN" dirty="0"/>
              <a:t>(2)guidelines and oral health care during treatment,</a:t>
            </a:r>
          </a:p>
          <a:p>
            <a:pPr marL="803275" indent="-442913" algn="just">
              <a:lnSpc>
                <a:spcPct val="150000"/>
              </a:lnSpc>
            </a:pPr>
            <a:r>
              <a:rPr lang="en-IN" dirty="0"/>
              <a:t>(3)post-treatment care.</a:t>
            </a:r>
          </a:p>
        </p:txBody>
      </p:sp>
      <p:sp>
        <p:nvSpPr>
          <p:cNvPr id="4" name="Slide Number Placeholder 3"/>
          <p:cNvSpPr>
            <a:spLocks noGrp="1"/>
          </p:cNvSpPr>
          <p:nvPr>
            <p:ph type="sldNum" sz="quarter" idx="11"/>
          </p:nvPr>
        </p:nvSpPr>
        <p:spPr/>
        <p:txBody>
          <a:bodyPr/>
          <a:lstStyle/>
          <a:p>
            <a:fld id="{C1AB3586-9833-407A-8B3B-FAE83F554AD2}" type="slidenum">
              <a:rPr lang="en-US" smtClean="0"/>
              <a:pPr/>
              <a:t>100</a:t>
            </a:fld>
            <a:endParaRPr lang="en-US"/>
          </a:p>
        </p:txBody>
      </p:sp>
    </p:spTree>
    <p:extLst>
      <p:ext uri="{BB962C8B-B14F-4D97-AF65-F5344CB8AC3E}">
        <p14:creationId xmlns:p14="http://schemas.microsoft.com/office/powerpoint/2010/main" val="566959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25000" y="914400"/>
            <a:ext cx="3505200" cy="5148436"/>
          </a:xfrm>
        </p:spPr>
        <p:txBody>
          <a:bodyPr>
            <a:noAutofit/>
          </a:bodyPr>
          <a:lstStyle/>
          <a:p>
            <a:pPr marL="18288" indent="0">
              <a:lnSpc>
                <a:spcPct val="150000"/>
              </a:lnSpc>
              <a:buClr>
                <a:schemeClr val="tx1"/>
              </a:buClr>
              <a:buSzPct val="100000"/>
              <a:buNone/>
            </a:pPr>
            <a:endParaRPr lang="en-US" sz="2200" dirty="0">
              <a:effectLst/>
              <a:latin typeface="Times New Roman" pitchFamily="18" charset="0"/>
              <a:cs typeface="Times New Roman" pitchFamily="18" charset="0"/>
            </a:endParaRPr>
          </a:p>
        </p:txBody>
      </p:sp>
      <p:sp>
        <p:nvSpPr>
          <p:cNvPr id="3" name="Title 2"/>
          <p:cNvSpPr>
            <a:spLocks noGrp="1"/>
          </p:cNvSpPr>
          <p:nvPr>
            <p:ph type="title"/>
          </p:nvPr>
        </p:nvSpPr>
        <p:spPr>
          <a:xfrm>
            <a:off x="304800" y="1752600"/>
            <a:ext cx="7620000" cy="45719"/>
          </a:xfrm>
        </p:spPr>
        <p:txBody>
          <a:bodyPr/>
          <a:lstStyle/>
          <a:p>
            <a:r>
              <a:rPr lang="en-US" sz="4000" b="1" dirty="0">
                <a:solidFill>
                  <a:srgbClr val="FFC000"/>
                </a:solidFill>
                <a:effectLst/>
                <a:latin typeface="Tempus Sans ITC" pitchFamily="82" charset="0"/>
                <a:cs typeface="Times New Roman" pitchFamily="18" charset="0"/>
              </a:rPr>
              <a:t>Interdental Gingiva</a:t>
            </a:r>
            <a:br>
              <a:rPr lang="en-US" sz="4800" dirty="0">
                <a:solidFill>
                  <a:srgbClr val="FFC000"/>
                </a:solidFill>
                <a:effectLst/>
                <a:latin typeface="Times New Roman" pitchFamily="18" charset="0"/>
                <a:cs typeface="Times New Roman" pitchFamily="18" charset="0"/>
              </a:rPr>
            </a:br>
            <a:endParaRPr lang="en-US" sz="4800" dirty="0">
              <a:solidFill>
                <a:srgbClr val="FFC000"/>
              </a:solidFill>
              <a:effectLst/>
              <a:latin typeface="Times New Roman" pitchFamily="18" charset="0"/>
              <a:cs typeface="Times New Roman" pitchFamily="18" charset="0"/>
            </a:endParaRPr>
          </a:p>
        </p:txBody>
      </p:sp>
      <p:sp>
        <p:nvSpPr>
          <p:cNvPr id="5" name="Rectangle 4"/>
          <p:cNvSpPr/>
          <p:nvPr/>
        </p:nvSpPr>
        <p:spPr>
          <a:xfrm>
            <a:off x="420414" y="1386143"/>
            <a:ext cx="8229600" cy="4339650"/>
          </a:xfrm>
          <a:prstGeom prst="rect">
            <a:avLst/>
          </a:prstGeom>
        </p:spPr>
        <p:txBody>
          <a:bodyPr wrap="square">
            <a:spAutoFit/>
          </a:bodyPr>
          <a:lstStyle/>
          <a:p>
            <a:pPr marL="285750" indent="-285750" algn="just">
              <a:lnSpc>
                <a:spcPct val="150000"/>
              </a:lnSpc>
              <a:buFont typeface="Wingdings" pitchFamily="2" charset="2"/>
              <a:buChar char="q"/>
            </a:pPr>
            <a:r>
              <a:rPr lang="en-US" sz="2000" dirty="0"/>
              <a:t>Occupies the gingival embrasure, which is the interproximal space beneath the area of tooth contact.</a:t>
            </a:r>
          </a:p>
          <a:p>
            <a:pPr marL="285750" indent="-285750" algn="just">
              <a:lnSpc>
                <a:spcPct val="150000"/>
              </a:lnSpc>
              <a:buFont typeface="Wingdings" pitchFamily="2" charset="2"/>
              <a:buChar char="q"/>
            </a:pPr>
            <a:endParaRPr lang="en-US" sz="800" dirty="0"/>
          </a:p>
          <a:p>
            <a:pPr marL="285750" indent="-285750" algn="just">
              <a:lnSpc>
                <a:spcPct val="150000"/>
              </a:lnSpc>
              <a:buFont typeface="Wingdings" pitchFamily="2" charset="2"/>
              <a:buChar char="q"/>
            </a:pPr>
            <a:r>
              <a:rPr lang="en-US" sz="2000" dirty="0"/>
              <a:t>can be </a:t>
            </a:r>
            <a:r>
              <a:rPr lang="en-US" sz="2000" dirty="0">
                <a:solidFill>
                  <a:srgbClr val="FFFF00"/>
                </a:solidFill>
              </a:rPr>
              <a:t>pyramidal</a:t>
            </a:r>
            <a:r>
              <a:rPr lang="en-US" sz="2000" dirty="0"/>
              <a:t>, or it can have a </a:t>
            </a:r>
            <a:r>
              <a:rPr lang="en-US" sz="2000" dirty="0">
                <a:solidFill>
                  <a:srgbClr val="FFFF00"/>
                </a:solidFill>
              </a:rPr>
              <a:t>“col” </a:t>
            </a:r>
            <a:r>
              <a:rPr lang="en-US" sz="2000" dirty="0"/>
              <a:t>shape. </a:t>
            </a:r>
          </a:p>
          <a:p>
            <a:pPr marL="285750" indent="-285750" algn="just">
              <a:lnSpc>
                <a:spcPct val="150000"/>
              </a:lnSpc>
              <a:buFont typeface="Wingdings" pitchFamily="2" charset="2"/>
              <a:buChar char="q"/>
            </a:pPr>
            <a:endParaRPr lang="en-US" sz="800" dirty="0"/>
          </a:p>
          <a:p>
            <a:pPr marL="285750" indent="-285750" algn="just">
              <a:lnSpc>
                <a:spcPct val="150000"/>
              </a:lnSpc>
              <a:buFont typeface="Wingdings" pitchFamily="2" charset="2"/>
              <a:buChar char="q"/>
            </a:pPr>
            <a:r>
              <a:rPr lang="en-US" sz="2000" dirty="0"/>
              <a:t>In the former, the tip of one papilla is located immediately beneath the contact point;</a:t>
            </a:r>
          </a:p>
          <a:p>
            <a:pPr marL="285750" indent="-285750" algn="just">
              <a:lnSpc>
                <a:spcPct val="150000"/>
              </a:lnSpc>
              <a:buFont typeface="Wingdings" pitchFamily="2" charset="2"/>
              <a:buChar char="q"/>
            </a:pPr>
            <a:endParaRPr lang="en-US" sz="800" dirty="0"/>
          </a:p>
          <a:p>
            <a:pPr marL="285750" indent="-285750" algn="just">
              <a:lnSpc>
                <a:spcPct val="150000"/>
              </a:lnSpc>
              <a:buFont typeface="Wingdings" pitchFamily="2" charset="2"/>
              <a:buChar char="q"/>
            </a:pPr>
            <a:r>
              <a:rPr lang="en-US" sz="2000" dirty="0"/>
              <a:t>the latter presents a </a:t>
            </a:r>
            <a:r>
              <a:rPr lang="en-US" sz="2000" dirty="0">
                <a:solidFill>
                  <a:srgbClr val="FFFF00"/>
                </a:solidFill>
              </a:rPr>
              <a:t>valley-like depression </a:t>
            </a:r>
            <a:r>
              <a:rPr lang="en-US" sz="2000" dirty="0"/>
              <a:t>that connects a facial and lingual papilla- conforms to the shape of the interproximal contact (Figs. A and B).</a:t>
            </a:r>
            <a:endParaRPr lang="en-US" sz="2000" dirty="0">
              <a:latin typeface="Times New Roman" pitchFamily="18" charset="0"/>
              <a:cs typeface="Times New Roman"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063" t="7136" r="3623" b="5644"/>
          <a:stretch/>
        </p:blipFill>
        <p:spPr>
          <a:xfrm>
            <a:off x="4997670" y="5394434"/>
            <a:ext cx="2133600" cy="134935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5172" t="28217"/>
          <a:stretch/>
        </p:blipFill>
        <p:spPr>
          <a:xfrm>
            <a:off x="7162801" y="5410200"/>
            <a:ext cx="1828800" cy="1305273"/>
          </a:xfrm>
          <a:prstGeom prst="rect">
            <a:avLst/>
          </a:prstGeom>
        </p:spPr>
      </p:pic>
      <p:sp>
        <p:nvSpPr>
          <p:cNvPr id="4" name="Slide Number Placeholder 3"/>
          <p:cNvSpPr>
            <a:spLocks noGrp="1"/>
          </p:cNvSpPr>
          <p:nvPr>
            <p:ph type="sldNum" sz="quarter" idx="11"/>
          </p:nvPr>
        </p:nvSpPr>
        <p:spPr/>
        <p:txBody>
          <a:bodyPr/>
          <a:lstStyle/>
          <a:p>
            <a:fld id="{C1AB3586-9833-407A-8B3B-FAE83F554AD2}" type="slidenum">
              <a:rPr lang="en-US" smtClean="0"/>
              <a:pPr/>
              <a:t>11</a:t>
            </a:fld>
            <a:endParaRPr lang="en-US"/>
          </a:p>
        </p:txBody>
      </p:sp>
    </p:spTree>
    <p:extLst>
      <p:ext uri="{BB962C8B-B14F-4D97-AF65-F5344CB8AC3E}">
        <p14:creationId xmlns:p14="http://schemas.microsoft.com/office/powerpoint/2010/main" val="3904060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533400"/>
            <a:ext cx="8686800" cy="3657599"/>
          </a:xfrm>
        </p:spPr>
        <p:txBody>
          <a:bodyPr>
            <a:normAutofit/>
          </a:bodyPr>
          <a:lstStyle/>
          <a:p>
            <a:pPr algn="just">
              <a:lnSpc>
                <a:spcPct val="150000"/>
              </a:lnSpc>
              <a:buClr>
                <a:schemeClr val="tx1"/>
              </a:buClr>
              <a:buSzPct val="100000"/>
              <a:buFont typeface="Wingdings" pitchFamily="2" charset="2"/>
              <a:buChar char="§"/>
            </a:pPr>
            <a:r>
              <a:rPr lang="en-US" sz="2200" dirty="0">
                <a:effectLst/>
                <a:latin typeface="Times New Roman" pitchFamily="18" charset="0"/>
                <a:cs typeface="Times New Roman" pitchFamily="18" charset="0"/>
              </a:rPr>
              <a:t>It is normal anatomic features found in the inter-radicular zones underlying the saddle areas.</a:t>
            </a:r>
          </a:p>
          <a:p>
            <a:pPr>
              <a:lnSpc>
                <a:spcPct val="150000"/>
              </a:lnSpc>
              <a:buClr>
                <a:schemeClr val="tx1"/>
              </a:buClr>
              <a:buSzPct val="100000"/>
              <a:buFont typeface="Wingdings" pitchFamily="2" charset="2"/>
              <a:buChar char="§"/>
            </a:pPr>
            <a:endParaRPr lang="en-US" sz="2800" dirty="0">
              <a:effectLst/>
              <a:latin typeface="Times New Roman" pitchFamily="18" charset="0"/>
              <a:cs typeface="Times New Roman" pitchFamily="18" charset="0"/>
            </a:endParaRPr>
          </a:p>
        </p:txBody>
      </p:sp>
      <p:sp>
        <p:nvSpPr>
          <p:cNvPr id="3" name="Title 2"/>
          <p:cNvSpPr>
            <a:spLocks noGrp="1"/>
          </p:cNvSpPr>
          <p:nvPr>
            <p:ph type="title"/>
          </p:nvPr>
        </p:nvSpPr>
        <p:spPr>
          <a:xfrm>
            <a:off x="152400" y="304800"/>
            <a:ext cx="9144000" cy="914400"/>
          </a:xfrm>
        </p:spPr>
        <p:txBody>
          <a:bodyPr/>
          <a:lstStyle/>
          <a:p>
            <a:r>
              <a:rPr lang="en-US" sz="4400" b="1" dirty="0">
                <a:solidFill>
                  <a:srgbClr val="FFC000"/>
                </a:solidFill>
                <a:effectLst/>
                <a:latin typeface="Tempus Sans ITC" pitchFamily="82" charset="0"/>
                <a:cs typeface="Times New Roman" pitchFamily="18" charset="0"/>
              </a:rPr>
              <a:t>Interdental Cleft</a:t>
            </a:r>
          </a:p>
        </p:txBody>
      </p:sp>
      <p:pic>
        <p:nvPicPr>
          <p:cNvPr id="7171" name="Picture 3"/>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4860032" y="4190999"/>
            <a:ext cx="2680663" cy="2001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1"/>
          </p:nvPr>
        </p:nvSpPr>
        <p:spPr/>
        <p:txBody>
          <a:bodyPr/>
          <a:lstStyle/>
          <a:p>
            <a:fld id="{C1AB3586-9833-407A-8B3B-FAE83F554AD2}" type="slidenum">
              <a:rPr lang="en-US" smtClean="0"/>
              <a:pPr/>
              <a:t>12</a:t>
            </a:fld>
            <a:endParaRPr lang="en-US"/>
          </a:p>
        </p:txBody>
      </p:sp>
    </p:spTree>
    <p:extLst>
      <p:ext uri="{BB962C8B-B14F-4D97-AF65-F5344CB8AC3E}">
        <p14:creationId xmlns:p14="http://schemas.microsoft.com/office/powerpoint/2010/main" val="2660286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jpg"/>
          <p:cNvPicPr>
            <a:picLocks noChangeAspect="1"/>
          </p:cNvPicPr>
          <p:nvPr/>
        </p:nvPicPr>
        <p:blipFill>
          <a:blip r:embed="rId3"/>
          <a:stretch>
            <a:fillRect/>
          </a:stretch>
        </p:blipFill>
        <p:spPr>
          <a:xfrm>
            <a:off x="1000100" y="1785926"/>
            <a:ext cx="5500726" cy="3707490"/>
          </a:xfrm>
          <a:prstGeom prst="rect">
            <a:avLst/>
          </a:prstGeom>
        </p:spPr>
      </p:pic>
      <p:sp>
        <p:nvSpPr>
          <p:cNvPr id="4" name="Rectangle 3"/>
          <p:cNvSpPr/>
          <p:nvPr/>
        </p:nvSpPr>
        <p:spPr>
          <a:xfrm>
            <a:off x="571472" y="5500702"/>
            <a:ext cx="8215370" cy="968535"/>
          </a:xfrm>
          <a:prstGeom prst="rect">
            <a:avLst/>
          </a:prstGeom>
        </p:spPr>
        <p:txBody>
          <a:bodyPr wrap="square">
            <a:spAutoFit/>
          </a:bodyPr>
          <a:lstStyle/>
          <a:p>
            <a:pPr algn="ctr">
              <a:lnSpc>
                <a:spcPct val="150000"/>
              </a:lnSpc>
            </a:pPr>
            <a:r>
              <a:rPr lang="en-IN" sz="2000" dirty="0"/>
              <a:t>Valley like depression in </a:t>
            </a:r>
            <a:r>
              <a:rPr lang="en-IN" sz="2000" dirty="0" err="1"/>
              <a:t>interdental</a:t>
            </a:r>
            <a:r>
              <a:rPr lang="en-IN" sz="2000" dirty="0"/>
              <a:t> area which connects the facial and lingual </a:t>
            </a:r>
            <a:r>
              <a:rPr lang="en-IN" sz="2000" dirty="0" err="1"/>
              <a:t>gingiva</a:t>
            </a:r>
            <a:r>
              <a:rPr lang="en-IN" sz="2000" dirty="0"/>
              <a:t>_ lies just apically of contact area</a:t>
            </a:r>
          </a:p>
        </p:txBody>
      </p:sp>
      <p:pic>
        <p:nvPicPr>
          <p:cNvPr id="6" name="Picture 5" descr="Coopersmith-Fig.-2.jpg"/>
          <p:cNvPicPr>
            <a:picLocks noChangeAspect="1"/>
          </p:cNvPicPr>
          <p:nvPr/>
        </p:nvPicPr>
        <p:blipFill>
          <a:blip r:embed="rId4"/>
          <a:stretch>
            <a:fillRect/>
          </a:stretch>
        </p:blipFill>
        <p:spPr>
          <a:xfrm>
            <a:off x="6643702" y="285728"/>
            <a:ext cx="2286000" cy="1700784"/>
          </a:xfrm>
          <a:prstGeom prst="rect">
            <a:avLst/>
          </a:prstGeom>
        </p:spPr>
      </p:pic>
      <p:sp>
        <p:nvSpPr>
          <p:cNvPr id="7" name="TextBox 6"/>
          <p:cNvSpPr txBox="1"/>
          <p:nvPr/>
        </p:nvSpPr>
        <p:spPr>
          <a:xfrm>
            <a:off x="500034" y="500042"/>
            <a:ext cx="1928826" cy="584775"/>
          </a:xfrm>
          <a:prstGeom prst="rect">
            <a:avLst/>
          </a:prstGeom>
          <a:noFill/>
        </p:spPr>
        <p:txBody>
          <a:bodyPr wrap="square" rtlCol="0">
            <a:spAutoFit/>
          </a:bodyPr>
          <a:lstStyle/>
          <a:p>
            <a:r>
              <a:rPr lang="en-IN" sz="3200" b="1" dirty="0">
                <a:solidFill>
                  <a:srgbClr val="FFC000"/>
                </a:solidFill>
              </a:rPr>
              <a:t>COL</a:t>
            </a:r>
          </a:p>
        </p:txBody>
      </p:sp>
      <p:sp>
        <p:nvSpPr>
          <p:cNvPr id="8" name="Oval 7"/>
          <p:cNvSpPr/>
          <p:nvPr/>
        </p:nvSpPr>
        <p:spPr>
          <a:xfrm>
            <a:off x="5429256" y="4214818"/>
            <a:ext cx="500066" cy="428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ight Arrow 8"/>
          <p:cNvSpPr/>
          <p:nvPr/>
        </p:nvSpPr>
        <p:spPr>
          <a:xfrm>
            <a:off x="5929322" y="4286256"/>
            <a:ext cx="714380" cy="21431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6572264" y="4143380"/>
            <a:ext cx="2509020" cy="461665"/>
          </a:xfrm>
          <a:prstGeom prst="rect">
            <a:avLst/>
          </a:prstGeom>
          <a:noFill/>
        </p:spPr>
        <p:txBody>
          <a:bodyPr wrap="none" rtlCol="0">
            <a:spAutoFit/>
          </a:bodyPr>
          <a:lstStyle/>
          <a:p>
            <a:r>
              <a:rPr lang="en-IN" sz="2400" b="1" dirty="0"/>
              <a:t>Non-keratinized</a:t>
            </a:r>
          </a:p>
        </p:txBody>
      </p:sp>
      <p:sp>
        <p:nvSpPr>
          <p:cNvPr id="3" name="Slide Number Placeholder 2"/>
          <p:cNvSpPr>
            <a:spLocks noGrp="1"/>
          </p:cNvSpPr>
          <p:nvPr>
            <p:ph type="sldNum" sz="quarter" idx="11"/>
          </p:nvPr>
        </p:nvSpPr>
        <p:spPr/>
        <p:txBody>
          <a:bodyPr/>
          <a:lstStyle/>
          <a:p>
            <a:fld id="{C1AB3586-9833-407A-8B3B-FAE83F554AD2}" type="slidenum">
              <a:rPr lang="en-US" smtClean="0"/>
              <a:pPr/>
              <a:t>13</a:t>
            </a:fld>
            <a:endParaRPr lang="en-US"/>
          </a:p>
        </p:txBody>
      </p:sp>
    </p:spTree>
    <p:extLst>
      <p:ext uri="{BB962C8B-B14F-4D97-AF65-F5344CB8AC3E}">
        <p14:creationId xmlns:p14="http://schemas.microsoft.com/office/powerpoint/2010/main" val="2266417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143116"/>
            <a:ext cx="8610600" cy="4691236"/>
          </a:xfrm>
        </p:spPr>
        <p:txBody>
          <a:bodyPr>
            <a:noAutofit/>
          </a:bodyPr>
          <a:lstStyle/>
          <a:p>
            <a:pPr marL="241300" marR="5080" indent="-228600" algn="just">
              <a:lnSpc>
                <a:spcPct val="150000"/>
              </a:lnSpc>
              <a:spcBef>
                <a:spcPts val="100"/>
              </a:spcBef>
              <a:buClr>
                <a:schemeClr val="tx1"/>
              </a:buClr>
              <a:buSzPct val="100000"/>
              <a:buFont typeface="Arial"/>
              <a:buChar char="•"/>
              <a:tabLst>
                <a:tab pos="241300" algn="l"/>
              </a:tabLst>
            </a:pPr>
            <a:r>
              <a:rPr lang="en-US" sz="2200" dirty="0">
                <a:effectLst/>
                <a:latin typeface="Times New Roman" pitchFamily="18" charset="0"/>
                <a:cs typeface="Times New Roman" pitchFamily="18" charset="0"/>
              </a:rPr>
              <a:t>The </a:t>
            </a:r>
            <a:r>
              <a:rPr lang="en-US" sz="2200" spc="-5" dirty="0">
                <a:effectLst/>
                <a:latin typeface="Times New Roman" pitchFamily="18" charset="0"/>
                <a:cs typeface="Times New Roman" pitchFamily="18" charset="0"/>
              </a:rPr>
              <a:t>clinical </a:t>
            </a:r>
            <a:r>
              <a:rPr lang="en-US" sz="2200" dirty="0">
                <a:effectLst/>
                <a:latin typeface="Times New Roman" pitchFamily="18" charset="0"/>
                <a:cs typeface="Times New Roman" pitchFamily="18" charset="0"/>
              </a:rPr>
              <a:t>and </a:t>
            </a:r>
            <a:r>
              <a:rPr lang="en-US" sz="2200" spc="-5" dirty="0">
                <a:effectLst/>
                <a:latin typeface="Times New Roman" pitchFamily="18" charset="0"/>
                <a:cs typeface="Times New Roman" pitchFamily="18" charset="0"/>
              </a:rPr>
              <a:t>radiographic images of gingiva </a:t>
            </a:r>
            <a:r>
              <a:rPr lang="en-US" sz="2200" dirty="0">
                <a:effectLst/>
                <a:latin typeface="Times New Roman" pitchFamily="18" charset="0"/>
                <a:cs typeface="Times New Roman" pitchFamily="18" charset="0"/>
              </a:rPr>
              <a:t>and periodontium </a:t>
            </a:r>
            <a:r>
              <a:rPr lang="en-US" sz="2200" spc="-5" dirty="0">
                <a:effectLst/>
                <a:latin typeface="Times New Roman" pitchFamily="18" charset="0"/>
                <a:cs typeface="Times New Roman" pitchFamily="18" charset="0"/>
              </a:rPr>
              <a:t>in children </a:t>
            </a:r>
            <a:r>
              <a:rPr lang="en-US" sz="2200" dirty="0">
                <a:effectLst/>
                <a:latin typeface="Times New Roman" pitchFamily="18" charset="0"/>
                <a:cs typeface="Times New Roman" pitchFamily="18" charset="0"/>
              </a:rPr>
              <a:t>and </a:t>
            </a:r>
            <a:r>
              <a:rPr lang="en-US" sz="2200" spc="-5" dirty="0">
                <a:effectLst/>
                <a:latin typeface="Times New Roman" pitchFamily="18" charset="0"/>
                <a:cs typeface="Times New Roman" pitchFamily="18" charset="0"/>
              </a:rPr>
              <a:t>adolescent differ</a:t>
            </a:r>
            <a:r>
              <a:rPr lang="en-US" sz="2200" spc="-5" dirty="0">
                <a:solidFill>
                  <a:srgbClr val="FFC000"/>
                </a:solidFill>
                <a:effectLst/>
                <a:latin typeface="Times New Roman" pitchFamily="18" charset="0"/>
                <a:cs typeface="Times New Roman" pitchFamily="18" charset="0"/>
              </a:rPr>
              <a:t> </a:t>
            </a:r>
            <a:r>
              <a:rPr lang="en-US" sz="2200" spc="-5" dirty="0">
                <a:effectLst/>
                <a:latin typeface="Times New Roman" pitchFamily="18" charset="0"/>
                <a:cs typeface="Times New Roman" pitchFamily="18" charset="0"/>
              </a:rPr>
              <a:t>from </a:t>
            </a:r>
            <a:r>
              <a:rPr lang="en-US" sz="2200" spc="-10" dirty="0">
                <a:effectLst/>
                <a:latin typeface="Times New Roman" pitchFamily="18" charset="0"/>
                <a:cs typeface="Times New Roman" pitchFamily="18" charset="0"/>
              </a:rPr>
              <a:t>those </a:t>
            </a:r>
            <a:r>
              <a:rPr lang="en-US" sz="2200" spc="-5" dirty="0">
                <a:effectLst/>
                <a:latin typeface="Times New Roman" pitchFamily="18" charset="0"/>
                <a:cs typeface="Times New Roman" pitchFamily="18" charset="0"/>
              </a:rPr>
              <a:t>seen in </a:t>
            </a:r>
            <a:r>
              <a:rPr lang="en-US" sz="2200" spc="-10" dirty="0">
                <a:effectLst/>
                <a:latin typeface="Times New Roman" pitchFamily="18" charset="0"/>
                <a:cs typeface="Times New Roman" pitchFamily="18" charset="0"/>
              </a:rPr>
              <a:t>adults, </a:t>
            </a:r>
            <a:r>
              <a:rPr lang="en-US" sz="2200" dirty="0">
                <a:effectLst/>
                <a:latin typeface="Times New Roman" pitchFamily="18" charset="0"/>
                <a:cs typeface="Times New Roman" pitchFamily="18" charset="0"/>
              </a:rPr>
              <a:t>owing </a:t>
            </a:r>
            <a:r>
              <a:rPr lang="en-US" sz="2200" spc="-5" dirty="0">
                <a:effectLst/>
                <a:latin typeface="Times New Roman" pitchFamily="18" charset="0"/>
                <a:cs typeface="Times New Roman" pitchFamily="18" charset="0"/>
              </a:rPr>
              <a:t>to </a:t>
            </a:r>
            <a:r>
              <a:rPr lang="en-US" sz="2200" spc="-10" dirty="0">
                <a:effectLst/>
                <a:latin typeface="Times New Roman" pitchFamily="18" charset="0"/>
                <a:cs typeface="Times New Roman" pitchFamily="18" charset="0"/>
              </a:rPr>
              <a:t>the </a:t>
            </a:r>
            <a:r>
              <a:rPr lang="en-US" sz="2200" u="sng" spc="-5" dirty="0">
                <a:effectLst/>
                <a:latin typeface="Times New Roman" pitchFamily="18" charset="0"/>
                <a:cs typeface="Times New Roman" pitchFamily="18" charset="0"/>
              </a:rPr>
              <a:t>significant </a:t>
            </a:r>
            <a:r>
              <a:rPr lang="en-US" sz="2200" u="sng" dirty="0">
                <a:effectLst/>
                <a:latin typeface="Times New Roman" pitchFamily="18" charset="0"/>
                <a:cs typeface="Times New Roman" pitchFamily="18" charset="0"/>
              </a:rPr>
              <a:t>changes </a:t>
            </a:r>
            <a:r>
              <a:rPr lang="en-US" sz="2200" u="sng" spc="-5" dirty="0">
                <a:effectLst/>
                <a:latin typeface="Times New Roman" pitchFamily="18" charset="0"/>
                <a:cs typeface="Times New Roman" pitchFamily="18" charset="0"/>
              </a:rPr>
              <a:t>taking </a:t>
            </a:r>
            <a:r>
              <a:rPr lang="en-US" sz="2200" u="sng" dirty="0">
                <a:effectLst/>
                <a:latin typeface="Times New Roman" pitchFamily="18" charset="0"/>
                <a:cs typeface="Times New Roman" pitchFamily="18" charset="0"/>
              </a:rPr>
              <a:t>place </a:t>
            </a:r>
            <a:r>
              <a:rPr lang="en-US" sz="2200" u="sng" spc="-5" dirty="0">
                <a:effectLst/>
                <a:latin typeface="Times New Roman" pitchFamily="18" charset="0"/>
                <a:cs typeface="Times New Roman" pitchFamily="18" charset="0"/>
              </a:rPr>
              <a:t>during growth </a:t>
            </a:r>
            <a:r>
              <a:rPr lang="en-US" sz="2200" u="sng" dirty="0">
                <a:effectLst/>
                <a:latin typeface="Times New Roman" pitchFamily="18" charset="0"/>
                <a:cs typeface="Times New Roman" pitchFamily="18" charset="0"/>
              </a:rPr>
              <a:t>and </a:t>
            </a:r>
            <a:r>
              <a:rPr lang="en-US" sz="2200" u="sng" spc="-5" dirty="0">
                <a:effectLst/>
                <a:latin typeface="Times New Roman" pitchFamily="18" charset="0"/>
                <a:cs typeface="Times New Roman" pitchFamily="18" charset="0"/>
              </a:rPr>
              <a:t>development</a:t>
            </a:r>
            <a:r>
              <a:rPr lang="en-US" sz="2200" spc="-5" dirty="0">
                <a:effectLst/>
                <a:latin typeface="Times New Roman" pitchFamily="18" charset="0"/>
                <a:cs typeface="Times New Roman" pitchFamily="18" charset="0"/>
              </a:rPr>
              <a:t>.</a:t>
            </a:r>
            <a:endParaRPr lang="en-US" sz="2200" dirty="0">
              <a:effectLst/>
              <a:latin typeface="Times New Roman" pitchFamily="18" charset="0"/>
              <a:cs typeface="Times New Roman" pitchFamily="18" charset="0"/>
            </a:endParaRPr>
          </a:p>
          <a:p>
            <a:pPr marL="241300" marR="5080" indent="-228600" algn="just">
              <a:lnSpc>
                <a:spcPct val="150000"/>
              </a:lnSpc>
              <a:spcBef>
                <a:spcPts val="2685"/>
              </a:spcBef>
              <a:buClr>
                <a:schemeClr val="tx1"/>
              </a:buClr>
              <a:buSzPct val="100000"/>
              <a:buFont typeface="Arial"/>
              <a:buChar char="•"/>
              <a:tabLst>
                <a:tab pos="241300" algn="l"/>
              </a:tabLst>
            </a:pPr>
            <a:r>
              <a:rPr lang="en-US" sz="2200" dirty="0">
                <a:effectLst/>
                <a:latin typeface="Times New Roman" pitchFamily="18" charset="0"/>
                <a:cs typeface="Times New Roman" pitchFamily="18" charset="0"/>
              </a:rPr>
              <a:t>The </a:t>
            </a:r>
            <a:r>
              <a:rPr lang="en-US" sz="2200" spc="-5" dirty="0">
                <a:effectLst/>
                <a:latin typeface="Times New Roman" pitchFamily="18" charset="0"/>
                <a:cs typeface="Times New Roman" pitchFamily="18" charset="0"/>
              </a:rPr>
              <a:t>periodontium during </a:t>
            </a:r>
            <a:r>
              <a:rPr lang="en-US" sz="2200" dirty="0">
                <a:effectLst/>
                <a:latin typeface="Times New Roman" pitchFamily="18" charset="0"/>
                <a:cs typeface="Times New Roman" pitchFamily="18" charset="0"/>
              </a:rPr>
              <a:t>childhood </a:t>
            </a:r>
            <a:r>
              <a:rPr lang="en-US" sz="2200" spc="-5" dirty="0">
                <a:effectLst/>
                <a:latin typeface="Times New Roman" pitchFamily="18" charset="0"/>
                <a:cs typeface="Times New Roman" pitchFamily="18" charset="0"/>
              </a:rPr>
              <a:t>is in </a:t>
            </a:r>
            <a:r>
              <a:rPr lang="en-US" sz="2200" dirty="0">
                <a:effectLst/>
                <a:latin typeface="Times New Roman" pitchFamily="18" charset="0"/>
                <a:cs typeface="Times New Roman" pitchFamily="18" charset="0"/>
              </a:rPr>
              <a:t>constant </a:t>
            </a:r>
            <a:r>
              <a:rPr lang="en-US" sz="2200" spc="-10" dirty="0">
                <a:effectLst/>
                <a:latin typeface="Times New Roman" pitchFamily="18" charset="0"/>
                <a:cs typeface="Times New Roman" pitchFamily="18" charset="0"/>
              </a:rPr>
              <a:t>state </a:t>
            </a:r>
            <a:r>
              <a:rPr lang="en-US" sz="2200" spc="-5" dirty="0">
                <a:effectLst/>
                <a:latin typeface="Times New Roman" pitchFamily="18" charset="0"/>
                <a:cs typeface="Times New Roman" pitchFamily="18" charset="0"/>
              </a:rPr>
              <a:t>of </a:t>
            </a:r>
            <a:r>
              <a:rPr lang="en-US" sz="2200" spc="-10">
                <a:effectLst/>
                <a:latin typeface="Times New Roman" pitchFamily="18" charset="0"/>
                <a:cs typeface="Times New Roman" pitchFamily="18" charset="0"/>
              </a:rPr>
              <a:t>change </a:t>
            </a:r>
            <a:r>
              <a:rPr lang="en-US" sz="2200" spc="-5">
                <a:effectLst/>
                <a:latin typeface="Times New Roman" pitchFamily="18" charset="0"/>
                <a:cs typeface="Times New Roman" pitchFamily="18" charset="0"/>
              </a:rPr>
              <a:t>due </a:t>
            </a:r>
            <a:r>
              <a:rPr lang="en-US" sz="2200" spc="-5" dirty="0">
                <a:effectLst/>
                <a:latin typeface="Times New Roman" pitchFamily="18" charset="0"/>
                <a:cs typeface="Times New Roman" pitchFamily="18" charset="0"/>
              </a:rPr>
              <a:t>to </a:t>
            </a:r>
            <a:r>
              <a:rPr lang="en-US" sz="2200" spc="-10" dirty="0">
                <a:effectLst/>
                <a:latin typeface="Times New Roman" pitchFamily="18" charset="0"/>
                <a:cs typeface="Times New Roman" pitchFamily="18" charset="0"/>
              </a:rPr>
              <a:t>the </a:t>
            </a:r>
            <a:r>
              <a:rPr lang="en-US" sz="2200" spc="-5" dirty="0">
                <a:effectLst/>
                <a:latin typeface="Times New Roman" pitchFamily="18" charset="0"/>
                <a:cs typeface="Times New Roman" pitchFamily="18" charset="0"/>
              </a:rPr>
              <a:t>exfoliation </a:t>
            </a:r>
            <a:r>
              <a:rPr lang="en-US" sz="2200" dirty="0">
                <a:effectLst/>
                <a:latin typeface="Times New Roman" pitchFamily="18" charset="0"/>
                <a:cs typeface="Times New Roman" pitchFamily="18" charset="0"/>
              </a:rPr>
              <a:t>and </a:t>
            </a:r>
            <a:r>
              <a:rPr lang="en-US" sz="2200" spc="-5" dirty="0">
                <a:effectLst/>
                <a:latin typeface="Times New Roman" pitchFamily="18" charset="0"/>
                <a:cs typeface="Times New Roman" pitchFamily="18" charset="0"/>
              </a:rPr>
              <a:t>eruption of teeth-</a:t>
            </a:r>
            <a:r>
              <a:rPr lang="en-US" sz="2200" dirty="0">
                <a:effectLst/>
                <a:latin typeface="Times New Roman" pitchFamily="18" charset="0"/>
                <a:cs typeface="Times New Roman" pitchFamily="18" charset="0"/>
              </a:rPr>
              <a:t>Thus </a:t>
            </a:r>
            <a:r>
              <a:rPr lang="en-US" sz="2200" spc="-5" dirty="0">
                <a:effectLst/>
                <a:latin typeface="Times New Roman" pitchFamily="18" charset="0"/>
                <a:cs typeface="Times New Roman" pitchFamily="18" charset="0"/>
              </a:rPr>
              <a:t>making </a:t>
            </a:r>
            <a:r>
              <a:rPr lang="en-US" sz="2200" dirty="0">
                <a:effectLst/>
                <a:latin typeface="Times New Roman" pitchFamily="18" charset="0"/>
                <a:cs typeface="Times New Roman" pitchFamily="18" charset="0"/>
              </a:rPr>
              <a:t>a </a:t>
            </a:r>
            <a:r>
              <a:rPr lang="en-US" sz="2200" spc="-5" dirty="0">
                <a:effectLst/>
                <a:latin typeface="Times New Roman" pitchFamily="18" charset="0"/>
                <a:cs typeface="Times New Roman" pitchFamily="18" charset="0"/>
              </a:rPr>
              <a:t>general description of the normal </a:t>
            </a:r>
            <a:r>
              <a:rPr lang="en-US" sz="2200" dirty="0" err="1">
                <a:effectLst/>
                <a:latin typeface="Times New Roman" pitchFamily="18" charset="0"/>
                <a:cs typeface="Times New Roman" pitchFamily="18" charset="0"/>
              </a:rPr>
              <a:t>periodontium</a:t>
            </a:r>
            <a:r>
              <a:rPr lang="en-US" sz="2200" dirty="0">
                <a:effectLst/>
                <a:latin typeface="Times New Roman" pitchFamily="18" charset="0"/>
                <a:cs typeface="Times New Roman" pitchFamily="18" charset="0"/>
              </a:rPr>
              <a:t> </a:t>
            </a:r>
            <a:r>
              <a:rPr lang="en-US" sz="2200" spc="-5" dirty="0">
                <a:effectLst/>
                <a:latin typeface="Times New Roman" pitchFamily="18" charset="0"/>
                <a:cs typeface="Times New Roman" pitchFamily="18" charset="0"/>
              </a:rPr>
              <a:t>difficult</a:t>
            </a:r>
            <a:r>
              <a:rPr lang="en-US" sz="2200" b="1" spc="-5" dirty="0">
                <a:solidFill>
                  <a:srgbClr val="FFC000"/>
                </a:solidFill>
                <a:effectLst/>
                <a:latin typeface="Times New Roman" pitchFamily="18" charset="0"/>
                <a:cs typeface="Times New Roman" pitchFamily="18" charset="0"/>
              </a:rPr>
              <a:t> (Baer </a:t>
            </a:r>
            <a:r>
              <a:rPr lang="en-US" sz="2200" b="1" dirty="0">
                <a:solidFill>
                  <a:srgbClr val="FFC000"/>
                </a:solidFill>
                <a:effectLst/>
                <a:latin typeface="Times New Roman" pitchFamily="18" charset="0"/>
                <a:cs typeface="Times New Roman" pitchFamily="18" charset="0"/>
              </a:rPr>
              <a:t>and </a:t>
            </a:r>
            <a:r>
              <a:rPr lang="en-US" sz="2200" b="1" spc="-5" dirty="0">
                <a:solidFill>
                  <a:srgbClr val="FFC000"/>
                </a:solidFill>
                <a:effectLst/>
                <a:latin typeface="Times New Roman" pitchFamily="18" charset="0"/>
                <a:cs typeface="Times New Roman" pitchFamily="18" charset="0"/>
              </a:rPr>
              <a:t>Benjamin,</a:t>
            </a:r>
            <a:r>
              <a:rPr lang="en-US" sz="2200" b="1" spc="-35" dirty="0">
                <a:solidFill>
                  <a:srgbClr val="FFC000"/>
                </a:solidFill>
                <a:effectLst/>
                <a:latin typeface="Times New Roman" pitchFamily="18" charset="0"/>
                <a:cs typeface="Times New Roman" pitchFamily="18" charset="0"/>
              </a:rPr>
              <a:t> </a:t>
            </a:r>
            <a:r>
              <a:rPr lang="en-US" sz="2200" b="1" spc="-5" dirty="0">
                <a:solidFill>
                  <a:srgbClr val="FFC000"/>
                </a:solidFill>
                <a:effectLst/>
                <a:latin typeface="Times New Roman" pitchFamily="18" charset="0"/>
                <a:cs typeface="Times New Roman" pitchFamily="18" charset="0"/>
              </a:rPr>
              <a:t>1974)</a:t>
            </a:r>
            <a:endParaRPr lang="en-US" sz="2200" b="1" dirty="0">
              <a:solidFill>
                <a:srgbClr val="FFC000"/>
              </a:solidFill>
              <a:effectLst/>
              <a:latin typeface="Times New Roman" pitchFamily="18" charset="0"/>
              <a:cs typeface="Times New Roman" pitchFamily="18" charset="0"/>
            </a:endParaRPr>
          </a:p>
          <a:p>
            <a:pPr marL="241300" marR="5080" indent="-228600" algn="just">
              <a:lnSpc>
                <a:spcPct val="150000"/>
              </a:lnSpc>
              <a:spcBef>
                <a:spcPts val="2685"/>
              </a:spcBef>
              <a:buClr>
                <a:schemeClr val="tx1"/>
              </a:buClr>
              <a:buSzPct val="100000"/>
              <a:buFont typeface="Arial"/>
              <a:buChar char="•"/>
              <a:tabLst>
                <a:tab pos="241300" algn="l"/>
              </a:tabLst>
            </a:pPr>
            <a:endParaRPr lang="en-US" sz="2200" dirty="0">
              <a:effectLst/>
              <a:latin typeface="Times New Roman" pitchFamily="18" charset="0"/>
              <a:cs typeface="Times New Roman" pitchFamily="18" charset="0"/>
            </a:endParaRPr>
          </a:p>
          <a:p>
            <a:pPr>
              <a:lnSpc>
                <a:spcPct val="150000"/>
              </a:lnSpc>
              <a:buClr>
                <a:schemeClr val="tx1"/>
              </a:buClr>
              <a:buSzPct val="100000"/>
            </a:pPr>
            <a:endParaRPr lang="en-US" sz="2800" dirty="0">
              <a:effectLst/>
              <a:latin typeface="Times New Roman" pitchFamily="18" charset="0"/>
              <a:cs typeface="Times New Roman" pitchFamily="18" charset="0"/>
            </a:endParaRPr>
          </a:p>
        </p:txBody>
      </p:sp>
      <p:sp>
        <p:nvSpPr>
          <p:cNvPr id="3" name="TextBox 2"/>
          <p:cNvSpPr txBox="1"/>
          <p:nvPr/>
        </p:nvSpPr>
        <p:spPr>
          <a:xfrm>
            <a:off x="457200" y="533400"/>
            <a:ext cx="8382000" cy="1077218"/>
          </a:xfrm>
          <a:prstGeom prst="rect">
            <a:avLst/>
          </a:prstGeom>
          <a:noFill/>
        </p:spPr>
        <p:txBody>
          <a:bodyPr wrap="square" rtlCol="0">
            <a:spAutoFit/>
          </a:bodyPr>
          <a:lstStyle/>
          <a:p>
            <a:pPr algn="just"/>
            <a:r>
              <a:rPr lang="en-IN" sz="3200" b="1" dirty="0">
                <a:solidFill>
                  <a:srgbClr val="FFC000"/>
                </a:solidFill>
                <a:latin typeface="Tempus Sans ITC" pitchFamily="82" charset="0"/>
              </a:rPr>
              <a:t>Anatomic differences of gingiva in children and adults:</a:t>
            </a:r>
          </a:p>
        </p:txBody>
      </p:sp>
      <p:sp>
        <p:nvSpPr>
          <p:cNvPr id="4" name="Slide Number Placeholder 3"/>
          <p:cNvSpPr>
            <a:spLocks noGrp="1"/>
          </p:cNvSpPr>
          <p:nvPr>
            <p:ph type="sldNum" sz="quarter" idx="11"/>
          </p:nvPr>
        </p:nvSpPr>
        <p:spPr/>
        <p:txBody>
          <a:bodyPr/>
          <a:lstStyle/>
          <a:p>
            <a:fld id="{C1AB3586-9833-407A-8B3B-FAE83F554AD2}" type="slidenum">
              <a:rPr lang="en-US" smtClean="0"/>
              <a:pPr/>
              <a:t>14</a:t>
            </a:fld>
            <a:endParaRPr lang="en-US"/>
          </a:p>
        </p:txBody>
      </p:sp>
    </p:spTree>
    <p:extLst>
      <p:ext uri="{BB962C8B-B14F-4D97-AF65-F5344CB8AC3E}">
        <p14:creationId xmlns:p14="http://schemas.microsoft.com/office/powerpoint/2010/main" val="492455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02821402"/>
              </p:ext>
            </p:extLst>
          </p:nvPr>
        </p:nvGraphicFramePr>
        <p:xfrm>
          <a:off x="762000" y="594337"/>
          <a:ext cx="7848600" cy="5654063"/>
        </p:xfrm>
        <a:graphic>
          <a:graphicData uri="http://schemas.openxmlformats.org/drawingml/2006/table">
            <a:tbl>
              <a:tblPr firstRow="1" bandRow="1">
                <a:tableStyleId>{0E3FDE45-AF77-4B5C-9715-49D594BDF05E}</a:tableStyleId>
              </a:tblPr>
              <a:tblGrid>
                <a:gridCol w="2057400">
                  <a:extLst>
                    <a:ext uri="{9D8B030D-6E8A-4147-A177-3AD203B41FA5}">
                      <a16:colId xmlns:a16="http://schemas.microsoft.com/office/drawing/2014/main" val="20000"/>
                    </a:ext>
                  </a:extLst>
                </a:gridCol>
                <a:gridCol w="3174764">
                  <a:extLst>
                    <a:ext uri="{9D8B030D-6E8A-4147-A177-3AD203B41FA5}">
                      <a16:colId xmlns:a16="http://schemas.microsoft.com/office/drawing/2014/main" val="20001"/>
                    </a:ext>
                  </a:extLst>
                </a:gridCol>
                <a:gridCol w="2616436">
                  <a:extLst>
                    <a:ext uri="{9D8B030D-6E8A-4147-A177-3AD203B41FA5}">
                      <a16:colId xmlns:a16="http://schemas.microsoft.com/office/drawing/2014/main" val="20002"/>
                    </a:ext>
                  </a:extLst>
                </a:gridCol>
              </a:tblGrid>
              <a:tr h="627461">
                <a:tc gridSpan="3">
                  <a:txBody>
                    <a:bodyPr/>
                    <a:lstStyle/>
                    <a:p>
                      <a:pPr marL="94615">
                        <a:lnSpc>
                          <a:spcPct val="100000"/>
                        </a:lnSpc>
                        <a:spcBef>
                          <a:spcPts val="265"/>
                        </a:spcBef>
                        <a:tabLst>
                          <a:tab pos="2131695" algn="l"/>
                          <a:tab pos="4799965" algn="l"/>
                        </a:tabLst>
                      </a:pPr>
                      <a:r>
                        <a:rPr lang="en-US" sz="2000" dirty="0"/>
                        <a:t>      </a:t>
                      </a:r>
                      <a:r>
                        <a:rPr sz="2000" dirty="0"/>
                        <a:t>Features	</a:t>
                      </a:r>
                      <a:r>
                        <a:rPr lang="en-US" sz="2000" dirty="0"/>
                        <a:t>         </a:t>
                      </a:r>
                      <a:r>
                        <a:rPr sz="2000" spc="-5" dirty="0"/>
                        <a:t>Children	</a:t>
                      </a:r>
                      <a:r>
                        <a:rPr lang="en-US" sz="2000" spc="-5" dirty="0"/>
                        <a:t>        </a:t>
                      </a:r>
                      <a:r>
                        <a:rPr sz="2000" spc="-5" dirty="0"/>
                        <a:t>Adults</a:t>
                      </a:r>
                      <a:endParaRPr sz="2000" dirty="0">
                        <a:solidFill>
                          <a:srgbClr val="FFC000"/>
                        </a:solidFill>
                        <a:latin typeface="Times New Roman" pitchFamily="18" charset="0"/>
                        <a:cs typeface="Times New Roman" pitchFamily="18" charset="0"/>
                      </a:endParaRPr>
                    </a:p>
                  </a:txBody>
                  <a:tcPr marL="0" marR="0" marT="33655"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896538">
                <a:tc>
                  <a:txBody>
                    <a:bodyPr/>
                    <a:lstStyle/>
                    <a:p>
                      <a:pPr marL="94615">
                        <a:lnSpc>
                          <a:spcPct val="100000"/>
                        </a:lnSpc>
                        <a:spcBef>
                          <a:spcPts val="265"/>
                        </a:spcBef>
                      </a:pPr>
                      <a:r>
                        <a:rPr sz="2000" dirty="0"/>
                        <a:t>Gingival</a:t>
                      </a:r>
                      <a:r>
                        <a:rPr sz="2000" spc="-50" dirty="0"/>
                        <a:t> </a:t>
                      </a:r>
                      <a:r>
                        <a:rPr sz="2000" dirty="0"/>
                        <a:t>Colour</a:t>
                      </a:r>
                      <a:endParaRPr sz="2000" dirty="0">
                        <a:latin typeface="Times New Roman" pitchFamily="18" charset="0"/>
                        <a:cs typeface="Times New Roman" pitchFamily="18" charset="0"/>
                      </a:endParaRPr>
                    </a:p>
                  </a:txBody>
                  <a:tcPr marL="0" marR="0" marT="33655" marB="0"/>
                </a:tc>
                <a:tc>
                  <a:txBody>
                    <a:bodyPr/>
                    <a:lstStyle/>
                    <a:p>
                      <a:pPr marL="94615">
                        <a:lnSpc>
                          <a:spcPct val="100000"/>
                        </a:lnSpc>
                        <a:spcBef>
                          <a:spcPts val="265"/>
                        </a:spcBef>
                      </a:pPr>
                      <a:r>
                        <a:rPr sz="2000" spc="-5" dirty="0"/>
                        <a:t>More</a:t>
                      </a:r>
                      <a:r>
                        <a:rPr sz="2000" spc="-10" dirty="0"/>
                        <a:t> </a:t>
                      </a:r>
                      <a:r>
                        <a:rPr sz="2000" spc="-5" dirty="0"/>
                        <a:t>Reddish</a:t>
                      </a:r>
                      <a:endParaRPr sz="2000" dirty="0">
                        <a:latin typeface="Times New Roman" pitchFamily="18" charset="0"/>
                        <a:cs typeface="Times New Roman" pitchFamily="18" charset="0"/>
                      </a:endParaRPr>
                    </a:p>
                  </a:txBody>
                  <a:tcPr marL="0" marR="0" marT="33655" marB="0"/>
                </a:tc>
                <a:tc>
                  <a:txBody>
                    <a:bodyPr/>
                    <a:lstStyle/>
                    <a:p>
                      <a:pPr marL="95250">
                        <a:lnSpc>
                          <a:spcPct val="100000"/>
                        </a:lnSpc>
                        <a:spcBef>
                          <a:spcPts val="265"/>
                        </a:spcBef>
                      </a:pPr>
                      <a:r>
                        <a:rPr sz="2000" dirty="0"/>
                        <a:t>Coral</a:t>
                      </a:r>
                      <a:r>
                        <a:rPr sz="2000" spc="-15" dirty="0"/>
                        <a:t> </a:t>
                      </a:r>
                      <a:r>
                        <a:rPr sz="2000" dirty="0"/>
                        <a:t>Pink</a:t>
                      </a:r>
                      <a:endParaRPr sz="2000">
                        <a:latin typeface="Times New Roman" pitchFamily="18" charset="0"/>
                        <a:cs typeface="Times New Roman" pitchFamily="18" charset="0"/>
                      </a:endParaRPr>
                    </a:p>
                  </a:txBody>
                  <a:tcPr marL="0" marR="0" marT="33655" marB="0"/>
                </a:tc>
                <a:extLst>
                  <a:ext uri="{0D108BD9-81ED-4DB2-BD59-A6C34878D82A}">
                    <a16:rowId xmlns:a16="http://schemas.microsoft.com/office/drawing/2014/main" val="10001"/>
                  </a:ext>
                </a:extLst>
              </a:tr>
              <a:tr h="1564477">
                <a:tc>
                  <a:txBody>
                    <a:bodyPr/>
                    <a:lstStyle/>
                    <a:p>
                      <a:pPr marL="94615">
                        <a:lnSpc>
                          <a:spcPct val="100000"/>
                        </a:lnSpc>
                        <a:spcBef>
                          <a:spcPts val="270"/>
                        </a:spcBef>
                      </a:pPr>
                      <a:r>
                        <a:rPr sz="2000" dirty="0"/>
                        <a:t>Consistency</a:t>
                      </a:r>
                      <a:endParaRPr sz="2000" dirty="0">
                        <a:latin typeface="Times New Roman" pitchFamily="18" charset="0"/>
                        <a:cs typeface="Times New Roman" pitchFamily="18" charset="0"/>
                      </a:endParaRPr>
                    </a:p>
                  </a:txBody>
                  <a:tcPr marL="0" marR="0" marT="34290" marB="0"/>
                </a:tc>
                <a:tc>
                  <a:txBody>
                    <a:bodyPr/>
                    <a:lstStyle/>
                    <a:p>
                      <a:pPr marL="94615" marR="132715">
                        <a:lnSpc>
                          <a:spcPct val="100000"/>
                        </a:lnSpc>
                        <a:spcBef>
                          <a:spcPts val="270"/>
                        </a:spcBef>
                      </a:pPr>
                      <a:r>
                        <a:rPr lang="en-US" sz="2000" dirty="0"/>
                        <a:t>Flabby </a:t>
                      </a:r>
                      <a:endParaRPr lang="en-US" sz="2000" dirty="0">
                        <a:latin typeface="Times New Roman" pitchFamily="18" charset="0"/>
                        <a:cs typeface="Times New Roman" pitchFamily="18" charset="0"/>
                      </a:endParaRPr>
                    </a:p>
                  </a:txBody>
                  <a:tcPr marL="0" marR="0" marT="34290" marB="0"/>
                </a:tc>
                <a:tc>
                  <a:txBody>
                    <a:bodyPr/>
                    <a:lstStyle/>
                    <a:p>
                      <a:pPr marL="95250">
                        <a:lnSpc>
                          <a:spcPct val="100000"/>
                        </a:lnSpc>
                        <a:spcBef>
                          <a:spcPts val="270"/>
                        </a:spcBef>
                      </a:pPr>
                      <a:r>
                        <a:rPr lang="en-US" sz="2000" dirty="0"/>
                        <a:t>Firm and</a:t>
                      </a:r>
                      <a:r>
                        <a:rPr lang="en-US" sz="2000" spc="-50" dirty="0"/>
                        <a:t> </a:t>
                      </a:r>
                      <a:r>
                        <a:rPr lang="en-US" sz="2000" spc="-10" dirty="0"/>
                        <a:t>resilient</a:t>
                      </a:r>
                      <a:endParaRPr lang="en-US" sz="2000" dirty="0">
                        <a:latin typeface="Times New Roman" pitchFamily="18" charset="0"/>
                        <a:cs typeface="Times New Roman" pitchFamily="18" charset="0"/>
                      </a:endParaRPr>
                    </a:p>
                  </a:txBody>
                  <a:tcPr marL="0" marR="0" marT="34290" marB="0"/>
                </a:tc>
                <a:extLst>
                  <a:ext uri="{0D108BD9-81ED-4DB2-BD59-A6C34878D82A}">
                    <a16:rowId xmlns:a16="http://schemas.microsoft.com/office/drawing/2014/main" val="10003"/>
                  </a:ext>
                </a:extLst>
              </a:tr>
              <a:tr h="1498787">
                <a:tc>
                  <a:txBody>
                    <a:bodyPr/>
                    <a:lstStyle/>
                    <a:p>
                      <a:pPr marL="94615">
                        <a:lnSpc>
                          <a:spcPct val="100000"/>
                        </a:lnSpc>
                        <a:spcBef>
                          <a:spcPts val="270"/>
                        </a:spcBef>
                      </a:pPr>
                      <a:r>
                        <a:rPr sz="2000" spc="-5" dirty="0"/>
                        <a:t>Surface</a:t>
                      </a:r>
                      <a:r>
                        <a:rPr sz="2000" spc="-30" dirty="0"/>
                        <a:t> </a:t>
                      </a:r>
                      <a:r>
                        <a:rPr sz="2000" dirty="0"/>
                        <a:t>Texture</a:t>
                      </a:r>
                      <a:endParaRPr sz="2000" dirty="0">
                        <a:latin typeface="Times New Roman" pitchFamily="18" charset="0"/>
                        <a:cs typeface="Times New Roman" pitchFamily="18" charset="0"/>
                      </a:endParaRPr>
                    </a:p>
                  </a:txBody>
                  <a:tcPr marL="0" marR="0" marT="34290" marB="0"/>
                </a:tc>
                <a:tc>
                  <a:txBody>
                    <a:bodyPr/>
                    <a:lstStyle/>
                    <a:p>
                      <a:pPr marL="94615">
                        <a:lnSpc>
                          <a:spcPct val="100000"/>
                        </a:lnSpc>
                        <a:spcBef>
                          <a:spcPts val="270"/>
                        </a:spcBef>
                      </a:pPr>
                      <a:r>
                        <a:rPr lang="en-US" sz="2000" spc="-5" dirty="0"/>
                        <a:t>Stippling absent</a:t>
                      </a:r>
                      <a:r>
                        <a:rPr lang="en-US" sz="2000" spc="-60" dirty="0"/>
                        <a:t> </a:t>
                      </a:r>
                      <a:r>
                        <a:rPr lang="en-US" sz="2000" spc="-5" dirty="0"/>
                        <a:t>in</a:t>
                      </a:r>
                      <a:endParaRPr lang="en-US" sz="2000" dirty="0"/>
                    </a:p>
                    <a:p>
                      <a:pPr marL="94615">
                        <a:lnSpc>
                          <a:spcPct val="100000"/>
                        </a:lnSpc>
                      </a:pPr>
                      <a:r>
                        <a:rPr lang="en-US" sz="2000" spc="-5" dirty="0"/>
                        <a:t>Infancy.</a:t>
                      </a:r>
                      <a:endParaRPr lang="en-US" sz="2000" dirty="0"/>
                    </a:p>
                    <a:p>
                      <a:pPr marL="94615" marR="431800">
                        <a:lnSpc>
                          <a:spcPct val="100000"/>
                        </a:lnSpc>
                      </a:pPr>
                      <a:r>
                        <a:rPr lang="en-US" sz="2000" spc="-5" dirty="0"/>
                        <a:t>Mostly seen </a:t>
                      </a:r>
                      <a:r>
                        <a:rPr lang="en-US" sz="2000" dirty="0"/>
                        <a:t>by</a:t>
                      </a:r>
                      <a:r>
                        <a:rPr lang="en-US" sz="2000" spc="-75" dirty="0"/>
                        <a:t> </a:t>
                      </a:r>
                      <a:r>
                        <a:rPr lang="en-US" sz="2000" dirty="0"/>
                        <a:t>age  </a:t>
                      </a:r>
                      <a:r>
                        <a:rPr lang="en-US" sz="2000" spc="-5" dirty="0"/>
                        <a:t>of</a:t>
                      </a:r>
                      <a:r>
                        <a:rPr lang="en-US" sz="2000" spc="-10" dirty="0"/>
                        <a:t> </a:t>
                      </a:r>
                      <a:r>
                        <a:rPr lang="en-US" sz="2000" dirty="0"/>
                        <a:t>6yrs</a:t>
                      </a:r>
                      <a:endParaRPr lang="en-US" sz="2000" dirty="0">
                        <a:latin typeface="Times New Roman" pitchFamily="18" charset="0"/>
                        <a:cs typeface="Times New Roman" pitchFamily="18" charset="0"/>
                      </a:endParaRPr>
                    </a:p>
                  </a:txBody>
                  <a:tcPr marL="0" marR="0" marT="34290" marB="0"/>
                </a:tc>
                <a:tc>
                  <a:txBody>
                    <a:bodyPr/>
                    <a:lstStyle/>
                    <a:p>
                      <a:pPr marL="95250">
                        <a:lnSpc>
                          <a:spcPct val="100000"/>
                        </a:lnSpc>
                        <a:spcBef>
                          <a:spcPts val="270"/>
                        </a:spcBef>
                      </a:pPr>
                      <a:r>
                        <a:rPr lang="en-US" sz="2000" spc="-5" dirty="0"/>
                        <a:t>Stippling</a:t>
                      </a:r>
                      <a:r>
                        <a:rPr lang="en-US" sz="2000" spc="-40" dirty="0"/>
                        <a:t> </a:t>
                      </a:r>
                      <a:r>
                        <a:rPr lang="en-US" sz="2000" spc="-5" dirty="0"/>
                        <a:t>present</a:t>
                      </a:r>
                      <a:endParaRPr lang="en-US" sz="2000" dirty="0">
                        <a:latin typeface="Times New Roman" pitchFamily="18" charset="0"/>
                        <a:cs typeface="Times New Roman" pitchFamily="18" charset="0"/>
                      </a:endParaRPr>
                    </a:p>
                  </a:txBody>
                  <a:tcPr marL="0" marR="0" marT="34290" marB="0"/>
                </a:tc>
                <a:extLst>
                  <a:ext uri="{0D108BD9-81ED-4DB2-BD59-A6C34878D82A}">
                    <a16:rowId xmlns:a16="http://schemas.microsoft.com/office/drawing/2014/main" val="10004"/>
                  </a:ext>
                </a:extLst>
              </a:tr>
              <a:tr h="1066800">
                <a:tc>
                  <a:txBody>
                    <a:bodyPr/>
                    <a:lstStyle/>
                    <a:p>
                      <a:pPr marL="94615">
                        <a:lnSpc>
                          <a:spcPct val="100000"/>
                        </a:lnSpc>
                        <a:spcBef>
                          <a:spcPts val="265"/>
                        </a:spcBef>
                      </a:pPr>
                      <a:r>
                        <a:rPr sz="2000" dirty="0"/>
                        <a:t>Contour</a:t>
                      </a:r>
                      <a:r>
                        <a:rPr lang="en-IN" sz="2000" dirty="0"/>
                        <a:t> of </a:t>
                      </a:r>
                      <a:r>
                        <a:rPr lang="en-US" sz="2000" spc="-5" dirty="0"/>
                        <a:t>free </a:t>
                      </a:r>
                      <a:r>
                        <a:rPr lang="en-US" sz="2000" dirty="0"/>
                        <a:t>gingival</a:t>
                      </a:r>
                      <a:r>
                        <a:rPr lang="en-US" sz="2000" spc="-45" dirty="0"/>
                        <a:t> </a:t>
                      </a:r>
                      <a:r>
                        <a:rPr lang="en-US" sz="2000" spc="-5" dirty="0"/>
                        <a:t>margin</a:t>
                      </a:r>
                      <a:endParaRPr sz="2000" dirty="0">
                        <a:latin typeface="Times New Roman" pitchFamily="18" charset="0"/>
                        <a:cs typeface="Times New Roman" pitchFamily="18" charset="0"/>
                      </a:endParaRPr>
                    </a:p>
                  </a:txBody>
                  <a:tcPr marL="0" marR="0" marT="33655" marB="0"/>
                </a:tc>
                <a:tc>
                  <a:txBody>
                    <a:bodyPr/>
                    <a:lstStyle/>
                    <a:p>
                      <a:pPr marL="94615">
                        <a:lnSpc>
                          <a:spcPct val="100000"/>
                        </a:lnSpc>
                        <a:spcBef>
                          <a:spcPts val="5"/>
                        </a:spcBef>
                      </a:pPr>
                      <a:r>
                        <a:rPr lang="en-US" sz="2000" spc="-5" dirty="0"/>
                        <a:t>Rounded &amp; thicker</a:t>
                      </a:r>
                      <a:endParaRPr lang="en-US" sz="2000" dirty="0">
                        <a:latin typeface="Times New Roman" pitchFamily="18" charset="0"/>
                        <a:cs typeface="Times New Roman" pitchFamily="18" charset="0"/>
                      </a:endParaRPr>
                    </a:p>
                  </a:txBody>
                  <a:tcPr marL="0" marR="0" marT="33655" marB="0"/>
                </a:tc>
                <a:tc>
                  <a:txBody>
                    <a:bodyPr/>
                    <a:lstStyle/>
                    <a:p>
                      <a:pPr marL="95250">
                        <a:lnSpc>
                          <a:spcPct val="100000"/>
                        </a:lnSpc>
                        <a:spcBef>
                          <a:spcPts val="5"/>
                        </a:spcBef>
                      </a:pPr>
                      <a:r>
                        <a:rPr lang="en-US" sz="2000" spc="-5" dirty="0"/>
                        <a:t>Knife</a:t>
                      </a:r>
                      <a:r>
                        <a:rPr lang="en-US" sz="2000" spc="-25" dirty="0"/>
                        <a:t> </a:t>
                      </a:r>
                      <a:r>
                        <a:rPr lang="en-US" sz="2000" dirty="0"/>
                        <a:t>edge</a:t>
                      </a:r>
                      <a:endParaRPr lang="en-US" sz="2000" dirty="0">
                        <a:latin typeface="Times New Roman" pitchFamily="18" charset="0"/>
                        <a:cs typeface="Times New Roman" pitchFamily="18" charset="0"/>
                      </a:endParaRPr>
                    </a:p>
                  </a:txBody>
                  <a:tcPr marL="0" marR="0" marT="33655" marB="0"/>
                </a:tc>
                <a:extLst>
                  <a:ext uri="{0D108BD9-81ED-4DB2-BD59-A6C34878D82A}">
                    <a16:rowId xmlns:a16="http://schemas.microsoft.com/office/drawing/2014/main" val="10005"/>
                  </a:ext>
                </a:extLst>
              </a:tr>
            </a:tbl>
          </a:graphicData>
        </a:graphic>
      </p:graphicFrame>
      <p:sp>
        <p:nvSpPr>
          <p:cNvPr id="2" name="Slide Number Placeholder 1"/>
          <p:cNvSpPr>
            <a:spLocks noGrp="1"/>
          </p:cNvSpPr>
          <p:nvPr>
            <p:ph type="sldNum" sz="quarter" idx="11"/>
          </p:nvPr>
        </p:nvSpPr>
        <p:spPr/>
        <p:txBody>
          <a:bodyPr/>
          <a:lstStyle/>
          <a:p>
            <a:fld id="{C1AB3586-9833-407A-8B3B-FAE83F554AD2}" type="slidenum">
              <a:rPr lang="en-US" smtClean="0"/>
              <a:pPr/>
              <a:t>15</a:t>
            </a:fld>
            <a:endParaRPr lang="en-US"/>
          </a:p>
        </p:txBody>
      </p:sp>
    </p:spTree>
    <p:extLst>
      <p:ext uri="{BB962C8B-B14F-4D97-AF65-F5344CB8AC3E}">
        <p14:creationId xmlns:p14="http://schemas.microsoft.com/office/powerpoint/2010/main" val="1123633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67491529"/>
              </p:ext>
            </p:extLst>
          </p:nvPr>
        </p:nvGraphicFramePr>
        <p:xfrm>
          <a:off x="714348" y="533400"/>
          <a:ext cx="7929618" cy="3252790"/>
        </p:xfrm>
        <a:graphic>
          <a:graphicData uri="http://schemas.openxmlformats.org/drawingml/2006/table">
            <a:tbl>
              <a:tblPr firstRow="1" bandRow="1">
                <a:tableStyleId>{0E3FDE45-AF77-4B5C-9715-49D594BDF05E}</a:tableStyleId>
              </a:tblPr>
              <a:tblGrid>
                <a:gridCol w="1551881">
                  <a:extLst>
                    <a:ext uri="{9D8B030D-6E8A-4147-A177-3AD203B41FA5}">
                      <a16:colId xmlns:a16="http://schemas.microsoft.com/office/drawing/2014/main" val="20000"/>
                    </a:ext>
                  </a:extLst>
                </a:gridCol>
                <a:gridCol w="3417073">
                  <a:extLst>
                    <a:ext uri="{9D8B030D-6E8A-4147-A177-3AD203B41FA5}">
                      <a16:colId xmlns:a16="http://schemas.microsoft.com/office/drawing/2014/main" val="20001"/>
                    </a:ext>
                  </a:extLst>
                </a:gridCol>
                <a:gridCol w="2960664">
                  <a:extLst>
                    <a:ext uri="{9D8B030D-6E8A-4147-A177-3AD203B41FA5}">
                      <a16:colId xmlns:a16="http://schemas.microsoft.com/office/drawing/2014/main" val="20002"/>
                    </a:ext>
                  </a:extLst>
                </a:gridCol>
              </a:tblGrid>
              <a:tr h="750108">
                <a:tc>
                  <a:txBody>
                    <a:bodyPr/>
                    <a:lstStyle/>
                    <a:p>
                      <a:pPr marL="0" indent="0" algn="l">
                        <a:lnSpc>
                          <a:spcPct val="100000"/>
                        </a:lnSpc>
                        <a:spcBef>
                          <a:spcPts val="265"/>
                        </a:spcBef>
                      </a:pPr>
                      <a:r>
                        <a:rPr lang="en-US" sz="2000" dirty="0"/>
                        <a:t>     </a:t>
                      </a:r>
                      <a:r>
                        <a:rPr sz="2000" dirty="0"/>
                        <a:t>Features</a:t>
                      </a:r>
                      <a:endParaRPr sz="2000" dirty="0">
                        <a:solidFill>
                          <a:srgbClr val="FFC000"/>
                        </a:solidFill>
                        <a:latin typeface="Times New Roman" pitchFamily="18" charset="0"/>
                        <a:cs typeface="Times New Roman" pitchFamily="18" charset="0"/>
                      </a:endParaRPr>
                    </a:p>
                  </a:txBody>
                  <a:tcPr marL="0" marR="0" marT="33655" marB="0"/>
                </a:tc>
                <a:tc>
                  <a:txBody>
                    <a:bodyPr/>
                    <a:lstStyle/>
                    <a:p>
                      <a:pPr marL="98425">
                        <a:lnSpc>
                          <a:spcPct val="100000"/>
                        </a:lnSpc>
                        <a:spcBef>
                          <a:spcPts val="265"/>
                        </a:spcBef>
                      </a:pPr>
                      <a:r>
                        <a:rPr lang="en-US" sz="2000" spc="-5" dirty="0"/>
                        <a:t>      </a:t>
                      </a:r>
                      <a:r>
                        <a:rPr sz="2000" spc="-5" dirty="0"/>
                        <a:t>Children</a:t>
                      </a:r>
                      <a:endParaRPr sz="2000" dirty="0">
                        <a:solidFill>
                          <a:srgbClr val="FFC000"/>
                        </a:solidFill>
                        <a:latin typeface="Times New Roman" pitchFamily="18" charset="0"/>
                        <a:cs typeface="Times New Roman" pitchFamily="18" charset="0"/>
                      </a:endParaRPr>
                    </a:p>
                  </a:txBody>
                  <a:tcPr marL="0" marR="0" marT="33655" marB="0"/>
                </a:tc>
                <a:tc>
                  <a:txBody>
                    <a:bodyPr/>
                    <a:lstStyle/>
                    <a:p>
                      <a:pPr marL="99060">
                        <a:lnSpc>
                          <a:spcPct val="100000"/>
                        </a:lnSpc>
                        <a:spcBef>
                          <a:spcPts val="265"/>
                        </a:spcBef>
                      </a:pPr>
                      <a:r>
                        <a:rPr lang="en-US" sz="2000" spc="-5" dirty="0"/>
                        <a:t>         </a:t>
                      </a:r>
                      <a:r>
                        <a:rPr sz="2000" spc="-5" dirty="0"/>
                        <a:t>Adults</a:t>
                      </a:r>
                      <a:endParaRPr sz="2000" dirty="0">
                        <a:solidFill>
                          <a:srgbClr val="FFC000"/>
                        </a:solidFill>
                        <a:latin typeface="Times New Roman" pitchFamily="18" charset="0"/>
                        <a:cs typeface="Times New Roman" pitchFamily="18" charset="0"/>
                      </a:endParaRPr>
                    </a:p>
                  </a:txBody>
                  <a:tcPr marL="0" marR="0" marT="33655" marB="0"/>
                </a:tc>
                <a:extLst>
                  <a:ext uri="{0D108BD9-81ED-4DB2-BD59-A6C34878D82A}">
                    <a16:rowId xmlns:a16="http://schemas.microsoft.com/office/drawing/2014/main" val="10000"/>
                  </a:ext>
                </a:extLst>
              </a:tr>
              <a:tr h="789115">
                <a:tc>
                  <a:txBody>
                    <a:bodyPr/>
                    <a:lstStyle/>
                    <a:p>
                      <a:pPr marL="97790" algn="ctr">
                        <a:lnSpc>
                          <a:spcPct val="100000"/>
                        </a:lnSpc>
                        <a:spcBef>
                          <a:spcPts val="265"/>
                        </a:spcBef>
                      </a:pPr>
                      <a:r>
                        <a:rPr sz="2000"/>
                        <a:t>Interdental</a:t>
                      </a:r>
                      <a:r>
                        <a:rPr sz="2000" spc="-25"/>
                        <a:t> </a:t>
                      </a:r>
                      <a:r>
                        <a:rPr lang="en-IN" sz="2000" spc="-5" dirty="0" err="1"/>
                        <a:t>gingiva</a:t>
                      </a:r>
                      <a:endParaRPr sz="2000" dirty="0">
                        <a:latin typeface="Times New Roman" pitchFamily="18" charset="0"/>
                        <a:cs typeface="Times New Roman" pitchFamily="18" charset="0"/>
                      </a:endParaRPr>
                    </a:p>
                  </a:txBody>
                  <a:tcPr marL="0" marR="0" marT="33655" marB="0"/>
                </a:tc>
                <a:tc>
                  <a:txBody>
                    <a:bodyPr/>
                    <a:lstStyle/>
                    <a:p>
                      <a:pPr marL="98425" marR="0" indent="0" algn="l" defTabSz="914400" rtl="0" eaLnBrk="1" fontAlgn="auto" latinLnBrk="0" hangingPunct="1">
                        <a:lnSpc>
                          <a:spcPct val="100000"/>
                        </a:lnSpc>
                        <a:spcBef>
                          <a:spcPts val="265"/>
                        </a:spcBef>
                        <a:spcAft>
                          <a:spcPts val="0"/>
                        </a:spcAft>
                        <a:buClrTx/>
                        <a:buSzTx/>
                        <a:buFontTx/>
                        <a:buNone/>
                        <a:tabLst/>
                        <a:defRPr/>
                      </a:pPr>
                      <a:r>
                        <a:rPr lang="en-US" sz="2000" dirty="0">
                          <a:effectLst/>
                          <a:latin typeface="+mn-lt"/>
                          <a:cs typeface="Times New Roman" pitchFamily="18" charset="0"/>
                        </a:rPr>
                        <a:t>(spacing</a:t>
                      </a:r>
                      <a:r>
                        <a:rPr lang="en-US" sz="2000" baseline="0" dirty="0">
                          <a:effectLst/>
                          <a:latin typeface="+mn-lt"/>
                          <a:cs typeface="Times New Roman" pitchFamily="18" charset="0"/>
                        </a:rPr>
                        <a:t> is common)</a:t>
                      </a:r>
                      <a:endParaRPr lang="en-US" sz="2000" dirty="0">
                        <a:latin typeface="+mn-lt"/>
                        <a:cs typeface="Times New Roman" pitchFamily="18" charset="0"/>
                      </a:endParaRPr>
                    </a:p>
                    <a:p>
                      <a:pPr marL="98425">
                        <a:lnSpc>
                          <a:spcPct val="100000"/>
                        </a:lnSpc>
                        <a:spcBef>
                          <a:spcPts val="265"/>
                        </a:spcBef>
                      </a:pPr>
                      <a:r>
                        <a:rPr lang="en-US" sz="2000" spc="-5" dirty="0"/>
                        <a:t>Saddle shaped-</a:t>
                      </a:r>
                      <a:r>
                        <a:rPr lang="en-US" sz="2000" b="1" dirty="0">
                          <a:effectLst/>
                          <a:latin typeface="+mn-lt"/>
                          <a:cs typeface="Times New Roman" pitchFamily="18" charset="0"/>
                        </a:rPr>
                        <a:t>w</a:t>
                      </a:r>
                      <a:r>
                        <a:rPr lang="en-US" sz="2000" dirty="0">
                          <a:effectLst/>
                          <a:latin typeface="+mn-lt"/>
                          <a:cs typeface="Times New Roman" pitchFamily="18" charset="0"/>
                        </a:rPr>
                        <a:t>ell keratinized</a:t>
                      </a:r>
                    </a:p>
                  </a:txBody>
                  <a:tcPr marL="0" marR="0" marT="33655" marB="0"/>
                </a:tc>
                <a:tc>
                  <a:txBody>
                    <a:bodyPr/>
                    <a:lstStyle/>
                    <a:p>
                      <a:pPr marL="99060">
                        <a:lnSpc>
                          <a:spcPct val="100000"/>
                        </a:lnSpc>
                        <a:spcBef>
                          <a:spcPts val="265"/>
                        </a:spcBef>
                      </a:pPr>
                      <a:r>
                        <a:rPr lang="en-US" sz="2000" b="1" dirty="0">
                          <a:effectLst/>
                          <a:latin typeface="+mn-lt"/>
                          <a:cs typeface="Times New Roman" pitchFamily="18" charset="0"/>
                        </a:rPr>
                        <a:t>w</a:t>
                      </a:r>
                      <a:r>
                        <a:rPr lang="en-US" sz="2000" dirty="0">
                          <a:effectLst/>
                          <a:latin typeface="+mn-lt"/>
                          <a:cs typeface="Times New Roman" pitchFamily="18" charset="0"/>
                        </a:rPr>
                        <a:t>ell keratinized </a:t>
                      </a:r>
                      <a:r>
                        <a:rPr lang="en-US" sz="2000" dirty="0">
                          <a:latin typeface="Times New Roman" pitchFamily="18" charset="0"/>
                          <a:cs typeface="Times New Roman" pitchFamily="18" charset="0"/>
                        </a:rPr>
                        <a:t>except Col area</a:t>
                      </a:r>
                    </a:p>
                  </a:txBody>
                  <a:tcPr marL="0" marR="0" marT="33655" marB="0"/>
                </a:tc>
                <a:extLst>
                  <a:ext uri="{0D108BD9-81ED-4DB2-BD59-A6C34878D82A}">
                    <a16:rowId xmlns:a16="http://schemas.microsoft.com/office/drawing/2014/main" val="10001"/>
                  </a:ext>
                </a:extLst>
              </a:tr>
              <a:tr h="1516527">
                <a:tc>
                  <a:txBody>
                    <a:bodyPr/>
                    <a:lstStyle/>
                    <a:p>
                      <a:pPr marL="97790" algn="ctr">
                        <a:lnSpc>
                          <a:spcPct val="100000"/>
                        </a:lnSpc>
                        <a:spcBef>
                          <a:spcPts val="265"/>
                        </a:spcBef>
                      </a:pPr>
                      <a:endParaRPr lang="en-IN" sz="2000" dirty="0"/>
                    </a:p>
                    <a:p>
                      <a:pPr marL="97790" algn="ctr">
                        <a:lnSpc>
                          <a:spcPct val="100000"/>
                        </a:lnSpc>
                        <a:spcBef>
                          <a:spcPts val="265"/>
                        </a:spcBef>
                      </a:pPr>
                      <a:r>
                        <a:rPr sz="2000" dirty="0"/>
                        <a:t>Gingival</a:t>
                      </a:r>
                      <a:r>
                        <a:rPr sz="2000" spc="-40" dirty="0"/>
                        <a:t> </a:t>
                      </a:r>
                      <a:r>
                        <a:rPr sz="2000" spc="-5" dirty="0"/>
                        <a:t>Sulcus</a:t>
                      </a:r>
                      <a:endParaRPr sz="2000" dirty="0">
                        <a:latin typeface="Times New Roman" pitchFamily="18" charset="0"/>
                        <a:cs typeface="Times New Roman" pitchFamily="18" charset="0"/>
                      </a:endParaRPr>
                    </a:p>
                  </a:txBody>
                  <a:tcPr marL="0" marR="0" marT="33655" marB="0"/>
                </a:tc>
                <a:tc>
                  <a:txBody>
                    <a:bodyPr/>
                    <a:lstStyle/>
                    <a:p>
                      <a:pPr marL="98425" marR="118110">
                        <a:lnSpc>
                          <a:spcPct val="100000"/>
                        </a:lnSpc>
                        <a:spcBef>
                          <a:spcPts val="265"/>
                        </a:spcBef>
                      </a:pPr>
                      <a:endParaRPr lang="en-US" sz="2000" dirty="0"/>
                    </a:p>
                    <a:p>
                      <a:pPr marL="98425" marR="118110">
                        <a:lnSpc>
                          <a:spcPct val="100000"/>
                        </a:lnSpc>
                        <a:spcBef>
                          <a:spcPts val="265"/>
                        </a:spcBef>
                      </a:pPr>
                      <a:r>
                        <a:rPr lang="en-US" sz="2000" dirty="0"/>
                        <a:t>Newly erupted teeth </a:t>
                      </a:r>
                      <a:r>
                        <a:rPr lang="en-US" sz="2000" spc="-5" dirty="0"/>
                        <a:t>- is </a:t>
                      </a:r>
                      <a:r>
                        <a:rPr lang="en-US" sz="2000" dirty="0"/>
                        <a:t>greater than </a:t>
                      </a:r>
                      <a:r>
                        <a:rPr lang="en-US" sz="2000" spc="-5" dirty="0"/>
                        <a:t>deciduous teeth*</a:t>
                      </a:r>
                      <a:endParaRPr lang="en-US" sz="2000" dirty="0">
                        <a:latin typeface="Times New Roman" pitchFamily="18" charset="0"/>
                        <a:cs typeface="Times New Roman" pitchFamily="18" charset="0"/>
                      </a:endParaRPr>
                    </a:p>
                  </a:txBody>
                  <a:tcPr marL="0" marR="0" marT="33655" marB="0"/>
                </a:tc>
                <a:tc>
                  <a:txBody>
                    <a:bodyPr/>
                    <a:lstStyle/>
                    <a:p>
                      <a:pPr marL="99060">
                        <a:lnSpc>
                          <a:spcPct val="100000"/>
                        </a:lnSpc>
                        <a:spcBef>
                          <a:spcPts val="265"/>
                        </a:spcBef>
                      </a:pPr>
                      <a:endParaRPr lang="en-US" sz="2000" dirty="0"/>
                    </a:p>
                    <a:p>
                      <a:pPr marL="99060">
                        <a:lnSpc>
                          <a:spcPct val="100000"/>
                        </a:lnSpc>
                        <a:spcBef>
                          <a:spcPts val="265"/>
                        </a:spcBef>
                      </a:pPr>
                      <a:r>
                        <a:rPr lang="en-US" sz="2000" dirty="0"/>
                        <a:t>1-2mm</a:t>
                      </a:r>
                      <a:endParaRPr lang="en-US" sz="2000" dirty="0">
                        <a:latin typeface="Times New Roman" pitchFamily="18" charset="0"/>
                        <a:cs typeface="Times New Roman" pitchFamily="18" charset="0"/>
                      </a:endParaRPr>
                    </a:p>
                  </a:txBody>
                  <a:tcPr marL="0" marR="0" marT="33655" marB="0"/>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3" cstate="print">
            <a:lum contrast="20000"/>
            <a:extLst>
              <a:ext uri="{28A0092B-C50C-407E-A947-70E740481C1C}">
                <a14:useLocalDpi xmlns:a14="http://schemas.microsoft.com/office/drawing/2010/main" val="0"/>
              </a:ext>
            </a:extLst>
          </a:blip>
          <a:stretch>
            <a:fillRect/>
          </a:stretch>
        </p:blipFill>
        <p:spPr>
          <a:xfrm rot="16200000">
            <a:off x="3505781" y="2774933"/>
            <a:ext cx="2490677" cy="451318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0" y="6581001"/>
            <a:ext cx="9144000"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IN" sz="1200" b="1" dirty="0"/>
              <a:t>*</a:t>
            </a:r>
            <a:r>
              <a:rPr lang="en-IN" sz="1200" b="1" dirty="0" err="1"/>
              <a:t>Mitova</a:t>
            </a:r>
            <a:r>
              <a:rPr lang="en-IN" sz="1200" b="1" dirty="0"/>
              <a:t> </a:t>
            </a:r>
            <a:r>
              <a:rPr lang="en-IN" sz="1200" b="1" i="1" dirty="0"/>
              <a:t>et al. </a:t>
            </a:r>
            <a:r>
              <a:rPr lang="en-IN" sz="1200" b="1" dirty="0"/>
              <a:t>2020, </a:t>
            </a:r>
            <a:r>
              <a:rPr lang="en-IN" sz="1200" b="1" dirty="0" err="1"/>
              <a:t>Mitova</a:t>
            </a:r>
            <a:r>
              <a:rPr lang="en-IN" sz="1200" b="1" dirty="0"/>
              <a:t> </a:t>
            </a:r>
            <a:r>
              <a:rPr lang="en-IN" sz="1200" b="1" i="1" dirty="0"/>
              <a:t>et al. </a:t>
            </a:r>
            <a:r>
              <a:rPr lang="en-IN" sz="1200" b="1" dirty="0"/>
              <a:t>2018,Shayeb </a:t>
            </a:r>
            <a:r>
              <a:rPr lang="en-IN" sz="1200" b="1" i="1" dirty="0"/>
              <a:t>et al. </a:t>
            </a:r>
            <a:r>
              <a:rPr lang="en-IN" sz="1200" b="1" dirty="0"/>
              <a:t>2014</a:t>
            </a:r>
          </a:p>
        </p:txBody>
      </p:sp>
      <p:sp>
        <p:nvSpPr>
          <p:cNvPr id="2" name="Slide Number Placeholder 1"/>
          <p:cNvSpPr>
            <a:spLocks noGrp="1"/>
          </p:cNvSpPr>
          <p:nvPr>
            <p:ph type="sldNum" sz="quarter" idx="11"/>
          </p:nvPr>
        </p:nvSpPr>
        <p:spPr/>
        <p:txBody>
          <a:bodyPr/>
          <a:lstStyle/>
          <a:p>
            <a:fld id="{C1AB3586-9833-407A-8B3B-FAE83F554AD2}" type="slidenum">
              <a:rPr lang="en-US" smtClean="0"/>
              <a:pPr/>
              <a:t>16</a:t>
            </a:fld>
            <a:endParaRPr lang="en-US"/>
          </a:p>
        </p:txBody>
      </p:sp>
    </p:spTree>
    <p:extLst>
      <p:ext uri="{BB962C8B-B14F-4D97-AF65-F5344CB8AC3E}">
        <p14:creationId xmlns:p14="http://schemas.microsoft.com/office/powerpoint/2010/main" val="348328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56301176"/>
              </p:ext>
            </p:extLst>
          </p:nvPr>
        </p:nvGraphicFramePr>
        <p:xfrm>
          <a:off x="533400" y="762000"/>
          <a:ext cx="8153400" cy="4121958"/>
        </p:xfrm>
        <a:graphic>
          <a:graphicData uri="http://schemas.openxmlformats.org/drawingml/2006/table">
            <a:tbl>
              <a:tblPr firstRow="1" bandRow="1">
                <a:tableStyleId>{0E3FDE45-AF77-4B5C-9715-49D594BDF05E}</a:tableStyleId>
              </a:tblPr>
              <a:tblGrid>
                <a:gridCol w="1652231">
                  <a:extLst>
                    <a:ext uri="{9D8B030D-6E8A-4147-A177-3AD203B41FA5}">
                      <a16:colId xmlns:a16="http://schemas.microsoft.com/office/drawing/2014/main" val="20000"/>
                    </a:ext>
                  </a:extLst>
                </a:gridCol>
                <a:gridCol w="3811143">
                  <a:extLst>
                    <a:ext uri="{9D8B030D-6E8A-4147-A177-3AD203B41FA5}">
                      <a16:colId xmlns:a16="http://schemas.microsoft.com/office/drawing/2014/main" val="20001"/>
                    </a:ext>
                  </a:extLst>
                </a:gridCol>
                <a:gridCol w="2690026">
                  <a:extLst>
                    <a:ext uri="{9D8B030D-6E8A-4147-A177-3AD203B41FA5}">
                      <a16:colId xmlns:a16="http://schemas.microsoft.com/office/drawing/2014/main" val="20002"/>
                    </a:ext>
                  </a:extLst>
                </a:gridCol>
              </a:tblGrid>
              <a:tr h="750108">
                <a:tc>
                  <a:txBody>
                    <a:bodyPr/>
                    <a:lstStyle/>
                    <a:p>
                      <a:pPr marL="0" indent="0" algn="l">
                        <a:lnSpc>
                          <a:spcPct val="100000"/>
                        </a:lnSpc>
                        <a:spcBef>
                          <a:spcPts val="265"/>
                        </a:spcBef>
                      </a:pPr>
                      <a:r>
                        <a:rPr lang="en-US" sz="2000" dirty="0"/>
                        <a:t>     </a:t>
                      </a:r>
                      <a:r>
                        <a:rPr sz="2000" dirty="0"/>
                        <a:t>Features</a:t>
                      </a:r>
                      <a:endParaRPr sz="2000" dirty="0">
                        <a:solidFill>
                          <a:srgbClr val="FFC000"/>
                        </a:solidFill>
                        <a:latin typeface="Times New Roman" pitchFamily="18" charset="0"/>
                        <a:cs typeface="Times New Roman" pitchFamily="18" charset="0"/>
                      </a:endParaRPr>
                    </a:p>
                  </a:txBody>
                  <a:tcPr marL="0" marR="0" marT="33655" marB="0"/>
                </a:tc>
                <a:tc>
                  <a:txBody>
                    <a:bodyPr/>
                    <a:lstStyle/>
                    <a:p>
                      <a:pPr marL="98425">
                        <a:lnSpc>
                          <a:spcPct val="100000"/>
                        </a:lnSpc>
                        <a:spcBef>
                          <a:spcPts val="265"/>
                        </a:spcBef>
                      </a:pPr>
                      <a:r>
                        <a:rPr lang="en-US" sz="2000" spc="-5" dirty="0"/>
                        <a:t>      </a:t>
                      </a:r>
                      <a:r>
                        <a:rPr sz="2000" spc="-5" dirty="0"/>
                        <a:t>Children</a:t>
                      </a:r>
                      <a:endParaRPr sz="2000" dirty="0">
                        <a:solidFill>
                          <a:srgbClr val="FFC000"/>
                        </a:solidFill>
                        <a:latin typeface="Times New Roman" pitchFamily="18" charset="0"/>
                        <a:cs typeface="Times New Roman" pitchFamily="18" charset="0"/>
                      </a:endParaRPr>
                    </a:p>
                  </a:txBody>
                  <a:tcPr marL="0" marR="0" marT="33655" marB="0"/>
                </a:tc>
                <a:tc>
                  <a:txBody>
                    <a:bodyPr/>
                    <a:lstStyle/>
                    <a:p>
                      <a:pPr marL="99060">
                        <a:lnSpc>
                          <a:spcPct val="100000"/>
                        </a:lnSpc>
                        <a:spcBef>
                          <a:spcPts val="265"/>
                        </a:spcBef>
                      </a:pPr>
                      <a:r>
                        <a:rPr lang="en-US" sz="2000" spc="-5" dirty="0"/>
                        <a:t>         </a:t>
                      </a:r>
                      <a:r>
                        <a:rPr sz="2000" spc="-5" dirty="0"/>
                        <a:t>Adults</a:t>
                      </a:r>
                      <a:endParaRPr sz="2000" dirty="0">
                        <a:solidFill>
                          <a:srgbClr val="FFC000"/>
                        </a:solidFill>
                        <a:latin typeface="Times New Roman" pitchFamily="18" charset="0"/>
                        <a:cs typeface="Times New Roman" pitchFamily="18" charset="0"/>
                      </a:endParaRPr>
                    </a:p>
                  </a:txBody>
                  <a:tcPr marL="0" marR="0" marT="33655" marB="0"/>
                </a:tc>
                <a:extLst>
                  <a:ext uri="{0D108BD9-81ED-4DB2-BD59-A6C34878D82A}">
                    <a16:rowId xmlns:a16="http://schemas.microsoft.com/office/drawing/2014/main" val="10000"/>
                  </a:ext>
                </a:extLst>
              </a:tr>
              <a:tr h="1470168">
                <a:tc>
                  <a:txBody>
                    <a:bodyPr/>
                    <a:lstStyle/>
                    <a:p>
                      <a:pPr marL="97790" algn="ctr">
                        <a:lnSpc>
                          <a:spcPct val="100000"/>
                        </a:lnSpc>
                        <a:spcBef>
                          <a:spcPts val="270"/>
                        </a:spcBef>
                      </a:pPr>
                      <a:r>
                        <a:rPr sz="2000" b="1" dirty="0"/>
                        <a:t>Attached</a:t>
                      </a:r>
                      <a:r>
                        <a:rPr sz="2000" b="1" spc="-30" dirty="0"/>
                        <a:t> </a:t>
                      </a:r>
                      <a:r>
                        <a:rPr sz="2000" b="1" dirty="0"/>
                        <a:t>Gingiva</a:t>
                      </a:r>
                      <a:endParaRPr sz="2000" b="1" dirty="0">
                        <a:latin typeface="Times New Roman" pitchFamily="18" charset="0"/>
                        <a:cs typeface="Times New Roman" pitchFamily="18" charset="0"/>
                      </a:endParaRPr>
                    </a:p>
                  </a:txBody>
                  <a:tcPr marL="0" marR="0" marT="34290" marB="0">
                    <a:lnB w="12700" cap="flat" cmpd="sng" algn="ctr">
                      <a:solidFill>
                        <a:schemeClr val="tx1"/>
                      </a:solidFill>
                      <a:prstDash val="solid"/>
                      <a:round/>
                      <a:headEnd type="none" w="med" len="med"/>
                      <a:tailEnd type="none" w="med" len="med"/>
                    </a:lnB>
                  </a:tcPr>
                </a:tc>
                <a:tc>
                  <a:txBody>
                    <a:bodyPr/>
                    <a:lstStyle/>
                    <a:p>
                      <a:pPr marL="441325" marR="155575" indent="-342900" algn="l">
                        <a:lnSpc>
                          <a:spcPct val="100000"/>
                        </a:lnSpc>
                        <a:spcBef>
                          <a:spcPts val="270"/>
                        </a:spcBef>
                        <a:buFont typeface="Arial" pitchFamily="34" charset="0"/>
                        <a:buChar char="•"/>
                      </a:pPr>
                      <a:r>
                        <a:rPr lang="en-US" sz="2000" dirty="0"/>
                        <a:t>Width </a:t>
                      </a:r>
                      <a:r>
                        <a:rPr lang="en-US" sz="2000" spc="-5" dirty="0"/>
                        <a:t>increases</a:t>
                      </a:r>
                      <a:r>
                        <a:rPr lang="en-US" sz="2000" spc="-70" dirty="0"/>
                        <a:t> </a:t>
                      </a:r>
                      <a:r>
                        <a:rPr lang="en-US" sz="2000" dirty="0"/>
                        <a:t>with  age</a:t>
                      </a:r>
                      <a:r>
                        <a:rPr lang="en-US" sz="2000" baseline="0" dirty="0"/>
                        <a:t> </a:t>
                      </a:r>
                      <a:r>
                        <a:rPr lang="en-US" sz="2000" dirty="0"/>
                        <a:t>and </a:t>
                      </a:r>
                      <a:r>
                        <a:rPr lang="en-US" sz="2000" spc="-5" dirty="0"/>
                        <a:t>concomitant decrease in sulcus</a:t>
                      </a:r>
                      <a:r>
                        <a:rPr lang="en-US" sz="2000" spc="-5" baseline="0" dirty="0"/>
                        <a:t> </a:t>
                      </a:r>
                      <a:r>
                        <a:rPr lang="en-US" sz="2000" spc="-5" dirty="0"/>
                        <a:t>depth</a:t>
                      </a:r>
                    </a:p>
                    <a:p>
                      <a:pPr marL="441325" marR="155575" indent="-342900" algn="l">
                        <a:lnSpc>
                          <a:spcPct val="100000"/>
                        </a:lnSpc>
                        <a:spcBef>
                          <a:spcPts val="270"/>
                        </a:spcBef>
                        <a:buFont typeface="Arial" pitchFamily="34" charset="0"/>
                        <a:buChar char="•"/>
                      </a:pPr>
                      <a:endParaRPr lang="en-US" sz="800" spc="-5" dirty="0">
                        <a:solidFill>
                          <a:srgbClr val="FFFF00"/>
                        </a:solidFill>
                        <a:effectLst/>
                        <a:latin typeface="Times New Roman"/>
                        <a:cs typeface="Times New Roman"/>
                      </a:endParaRPr>
                    </a:p>
                    <a:p>
                      <a:pPr marL="441325" marR="155575" indent="-342900" algn="l">
                        <a:lnSpc>
                          <a:spcPct val="100000"/>
                        </a:lnSpc>
                        <a:spcBef>
                          <a:spcPts val="270"/>
                        </a:spcBef>
                        <a:buFont typeface="Arial" pitchFamily="34" charset="0"/>
                        <a:buChar char="•"/>
                      </a:pPr>
                      <a:r>
                        <a:rPr lang="en-US" sz="2000" spc="100" dirty="0">
                          <a:solidFill>
                            <a:schemeClr val="tx1"/>
                          </a:solidFill>
                          <a:effectLst/>
                          <a:latin typeface="Times New Roman"/>
                          <a:cs typeface="Times New Roman"/>
                        </a:rPr>
                        <a:t>less dense and redder- less</a:t>
                      </a:r>
                      <a:r>
                        <a:rPr lang="en-US" sz="2000" spc="100" dirty="0">
                          <a:solidFill>
                            <a:srgbClr val="FFFF00"/>
                          </a:solidFill>
                          <a:effectLst/>
                          <a:latin typeface="Times New Roman"/>
                          <a:cs typeface="Times New Roman"/>
                        </a:rPr>
                        <a:t> keratinized epithelium </a:t>
                      </a:r>
                      <a:r>
                        <a:rPr lang="en-US" sz="2000" spc="100" dirty="0">
                          <a:effectLst/>
                          <a:latin typeface="Times New Roman"/>
                          <a:cs typeface="Times New Roman"/>
                        </a:rPr>
                        <a:t>with greater </a:t>
                      </a:r>
                      <a:r>
                        <a:rPr lang="en-US" sz="2000" spc="100" dirty="0" err="1">
                          <a:effectLst/>
                          <a:latin typeface="Times New Roman"/>
                          <a:cs typeface="Times New Roman"/>
                        </a:rPr>
                        <a:t>vascularity</a:t>
                      </a:r>
                      <a:r>
                        <a:rPr lang="en-US" sz="2000" spc="100" dirty="0">
                          <a:effectLst/>
                          <a:latin typeface="Times New Roman"/>
                          <a:cs typeface="Times New Roman"/>
                        </a:rPr>
                        <a:t>.</a:t>
                      </a:r>
                      <a:endParaRPr lang="en-US" sz="2000" spc="100" dirty="0">
                        <a:solidFill>
                          <a:schemeClr val="tx1"/>
                        </a:solidFill>
                        <a:effectLst/>
                        <a:latin typeface="Times New Roman"/>
                        <a:cs typeface="Times New Roman"/>
                      </a:endParaRPr>
                    </a:p>
                    <a:p>
                      <a:pPr marL="441325" marR="155575" indent="-342900" algn="l">
                        <a:lnSpc>
                          <a:spcPct val="100000"/>
                        </a:lnSpc>
                        <a:spcBef>
                          <a:spcPts val="270"/>
                        </a:spcBef>
                        <a:buFont typeface="Arial" pitchFamily="34" charset="0"/>
                        <a:buChar char="•"/>
                      </a:pPr>
                      <a:endParaRPr lang="en-US" sz="800" spc="100" dirty="0">
                        <a:solidFill>
                          <a:schemeClr val="tx1"/>
                        </a:solidFill>
                        <a:effectLst/>
                        <a:latin typeface="Times New Roman"/>
                        <a:cs typeface="Times New Roman"/>
                      </a:endParaRPr>
                    </a:p>
                    <a:p>
                      <a:pPr marL="441325" marR="155575" indent="-342900" algn="l">
                        <a:lnSpc>
                          <a:spcPct val="100000"/>
                        </a:lnSpc>
                        <a:spcBef>
                          <a:spcPts val="270"/>
                        </a:spcBef>
                        <a:buFont typeface="Arial" pitchFamily="34" charset="0"/>
                        <a:buChar char="•"/>
                      </a:pPr>
                      <a:r>
                        <a:rPr lang="en-US" sz="2000" spc="100" dirty="0">
                          <a:solidFill>
                            <a:schemeClr val="tx1"/>
                          </a:solidFill>
                          <a:effectLst/>
                          <a:latin typeface="Times New Roman"/>
                          <a:cs typeface="Times New Roman"/>
                        </a:rPr>
                        <a:t>More flaccid-</a:t>
                      </a:r>
                      <a:r>
                        <a:rPr lang="en-US" sz="2000" spc="100" dirty="0">
                          <a:effectLst/>
                          <a:latin typeface="Times New Roman"/>
                          <a:cs typeface="Times New Roman"/>
                        </a:rPr>
                        <a:t>lesser connective tissue</a:t>
                      </a:r>
                      <a:endParaRPr lang="en-US" sz="2000" spc="100" dirty="0">
                        <a:solidFill>
                          <a:schemeClr val="tx1"/>
                        </a:solidFill>
                        <a:effectLst/>
                        <a:latin typeface="Times New Roman"/>
                        <a:cs typeface="Times New Roman"/>
                      </a:endParaRPr>
                    </a:p>
                    <a:p>
                      <a:pPr marL="441325" marR="155575" indent="-342900" algn="l">
                        <a:lnSpc>
                          <a:spcPct val="100000"/>
                        </a:lnSpc>
                        <a:spcBef>
                          <a:spcPts val="270"/>
                        </a:spcBef>
                        <a:buFont typeface="Arial" pitchFamily="34" charset="0"/>
                        <a:buChar char="•"/>
                      </a:pPr>
                      <a:endParaRPr lang="en-US" sz="800" spc="100" dirty="0">
                        <a:solidFill>
                          <a:srgbClr val="FFFF00"/>
                        </a:solidFill>
                        <a:effectLst/>
                        <a:latin typeface="Times New Roman"/>
                        <a:cs typeface="Times New Roman"/>
                      </a:endParaRPr>
                    </a:p>
                    <a:p>
                      <a:pPr marL="441325" marR="155575" indent="-342900" algn="l">
                        <a:lnSpc>
                          <a:spcPct val="100000"/>
                        </a:lnSpc>
                        <a:spcBef>
                          <a:spcPts val="270"/>
                        </a:spcBef>
                        <a:buFont typeface="Arial" pitchFamily="34" charset="0"/>
                        <a:buChar char="•"/>
                      </a:pPr>
                      <a:r>
                        <a:rPr lang="en-US" sz="2000" spc="100" dirty="0">
                          <a:effectLst/>
                          <a:latin typeface="Times New Roman"/>
                          <a:cs typeface="Times New Roman"/>
                        </a:rPr>
                        <a:t>texture is less stippled</a:t>
                      </a:r>
                      <a:endParaRPr lang="en-US" sz="2000" dirty="0">
                        <a:solidFill>
                          <a:schemeClr val="tx1"/>
                        </a:solidFill>
                        <a:latin typeface="Times New Roman" pitchFamily="18" charset="0"/>
                        <a:cs typeface="Times New Roman" pitchFamily="18" charset="0"/>
                      </a:endParaRPr>
                    </a:p>
                  </a:txBody>
                  <a:tcPr marL="0" marR="0" marT="34290" marB="0">
                    <a:lnB w="12700" cap="flat" cmpd="sng" algn="ctr">
                      <a:solidFill>
                        <a:schemeClr val="tx1"/>
                      </a:solidFill>
                      <a:prstDash val="solid"/>
                      <a:round/>
                      <a:headEnd type="none" w="med" len="med"/>
                      <a:tailEnd type="none" w="med" len="med"/>
                    </a:lnB>
                  </a:tcPr>
                </a:tc>
                <a:tc>
                  <a:txBody>
                    <a:bodyPr/>
                    <a:lstStyle/>
                    <a:p>
                      <a:pPr marL="441960" indent="-342900">
                        <a:lnSpc>
                          <a:spcPct val="100000"/>
                        </a:lnSpc>
                        <a:spcBef>
                          <a:spcPts val="270"/>
                        </a:spcBef>
                        <a:buFont typeface="Arial" pitchFamily="34" charset="0"/>
                        <a:buChar char="•"/>
                      </a:pPr>
                      <a:r>
                        <a:rPr lang="en-US" sz="2000" dirty="0"/>
                        <a:t>Greater </a:t>
                      </a:r>
                      <a:r>
                        <a:rPr lang="en-US" sz="2000" spc="-5" dirty="0"/>
                        <a:t>in</a:t>
                      </a:r>
                      <a:r>
                        <a:rPr lang="en-US" sz="2000" spc="-35" dirty="0"/>
                        <a:t> </a:t>
                      </a:r>
                      <a:r>
                        <a:rPr lang="en-US" sz="2000" spc="-5" dirty="0"/>
                        <a:t>adults</a:t>
                      </a:r>
                    </a:p>
                    <a:p>
                      <a:pPr marL="441960" indent="-342900">
                        <a:lnSpc>
                          <a:spcPct val="100000"/>
                        </a:lnSpc>
                        <a:spcBef>
                          <a:spcPts val="270"/>
                        </a:spcBef>
                        <a:buFont typeface="Arial" pitchFamily="34" charset="0"/>
                        <a:buChar char="•"/>
                      </a:pPr>
                      <a:endParaRPr lang="en-US" sz="2000" spc="-5" dirty="0">
                        <a:latin typeface="Times New Roman" pitchFamily="18" charset="0"/>
                        <a:cs typeface="Times New Roman" pitchFamily="18" charset="0"/>
                      </a:endParaRPr>
                    </a:p>
                    <a:p>
                      <a:pPr marL="441960" indent="-342900">
                        <a:lnSpc>
                          <a:spcPct val="100000"/>
                        </a:lnSpc>
                        <a:spcBef>
                          <a:spcPts val="270"/>
                        </a:spcBef>
                        <a:buFont typeface="Arial" pitchFamily="34" charset="0"/>
                        <a:buChar char="•"/>
                      </a:pPr>
                      <a:endParaRPr lang="en-US" sz="2400" spc="-5" dirty="0">
                        <a:latin typeface="Times New Roman" pitchFamily="18" charset="0"/>
                        <a:cs typeface="Times New Roman" pitchFamily="18" charset="0"/>
                      </a:endParaRPr>
                    </a:p>
                    <a:p>
                      <a:pPr marL="441960" indent="-342900">
                        <a:lnSpc>
                          <a:spcPct val="100000"/>
                        </a:lnSpc>
                        <a:spcBef>
                          <a:spcPts val="270"/>
                        </a:spcBef>
                        <a:buFont typeface="Arial" pitchFamily="34" charset="0"/>
                        <a:buChar char="•"/>
                      </a:pPr>
                      <a:r>
                        <a:rPr lang="en-US" sz="2000" spc="-5" dirty="0">
                          <a:latin typeface="Times New Roman" pitchFamily="18" charset="0"/>
                          <a:cs typeface="Times New Roman" pitchFamily="18" charset="0"/>
                        </a:rPr>
                        <a:t>More dense and pale</a:t>
                      </a:r>
                    </a:p>
                    <a:p>
                      <a:pPr marL="441960" indent="-342900">
                        <a:lnSpc>
                          <a:spcPct val="100000"/>
                        </a:lnSpc>
                        <a:spcBef>
                          <a:spcPts val="270"/>
                        </a:spcBef>
                        <a:buFont typeface="Arial" pitchFamily="34" charset="0"/>
                        <a:buChar char="•"/>
                      </a:pPr>
                      <a:endParaRPr lang="en-US" sz="1000" spc="-5" dirty="0">
                        <a:latin typeface="Times New Roman" pitchFamily="18" charset="0"/>
                        <a:cs typeface="Times New Roman" pitchFamily="18" charset="0"/>
                      </a:endParaRPr>
                    </a:p>
                    <a:p>
                      <a:pPr marL="441960" indent="-342900">
                        <a:lnSpc>
                          <a:spcPct val="100000"/>
                        </a:lnSpc>
                        <a:spcBef>
                          <a:spcPts val="270"/>
                        </a:spcBef>
                        <a:buFont typeface="Arial" pitchFamily="34" charset="0"/>
                        <a:buChar char="•"/>
                      </a:pPr>
                      <a:r>
                        <a:rPr lang="en-US" sz="2000" spc="-5" dirty="0">
                          <a:latin typeface="Times New Roman" pitchFamily="18" charset="0"/>
                          <a:cs typeface="Times New Roman" pitchFamily="18" charset="0"/>
                        </a:rPr>
                        <a:t>Less flaccid</a:t>
                      </a:r>
                    </a:p>
                    <a:p>
                      <a:pPr marL="441960" indent="-342900">
                        <a:lnSpc>
                          <a:spcPct val="100000"/>
                        </a:lnSpc>
                        <a:spcBef>
                          <a:spcPts val="270"/>
                        </a:spcBef>
                        <a:buFont typeface="Arial" pitchFamily="34" charset="0"/>
                        <a:buChar char="•"/>
                      </a:pPr>
                      <a:endParaRPr lang="en-US" sz="1100" spc="-5" dirty="0">
                        <a:latin typeface="Times New Roman" pitchFamily="18" charset="0"/>
                        <a:cs typeface="Times New Roman" pitchFamily="18" charset="0"/>
                      </a:endParaRPr>
                    </a:p>
                    <a:p>
                      <a:pPr marL="441960" indent="-342900">
                        <a:lnSpc>
                          <a:spcPct val="100000"/>
                        </a:lnSpc>
                        <a:spcBef>
                          <a:spcPts val="270"/>
                        </a:spcBef>
                        <a:buFont typeface="Arial" pitchFamily="34" charset="0"/>
                        <a:buChar char="•"/>
                      </a:pPr>
                      <a:r>
                        <a:rPr lang="en-US" sz="2000" spc="-5" dirty="0">
                          <a:latin typeface="Times New Roman" pitchFamily="18" charset="0"/>
                          <a:cs typeface="Times New Roman" pitchFamily="18" charset="0"/>
                        </a:rPr>
                        <a:t>More stippled</a:t>
                      </a:r>
                      <a:endParaRPr lang="en-US" sz="2000" dirty="0">
                        <a:latin typeface="Times New Roman" pitchFamily="18" charset="0"/>
                        <a:cs typeface="Times New Roman" pitchFamily="18" charset="0"/>
                      </a:endParaRPr>
                    </a:p>
                  </a:txBody>
                  <a:tcPr marL="0" marR="0" marT="3429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1"/>
          </p:nvPr>
        </p:nvSpPr>
        <p:spPr/>
        <p:txBody>
          <a:bodyPr/>
          <a:lstStyle/>
          <a:p>
            <a:fld id="{C1AB3586-9833-407A-8B3B-FAE83F554AD2}" type="slidenum">
              <a:rPr lang="en-US" smtClean="0"/>
              <a:pPr/>
              <a:t>17</a:t>
            </a:fld>
            <a:endParaRPr lang="en-US"/>
          </a:p>
        </p:txBody>
      </p:sp>
    </p:spTree>
    <p:extLst>
      <p:ext uri="{BB962C8B-B14F-4D97-AF65-F5344CB8AC3E}">
        <p14:creationId xmlns:p14="http://schemas.microsoft.com/office/powerpoint/2010/main" val="1430446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1785926"/>
            <a:ext cx="7786742" cy="1846901"/>
          </a:xfrm>
          <a:solidFill>
            <a:schemeClr val="bg2"/>
          </a:solidFill>
        </p:spPr>
        <p:txBody>
          <a:bodyPr>
            <a:normAutofit/>
          </a:bodyPr>
          <a:lstStyle/>
          <a:p>
            <a:pPr algn="ctr"/>
            <a:r>
              <a:rPr lang="en-US" sz="3600" b="1" u="sng" dirty="0"/>
              <a:t>PHYSIOLOGIC CHANGES IN GINGIVA ASSOCIATED WITH TOOTH ERUPTION</a:t>
            </a:r>
          </a:p>
        </p:txBody>
      </p:sp>
      <p:sp>
        <p:nvSpPr>
          <p:cNvPr id="5" name="Text Box 4"/>
          <p:cNvSpPr txBox="1"/>
          <p:nvPr/>
        </p:nvSpPr>
        <p:spPr>
          <a:xfrm>
            <a:off x="571472" y="5066665"/>
            <a:ext cx="8001056" cy="923330"/>
          </a:xfrm>
          <a:prstGeom prst="rect">
            <a:avLst/>
          </a:prstGeom>
          <a:gradFill>
            <a:gsLst>
              <a:gs pos="100000">
                <a:srgbClr val="FE4444"/>
              </a:gs>
              <a:gs pos="100000">
                <a:srgbClr val="832B2B"/>
              </a:gs>
            </a:gsLst>
            <a:path path="circle"/>
          </a:gradFill>
        </p:spPr>
        <p:txBody>
          <a:bodyPr wrap="square" rtlCol="0">
            <a:spAutoFit/>
          </a:bodyPr>
          <a:lstStyle/>
          <a:p>
            <a:r>
              <a:rPr lang="en-US" dirty="0">
                <a:solidFill>
                  <a:schemeClr val="bg1"/>
                </a:solidFill>
                <a:latin typeface="Segoe Print" panose="02000600000000000000" charset="0"/>
                <a:cs typeface="Segoe Print" panose="02000600000000000000" charset="0"/>
              </a:rPr>
              <a:t>During the transition period in the development of the dentition, </a:t>
            </a:r>
          </a:p>
          <a:p>
            <a:r>
              <a:rPr lang="en-US" dirty="0">
                <a:solidFill>
                  <a:schemeClr val="bg1"/>
                </a:solidFill>
                <a:latin typeface="Segoe Print" panose="02000600000000000000" charset="0"/>
                <a:cs typeface="Segoe Print" panose="02000600000000000000" charset="0"/>
              </a:rPr>
              <a:t>changes associated with eruption of the permanent teeth occur in </a:t>
            </a:r>
          </a:p>
          <a:p>
            <a:r>
              <a:rPr lang="en-US" dirty="0">
                <a:solidFill>
                  <a:schemeClr val="bg1"/>
                </a:solidFill>
                <a:latin typeface="Segoe Print" panose="02000600000000000000" charset="0"/>
                <a:cs typeface="Segoe Print" panose="02000600000000000000" charset="0"/>
              </a:rPr>
              <a:t>the </a:t>
            </a:r>
            <a:r>
              <a:rPr lang="en-US" dirty="0" err="1">
                <a:solidFill>
                  <a:schemeClr val="bg1"/>
                </a:solidFill>
                <a:latin typeface="Segoe Print" panose="02000600000000000000" charset="0"/>
                <a:cs typeface="Segoe Print" panose="02000600000000000000" charset="0"/>
              </a:rPr>
              <a:t>gingiva</a:t>
            </a:r>
            <a:r>
              <a:rPr lang="en-IN" altLang="en-US" dirty="0">
                <a:solidFill>
                  <a:schemeClr val="bg1"/>
                </a:solidFill>
                <a:latin typeface="Segoe Print" panose="02000600000000000000" charset="0"/>
                <a:cs typeface="Segoe Print" panose="02000600000000000000" charset="0"/>
              </a:rPr>
              <a:t>.</a:t>
            </a:r>
          </a:p>
        </p:txBody>
      </p:sp>
      <p:sp>
        <p:nvSpPr>
          <p:cNvPr id="3" name="Slide Number Placeholder 2"/>
          <p:cNvSpPr>
            <a:spLocks noGrp="1"/>
          </p:cNvSpPr>
          <p:nvPr>
            <p:ph type="sldNum" sz="quarter" idx="11"/>
          </p:nvPr>
        </p:nvSpPr>
        <p:spPr/>
        <p:txBody>
          <a:bodyPr/>
          <a:lstStyle/>
          <a:p>
            <a:fld id="{C1AB3586-9833-407A-8B3B-FAE83F554AD2}"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493" y="297331"/>
            <a:ext cx="7901014" cy="1143000"/>
          </a:xfrm>
        </p:spPr>
        <p:txBody>
          <a:bodyPr>
            <a:noAutofit/>
          </a:bodyPr>
          <a:lstStyle/>
          <a:p>
            <a:pPr lvl="0">
              <a:buFont typeface="Wingdings" panose="05000000000000000000" pitchFamily="2" charset="2"/>
              <a:buChar char="Ø"/>
            </a:pPr>
            <a:r>
              <a:rPr lang="en-US" sz="4000" i="1" u="sng" dirty="0">
                <a:solidFill>
                  <a:srgbClr val="FFFF00"/>
                </a:solidFill>
              </a:rPr>
              <a:t>Pre-eruption bulge</a:t>
            </a:r>
            <a:br>
              <a:rPr lang="en-US" sz="4000" i="1" u="sng" dirty="0">
                <a:solidFill>
                  <a:srgbClr val="181868"/>
                </a:solidFill>
              </a:rPr>
            </a:br>
            <a:endParaRPr lang="en-US" sz="4000" i="1" u="sng" dirty="0">
              <a:solidFill>
                <a:srgbClr val="181868"/>
              </a:solidFill>
            </a:endParaRPr>
          </a:p>
        </p:txBody>
      </p:sp>
      <p:sp>
        <p:nvSpPr>
          <p:cNvPr id="3" name="Content Placeholder 2"/>
          <p:cNvSpPr>
            <a:spLocks noGrp="1"/>
          </p:cNvSpPr>
          <p:nvPr>
            <p:ph idx="1"/>
          </p:nvPr>
        </p:nvSpPr>
        <p:spPr>
          <a:xfrm>
            <a:off x="621493" y="868831"/>
            <a:ext cx="7998486" cy="2560169"/>
          </a:xfrm>
          <a:solidFill>
            <a:schemeClr val="accent1">
              <a:lumMod val="60000"/>
              <a:lumOff val="40000"/>
            </a:schemeClr>
          </a:solidFill>
        </p:spPr>
        <p:txBody>
          <a:bodyPr>
            <a:normAutofit fontScale="92500"/>
          </a:bodyPr>
          <a:lstStyle/>
          <a:p>
            <a:pPr marL="0" indent="0">
              <a:lnSpc>
                <a:spcPct val="200000"/>
              </a:lnSpc>
              <a:buNone/>
            </a:pPr>
            <a:endParaRPr lang="en-US" dirty="0">
              <a:latin typeface="Palatino Linotype" pitchFamily="18" charset="0"/>
              <a:cs typeface="Segoe Print" panose="02000600000000000000" charset="0"/>
            </a:endParaRPr>
          </a:p>
          <a:p>
            <a:pPr>
              <a:lnSpc>
                <a:spcPct val="200000"/>
              </a:lnSpc>
            </a:pPr>
            <a:r>
              <a:rPr lang="en-US" dirty="0">
                <a:solidFill>
                  <a:schemeClr val="bg1"/>
                </a:solidFill>
                <a:latin typeface="Palatino Linotype" pitchFamily="18" charset="0"/>
                <a:cs typeface="Segoe Print" panose="02000600000000000000" charset="0"/>
              </a:rPr>
              <a:t>Pre-eruption bulge</a:t>
            </a:r>
            <a:r>
              <a:rPr lang="en-US" dirty="0">
                <a:latin typeface="Palatino Linotype" pitchFamily="18" charset="0"/>
                <a:cs typeface="Segoe Print" panose="02000600000000000000" charset="0"/>
              </a:rPr>
              <a:t>: Before crown appears</a:t>
            </a:r>
          </a:p>
          <a:p>
            <a:pPr>
              <a:lnSpc>
                <a:spcPct val="200000"/>
              </a:lnSpc>
            </a:pPr>
            <a:r>
              <a:rPr lang="en-US" dirty="0">
                <a:latin typeface="Palatino Linotype" pitchFamily="18" charset="0"/>
                <a:cs typeface="Segoe Print" panose="02000600000000000000" charset="0"/>
              </a:rPr>
              <a:t>gingiva presents</a:t>
            </a:r>
            <a:r>
              <a:rPr lang="en-US" dirty="0">
                <a:solidFill>
                  <a:srgbClr val="FF0066"/>
                </a:solidFill>
                <a:latin typeface="Palatino Linotype" pitchFamily="18" charset="0"/>
                <a:cs typeface="Segoe Print" panose="02000600000000000000" charset="0"/>
              </a:rPr>
              <a:t> firm bulge, slightly blanched</a:t>
            </a:r>
            <a:r>
              <a:rPr lang="en-US" dirty="0">
                <a:latin typeface="Palatino Linotype" pitchFamily="18" charset="0"/>
                <a:cs typeface="Segoe Print" panose="02000600000000000000" charset="0"/>
              </a:rPr>
              <a:t> and </a:t>
            </a:r>
            <a:r>
              <a:rPr lang="en-US" dirty="0">
                <a:solidFill>
                  <a:srgbClr val="FF0066"/>
                </a:solidFill>
                <a:latin typeface="Palatino Linotype" pitchFamily="18" charset="0"/>
                <a:cs typeface="Segoe Print" panose="02000600000000000000" charset="0"/>
              </a:rPr>
              <a:t>confi</a:t>
            </a:r>
            <a:r>
              <a:rPr lang="en-IN" altLang="en-US" dirty="0">
                <a:solidFill>
                  <a:srgbClr val="FF0066"/>
                </a:solidFill>
                <a:latin typeface="Palatino Linotype" pitchFamily="18" charset="0"/>
                <a:cs typeface="Segoe Print" panose="02000600000000000000" charset="0"/>
              </a:rPr>
              <a:t>nes</a:t>
            </a:r>
            <a:r>
              <a:rPr lang="en-US" dirty="0">
                <a:solidFill>
                  <a:srgbClr val="FF0066"/>
                </a:solidFill>
                <a:latin typeface="Palatino Linotype" pitchFamily="18" charset="0"/>
                <a:cs typeface="Segoe Print" panose="02000600000000000000" charset="0"/>
              </a:rPr>
              <a:t> to contour of underlying crown</a:t>
            </a:r>
            <a:r>
              <a:rPr lang="en-US" dirty="0">
                <a:latin typeface="Palatino Linotype" pitchFamily="18" charset="0"/>
                <a:cs typeface="Segoe Print" panose="02000600000000000000" charset="0"/>
              </a:rPr>
              <a:t>.</a:t>
            </a:r>
          </a:p>
          <a:p>
            <a:endParaRPr lang="en-US" dirty="0">
              <a:latin typeface="Segoe Print" panose="02000600000000000000" charset="0"/>
              <a:cs typeface="Segoe Print" panose="02000600000000000000" charset="0"/>
            </a:endParaRPr>
          </a:p>
        </p:txBody>
      </p:sp>
      <p:sp>
        <p:nvSpPr>
          <p:cNvPr id="4" name="Slide Number Placeholder 3"/>
          <p:cNvSpPr>
            <a:spLocks noGrp="1"/>
          </p:cNvSpPr>
          <p:nvPr>
            <p:ph type="sldNum" sz="quarter" idx="11"/>
          </p:nvPr>
        </p:nvSpPr>
        <p:spPr/>
        <p:txBody>
          <a:bodyPr/>
          <a:lstStyle/>
          <a:p>
            <a:fld id="{C1AB3586-9833-407A-8B3B-FAE83F554AD2}" type="slidenum">
              <a:rPr lang="en-US" smtClean="0"/>
              <a:pPr/>
              <a:t>19</a:t>
            </a:fld>
            <a:endParaRPr lang="en-US"/>
          </a:p>
        </p:txBody>
      </p:sp>
      <p:pic>
        <p:nvPicPr>
          <p:cNvPr id="2050" name="Picture 2" descr="Eruption and Shedding of Teeth - Pediatric Dentistry - a Clinical Approach,  3ed.">
            <a:extLst>
              <a:ext uri="{FF2B5EF4-FFF2-40B4-BE49-F238E27FC236}">
                <a16:creationId xmlns:a16="http://schemas.microsoft.com/office/drawing/2014/main" id="{10B99A18-FBDA-381D-AE37-56AA42A78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3636228"/>
            <a:ext cx="4968552" cy="29244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927"/>
            <a:ext cx="9185056" cy="914400"/>
          </a:xfrm>
        </p:spPr>
        <p:txBody>
          <a:bodyPr/>
          <a:lstStyle/>
          <a:p>
            <a:r>
              <a:rPr lang="en-US" sz="4000" b="1" dirty="0">
                <a:solidFill>
                  <a:srgbClr val="FFC000"/>
                </a:solidFill>
                <a:effectLst/>
                <a:latin typeface="Times New Roman" pitchFamily="18" charset="0"/>
                <a:cs typeface="Times New Roman" pitchFamily="18" charset="0"/>
              </a:rPr>
              <a:t>  GINGIVAL DISEASES IN CHILDREN</a:t>
            </a:r>
            <a:endParaRPr lang="en-US" sz="4000" dirty="0">
              <a:effectLst/>
            </a:endParaRPr>
          </a:p>
        </p:txBody>
      </p:sp>
      <p:sp>
        <p:nvSpPr>
          <p:cNvPr id="2" name="Content Placeholder 1"/>
          <p:cNvSpPr>
            <a:spLocks noGrp="1"/>
          </p:cNvSpPr>
          <p:nvPr>
            <p:ph idx="1"/>
          </p:nvPr>
        </p:nvSpPr>
        <p:spPr>
          <a:xfrm>
            <a:off x="5135184" y="4925782"/>
            <a:ext cx="4008816" cy="1671570"/>
          </a:xfrm>
        </p:spPr>
        <p:txBody>
          <a:bodyPr>
            <a:noAutofit/>
          </a:bodyPr>
          <a:lstStyle/>
          <a:p>
            <a:pPr marL="120014">
              <a:lnSpc>
                <a:spcPct val="100000"/>
              </a:lnSpc>
              <a:spcBef>
                <a:spcPts val="350"/>
              </a:spcBef>
            </a:pPr>
            <a:endParaRPr lang="en-US" sz="2800" dirty="0">
              <a:latin typeface="Times New Roman" pitchFamily="18" charset="0"/>
              <a:cs typeface="Times New Roman" pitchFamily="18" charset="0"/>
            </a:endParaRPr>
          </a:p>
          <a:p>
            <a:pPr marL="18288" indent="0">
              <a:spcBef>
                <a:spcPts val="5"/>
              </a:spcBef>
              <a:buNone/>
            </a:pPr>
            <a:endParaRPr lang="en-US" sz="2000" b="1" dirty="0">
              <a:latin typeface="Tempus Sans ITC" pitchFamily="82" charset="0"/>
              <a:cs typeface="Times New Roman"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054" y="1107645"/>
            <a:ext cx="2854216" cy="414655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37377" b="12517"/>
          <a:stretch/>
        </p:blipFill>
        <p:spPr>
          <a:xfrm>
            <a:off x="2135054" y="4846946"/>
            <a:ext cx="5294337" cy="166366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0997" y="1107645"/>
            <a:ext cx="2258394" cy="3739301"/>
          </a:xfrm>
          <a:prstGeom prst="rect">
            <a:avLst/>
          </a:prstGeom>
        </p:spPr>
      </p:pic>
      <p:sp>
        <p:nvSpPr>
          <p:cNvPr id="4" name="Slide Number Placeholder 3"/>
          <p:cNvSpPr>
            <a:spLocks noGrp="1"/>
          </p:cNvSpPr>
          <p:nvPr>
            <p:ph type="sldNum" sz="quarter" idx="11"/>
          </p:nvPr>
        </p:nvSpPr>
        <p:spPr/>
        <p:txBody>
          <a:bodyPr/>
          <a:lstStyle/>
          <a:p>
            <a:fld id="{C1AB3586-9833-407A-8B3B-FAE83F554AD2}" type="slidenum">
              <a:rPr lang="en-US" smtClean="0"/>
              <a:pPr/>
              <a:t>2</a:t>
            </a:fld>
            <a:endParaRPr lang="en-US"/>
          </a:p>
        </p:txBody>
      </p:sp>
    </p:spTree>
    <p:extLst>
      <p:ext uri="{BB962C8B-B14F-4D97-AF65-F5344CB8AC3E}">
        <p14:creationId xmlns:p14="http://schemas.microsoft.com/office/powerpoint/2010/main" val="4220007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928670"/>
            <a:ext cx="8115328" cy="785818"/>
          </a:xfrm>
          <a:noFill/>
          <a:ln>
            <a:noFill/>
          </a:ln>
        </p:spPr>
        <p:txBody>
          <a:bodyPr>
            <a:normAutofit fontScale="90000"/>
          </a:bodyPr>
          <a:lstStyle/>
          <a:p>
            <a:pPr lvl="0">
              <a:buFont typeface="Wingdings" panose="05000000000000000000" pitchFamily="2" charset="2"/>
              <a:buChar char="Ø"/>
            </a:pPr>
            <a:r>
              <a:rPr lang="en-US" sz="4000" i="1" u="sng" dirty="0">
                <a:solidFill>
                  <a:srgbClr val="FFFF00"/>
                </a:solidFill>
              </a:rPr>
              <a:t>Formation of gingival margin</a:t>
            </a:r>
            <a:br>
              <a:rPr lang="en-US" sz="4000" dirty="0">
                <a:solidFill>
                  <a:schemeClr val="tx1"/>
                </a:solidFill>
              </a:rPr>
            </a:br>
            <a:endParaRPr lang="en-US" sz="4000" dirty="0"/>
          </a:p>
        </p:txBody>
      </p:sp>
      <p:sp>
        <p:nvSpPr>
          <p:cNvPr id="3" name="Content Placeholder 2"/>
          <p:cNvSpPr>
            <a:spLocks noGrp="1"/>
          </p:cNvSpPr>
          <p:nvPr>
            <p:ph idx="1"/>
          </p:nvPr>
        </p:nvSpPr>
        <p:spPr>
          <a:xfrm>
            <a:off x="785786" y="1428736"/>
            <a:ext cx="7901014" cy="2000265"/>
          </a:xfrm>
        </p:spPr>
        <p:style>
          <a:lnRef idx="3">
            <a:schemeClr val="lt1"/>
          </a:lnRef>
          <a:fillRef idx="1">
            <a:schemeClr val="accent3"/>
          </a:fillRef>
          <a:effectRef idx="1">
            <a:schemeClr val="accent3"/>
          </a:effectRef>
          <a:fontRef idx="minor">
            <a:schemeClr val="lt1"/>
          </a:fontRef>
        </p:style>
        <p:txBody>
          <a:bodyPr/>
          <a:lstStyle/>
          <a:p>
            <a:pPr>
              <a:lnSpc>
                <a:spcPct val="150000"/>
              </a:lnSpc>
            </a:pPr>
            <a:r>
              <a:rPr lang="en-US" dirty="0">
                <a:latin typeface="Palatino Linotype" pitchFamily="18" charset="0"/>
                <a:cs typeface="Segoe Print" panose="02000600000000000000" charset="0"/>
              </a:rPr>
              <a:t>As the crown penetrates oral mucosa, </a:t>
            </a:r>
            <a:r>
              <a:rPr lang="en-US" dirty="0">
                <a:solidFill>
                  <a:srgbClr val="FF0066"/>
                </a:solidFill>
                <a:latin typeface="Palatino Linotype" pitchFamily="18" charset="0"/>
                <a:cs typeface="Segoe Print" panose="02000600000000000000" charset="0"/>
              </a:rPr>
              <a:t>marginal gingiva and sulcus develop</a:t>
            </a:r>
            <a:r>
              <a:rPr lang="en-US" dirty="0">
                <a:latin typeface="Palatino Linotype" pitchFamily="18" charset="0"/>
                <a:cs typeface="Segoe Print" panose="02000600000000000000" charset="0"/>
              </a:rPr>
              <a:t>.</a:t>
            </a:r>
          </a:p>
          <a:p>
            <a:pPr>
              <a:lnSpc>
                <a:spcPct val="150000"/>
              </a:lnSpc>
            </a:pPr>
            <a:r>
              <a:rPr lang="en-US" dirty="0">
                <a:latin typeface="Palatino Linotype" pitchFamily="18" charset="0"/>
                <a:cs typeface="Segoe Print" panose="02000600000000000000" charset="0"/>
              </a:rPr>
              <a:t>Usually </a:t>
            </a:r>
            <a:r>
              <a:rPr lang="en-US" dirty="0">
                <a:solidFill>
                  <a:srgbClr val="FF0066"/>
                </a:solidFill>
                <a:latin typeface="Palatino Linotype" pitchFamily="18" charset="0"/>
                <a:cs typeface="Segoe Print" panose="02000600000000000000" charset="0"/>
              </a:rPr>
              <a:t>edematous, rounded and slightly reddened.</a:t>
            </a:r>
          </a:p>
        </p:txBody>
      </p:sp>
      <p:pic>
        <p:nvPicPr>
          <p:cNvPr id="2050" name="Picture 2"/>
          <p:cNvPicPr>
            <a:picLocks noChangeAspect="1" noChangeArrowheads="1"/>
          </p:cNvPicPr>
          <p:nvPr/>
        </p:nvPicPr>
        <p:blipFill>
          <a:blip r:embed="rId2" cstate="print"/>
          <a:srcRect/>
          <a:stretch>
            <a:fillRect/>
          </a:stretch>
        </p:blipFill>
        <p:spPr bwMode="auto">
          <a:xfrm>
            <a:off x="5857884" y="3714752"/>
            <a:ext cx="2843212" cy="2879757"/>
          </a:xfrm>
          <a:prstGeom prst="roundRect">
            <a:avLst/>
          </a:prstGeom>
          <a:noFill/>
          <a:ln w="9525">
            <a:noFill/>
            <a:miter lim="800000"/>
            <a:headEnd/>
            <a:tailEnd/>
          </a:ln>
        </p:spPr>
      </p:pic>
      <p:cxnSp>
        <p:nvCxnSpPr>
          <p:cNvPr id="6" name="Straight Arrow Connector 5"/>
          <p:cNvCxnSpPr/>
          <p:nvPr/>
        </p:nvCxnSpPr>
        <p:spPr>
          <a:xfrm flipH="1" flipV="1">
            <a:off x="5563235" y="4420235"/>
            <a:ext cx="511810" cy="599440"/>
          </a:xfrm>
          <a:prstGeom prst="straightConnector1">
            <a:avLst/>
          </a:prstGeom>
          <a:ln w="50800" cap="flat">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1"/>
          </p:nvPr>
        </p:nvSpPr>
        <p:spPr/>
        <p:txBody>
          <a:bodyPr/>
          <a:lstStyle/>
          <a:p>
            <a:fld id="{C1AB3586-9833-407A-8B3B-FAE83F554AD2}" type="slidenum">
              <a:rPr lang="en-US" smtClean="0"/>
              <a:pPr/>
              <a:t>20</a:t>
            </a:fld>
            <a:endParaRPr lang="en-US"/>
          </a:p>
        </p:txBody>
      </p:sp>
      <p:pic>
        <p:nvPicPr>
          <p:cNvPr id="1026" name="Picture 2" descr="Eruption and Shedding of Teeth - Pediatric Dentistry - a Clinical Approach,  3ed.">
            <a:extLst>
              <a:ext uri="{FF2B5EF4-FFF2-40B4-BE49-F238E27FC236}">
                <a16:creationId xmlns:a16="http://schemas.microsoft.com/office/drawing/2014/main" id="{24B28944-F86A-E148-5292-BFE0724BCE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158" y="3645024"/>
            <a:ext cx="4347942" cy="28797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928670"/>
            <a:ext cx="8335039" cy="428628"/>
          </a:xfrm>
          <a:solidFill>
            <a:schemeClr val="bg2">
              <a:lumMod val="50000"/>
            </a:schemeClr>
          </a:solidFill>
        </p:spPr>
        <p:txBody>
          <a:bodyPr>
            <a:normAutofit fontScale="90000"/>
          </a:bodyPr>
          <a:lstStyle/>
          <a:p>
            <a:pPr lvl="0" indent="0">
              <a:buFont typeface="Wingdings" panose="05000000000000000000" pitchFamily="2" charset="2"/>
            </a:pPr>
            <a:br>
              <a:rPr lang="en-US" sz="4400" i="1" u="sng" dirty="0">
                <a:solidFill>
                  <a:srgbClr val="181868"/>
                </a:solidFill>
              </a:rPr>
            </a:br>
            <a:r>
              <a:rPr lang="en-US" sz="4400" i="1" u="sng" dirty="0">
                <a:solidFill>
                  <a:srgbClr val="181868"/>
                </a:solidFill>
              </a:rPr>
              <a:t> </a:t>
            </a:r>
            <a:br>
              <a:rPr lang="en-US" sz="4400" i="1" u="sng" dirty="0">
                <a:solidFill>
                  <a:srgbClr val="181868"/>
                </a:solidFill>
              </a:rPr>
            </a:br>
            <a:r>
              <a:rPr lang="en-US" sz="4400" i="1" u="sng" dirty="0">
                <a:solidFill>
                  <a:srgbClr val="FFFF00"/>
                </a:solidFill>
              </a:rPr>
              <a:t>Normal prominence of gingival margin</a:t>
            </a:r>
            <a:br>
              <a:rPr lang="en-US" sz="5400" dirty="0">
                <a:solidFill>
                  <a:schemeClr val="tx1"/>
                </a:solidFill>
              </a:rPr>
            </a:br>
            <a:endParaRPr lang="en-US" dirty="0"/>
          </a:p>
        </p:txBody>
      </p:sp>
      <p:sp>
        <p:nvSpPr>
          <p:cNvPr id="3" name="Content Placeholder 2"/>
          <p:cNvSpPr>
            <a:spLocks noGrp="1"/>
          </p:cNvSpPr>
          <p:nvPr>
            <p:ph idx="1"/>
          </p:nvPr>
        </p:nvSpPr>
        <p:spPr>
          <a:xfrm>
            <a:off x="3786182" y="1357298"/>
            <a:ext cx="5143536" cy="4857784"/>
          </a:xfrm>
        </p:spPr>
        <p:style>
          <a:lnRef idx="2">
            <a:schemeClr val="accent6">
              <a:shade val="50000"/>
            </a:schemeClr>
          </a:lnRef>
          <a:fillRef idx="1">
            <a:schemeClr val="accent6"/>
          </a:fillRef>
          <a:effectRef idx="0">
            <a:schemeClr val="accent6"/>
          </a:effectRef>
          <a:fontRef idx="minor">
            <a:schemeClr val="lt1"/>
          </a:fontRef>
        </p:style>
        <p:txBody>
          <a:bodyPr>
            <a:normAutofit fontScale="97500"/>
          </a:bodyPr>
          <a:lstStyle/>
          <a:p>
            <a:pPr marL="457200" indent="-457200">
              <a:lnSpc>
                <a:spcPct val="150000"/>
              </a:lnSpc>
              <a:buAutoNum type="arabicPeriod"/>
            </a:pPr>
            <a:r>
              <a:rPr lang="en-IN" altLang="en-US" dirty="0">
                <a:latin typeface="Palatino Linotype" pitchFamily="18" charset="0"/>
                <a:cs typeface="Segoe Print" panose="02000600000000000000" charset="0"/>
              </a:rPr>
              <a:t>During the </a:t>
            </a:r>
            <a:r>
              <a:rPr lang="en-IN" altLang="en-US" dirty="0">
                <a:solidFill>
                  <a:srgbClr val="FF0066"/>
                </a:solidFill>
                <a:latin typeface="Palatino Linotype" pitchFamily="18" charset="0"/>
                <a:cs typeface="Segoe Print" panose="02000600000000000000" charset="0"/>
              </a:rPr>
              <a:t>period of </a:t>
            </a:r>
            <a:r>
              <a:rPr lang="en-US" dirty="0">
                <a:solidFill>
                  <a:srgbClr val="FF0066"/>
                </a:solidFill>
                <a:latin typeface="Palatino Linotype" pitchFamily="18" charset="0"/>
                <a:cs typeface="Segoe Print" panose="02000600000000000000" charset="0"/>
              </a:rPr>
              <a:t> mixed dentition</a:t>
            </a:r>
            <a:r>
              <a:rPr lang="en-US" dirty="0">
                <a:latin typeface="Palatino Linotype" pitchFamily="18" charset="0"/>
                <a:cs typeface="Segoe Print" panose="02000600000000000000" charset="0"/>
              </a:rPr>
              <a:t> it is normal for marginal gingiva </a:t>
            </a:r>
            <a:r>
              <a:rPr lang="en-US" dirty="0">
                <a:solidFill>
                  <a:srgbClr val="FF0066"/>
                </a:solidFill>
                <a:latin typeface="Palatino Linotype" pitchFamily="18" charset="0"/>
                <a:cs typeface="Segoe Print" panose="02000600000000000000" charset="0"/>
              </a:rPr>
              <a:t>around permanent teeth</a:t>
            </a:r>
            <a:r>
              <a:rPr lang="en-US" dirty="0">
                <a:latin typeface="Palatino Linotype" pitchFamily="18" charset="0"/>
                <a:cs typeface="Segoe Print" panose="02000600000000000000" charset="0"/>
              </a:rPr>
              <a:t> to be prominent, particularly maxillary anterior region. </a:t>
            </a:r>
          </a:p>
          <a:p>
            <a:pPr marL="457200" indent="-457200">
              <a:lnSpc>
                <a:spcPct val="150000"/>
              </a:lnSpc>
              <a:buAutoNum type="arabicPeriod"/>
            </a:pPr>
            <a:r>
              <a:rPr lang="en-US" dirty="0">
                <a:latin typeface="Palatino Linotype" pitchFamily="18" charset="0"/>
                <a:cs typeface="Segoe Print" panose="02000600000000000000" charset="0"/>
              </a:rPr>
              <a:t>At this stage of</a:t>
            </a:r>
            <a:r>
              <a:rPr lang="en-US" dirty="0">
                <a:solidFill>
                  <a:srgbClr val="FF0066"/>
                </a:solidFill>
                <a:latin typeface="Palatino Linotype" pitchFamily="18" charset="0"/>
                <a:cs typeface="Segoe Print" panose="02000600000000000000" charset="0"/>
              </a:rPr>
              <a:t> tooth eruption gingiva is still attached to crown</a:t>
            </a:r>
          </a:p>
          <a:p>
            <a:pPr marL="457200" indent="-457200">
              <a:lnSpc>
                <a:spcPct val="150000"/>
              </a:lnSpc>
              <a:buAutoNum type="arabicPeriod"/>
            </a:pPr>
            <a:r>
              <a:rPr lang="en-US" dirty="0">
                <a:latin typeface="Palatino Linotype" pitchFamily="18" charset="0"/>
                <a:cs typeface="Segoe Print" panose="02000600000000000000" charset="0"/>
              </a:rPr>
              <a:t> it appears prominent when</a:t>
            </a:r>
            <a:r>
              <a:rPr lang="en-US" dirty="0">
                <a:solidFill>
                  <a:srgbClr val="FF0066"/>
                </a:solidFill>
                <a:latin typeface="Palatino Linotype" pitchFamily="18" charset="0"/>
                <a:cs typeface="Segoe Print" panose="02000600000000000000" charset="0"/>
              </a:rPr>
              <a:t> superimposed on the bulk of underlying enamel</a:t>
            </a:r>
            <a:r>
              <a:rPr lang="en-IN" altLang="en-US" dirty="0">
                <a:solidFill>
                  <a:srgbClr val="FF0066"/>
                </a:solidFill>
                <a:latin typeface="Palatino Linotype" pitchFamily="18" charset="0"/>
                <a:cs typeface="Segoe Print" panose="02000600000000000000" charset="0"/>
              </a:rPr>
              <a:t>..</a:t>
            </a:r>
            <a:endParaRPr lang="en-US" dirty="0">
              <a:solidFill>
                <a:srgbClr val="FF0066"/>
              </a:solidFill>
              <a:latin typeface="Palatino Linotype" pitchFamily="18" charset="0"/>
              <a:cs typeface="Segoe Print" panose="02000600000000000000" charset="0"/>
            </a:endParaRPr>
          </a:p>
          <a:p>
            <a:pPr marL="457200" indent="-457200">
              <a:buAutoNum type="arabicPeriod"/>
            </a:pPr>
            <a:endParaRPr lang="en-US" dirty="0">
              <a:latin typeface="Segoe Print" panose="02000600000000000000" charset="0"/>
              <a:cs typeface="Segoe Print" panose="02000600000000000000" charset="0"/>
            </a:endParaRPr>
          </a:p>
        </p:txBody>
      </p:sp>
      <p:pic>
        <p:nvPicPr>
          <p:cNvPr id="5122" name="Picture 2" descr="http://img.tfd.com/mosby/thumbs/500233-fx3.jpg"/>
          <p:cNvPicPr>
            <a:picLocks noChangeAspect="1" noChangeArrowheads="1"/>
          </p:cNvPicPr>
          <p:nvPr/>
        </p:nvPicPr>
        <p:blipFill>
          <a:blip r:embed="rId2" cstate="print"/>
          <a:srcRect/>
          <a:stretch>
            <a:fillRect/>
          </a:stretch>
        </p:blipFill>
        <p:spPr bwMode="auto">
          <a:xfrm>
            <a:off x="99060" y="4128135"/>
            <a:ext cx="3505200" cy="2285390"/>
          </a:xfrm>
          <a:prstGeom prst="rect">
            <a:avLst/>
          </a:prstGeom>
          <a:noFill/>
        </p:spPr>
      </p:pic>
      <p:cxnSp>
        <p:nvCxnSpPr>
          <p:cNvPr id="5" name="Straight Arrow Connector 4"/>
          <p:cNvCxnSpPr/>
          <p:nvPr/>
        </p:nvCxnSpPr>
        <p:spPr>
          <a:xfrm rot="16200000" flipV="1">
            <a:off x="76200" y="4093845"/>
            <a:ext cx="685800" cy="381000"/>
          </a:xfrm>
          <a:prstGeom prst="straightConnector1">
            <a:avLst/>
          </a:prstGeom>
          <a:ln w="50800" cap="flat">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flipH="1" flipV="1">
            <a:off x="848360" y="4015740"/>
            <a:ext cx="762000" cy="228600"/>
          </a:xfrm>
          <a:prstGeom prst="straightConnector1">
            <a:avLst/>
          </a:prstGeom>
          <a:ln w="50800" cap="flat">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1"/>
          </p:nvPr>
        </p:nvSpPr>
        <p:spPr/>
        <p:txBody>
          <a:bodyPr/>
          <a:lstStyle/>
          <a:p>
            <a:fld id="{C1AB3586-9833-407A-8B3B-FAE83F554AD2}"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609600"/>
            <a:ext cx="8305800" cy="5578450"/>
          </a:xfrm>
          <a:prstGeom prst="rect">
            <a:avLst/>
          </a:prstGeom>
        </p:spPr>
        <p:txBody>
          <a:bodyPr wrap="square">
            <a:spAutoFit/>
          </a:bodyPr>
          <a:lstStyle/>
          <a:p>
            <a:r>
              <a:rPr lang="en-US" sz="4000" b="1" dirty="0">
                <a:solidFill>
                  <a:srgbClr val="FFC000"/>
                </a:solidFill>
                <a:latin typeface="Tempus Sans ITC" pitchFamily="82" charset="0"/>
              </a:rPr>
              <a:t>Epidemiology </a:t>
            </a:r>
          </a:p>
          <a:p>
            <a:endParaRPr lang="en-US" sz="1050" b="1" dirty="0">
              <a:solidFill>
                <a:srgbClr val="FFC000"/>
              </a:solidFill>
              <a:latin typeface="Tempus Sans ITC" pitchFamily="82" charset="0"/>
            </a:endParaRPr>
          </a:p>
          <a:p>
            <a:pPr algn="just">
              <a:lnSpc>
                <a:spcPct val="150000"/>
              </a:lnSpc>
            </a:pPr>
            <a:r>
              <a:rPr lang="en-US" sz="2000" dirty="0"/>
              <a:t>• The prevalence of gingivitis in developed countries was about 73% among the children between 6 and 11 years of old. This rate raises with increasing in age from 6 to 11.</a:t>
            </a:r>
            <a:r>
              <a:rPr lang="en-US" sz="2000" b="1" dirty="0">
                <a:solidFill>
                  <a:srgbClr val="C00000"/>
                </a:solidFill>
              </a:rPr>
              <a:t>*</a:t>
            </a:r>
          </a:p>
          <a:p>
            <a:pPr algn="just">
              <a:lnSpc>
                <a:spcPct val="150000"/>
              </a:lnSpc>
            </a:pPr>
            <a:endParaRPr lang="en-US" sz="800" b="1" dirty="0">
              <a:solidFill>
                <a:srgbClr val="FFC000"/>
              </a:solidFill>
            </a:endParaRPr>
          </a:p>
          <a:p>
            <a:pPr algn="just">
              <a:lnSpc>
                <a:spcPct val="150000"/>
              </a:lnSpc>
            </a:pPr>
            <a:r>
              <a:rPr lang="en-US" sz="2000" dirty="0"/>
              <a:t>• Several studies have shown that the prevalence of gingivitis increases markedly during puberty. </a:t>
            </a:r>
          </a:p>
          <a:p>
            <a:pPr algn="just">
              <a:lnSpc>
                <a:spcPct val="150000"/>
              </a:lnSpc>
            </a:pPr>
            <a:endParaRPr lang="en-US" sz="800" dirty="0"/>
          </a:p>
          <a:p>
            <a:pPr algn="just">
              <a:lnSpc>
                <a:spcPct val="150000"/>
              </a:lnSpc>
            </a:pPr>
            <a:r>
              <a:rPr lang="en-US" sz="2000" dirty="0"/>
              <a:t>• During adolescence- an increase in the prevalence of gingivitis figures varying from 50-99%. </a:t>
            </a:r>
          </a:p>
          <a:p>
            <a:pPr algn="just">
              <a:lnSpc>
                <a:spcPct val="150000"/>
              </a:lnSpc>
            </a:pPr>
            <a:endParaRPr lang="en-US" sz="800" dirty="0"/>
          </a:p>
          <a:p>
            <a:pPr algn="just">
              <a:lnSpc>
                <a:spcPct val="150000"/>
              </a:lnSpc>
            </a:pPr>
            <a:r>
              <a:rPr lang="en-US" sz="2000" dirty="0"/>
              <a:t>• The prevalence of gingivitis is less in girls than boys, which is probably related the levels of oral hygiene.</a:t>
            </a:r>
            <a:endParaRPr lang="en-IN" sz="2000" dirty="0"/>
          </a:p>
        </p:txBody>
      </p:sp>
      <p:sp>
        <p:nvSpPr>
          <p:cNvPr id="5" name="Rectangle 4"/>
          <p:cNvSpPr/>
          <p:nvPr/>
        </p:nvSpPr>
        <p:spPr>
          <a:xfrm>
            <a:off x="0" y="6506016"/>
            <a:ext cx="9144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IN" sz="900" b="1" dirty="0">
                <a:solidFill>
                  <a:srgbClr val="C00000"/>
                </a:solidFill>
              </a:rPr>
              <a:t>*</a:t>
            </a:r>
            <a:r>
              <a:rPr lang="en-IN" sz="900" dirty="0"/>
              <a:t> M. </a:t>
            </a:r>
            <a:r>
              <a:rPr lang="en-IN" sz="900" dirty="0" err="1"/>
              <a:t>Ketabi</a:t>
            </a:r>
            <a:r>
              <a:rPr lang="en-IN" sz="900" dirty="0"/>
              <a:t> , M. </a:t>
            </a:r>
            <a:r>
              <a:rPr lang="en-IN" sz="900" dirty="0" err="1"/>
              <a:t>Tazhibi</a:t>
            </a:r>
            <a:r>
              <a:rPr lang="en-IN" sz="900" dirty="0"/>
              <a:t>, S. </a:t>
            </a:r>
            <a:r>
              <a:rPr lang="en-IN" sz="900" dirty="0" err="1"/>
              <a:t>Mohebrasool</a:t>
            </a:r>
            <a:r>
              <a:rPr lang="en-IN" sz="900" dirty="0"/>
              <a:t>. The </a:t>
            </a:r>
            <a:r>
              <a:rPr lang="en-IN" sz="900" dirty="0" err="1"/>
              <a:t>Prevalance</a:t>
            </a:r>
            <a:r>
              <a:rPr lang="en-IN" sz="900" dirty="0"/>
              <a:t> and Risk Factors of Gingivitis Among the Children Referred to Isfahan Islamic Azad University (</a:t>
            </a:r>
            <a:r>
              <a:rPr lang="en-IN" sz="900" dirty="0" err="1"/>
              <a:t>Khorasgan</a:t>
            </a:r>
            <a:r>
              <a:rPr lang="en-IN" sz="900" dirty="0"/>
              <a:t> Branch) Dental School, In Iran. Dental Research Journal Vol. 3, No.1, Spring - Summer 2006.</a:t>
            </a:r>
          </a:p>
        </p:txBody>
      </p:sp>
      <p:sp>
        <p:nvSpPr>
          <p:cNvPr id="2" name="Slide Number Placeholder 1"/>
          <p:cNvSpPr>
            <a:spLocks noGrp="1"/>
          </p:cNvSpPr>
          <p:nvPr>
            <p:ph type="sldNum" sz="quarter" idx="11"/>
          </p:nvPr>
        </p:nvSpPr>
        <p:spPr/>
        <p:txBody>
          <a:bodyPr/>
          <a:lstStyle/>
          <a:p>
            <a:fld id="{C1AB3586-9833-407A-8B3B-FAE83F554AD2}" type="slidenum">
              <a:rPr lang="en-US" smtClean="0"/>
              <a:pPr/>
              <a:t>22</a:t>
            </a:fld>
            <a:endParaRPr lang="en-US"/>
          </a:p>
        </p:txBody>
      </p:sp>
    </p:spTree>
    <p:extLst>
      <p:ext uri="{BB962C8B-B14F-4D97-AF65-F5344CB8AC3E}">
        <p14:creationId xmlns:p14="http://schemas.microsoft.com/office/powerpoint/2010/main" val="2575773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609600"/>
            <a:ext cx="8305800" cy="6409447"/>
          </a:xfrm>
          <a:prstGeom prst="rect">
            <a:avLst/>
          </a:prstGeom>
        </p:spPr>
        <p:txBody>
          <a:bodyPr wrap="square">
            <a:spAutoFit/>
          </a:bodyPr>
          <a:lstStyle/>
          <a:p>
            <a:r>
              <a:rPr lang="en-US" sz="4000" b="1" dirty="0">
                <a:solidFill>
                  <a:srgbClr val="FFC000"/>
                </a:solidFill>
                <a:latin typeface="Tempus Sans ITC" pitchFamily="82" charset="0"/>
              </a:rPr>
              <a:t>Epidemiology </a:t>
            </a:r>
          </a:p>
          <a:p>
            <a:endParaRPr lang="en-US" sz="1050" b="1" dirty="0">
              <a:solidFill>
                <a:srgbClr val="FFC000"/>
              </a:solidFill>
              <a:latin typeface="Tempus Sans ITC" pitchFamily="82" charset="0"/>
            </a:endParaRPr>
          </a:p>
          <a:p>
            <a:pPr algn="just">
              <a:lnSpc>
                <a:spcPct val="150000"/>
              </a:lnSpc>
            </a:pPr>
            <a:r>
              <a:rPr lang="en-US" sz="2000" dirty="0"/>
              <a:t>• I</a:t>
            </a:r>
            <a:r>
              <a:rPr lang="en-IN" sz="2000" dirty="0"/>
              <a:t>n India, 67% of rural and 33% of the urban population of 5 year old children had gingivitis. This depicts the association of socio economic status. </a:t>
            </a:r>
            <a:r>
              <a:rPr lang="en-IN" sz="2000" dirty="0">
                <a:solidFill>
                  <a:srgbClr val="FFC000"/>
                </a:solidFill>
              </a:rPr>
              <a:t>(</a:t>
            </a:r>
            <a:r>
              <a:rPr lang="en-IN" sz="2000" dirty="0" err="1">
                <a:solidFill>
                  <a:srgbClr val="FFC000"/>
                </a:solidFill>
              </a:rPr>
              <a:t>Kaur</a:t>
            </a:r>
            <a:r>
              <a:rPr lang="en-IN" sz="2000" dirty="0">
                <a:solidFill>
                  <a:srgbClr val="FFC000"/>
                </a:solidFill>
              </a:rPr>
              <a:t> et al., 2014) </a:t>
            </a:r>
          </a:p>
          <a:p>
            <a:pPr algn="just">
              <a:lnSpc>
                <a:spcPct val="150000"/>
              </a:lnSpc>
            </a:pPr>
            <a:endParaRPr lang="en-IN" sz="1400" dirty="0"/>
          </a:p>
          <a:p>
            <a:pPr algn="just">
              <a:lnSpc>
                <a:spcPct val="150000"/>
              </a:lnSpc>
              <a:buFont typeface="Arial" pitchFamily="34" charset="0"/>
              <a:buChar char="•"/>
            </a:pPr>
            <a:r>
              <a:rPr lang="en-IN" sz="2000" dirty="0" err="1">
                <a:solidFill>
                  <a:srgbClr val="FFC000"/>
                </a:solidFill>
              </a:rPr>
              <a:t>Dhar</a:t>
            </a:r>
            <a:r>
              <a:rPr lang="en-IN" sz="2000" dirty="0">
                <a:solidFill>
                  <a:srgbClr val="FFC000"/>
                </a:solidFill>
              </a:rPr>
              <a:t> </a:t>
            </a:r>
            <a:r>
              <a:rPr lang="en-IN" sz="2000" i="1" dirty="0">
                <a:solidFill>
                  <a:srgbClr val="FFC000"/>
                </a:solidFill>
              </a:rPr>
              <a:t>et al</a:t>
            </a:r>
            <a:r>
              <a:rPr lang="en-IN" sz="2000" dirty="0">
                <a:solidFill>
                  <a:srgbClr val="FFC000"/>
                </a:solidFill>
              </a:rPr>
              <a:t>. 2018</a:t>
            </a:r>
            <a:r>
              <a:rPr lang="en-IN" sz="2000" dirty="0"/>
              <a:t>, who did a study on school-going children of rural areas of India have reported 84.3% overall prevalence in gingivitis.</a:t>
            </a:r>
          </a:p>
          <a:p>
            <a:pPr algn="just">
              <a:lnSpc>
                <a:spcPct val="150000"/>
              </a:lnSpc>
              <a:buFont typeface="Arial" pitchFamily="34" charset="0"/>
              <a:buChar char="•"/>
            </a:pPr>
            <a:endParaRPr lang="en-IN" sz="2000" dirty="0"/>
          </a:p>
          <a:p>
            <a:pPr algn="just">
              <a:lnSpc>
                <a:spcPct val="150000"/>
              </a:lnSpc>
              <a:buFont typeface="Arial" pitchFamily="34" charset="0"/>
              <a:buChar char="•"/>
            </a:pPr>
            <a:r>
              <a:rPr lang="en-IN" sz="2000" dirty="0"/>
              <a:t>The overall prevalence of gingivitis was77.52% among schools children of 8-17 years of age in </a:t>
            </a:r>
            <a:r>
              <a:rPr lang="en-IN" sz="2000" dirty="0" err="1"/>
              <a:t>Lucknow</a:t>
            </a:r>
            <a:r>
              <a:rPr lang="en-IN" sz="2000" dirty="0"/>
              <a:t> region of Uttar Pradesh, India. The younger age group children had comparatively lesser percentage of gingivitis than older age group children.</a:t>
            </a:r>
            <a:r>
              <a:rPr lang="en-IN" sz="2000" dirty="0">
                <a:solidFill>
                  <a:srgbClr val="FFC000"/>
                </a:solidFill>
              </a:rPr>
              <a:t>(Singh et al., 2014)</a:t>
            </a:r>
          </a:p>
          <a:p>
            <a:pPr algn="just">
              <a:lnSpc>
                <a:spcPct val="150000"/>
              </a:lnSpc>
            </a:pPr>
            <a:endParaRPr lang="en-IN" sz="2000" dirty="0"/>
          </a:p>
        </p:txBody>
      </p:sp>
      <p:sp>
        <p:nvSpPr>
          <p:cNvPr id="5" name="Rectangle 4"/>
          <p:cNvSpPr/>
          <p:nvPr/>
        </p:nvSpPr>
        <p:spPr>
          <a:xfrm>
            <a:off x="0" y="6506016"/>
            <a:ext cx="914400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IN" sz="900" b="1" dirty="0">
                <a:solidFill>
                  <a:srgbClr val="C00000"/>
                </a:solidFill>
              </a:rPr>
              <a:t>*</a:t>
            </a:r>
            <a:r>
              <a:rPr lang="en-IN" sz="900" dirty="0"/>
              <a:t> M. </a:t>
            </a:r>
            <a:r>
              <a:rPr lang="en-IN" sz="900" dirty="0" err="1"/>
              <a:t>Ketabi</a:t>
            </a:r>
            <a:r>
              <a:rPr lang="en-IN" sz="900" dirty="0"/>
              <a:t> , M. </a:t>
            </a:r>
            <a:r>
              <a:rPr lang="en-IN" sz="900" dirty="0" err="1"/>
              <a:t>Tazhibi</a:t>
            </a:r>
            <a:r>
              <a:rPr lang="en-IN" sz="900" dirty="0"/>
              <a:t>, S. </a:t>
            </a:r>
            <a:r>
              <a:rPr lang="en-IN" sz="900" dirty="0" err="1"/>
              <a:t>Mohebrasool</a:t>
            </a:r>
            <a:r>
              <a:rPr lang="en-IN" sz="900" dirty="0"/>
              <a:t>. The </a:t>
            </a:r>
            <a:r>
              <a:rPr lang="en-IN" sz="900" dirty="0" err="1"/>
              <a:t>Prevalance</a:t>
            </a:r>
            <a:r>
              <a:rPr lang="en-IN" sz="900" dirty="0"/>
              <a:t> and Risk Factors of Gingivitis Among the Children Referred to Isfahan Islamic Azad University (</a:t>
            </a:r>
            <a:r>
              <a:rPr lang="en-IN" sz="900" dirty="0" err="1"/>
              <a:t>Khorasgan</a:t>
            </a:r>
            <a:r>
              <a:rPr lang="en-IN" sz="900" dirty="0"/>
              <a:t> Branch) Dental School, In Iran. Dental Research Journal Vol. 3, No.1, Spring - Summer 2006.</a:t>
            </a:r>
          </a:p>
        </p:txBody>
      </p:sp>
      <p:sp>
        <p:nvSpPr>
          <p:cNvPr id="2" name="Slide Number Placeholder 1"/>
          <p:cNvSpPr>
            <a:spLocks noGrp="1"/>
          </p:cNvSpPr>
          <p:nvPr>
            <p:ph type="sldNum" sz="quarter" idx="11"/>
          </p:nvPr>
        </p:nvSpPr>
        <p:spPr/>
        <p:txBody>
          <a:bodyPr/>
          <a:lstStyle/>
          <a:p>
            <a:fld id="{C1AB3586-9833-407A-8B3B-FAE83F554AD2}" type="slidenum">
              <a:rPr lang="en-US" smtClean="0"/>
              <a:pPr/>
              <a:t>23</a:t>
            </a:fld>
            <a:endParaRPr lang="en-US"/>
          </a:p>
        </p:txBody>
      </p:sp>
    </p:spTree>
    <p:extLst>
      <p:ext uri="{BB962C8B-B14F-4D97-AF65-F5344CB8AC3E}">
        <p14:creationId xmlns:p14="http://schemas.microsoft.com/office/powerpoint/2010/main" val="2575773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81400"/>
            <a:ext cx="9144000" cy="914400"/>
          </a:xfrm>
        </p:spPr>
        <p:txBody>
          <a:bodyPr/>
          <a:lstStyle/>
          <a:p>
            <a:pPr algn="ctr"/>
            <a:r>
              <a:rPr lang="en-US" sz="6000" b="1" spc="-515" dirty="0">
                <a:solidFill>
                  <a:srgbClr val="FFC000"/>
                </a:solidFill>
                <a:effectLst/>
                <a:latin typeface="Tempus Sans ITC" pitchFamily="82" charset="0"/>
                <a:cs typeface="Times New Roman"/>
              </a:rPr>
              <a:t> </a:t>
            </a:r>
            <a:r>
              <a:rPr lang="en-US" sz="6000" b="1" spc="-405" dirty="0">
                <a:solidFill>
                  <a:srgbClr val="FFC000"/>
                </a:solidFill>
                <a:effectLst/>
                <a:uFill>
                  <a:solidFill>
                    <a:srgbClr val="00AF50"/>
                  </a:solidFill>
                </a:uFill>
                <a:latin typeface="Tempus Sans ITC" pitchFamily="82" charset="0"/>
                <a:cs typeface="Times New Roman"/>
              </a:rPr>
              <a:t>Classification of </a:t>
            </a:r>
            <a:r>
              <a:rPr lang="en-US" sz="6000" b="1" spc="-395" dirty="0">
                <a:solidFill>
                  <a:srgbClr val="FFC000"/>
                </a:solidFill>
                <a:effectLst/>
                <a:uFill>
                  <a:solidFill>
                    <a:srgbClr val="00AF50"/>
                  </a:solidFill>
                </a:uFill>
                <a:latin typeface="Tempus Sans ITC" pitchFamily="82" charset="0"/>
                <a:cs typeface="Times New Roman"/>
              </a:rPr>
              <a:t>Gingival  </a:t>
            </a:r>
            <a:r>
              <a:rPr lang="en-US" sz="6000" b="1" spc="-515" dirty="0">
                <a:solidFill>
                  <a:srgbClr val="FFC000"/>
                </a:solidFill>
                <a:effectLst/>
                <a:uFill>
                  <a:solidFill>
                    <a:srgbClr val="00AF50"/>
                  </a:solidFill>
                </a:uFill>
                <a:latin typeface="Tempus Sans ITC" pitchFamily="82" charset="0"/>
                <a:cs typeface="Times New Roman"/>
              </a:rPr>
              <a:t>Diseases </a:t>
            </a:r>
            <a:br>
              <a:rPr lang="en-US" sz="6000" b="1" spc="-515" dirty="0">
                <a:solidFill>
                  <a:srgbClr val="FFC000"/>
                </a:solidFill>
                <a:effectLst/>
                <a:uFill>
                  <a:solidFill>
                    <a:srgbClr val="00AF50"/>
                  </a:solidFill>
                </a:uFill>
                <a:latin typeface="Tempus Sans ITC" pitchFamily="82" charset="0"/>
                <a:cs typeface="Times New Roman"/>
              </a:rPr>
            </a:br>
            <a:endParaRPr lang="en-US" sz="6000" b="1" dirty="0">
              <a:solidFill>
                <a:srgbClr val="FFC000"/>
              </a:solidFill>
              <a:effectLst/>
              <a:latin typeface="Tempus Sans ITC" pitchFamily="82" charset="0"/>
            </a:endParaRPr>
          </a:p>
        </p:txBody>
      </p:sp>
      <p:sp>
        <p:nvSpPr>
          <p:cNvPr id="2" name="Slide Number Placeholder 1"/>
          <p:cNvSpPr>
            <a:spLocks noGrp="1"/>
          </p:cNvSpPr>
          <p:nvPr>
            <p:ph type="sldNum" sz="quarter" idx="11"/>
          </p:nvPr>
        </p:nvSpPr>
        <p:spPr/>
        <p:txBody>
          <a:bodyPr/>
          <a:lstStyle/>
          <a:p>
            <a:fld id="{C1AB3586-9833-407A-8B3B-FAE83F554AD2}" type="slidenum">
              <a:rPr lang="en-US" smtClean="0"/>
              <a:pPr/>
              <a:t>24</a:t>
            </a:fld>
            <a:endParaRPr lang="en-US"/>
          </a:p>
        </p:txBody>
      </p:sp>
    </p:spTree>
    <p:extLst>
      <p:ext uri="{BB962C8B-B14F-4D97-AF65-F5344CB8AC3E}">
        <p14:creationId xmlns:p14="http://schemas.microsoft.com/office/powerpoint/2010/main" val="983011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1447800"/>
            <a:ext cx="8458199" cy="914400"/>
          </a:xfrm>
        </p:spPr>
        <p:txBody>
          <a:bodyPr/>
          <a:lstStyle/>
          <a:p>
            <a:pPr algn="ctr">
              <a:lnSpc>
                <a:spcPct val="150000"/>
              </a:lnSpc>
            </a:pPr>
            <a:r>
              <a:rPr lang="en-US" sz="2000" b="1" dirty="0" err="1">
                <a:solidFill>
                  <a:srgbClr val="FFC000"/>
                </a:solidFill>
              </a:rPr>
              <a:t>Chapple</a:t>
            </a:r>
            <a:r>
              <a:rPr lang="en-US" sz="2000" b="1" dirty="0">
                <a:solidFill>
                  <a:srgbClr val="FFC000"/>
                </a:solidFill>
              </a:rPr>
              <a:t> et al. 2018- Classified- GINGIVAL HEALTH AND GINGIVAL DISEASES AND CONDITIONS </a:t>
            </a:r>
            <a:r>
              <a:rPr lang="en-US" sz="2400" dirty="0"/>
              <a:t>	</a:t>
            </a:r>
            <a:br>
              <a:rPr lang="en-US" sz="2400" dirty="0"/>
            </a:br>
            <a:br>
              <a:rPr lang="en-US" sz="2800" dirty="0">
                <a:solidFill>
                  <a:srgbClr val="FFC000"/>
                </a:solidFill>
                <a:effectLst/>
                <a:latin typeface="Times New Roman" pitchFamily="18" charset="0"/>
                <a:cs typeface="Times New Roman" pitchFamily="18" charset="0"/>
              </a:rPr>
            </a:br>
            <a:endParaRPr lang="en-US" sz="2800" dirty="0">
              <a:solidFill>
                <a:srgbClr val="FFC000"/>
              </a:solidFill>
              <a:effectLst/>
              <a:latin typeface="Times New Roman" pitchFamily="18" charset="0"/>
              <a:cs typeface="Times New Roman" pitchFamily="18" charset="0"/>
            </a:endParaRPr>
          </a:p>
        </p:txBody>
      </p:sp>
      <p:pic>
        <p:nvPicPr>
          <p:cNvPr id="5" name="Picture 4"/>
          <p:cNvPicPr>
            <a:picLocks noChangeAspect="1"/>
          </p:cNvPicPr>
          <p:nvPr/>
        </p:nvPicPr>
        <p:blipFill rotWithShape="1">
          <a:blip r:embed="rId2">
            <a:lum contrast="20000"/>
            <a:extLst>
              <a:ext uri="{28A0092B-C50C-407E-A947-70E740481C1C}">
                <a14:useLocalDpi xmlns:a14="http://schemas.microsoft.com/office/drawing/2010/main" val="0"/>
              </a:ext>
            </a:extLst>
          </a:blip>
          <a:srcRect t="6852"/>
          <a:stretch/>
        </p:blipFill>
        <p:spPr>
          <a:xfrm>
            <a:off x="251520" y="1147689"/>
            <a:ext cx="8892480" cy="4853079"/>
          </a:xfrm>
          <a:prstGeom prst="rect">
            <a:avLst/>
          </a:prstGeom>
        </p:spPr>
      </p:pic>
      <p:sp>
        <p:nvSpPr>
          <p:cNvPr id="6" name="Rectangle 5"/>
          <p:cNvSpPr/>
          <p:nvPr/>
        </p:nvSpPr>
        <p:spPr>
          <a:xfrm>
            <a:off x="251520" y="5986046"/>
            <a:ext cx="8892480" cy="400110"/>
          </a:xfrm>
          <a:prstGeom prst="rect">
            <a:avLst/>
          </a:prstGeom>
          <a:solidFill>
            <a:srgbClr val="FFC000"/>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000" dirty="0"/>
              <a:t>© 2018 American Academy of </a:t>
            </a:r>
            <a:r>
              <a:rPr lang="en-US" sz="1000" dirty="0" err="1"/>
              <a:t>Periodontol</a:t>
            </a:r>
            <a:r>
              <a:rPr lang="en-US" sz="1000" dirty="0"/>
              <a:t> and European Federation of Periodontology. J </a:t>
            </a:r>
            <a:r>
              <a:rPr lang="en-US" sz="1000" dirty="0" err="1"/>
              <a:t>Periodontol</a:t>
            </a:r>
            <a:r>
              <a:rPr lang="en-US" sz="1000" dirty="0"/>
              <a:t> 2018;89(</a:t>
            </a:r>
            <a:r>
              <a:rPr lang="en-US" sz="1000" dirty="0" err="1"/>
              <a:t>Supp</a:t>
            </a:r>
            <a:r>
              <a:rPr lang="en-US" sz="1000" dirty="0"/>
              <a:t> 1):S74-S84. John Wiley and Sons. Available at: “</a:t>
            </a:r>
            <a:r>
              <a:rPr lang="en-US" sz="1000" i="1" dirty="0"/>
              <a:t>https://aap.onlinelibrary.wiley.com/</a:t>
            </a:r>
            <a:r>
              <a:rPr lang="en-US" sz="1000" i="1" dirty="0" err="1"/>
              <a:t>doi</a:t>
            </a:r>
            <a:r>
              <a:rPr lang="en-US" sz="1000" i="1" dirty="0"/>
              <a:t>/full/10.1002/JPER.17-0719</a:t>
            </a:r>
            <a:r>
              <a:rPr lang="en-US" sz="1000" dirty="0"/>
              <a:t>”. </a:t>
            </a:r>
            <a:endParaRPr lang="en-IN" sz="1000" dirty="0"/>
          </a:p>
        </p:txBody>
      </p:sp>
      <p:sp>
        <p:nvSpPr>
          <p:cNvPr id="7" name="Rectangle 6"/>
          <p:cNvSpPr/>
          <p:nvPr/>
        </p:nvSpPr>
        <p:spPr>
          <a:xfrm>
            <a:off x="0" y="6519446"/>
            <a:ext cx="9144000" cy="338554"/>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en-US" sz="800" dirty="0" err="1"/>
              <a:t>Chapple</a:t>
            </a:r>
            <a:r>
              <a:rPr lang="en-US" sz="800" dirty="0"/>
              <a:t> ILC, </a:t>
            </a:r>
            <a:r>
              <a:rPr lang="en-US" sz="800" dirty="0" err="1"/>
              <a:t>Mealey</a:t>
            </a:r>
            <a:r>
              <a:rPr lang="en-US" sz="800" dirty="0"/>
              <a:t> BL, Van Dyke TE, et al. Periodontal health and gingival diseases and conditions on an intact and a reduced </a:t>
            </a:r>
            <a:r>
              <a:rPr lang="en-US" sz="800" dirty="0" err="1"/>
              <a:t>periodontium</a:t>
            </a:r>
            <a:r>
              <a:rPr lang="en-US" sz="800" dirty="0"/>
              <a:t>: Consensus report of work-group 1 of the 2017 World Workshop on the </a:t>
            </a:r>
            <a:r>
              <a:rPr lang="en-US" sz="800" dirty="0" err="1"/>
              <a:t>Classifica-tion</a:t>
            </a:r>
            <a:r>
              <a:rPr lang="en-US" sz="800" dirty="0"/>
              <a:t> of Periodontal and </a:t>
            </a:r>
            <a:r>
              <a:rPr lang="en-US" sz="800" dirty="0" err="1"/>
              <a:t>Peri</a:t>
            </a:r>
            <a:r>
              <a:rPr lang="en-US" sz="800" dirty="0"/>
              <a:t>-Implant Diseases and Conditions. J </a:t>
            </a:r>
            <a:r>
              <a:rPr lang="en-US" sz="800" dirty="0" err="1"/>
              <a:t>Periodontol</a:t>
            </a:r>
            <a:r>
              <a:rPr lang="en-US" sz="800" dirty="0"/>
              <a:t> 2018;89(</a:t>
            </a:r>
            <a:r>
              <a:rPr lang="en-US" sz="800" dirty="0" err="1"/>
              <a:t>Suppl</a:t>
            </a:r>
            <a:r>
              <a:rPr lang="en-US" sz="800" dirty="0"/>
              <a:t> 1):S74-S84. </a:t>
            </a:r>
            <a:endParaRPr lang="en-IN" sz="800" dirty="0"/>
          </a:p>
        </p:txBody>
      </p:sp>
      <p:sp>
        <p:nvSpPr>
          <p:cNvPr id="8" name="Pentagon 7"/>
          <p:cNvSpPr/>
          <p:nvPr/>
        </p:nvSpPr>
        <p:spPr>
          <a:xfrm>
            <a:off x="0" y="320626"/>
            <a:ext cx="1066800" cy="685800"/>
          </a:xfrm>
          <a:prstGeom prst="homePlat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N"/>
          </a:p>
        </p:txBody>
      </p:sp>
      <p:sp>
        <p:nvSpPr>
          <p:cNvPr id="9" name="TextBox 8"/>
          <p:cNvSpPr txBox="1"/>
          <p:nvPr/>
        </p:nvSpPr>
        <p:spPr>
          <a:xfrm>
            <a:off x="0" y="304799"/>
            <a:ext cx="838200" cy="769441"/>
          </a:xfrm>
          <a:prstGeom prst="rect">
            <a:avLst/>
          </a:prstGeom>
          <a:noFill/>
        </p:spPr>
        <p:txBody>
          <a:bodyPr wrap="square" rtlCol="0">
            <a:spAutoFit/>
          </a:bodyPr>
          <a:lstStyle/>
          <a:p>
            <a:pPr algn="ctr"/>
            <a:r>
              <a:rPr lang="en-IN" sz="4400" b="1" dirty="0">
                <a:effectLst>
                  <a:outerShdw blurRad="38100" dist="38100" dir="2700000" algn="tl">
                    <a:srgbClr val="000000">
                      <a:alpha val="43137"/>
                    </a:srgbClr>
                  </a:outerShdw>
                </a:effectLst>
              </a:rPr>
              <a:t>1</a:t>
            </a:r>
          </a:p>
        </p:txBody>
      </p:sp>
      <p:sp>
        <p:nvSpPr>
          <p:cNvPr id="10" name="Oval 9"/>
          <p:cNvSpPr/>
          <p:nvPr/>
        </p:nvSpPr>
        <p:spPr>
          <a:xfrm>
            <a:off x="4000496" y="1285860"/>
            <a:ext cx="1285884" cy="4286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p:cNvSpPr/>
          <p:nvPr/>
        </p:nvSpPr>
        <p:spPr>
          <a:xfrm>
            <a:off x="6143636" y="1285860"/>
            <a:ext cx="1928826" cy="4286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Arrow Connector 12"/>
          <p:cNvCxnSpPr/>
          <p:nvPr/>
        </p:nvCxnSpPr>
        <p:spPr>
          <a:xfrm flipV="1">
            <a:off x="3357554" y="1785926"/>
            <a:ext cx="285752" cy="142876"/>
          </a:xfrm>
          <a:prstGeom prst="straightConnector1">
            <a:avLst/>
          </a:prstGeom>
          <a:ln w="28575">
            <a:solidFill>
              <a:srgbClr val="D20CA8"/>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357554" y="2000240"/>
            <a:ext cx="285752" cy="142876"/>
          </a:xfrm>
          <a:prstGeom prst="straightConnector1">
            <a:avLst/>
          </a:prstGeom>
          <a:ln w="28575">
            <a:solidFill>
              <a:srgbClr val="D20CA8"/>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57554" y="5072074"/>
            <a:ext cx="285752" cy="214314"/>
          </a:xfrm>
          <a:prstGeom prst="straightConnector1">
            <a:avLst/>
          </a:prstGeom>
          <a:ln w="28575">
            <a:solidFill>
              <a:srgbClr val="D20CA8"/>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fld id="{C1AB3586-9833-407A-8B3B-FAE83F554AD2}" type="slidenum">
              <a:rPr lang="en-US" smtClean="0"/>
              <a:pPr/>
              <a:t>25</a:t>
            </a:fld>
            <a:endParaRPr lang="en-US"/>
          </a:p>
        </p:txBody>
      </p:sp>
    </p:spTree>
    <p:extLst>
      <p:ext uri="{BB962C8B-B14F-4D97-AF65-F5344CB8AC3E}">
        <p14:creationId xmlns:p14="http://schemas.microsoft.com/office/powerpoint/2010/main" val="38823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7271" y="1524000"/>
            <a:ext cx="8686800" cy="3657599"/>
          </a:xfrm>
        </p:spPr>
        <p:txBody>
          <a:bodyPr>
            <a:noAutofit/>
          </a:bodyPr>
          <a:lstStyle/>
          <a:p>
            <a:pPr marL="18288" indent="0">
              <a:buNone/>
            </a:pPr>
            <a:r>
              <a:rPr lang="en-US" sz="2400" b="1" dirty="0">
                <a:solidFill>
                  <a:srgbClr val="FFC000"/>
                </a:solidFill>
                <a:effectLst/>
                <a:cs typeface="Times New Roman" pitchFamily="18" charset="0"/>
              </a:rPr>
              <a:t>A. Gingival Diseases Associated With Plaque </a:t>
            </a:r>
          </a:p>
          <a:p>
            <a:pPr marL="18288" indent="0">
              <a:buNone/>
            </a:pPr>
            <a:endParaRPr lang="en-US" sz="900" b="1" dirty="0">
              <a:solidFill>
                <a:srgbClr val="FFC000"/>
              </a:solidFill>
              <a:effectLst/>
              <a:cs typeface="Times New Roman" pitchFamily="18" charset="0"/>
            </a:endParaRPr>
          </a:p>
          <a:p>
            <a:pPr marL="18288" indent="0">
              <a:lnSpc>
                <a:spcPct val="150000"/>
              </a:lnSpc>
              <a:buNone/>
            </a:pPr>
            <a:r>
              <a:rPr lang="en-US" sz="2000" b="1" dirty="0">
                <a:solidFill>
                  <a:srgbClr val="FFFF00"/>
                </a:solidFill>
                <a:effectLst/>
                <a:cs typeface="Times New Roman" pitchFamily="18" charset="0"/>
              </a:rPr>
              <a:t>I. Without Local Contributing Factor</a:t>
            </a:r>
          </a:p>
          <a:p>
            <a:pPr marL="269875" indent="0">
              <a:lnSpc>
                <a:spcPct val="150000"/>
              </a:lnSpc>
              <a:buNone/>
            </a:pPr>
            <a:r>
              <a:rPr lang="en-US" sz="2000" dirty="0">
                <a:effectLst/>
                <a:cs typeface="Times New Roman" pitchFamily="18" charset="0"/>
              </a:rPr>
              <a:t>Plaque - Induced Gingivitis </a:t>
            </a:r>
          </a:p>
          <a:p>
            <a:pPr marL="18288" indent="0">
              <a:lnSpc>
                <a:spcPct val="150000"/>
              </a:lnSpc>
              <a:buNone/>
            </a:pPr>
            <a:r>
              <a:rPr lang="en-US" sz="2000" b="1" dirty="0">
                <a:solidFill>
                  <a:srgbClr val="FFFF00"/>
                </a:solidFill>
                <a:effectLst/>
                <a:cs typeface="Times New Roman" pitchFamily="18" charset="0"/>
              </a:rPr>
              <a:t>II. With Local Contributing Factor</a:t>
            </a:r>
          </a:p>
          <a:p>
            <a:pPr marL="541338" indent="-274638">
              <a:lnSpc>
                <a:spcPct val="150000"/>
              </a:lnSpc>
              <a:buFont typeface="+mj-lt"/>
              <a:buAutoNum type="alphaLcPeriod"/>
              <a:tabLst>
                <a:tab pos="450850" algn="l"/>
              </a:tabLst>
            </a:pPr>
            <a:r>
              <a:rPr lang="en-US" sz="2000" dirty="0">
                <a:effectLst/>
                <a:cs typeface="Times New Roman" pitchFamily="18" charset="0"/>
              </a:rPr>
              <a:t>Eruption Cyst &amp; Hematoma</a:t>
            </a:r>
          </a:p>
          <a:p>
            <a:pPr marL="541338" indent="-274638">
              <a:lnSpc>
                <a:spcPct val="150000"/>
              </a:lnSpc>
              <a:buFont typeface="+mj-lt"/>
              <a:buAutoNum type="alphaLcPeriod"/>
              <a:tabLst>
                <a:tab pos="450850" algn="l"/>
              </a:tabLst>
            </a:pPr>
            <a:r>
              <a:rPr lang="en-US" sz="2000" dirty="0">
                <a:effectLst/>
                <a:cs typeface="Times New Roman" pitchFamily="18" charset="0"/>
              </a:rPr>
              <a:t>Eruption Gingivitis</a:t>
            </a:r>
          </a:p>
          <a:p>
            <a:pPr marL="541338" indent="-274638">
              <a:lnSpc>
                <a:spcPct val="150000"/>
              </a:lnSpc>
              <a:buFont typeface="+mj-lt"/>
              <a:buAutoNum type="alphaLcPeriod"/>
              <a:tabLst>
                <a:tab pos="450850" algn="l"/>
              </a:tabLst>
            </a:pPr>
            <a:r>
              <a:rPr lang="en-US" sz="2000" dirty="0">
                <a:effectLst/>
                <a:cs typeface="Times New Roman" pitchFamily="18" charset="0"/>
              </a:rPr>
              <a:t>Gingivitis Associated With Orthodontic Appliance</a:t>
            </a:r>
          </a:p>
          <a:p>
            <a:pPr marL="541338" indent="-274638">
              <a:lnSpc>
                <a:spcPct val="150000"/>
              </a:lnSpc>
              <a:buFont typeface="+mj-lt"/>
              <a:buAutoNum type="alphaLcPeriod"/>
              <a:tabLst>
                <a:tab pos="450850" algn="l"/>
              </a:tabLst>
            </a:pPr>
            <a:r>
              <a:rPr lang="en-US" sz="2000" dirty="0">
                <a:effectLst/>
                <a:cs typeface="Times New Roman" pitchFamily="18" charset="0"/>
              </a:rPr>
              <a:t>Other Factors</a:t>
            </a:r>
          </a:p>
        </p:txBody>
      </p:sp>
      <p:sp>
        <p:nvSpPr>
          <p:cNvPr id="3" name="Rectangle 2"/>
          <p:cNvSpPr/>
          <p:nvPr/>
        </p:nvSpPr>
        <p:spPr>
          <a:xfrm>
            <a:off x="0" y="6572272"/>
            <a:ext cx="9144000" cy="2616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100" dirty="0"/>
              <a:t>RR </a:t>
            </a:r>
            <a:r>
              <a:rPr lang="en-US" sz="1100" dirty="0" err="1"/>
              <a:t>Ranney</a:t>
            </a:r>
            <a:r>
              <a:rPr lang="en-US" sz="1100" dirty="0"/>
              <a:t>, Classification of periodontal diseases, Periodontology 2000, 1993; 2(1): 3–25</a:t>
            </a:r>
            <a:endParaRPr lang="en-IN" sz="1100" dirty="0"/>
          </a:p>
        </p:txBody>
      </p:sp>
      <p:sp>
        <p:nvSpPr>
          <p:cNvPr id="5" name="Pentagon 4"/>
          <p:cNvSpPr/>
          <p:nvPr/>
        </p:nvSpPr>
        <p:spPr>
          <a:xfrm>
            <a:off x="0" y="381000"/>
            <a:ext cx="1219200" cy="685800"/>
          </a:xfrm>
          <a:prstGeom prst="homePlat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IN"/>
          </a:p>
        </p:txBody>
      </p:sp>
      <p:sp>
        <p:nvSpPr>
          <p:cNvPr id="6" name="TextBox 5"/>
          <p:cNvSpPr txBox="1"/>
          <p:nvPr/>
        </p:nvSpPr>
        <p:spPr>
          <a:xfrm>
            <a:off x="11723" y="304800"/>
            <a:ext cx="914400" cy="769441"/>
          </a:xfrm>
          <a:prstGeom prst="rect">
            <a:avLst/>
          </a:prstGeom>
          <a:noFill/>
        </p:spPr>
        <p:txBody>
          <a:bodyPr wrap="square" rtlCol="0">
            <a:spAutoFit/>
          </a:bodyPr>
          <a:lstStyle/>
          <a:p>
            <a:pPr algn="ctr"/>
            <a:r>
              <a:rPr lang="en-IN" sz="4400" b="1" dirty="0">
                <a:effectLst>
                  <a:outerShdw blurRad="38100" dist="38100" dir="2700000" algn="tl">
                    <a:srgbClr val="000000">
                      <a:alpha val="43137"/>
                    </a:srgbClr>
                  </a:outerShdw>
                </a:effectLst>
              </a:rPr>
              <a:t>2</a:t>
            </a:r>
          </a:p>
        </p:txBody>
      </p:sp>
      <p:sp>
        <p:nvSpPr>
          <p:cNvPr id="7" name="Rectangle 6"/>
          <p:cNvSpPr/>
          <p:nvPr/>
        </p:nvSpPr>
        <p:spPr>
          <a:xfrm>
            <a:off x="1214414" y="428604"/>
            <a:ext cx="3135795" cy="523220"/>
          </a:xfrm>
          <a:prstGeom prst="rect">
            <a:avLst/>
          </a:prstGeom>
        </p:spPr>
        <p:txBody>
          <a:bodyPr wrap="none">
            <a:spAutoFit/>
          </a:bodyPr>
          <a:lstStyle/>
          <a:p>
            <a:r>
              <a:rPr lang="en-US" sz="2800" b="1" dirty="0" err="1">
                <a:solidFill>
                  <a:srgbClr val="FFC000"/>
                </a:solidFill>
              </a:rPr>
              <a:t>Ranney</a:t>
            </a:r>
            <a:r>
              <a:rPr lang="en-US" sz="2800" b="1" dirty="0">
                <a:solidFill>
                  <a:srgbClr val="FFC000"/>
                </a:solidFill>
              </a:rPr>
              <a:t> </a:t>
            </a:r>
            <a:r>
              <a:rPr lang="en-US" sz="2800" b="1" i="1" dirty="0">
                <a:solidFill>
                  <a:srgbClr val="FFC000"/>
                </a:solidFill>
              </a:rPr>
              <a:t>et al. </a:t>
            </a:r>
            <a:r>
              <a:rPr lang="en-US" sz="2800" b="1" dirty="0">
                <a:solidFill>
                  <a:srgbClr val="FFC000"/>
                </a:solidFill>
              </a:rPr>
              <a:t>2000</a:t>
            </a:r>
            <a:endParaRPr lang="en-IN" sz="2800" b="1" dirty="0">
              <a:solidFill>
                <a:srgbClr val="FFC000"/>
              </a:solidFill>
            </a:endParaRPr>
          </a:p>
        </p:txBody>
      </p:sp>
      <p:sp>
        <p:nvSpPr>
          <p:cNvPr id="4" name="Slide Number Placeholder 3"/>
          <p:cNvSpPr>
            <a:spLocks noGrp="1"/>
          </p:cNvSpPr>
          <p:nvPr>
            <p:ph type="sldNum" sz="quarter" idx="11"/>
          </p:nvPr>
        </p:nvSpPr>
        <p:spPr/>
        <p:txBody>
          <a:bodyPr/>
          <a:lstStyle/>
          <a:p>
            <a:fld id="{C1AB3586-9833-407A-8B3B-FAE83F554AD2}" type="slidenum">
              <a:rPr lang="en-US" smtClean="0"/>
              <a:pPr/>
              <a:t>26</a:t>
            </a:fld>
            <a:endParaRPr lang="en-US"/>
          </a:p>
        </p:txBody>
      </p:sp>
    </p:spTree>
    <p:extLst>
      <p:ext uri="{BB962C8B-B14F-4D97-AF65-F5344CB8AC3E}">
        <p14:creationId xmlns:p14="http://schemas.microsoft.com/office/powerpoint/2010/main" val="1603792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05000"/>
            <a:ext cx="8153400" cy="3657599"/>
          </a:xfrm>
        </p:spPr>
        <p:txBody>
          <a:bodyPr>
            <a:noAutofit/>
          </a:bodyPr>
          <a:lstStyle/>
          <a:p>
            <a:pPr marL="18288" indent="0">
              <a:buNone/>
            </a:pPr>
            <a:r>
              <a:rPr lang="en-US" sz="2400" b="1" dirty="0">
                <a:solidFill>
                  <a:srgbClr val="FFC000"/>
                </a:solidFill>
                <a:effectLst/>
                <a:cs typeface="Times New Roman" pitchFamily="18" charset="0"/>
              </a:rPr>
              <a:t>B. Gingival Diseases Modified By Systemic Factors</a:t>
            </a:r>
          </a:p>
          <a:p>
            <a:pPr marL="18288" indent="0">
              <a:buNone/>
            </a:pPr>
            <a:endParaRPr lang="en-US" sz="1050" b="1" dirty="0">
              <a:solidFill>
                <a:srgbClr val="FFC000"/>
              </a:solidFill>
              <a:effectLst/>
              <a:cs typeface="Times New Roman" pitchFamily="18" charset="0"/>
            </a:endParaRPr>
          </a:p>
          <a:p>
            <a:pPr marL="365125" indent="0">
              <a:lnSpc>
                <a:spcPct val="150000"/>
              </a:lnSpc>
              <a:buNone/>
            </a:pPr>
            <a:r>
              <a:rPr lang="en-US" sz="2000" b="1" dirty="0">
                <a:solidFill>
                  <a:srgbClr val="FFFF00"/>
                </a:solidFill>
                <a:effectLst/>
                <a:cs typeface="Times New Roman" pitchFamily="18" charset="0"/>
              </a:rPr>
              <a:t>I. Associated With Endocrine System</a:t>
            </a:r>
          </a:p>
          <a:p>
            <a:pPr marL="717550" indent="0">
              <a:lnSpc>
                <a:spcPct val="150000"/>
              </a:lnSpc>
              <a:buNone/>
            </a:pPr>
            <a:r>
              <a:rPr lang="en-US" sz="2000" dirty="0">
                <a:effectLst/>
                <a:cs typeface="Times New Roman" pitchFamily="18" charset="0"/>
              </a:rPr>
              <a:t>Puberty Gingivitis</a:t>
            </a:r>
          </a:p>
          <a:p>
            <a:pPr marL="365125" indent="0">
              <a:lnSpc>
                <a:spcPct val="150000"/>
              </a:lnSpc>
              <a:buNone/>
            </a:pPr>
            <a:r>
              <a:rPr lang="en-US" sz="2000" b="1" dirty="0">
                <a:solidFill>
                  <a:srgbClr val="FFFF00"/>
                </a:solidFill>
                <a:effectLst/>
                <a:cs typeface="Times New Roman" pitchFamily="18" charset="0"/>
              </a:rPr>
              <a:t>II. Associated With Blood Dyscrasias</a:t>
            </a:r>
          </a:p>
          <a:p>
            <a:pPr marL="717550" indent="0">
              <a:lnSpc>
                <a:spcPct val="150000"/>
              </a:lnSpc>
              <a:buNone/>
            </a:pPr>
            <a:r>
              <a:rPr lang="en-US" sz="2000" dirty="0">
                <a:effectLst/>
                <a:cs typeface="Times New Roman" pitchFamily="18" charset="0"/>
              </a:rPr>
              <a:t>Leukemia</a:t>
            </a:r>
          </a:p>
          <a:p>
            <a:pPr marL="365125" indent="0">
              <a:lnSpc>
                <a:spcPct val="150000"/>
              </a:lnSpc>
              <a:buNone/>
            </a:pPr>
            <a:r>
              <a:rPr lang="en-US" sz="2000" b="1" dirty="0">
                <a:solidFill>
                  <a:srgbClr val="FFFF00"/>
                </a:solidFill>
                <a:effectLst/>
                <a:cs typeface="Times New Roman" pitchFamily="18" charset="0"/>
              </a:rPr>
              <a:t>III. Associated With Nutritional Deficiency</a:t>
            </a:r>
          </a:p>
          <a:p>
            <a:pPr marL="717550" indent="0">
              <a:lnSpc>
                <a:spcPct val="150000"/>
              </a:lnSpc>
              <a:buNone/>
            </a:pPr>
            <a:r>
              <a:rPr lang="en-US" sz="2000" dirty="0">
                <a:effectLst/>
                <a:cs typeface="Times New Roman" pitchFamily="18" charset="0"/>
              </a:rPr>
              <a:t>Scorbutic Gingivitis</a:t>
            </a:r>
          </a:p>
          <a:p>
            <a:pPr marL="17463" indent="347663">
              <a:lnSpc>
                <a:spcPct val="150000"/>
              </a:lnSpc>
              <a:buNone/>
            </a:pPr>
            <a:endParaRPr lang="en-US" sz="1000" dirty="0">
              <a:effectLst/>
              <a:cs typeface="Times New Roman" pitchFamily="18" charset="0"/>
            </a:endParaRPr>
          </a:p>
          <a:p>
            <a:pPr marL="18288" indent="0">
              <a:lnSpc>
                <a:spcPct val="150000"/>
              </a:lnSpc>
              <a:buNone/>
            </a:pPr>
            <a:r>
              <a:rPr lang="en-US" sz="2400" b="1" dirty="0">
                <a:solidFill>
                  <a:srgbClr val="FFC000"/>
                </a:solidFill>
                <a:effectLst/>
                <a:cs typeface="Times New Roman" pitchFamily="18" charset="0"/>
              </a:rPr>
              <a:t>C. Gingival Diseases Modified By Medication </a:t>
            </a:r>
            <a:endParaRPr lang="en-US" sz="2400" dirty="0">
              <a:solidFill>
                <a:srgbClr val="FFC000"/>
              </a:solidFill>
              <a:effectLst/>
              <a:cs typeface="Times New Roman" pitchFamily="18" charset="0"/>
            </a:endParaRPr>
          </a:p>
          <a:p>
            <a:pPr marL="717550" indent="0">
              <a:lnSpc>
                <a:spcPct val="150000"/>
              </a:lnSpc>
              <a:buNone/>
            </a:pPr>
            <a:r>
              <a:rPr lang="en-US" sz="2000" dirty="0">
                <a:effectLst/>
                <a:cs typeface="Times New Roman" pitchFamily="18" charset="0"/>
              </a:rPr>
              <a:t>Drug Influenced Gingival Enlargement </a:t>
            </a:r>
          </a:p>
          <a:p>
            <a:endParaRPr lang="en-US" sz="2800" dirty="0">
              <a:effectLst/>
            </a:endParaRPr>
          </a:p>
        </p:txBody>
      </p:sp>
      <p:sp>
        <p:nvSpPr>
          <p:cNvPr id="3" name="Slide Number Placeholder 2"/>
          <p:cNvSpPr>
            <a:spLocks noGrp="1"/>
          </p:cNvSpPr>
          <p:nvPr>
            <p:ph type="sldNum" sz="quarter" idx="11"/>
          </p:nvPr>
        </p:nvSpPr>
        <p:spPr/>
        <p:txBody>
          <a:bodyPr/>
          <a:lstStyle/>
          <a:p>
            <a:fld id="{C1AB3586-9833-407A-8B3B-FAE83F554AD2}" type="slidenum">
              <a:rPr lang="en-US" smtClean="0"/>
              <a:pPr/>
              <a:t>27</a:t>
            </a:fld>
            <a:endParaRPr lang="en-US"/>
          </a:p>
        </p:txBody>
      </p:sp>
    </p:spTree>
    <p:extLst>
      <p:ext uri="{BB962C8B-B14F-4D97-AF65-F5344CB8AC3E}">
        <p14:creationId xmlns:p14="http://schemas.microsoft.com/office/powerpoint/2010/main" val="2696537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457200"/>
            <a:ext cx="7543800" cy="4190999"/>
          </a:xfrm>
        </p:spPr>
        <p:txBody>
          <a:bodyPr>
            <a:noAutofit/>
          </a:bodyPr>
          <a:lstStyle/>
          <a:p>
            <a:pPr marL="18288" indent="0">
              <a:lnSpc>
                <a:spcPct val="150000"/>
              </a:lnSpc>
              <a:buNone/>
            </a:pPr>
            <a:endParaRPr lang="en-US" sz="2400" b="1" dirty="0">
              <a:solidFill>
                <a:srgbClr val="FFC000"/>
              </a:solidFill>
              <a:effectLst/>
              <a:cs typeface="Times New Roman" pitchFamily="18" charset="0"/>
            </a:endParaRPr>
          </a:p>
          <a:p>
            <a:pPr marL="18288" indent="0">
              <a:lnSpc>
                <a:spcPct val="150000"/>
              </a:lnSpc>
              <a:buNone/>
            </a:pPr>
            <a:r>
              <a:rPr lang="en-US" sz="2400" b="1" dirty="0">
                <a:solidFill>
                  <a:srgbClr val="FFC000"/>
                </a:solidFill>
                <a:effectLst/>
                <a:cs typeface="Times New Roman" pitchFamily="18" charset="0"/>
              </a:rPr>
              <a:t>D. Non Plaque Induced Gingival Diseases</a:t>
            </a:r>
          </a:p>
          <a:p>
            <a:pPr marL="18288" indent="0">
              <a:lnSpc>
                <a:spcPct val="150000"/>
              </a:lnSpc>
              <a:buNone/>
            </a:pPr>
            <a:endParaRPr lang="en-US" sz="800" b="1" dirty="0">
              <a:solidFill>
                <a:srgbClr val="FFC000"/>
              </a:solidFill>
              <a:effectLst/>
              <a:cs typeface="Times New Roman" pitchFamily="18" charset="0"/>
            </a:endParaRPr>
          </a:p>
          <a:p>
            <a:pPr marL="539750" indent="-276225">
              <a:lnSpc>
                <a:spcPct val="150000"/>
              </a:lnSpc>
              <a:buNone/>
            </a:pPr>
            <a:r>
              <a:rPr lang="en-US" sz="2000" b="1" dirty="0" err="1">
                <a:solidFill>
                  <a:srgbClr val="FFFF00"/>
                </a:solidFill>
                <a:effectLst/>
                <a:cs typeface="Times New Roman" pitchFamily="18" charset="0"/>
              </a:rPr>
              <a:t>i</a:t>
            </a:r>
            <a:r>
              <a:rPr lang="en-US" sz="2000" b="1" dirty="0">
                <a:solidFill>
                  <a:srgbClr val="FFFF00"/>
                </a:solidFill>
                <a:effectLst/>
                <a:cs typeface="Times New Roman" pitchFamily="18" charset="0"/>
              </a:rPr>
              <a:t>. Viral- </a:t>
            </a:r>
            <a:r>
              <a:rPr lang="en-US" sz="2000" dirty="0">
                <a:effectLst/>
                <a:cs typeface="Times New Roman" pitchFamily="18" charset="0"/>
              </a:rPr>
              <a:t>Acute Herpetic Gingivostomatitis </a:t>
            </a:r>
          </a:p>
          <a:p>
            <a:pPr marL="539750" indent="-276225">
              <a:lnSpc>
                <a:spcPct val="150000"/>
              </a:lnSpc>
              <a:buNone/>
            </a:pPr>
            <a:r>
              <a:rPr lang="en-US" sz="2000" b="1" dirty="0">
                <a:solidFill>
                  <a:srgbClr val="FFFF00"/>
                </a:solidFill>
                <a:effectLst/>
                <a:cs typeface="Times New Roman" pitchFamily="18" charset="0"/>
              </a:rPr>
              <a:t>ii. Fungal</a:t>
            </a:r>
          </a:p>
          <a:p>
            <a:pPr marL="720725" indent="-180975">
              <a:lnSpc>
                <a:spcPct val="150000"/>
              </a:lnSpc>
              <a:buFont typeface="+mj-lt"/>
              <a:buAutoNum type="alphaLcPeriod"/>
            </a:pPr>
            <a:r>
              <a:rPr lang="en-US" sz="2000" dirty="0">
                <a:effectLst/>
                <a:cs typeface="Times New Roman" pitchFamily="18" charset="0"/>
              </a:rPr>
              <a:t>Linear Gingival Erythema</a:t>
            </a:r>
          </a:p>
          <a:p>
            <a:pPr marL="720725" indent="-180975">
              <a:lnSpc>
                <a:spcPct val="150000"/>
              </a:lnSpc>
              <a:buFont typeface="+mj-lt"/>
              <a:buAutoNum type="alphaLcPeriod"/>
            </a:pPr>
            <a:r>
              <a:rPr lang="en-US" sz="2000" dirty="0">
                <a:effectLst/>
                <a:cs typeface="Times New Roman" pitchFamily="18" charset="0"/>
              </a:rPr>
              <a:t>Candidiasis</a:t>
            </a:r>
          </a:p>
          <a:p>
            <a:pPr marL="539750" indent="-276225">
              <a:lnSpc>
                <a:spcPct val="150000"/>
              </a:lnSpc>
              <a:buNone/>
            </a:pPr>
            <a:r>
              <a:rPr lang="en-US" sz="2000" b="1" dirty="0">
                <a:solidFill>
                  <a:srgbClr val="FFFF00"/>
                </a:solidFill>
                <a:effectLst/>
                <a:cs typeface="Times New Roman" pitchFamily="18" charset="0"/>
              </a:rPr>
              <a:t>iii. Bacterial- </a:t>
            </a:r>
            <a:r>
              <a:rPr lang="en-US" sz="2000" dirty="0">
                <a:effectLst/>
                <a:cs typeface="Times New Roman" pitchFamily="18" charset="0"/>
              </a:rPr>
              <a:t>Acute Necrotizing Ulcerative Gingivitis</a:t>
            </a:r>
          </a:p>
          <a:p>
            <a:pPr marL="539750" indent="-276225">
              <a:lnSpc>
                <a:spcPct val="150000"/>
              </a:lnSpc>
              <a:buNone/>
            </a:pPr>
            <a:endParaRPr lang="en-US" sz="100" dirty="0">
              <a:effectLst/>
              <a:cs typeface="Times New Roman" pitchFamily="18" charset="0"/>
            </a:endParaRPr>
          </a:p>
          <a:p>
            <a:pPr marL="18288" indent="0">
              <a:lnSpc>
                <a:spcPct val="150000"/>
              </a:lnSpc>
              <a:buNone/>
            </a:pPr>
            <a:r>
              <a:rPr lang="en-US" sz="2400" b="1" dirty="0">
                <a:solidFill>
                  <a:srgbClr val="FFC000"/>
                </a:solidFill>
                <a:effectLst/>
                <a:cs typeface="Times New Roman" pitchFamily="18" charset="0"/>
              </a:rPr>
              <a:t>E. Congenital Anomalies</a:t>
            </a:r>
          </a:p>
          <a:p>
            <a:pPr marL="474663" indent="-207963">
              <a:lnSpc>
                <a:spcPct val="150000"/>
              </a:lnSpc>
              <a:buFont typeface="+mj-lt"/>
              <a:buAutoNum type="alphaLcPeriod"/>
            </a:pPr>
            <a:r>
              <a:rPr lang="en-US" sz="2000" dirty="0">
                <a:effectLst/>
                <a:cs typeface="Times New Roman" pitchFamily="18" charset="0"/>
              </a:rPr>
              <a:t>Congenital </a:t>
            </a:r>
            <a:r>
              <a:rPr lang="en-US" sz="2000" dirty="0" err="1">
                <a:effectLst/>
                <a:cs typeface="Times New Roman" pitchFamily="18" charset="0"/>
              </a:rPr>
              <a:t>Epulis</a:t>
            </a:r>
            <a:endParaRPr lang="en-US" sz="2000" dirty="0">
              <a:effectLst/>
              <a:cs typeface="Times New Roman" pitchFamily="18" charset="0"/>
            </a:endParaRPr>
          </a:p>
          <a:p>
            <a:pPr marL="474663" indent="-207963">
              <a:lnSpc>
                <a:spcPct val="150000"/>
              </a:lnSpc>
              <a:buFont typeface="+mj-lt"/>
              <a:buAutoNum type="alphaLcPeriod"/>
            </a:pPr>
            <a:r>
              <a:rPr lang="en-US" sz="2000" dirty="0">
                <a:effectLst/>
                <a:cs typeface="Times New Roman" pitchFamily="18" charset="0"/>
              </a:rPr>
              <a:t>Congenital Gum </a:t>
            </a:r>
            <a:r>
              <a:rPr lang="en-US" sz="2000" dirty="0" err="1">
                <a:effectLst/>
                <a:cs typeface="Times New Roman" pitchFamily="18" charset="0"/>
              </a:rPr>
              <a:t>Synechiae</a:t>
            </a:r>
            <a:endParaRPr lang="en-US" sz="2000" dirty="0">
              <a:effectLst/>
              <a:cs typeface="Times New Roman" pitchFamily="18" charset="0"/>
            </a:endParaRPr>
          </a:p>
        </p:txBody>
      </p:sp>
      <p:sp>
        <p:nvSpPr>
          <p:cNvPr id="3" name="Rectangle 2"/>
          <p:cNvSpPr/>
          <p:nvPr/>
        </p:nvSpPr>
        <p:spPr>
          <a:xfrm>
            <a:off x="285720" y="5357826"/>
            <a:ext cx="8001000" cy="1143775"/>
          </a:xfrm>
          <a:prstGeom prst="rect">
            <a:avLst/>
          </a:prstGeom>
        </p:spPr>
        <p:txBody>
          <a:bodyPr wrap="square">
            <a:spAutoFit/>
          </a:bodyPr>
          <a:lstStyle/>
          <a:p>
            <a:pPr marL="18288" indent="0">
              <a:lnSpc>
                <a:spcPct val="150000"/>
              </a:lnSpc>
              <a:buNone/>
            </a:pPr>
            <a:r>
              <a:rPr lang="en-US" sz="2400" b="1" dirty="0">
                <a:solidFill>
                  <a:srgbClr val="FFC000"/>
                </a:solidFill>
                <a:cs typeface="Times New Roman" pitchFamily="18" charset="0"/>
              </a:rPr>
              <a:t>F. Trauma </a:t>
            </a:r>
          </a:p>
          <a:p>
            <a:pPr marL="18288" indent="0">
              <a:lnSpc>
                <a:spcPct val="150000"/>
              </a:lnSpc>
              <a:buNone/>
            </a:pPr>
            <a:r>
              <a:rPr lang="en-US" sz="2400" b="1" dirty="0">
                <a:solidFill>
                  <a:srgbClr val="FFC000"/>
                </a:solidFill>
                <a:cs typeface="Times New Roman" pitchFamily="18" charset="0"/>
              </a:rPr>
              <a:t>G. Gingival Diseases Associated With Heredity</a:t>
            </a:r>
          </a:p>
        </p:txBody>
      </p:sp>
      <p:sp>
        <p:nvSpPr>
          <p:cNvPr id="4" name="Slide Number Placeholder 3"/>
          <p:cNvSpPr>
            <a:spLocks noGrp="1"/>
          </p:cNvSpPr>
          <p:nvPr>
            <p:ph type="sldNum" sz="quarter" idx="11"/>
          </p:nvPr>
        </p:nvSpPr>
        <p:spPr/>
        <p:txBody>
          <a:bodyPr/>
          <a:lstStyle/>
          <a:p>
            <a:fld id="{C1AB3586-9833-407A-8B3B-FAE83F554AD2}" type="slidenum">
              <a:rPr lang="en-US" smtClean="0"/>
              <a:pPr/>
              <a:t>28</a:t>
            </a:fld>
            <a:endParaRPr lang="en-US"/>
          </a:p>
        </p:txBody>
      </p:sp>
    </p:spTree>
    <p:extLst>
      <p:ext uri="{BB962C8B-B14F-4D97-AF65-F5344CB8AC3E}">
        <p14:creationId xmlns:p14="http://schemas.microsoft.com/office/powerpoint/2010/main" val="1548897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838200"/>
            <a:ext cx="8991600" cy="4343399"/>
          </a:xfrm>
        </p:spPr>
        <p:txBody>
          <a:bodyPr>
            <a:noAutofit/>
          </a:bodyPr>
          <a:lstStyle/>
          <a:p>
            <a:pPr marL="18288" indent="0">
              <a:lnSpc>
                <a:spcPct val="150000"/>
              </a:lnSpc>
              <a:buNone/>
            </a:pPr>
            <a:r>
              <a:rPr lang="en-US" sz="2000" b="1" dirty="0">
                <a:solidFill>
                  <a:srgbClr val="FFFF00"/>
                </a:solidFill>
                <a:cs typeface="Times New Roman" pitchFamily="18" charset="0"/>
              </a:rPr>
              <a:t>H. Foreign Body Reaction</a:t>
            </a:r>
          </a:p>
          <a:p>
            <a:pPr marL="18288" indent="0">
              <a:lnSpc>
                <a:spcPct val="150000"/>
              </a:lnSpc>
              <a:buNone/>
            </a:pPr>
            <a:r>
              <a:rPr lang="en-US" sz="2000" b="1" dirty="0">
                <a:solidFill>
                  <a:srgbClr val="FFFF00"/>
                </a:solidFill>
                <a:effectLst/>
                <a:cs typeface="Times New Roman" pitchFamily="18" charset="0"/>
              </a:rPr>
              <a:t>I. Gingival Manifestations Of Systemic Conditions </a:t>
            </a:r>
          </a:p>
          <a:p>
            <a:pPr marL="633413" indent="-366713">
              <a:lnSpc>
                <a:spcPct val="150000"/>
              </a:lnSpc>
              <a:buFont typeface="+mj-lt"/>
              <a:buAutoNum type="alphaLcPeriod"/>
              <a:tabLst>
                <a:tab pos="717550" algn="l"/>
              </a:tabLst>
            </a:pPr>
            <a:r>
              <a:rPr lang="en-US" sz="2000" dirty="0">
                <a:effectLst/>
                <a:cs typeface="Times New Roman" pitchFamily="18" charset="0"/>
              </a:rPr>
              <a:t>Gingival Lesions Associated With Chicken Pox </a:t>
            </a:r>
          </a:p>
          <a:p>
            <a:pPr marL="633413" indent="-366713">
              <a:lnSpc>
                <a:spcPct val="150000"/>
              </a:lnSpc>
              <a:buFont typeface="+mj-lt"/>
              <a:buAutoNum type="alphaLcPeriod"/>
              <a:tabLst>
                <a:tab pos="717550" algn="l"/>
              </a:tabLst>
            </a:pPr>
            <a:r>
              <a:rPr lang="en-US" sz="2000" dirty="0">
                <a:effectLst/>
                <a:cs typeface="Times New Roman" pitchFamily="18" charset="0"/>
              </a:rPr>
              <a:t>Gingival Lesions Associated With Mononucleosis </a:t>
            </a:r>
          </a:p>
          <a:p>
            <a:pPr marL="633413" indent="-366713">
              <a:lnSpc>
                <a:spcPct val="150000"/>
              </a:lnSpc>
              <a:buFont typeface="+mj-lt"/>
              <a:buAutoNum type="alphaLcPeriod"/>
              <a:tabLst>
                <a:tab pos="717550" algn="l"/>
              </a:tabLst>
            </a:pPr>
            <a:r>
              <a:rPr lang="en-US" sz="2000" dirty="0">
                <a:effectLst/>
                <a:cs typeface="Times New Roman" pitchFamily="18" charset="0"/>
              </a:rPr>
              <a:t>Soft Tissue Lesions Associated with </a:t>
            </a:r>
            <a:r>
              <a:rPr lang="en-US" sz="2000" dirty="0" err="1">
                <a:effectLst/>
                <a:cs typeface="Times New Roman" pitchFamily="18" charset="0"/>
              </a:rPr>
              <a:t>Herpangina</a:t>
            </a:r>
            <a:r>
              <a:rPr lang="en-US" sz="2000" dirty="0">
                <a:effectLst/>
                <a:cs typeface="Times New Roman" pitchFamily="18" charset="0"/>
              </a:rPr>
              <a:t> </a:t>
            </a:r>
          </a:p>
          <a:p>
            <a:pPr marL="633413" indent="-366713">
              <a:lnSpc>
                <a:spcPct val="150000"/>
              </a:lnSpc>
              <a:buFont typeface="+mj-lt"/>
              <a:buAutoNum type="alphaLcPeriod"/>
              <a:tabLst>
                <a:tab pos="717550" algn="l"/>
              </a:tabLst>
            </a:pPr>
            <a:r>
              <a:rPr lang="en-US" sz="2000" dirty="0">
                <a:effectLst/>
                <a:cs typeface="Times New Roman" pitchFamily="18" charset="0"/>
              </a:rPr>
              <a:t>Soft Tissue Lesions Associated with Hand, Foot and Mouth Disease </a:t>
            </a:r>
          </a:p>
          <a:p>
            <a:pPr marL="633413" indent="-366713">
              <a:lnSpc>
                <a:spcPct val="150000"/>
              </a:lnSpc>
              <a:buFont typeface="+mj-lt"/>
              <a:buAutoNum type="alphaLcPeriod"/>
              <a:tabLst>
                <a:tab pos="717550" algn="l"/>
              </a:tabLst>
            </a:pPr>
            <a:r>
              <a:rPr lang="en-US" sz="2000" dirty="0">
                <a:effectLst/>
                <a:cs typeface="Times New Roman" pitchFamily="18" charset="0"/>
              </a:rPr>
              <a:t>Wegeners Granulomatosis </a:t>
            </a:r>
          </a:p>
          <a:p>
            <a:pPr marL="633413" indent="-366713">
              <a:lnSpc>
                <a:spcPct val="150000"/>
              </a:lnSpc>
              <a:buFont typeface="+mj-lt"/>
              <a:buAutoNum type="alphaLcPeriod"/>
              <a:tabLst>
                <a:tab pos="717550" algn="l"/>
              </a:tabLst>
            </a:pPr>
            <a:r>
              <a:rPr lang="en-US" sz="2000" dirty="0">
                <a:effectLst/>
                <a:cs typeface="Times New Roman" pitchFamily="18" charset="0"/>
              </a:rPr>
              <a:t>Kindlers Syndrome </a:t>
            </a:r>
          </a:p>
          <a:p>
            <a:endParaRPr lang="en-US" sz="2800" dirty="0">
              <a:effectLst/>
            </a:endParaRPr>
          </a:p>
        </p:txBody>
      </p:sp>
      <p:sp>
        <p:nvSpPr>
          <p:cNvPr id="3" name="Slide Number Placeholder 2"/>
          <p:cNvSpPr>
            <a:spLocks noGrp="1"/>
          </p:cNvSpPr>
          <p:nvPr>
            <p:ph type="sldNum" sz="quarter" idx="11"/>
          </p:nvPr>
        </p:nvSpPr>
        <p:spPr/>
        <p:txBody>
          <a:bodyPr/>
          <a:lstStyle/>
          <a:p>
            <a:fld id="{C1AB3586-9833-407A-8B3B-FAE83F554AD2}" type="slidenum">
              <a:rPr lang="en-US" smtClean="0"/>
              <a:pPr/>
              <a:t>29</a:t>
            </a:fld>
            <a:endParaRPr lang="en-US"/>
          </a:p>
        </p:txBody>
      </p:sp>
    </p:spTree>
    <p:extLst>
      <p:ext uri="{BB962C8B-B14F-4D97-AF65-F5344CB8AC3E}">
        <p14:creationId xmlns:p14="http://schemas.microsoft.com/office/powerpoint/2010/main" val="1052794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124200"/>
            <a:ext cx="8686800" cy="3561545"/>
          </a:xfrm>
        </p:spPr>
        <p:txBody>
          <a:bodyPr>
            <a:noAutofit/>
          </a:bodyPr>
          <a:lstStyle/>
          <a:p>
            <a:pPr marL="469900" indent="-457200">
              <a:spcBef>
                <a:spcPts val="95"/>
              </a:spcBef>
              <a:buClr>
                <a:schemeClr val="tx1"/>
              </a:buClr>
              <a:buSzPct val="104000"/>
              <a:buFont typeface="Wingdings" pitchFamily="2" charset="2"/>
              <a:buChar char="§"/>
              <a:tabLst>
                <a:tab pos="240665" algn="l"/>
                <a:tab pos="241300" algn="l"/>
              </a:tabLst>
            </a:pPr>
            <a:r>
              <a:rPr lang="en-US" sz="2000" b="1" dirty="0">
                <a:effectLst/>
                <a:latin typeface="Times New Roman" pitchFamily="18" charset="0"/>
                <a:cs typeface="Times New Roman" pitchFamily="18" charset="0"/>
              </a:rPr>
              <a:t>Introduction</a:t>
            </a:r>
          </a:p>
          <a:p>
            <a:pPr marL="469900" indent="-457200">
              <a:spcBef>
                <a:spcPts val="1800"/>
              </a:spcBef>
              <a:buClr>
                <a:schemeClr val="tx1"/>
              </a:buClr>
              <a:buSzPct val="104000"/>
              <a:buFont typeface="Wingdings" pitchFamily="2" charset="2"/>
              <a:buChar char="§"/>
              <a:tabLst>
                <a:tab pos="240665" algn="l"/>
                <a:tab pos="241300" algn="l"/>
              </a:tabLst>
            </a:pPr>
            <a:r>
              <a:rPr lang="en-US" sz="2000" b="1" spc="-5" dirty="0">
                <a:effectLst/>
                <a:latin typeface="Times New Roman" pitchFamily="18" charset="0"/>
                <a:cs typeface="Times New Roman" pitchFamily="18" charset="0"/>
              </a:rPr>
              <a:t>Normal </a:t>
            </a:r>
            <a:r>
              <a:rPr lang="en-US" sz="2000" b="1" spc="-5" dirty="0" err="1">
                <a:effectLst/>
                <a:latin typeface="Times New Roman" pitchFamily="18" charset="0"/>
                <a:cs typeface="Times New Roman" pitchFamily="18" charset="0"/>
              </a:rPr>
              <a:t>Periodontium</a:t>
            </a:r>
            <a:endParaRPr lang="en-US" sz="2000" b="1" spc="-5" dirty="0">
              <a:effectLst/>
              <a:latin typeface="Times New Roman" pitchFamily="18" charset="0"/>
              <a:cs typeface="Times New Roman" pitchFamily="18" charset="0"/>
            </a:endParaRPr>
          </a:p>
          <a:p>
            <a:pPr marL="469900" indent="-457200">
              <a:spcBef>
                <a:spcPts val="1800"/>
              </a:spcBef>
              <a:buClr>
                <a:schemeClr val="tx1"/>
              </a:buClr>
              <a:buSzPct val="104000"/>
              <a:buFont typeface="Wingdings" pitchFamily="2" charset="2"/>
              <a:buChar char="§"/>
              <a:tabLst>
                <a:tab pos="240665" algn="l"/>
                <a:tab pos="241300" algn="l"/>
              </a:tabLst>
            </a:pPr>
            <a:r>
              <a:rPr lang="en-US" sz="2000" b="1" spc="-5" dirty="0">
                <a:effectLst/>
                <a:latin typeface="Times New Roman" pitchFamily="18" charset="0"/>
                <a:cs typeface="Times New Roman" pitchFamily="18" charset="0"/>
              </a:rPr>
              <a:t>What is Gingiva?</a:t>
            </a:r>
          </a:p>
          <a:p>
            <a:pPr marL="469900" indent="-457200">
              <a:spcBef>
                <a:spcPts val="1800"/>
              </a:spcBef>
              <a:buClr>
                <a:schemeClr val="tx1"/>
              </a:buClr>
              <a:buSzPct val="104000"/>
              <a:buFont typeface="Wingdings" pitchFamily="2" charset="2"/>
              <a:buChar char="§"/>
              <a:tabLst>
                <a:tab pos="240665" algn="l"/>
                <a:tab pos="241300" algn="l"/>
              </a:tabLst>
            </a:pPr>
            <a:r>
              <a:rPr lang="en-US" sz="2000" b="1" spc="-5" dirty="0">
                <a:effectLst/>
                <a:latin typeface="Times New Roman" pitchFamily="18" charset="0"/>
                <a:cs typeface="Times New Roman" pitchFamily="18" charset="0"/>
              </a:rPr>
              <a:t>Anatomy of gingiva</a:t>
            </a:r>
          </a:p>
          <a:p>
            <a:pPr marL="469900" indent="-457200">
              <a:spcBef>
                <a:spcPts val="1800"/>
              </a:spcBef>
              <a:buClr>
                <a:schemeClr val="tx1"/>
              </a:buClr>
              <a:buSzPct val="104000"/>
              <a:buFont typeface="Wingdings" pitchFamily="2" charset="2"/>
              <a:buChar char="§"/>
              <a:tabLst>
                <a:tab pos="240665" algn="l"/>
                <a:tab pos="241300" algn="l"/>
              </a:tabLst>
            </a:pPr>
            <a:r>
              <a:rPr lang="en-US" sz="2000" b="1" spc="-5" dirty="0">
                <a:effectLst/>
                <a:latin typeface="Times New Roman" pitchFamily="18" charset="0"/>
                <a:cs typeface="Times New Roman" pitchFamily="18" charset="0"/>
              </a:rPr>
              <a:t>Anatomic differences of  gingiva in children and adults</a:t>
            </a:r>
          </a:p>
          <a:p>
            <a:pPr marL="469900" indent="-457200">
              <a:spcBef>
                <a:spcPts val="1800"/>
              </a:spcBef>
              <a:buClr>
                <a:schemeClr val="tx1"/>
              </a:buClr>
              <a:buSzPct val="104000"/>
              <a:buFont typeface="Wingdings" pitchFamily="2" charset="2"/>
              <a:buChar char="§"/>
              <a:tabLst>
                <a:tab pos="240665" algn="l"/>
                <a:tab pos="241300" algn="l"/>
              </a:tabLst>
            </a:pPr>
            <a:r>
              <a:rPr lang="en-US" sz="2000" b="1" spc="-5" dirty="0">
                <a:effectLst/>
                <a:latin typeface="Times New Roman" pitchFamily="18" charset="0"/>
                <a:cs typeface="Times New Roman" pitchFamily="18" charset="0"/>
              </a:rPr>
              <a:t>Classification of gingival diseases</a:t>
            </a:r>
          </a:p>
          <a:p>
            <a:pPr marL="469900" indent="-457200">
              <a:spcBef>
                <a:spcPts val="1800"/>
              </a:spcBef>
              <a:buClr>
                <a:schemeClr val="tx1"/>
              </a:buClr>
              <a:buSzPct val="104000"/>
              <a:buFont typeface="Wingdings" pitchFamily="2" charset="2"/>
              <a:buChar char="§"/>
              <a:tabLst>
                <a:tab pos="240665" algn="l"/>
                <a:tab pos="241300" algn="l"/>
              </a:tabLst>
            </a:pPr>
            <a:r>
              <a:rPr lang="en-US" sz="2000" b="1" spc="-5" dirty="0">
                <a:effectLst/>
                <a:latin typeface="Times New Roman" pitchFamily="18" charset="0"/>
                <a:cs typeface="Times New Roman" pitchFamily="18" charset="0"/>
              </a:rPr>
              <a:t>Epidemiology of gingival diseases in children</a:t>
            </a:r>
          </a:p>
          <a:p>
            <a:pPr marL="469900" indent="-457200">
              <a:spcBef>
                <a:spcPts val="1805"/>
              </a:spcBef>
              <a:buClr>
                <a:schemeClr val="tx1"/>
              </a:buClr>
              <a:buSzPct val="104000"/>
              <a:buFont typeface="Wingdings" pitchFamily="2" charset="2"/>
              <a:buChar char="§"/>
              <a:tabLst>
                <a:tab pos="240665" algn="l"/>
                <a:tab pos="241300" algn="l"/>
              </a:tabLst>
            </a:pPr>
            <a:r>
              <a:rPr lang="en-US" sz="2000" b="1" spc="-5" dirty="0">
                <a:effectLst/>
                <a:latin typeface="Times New Roman" pitchFamily="18" charset="0"/>
                <a:cs typeface="Times New Roman" pitchFamily="18" charset="0"/>
              </a:rPr>
              <a:t>Gingival</a:t>
            </a:r>
            <a:r>
              <a:rPr lang="en-US" sz="2000" b="1" spc="-160" dirty="0">
                <a:effectLst/>
                <a:latin typeface="Times New Roman" pitchFamily="18" charset="0"/>
                <a:cs typeface="Times New Roman" pitchFamily="18" charset="0"/>
              </a:rPr>
              <a:t> </a:t>
            </a:r>
            <a:r>
              <a:rPr lang="en-US" sz="2000" b="1" spc="5" dirty="0">
                <a:effectLst/>
                <a:latin typeface="Times New Roman" pitchFamily="18" charset="0"/>
                <a:cs typeface="Times New Roman" pitchFamily="18" charset="0"/>
              </a:rPr>
              <a:t>diseases in children &amp; their treatment protocol</a:t>
            </a:r>
          </a:p>
          <a:p>
            <a:pPr marL="361950" indent="-361950">
              <a:spcBef>
                <a:spcPts val="1800"/>
              </a:spcBef>
              <a:buClr>
                <a:schemeClr val="tx1"/>
              </a:buClr>
              <a:buSzPct val="104000"/>
              <a:buFont typeface="Wingdings" pitchFamily="2" charset="2"/>
              <a:buChar char="§"/>
              <a:tabLst>
                <a:tab pos="240665" algn="l"/>
                <a:tab pos="241300" algn="l"/>
              </a:tabLst>
            </a:pPr>
            <a:r>
              <a:rPr lang="en-US" sz="2000" b="1" spc="-5" dirty="0">
                <a:latin typeface="Times New Roman" pitchFamily="18" charset="0"/>
                <a:cs typeface="Times New Roman" pitchFamily="18" charset="0"/>
              </a:rPr>
              <a:t>  Conclusion</a:t>
            </a:r>
          </a:p>
          <a:p>
            <a:pPr marL="361950" indent="-361950">
              <a:spcBef>
                <a:spcPts val="1800"/>
              </a:spcBef>
              <a:buClr>
                <a:schemeClr val="tx1"/>
              </a:buClr>
              <a:buSzPct val="104000"/>
              <a:buFont typeface="Wingdings" pitchFamily="2" charset="2"/>
              <a:buChar char="§"/>
              <a:tabLst>
                <a:tab pos="240665" algn="l"/>
                <a:tab pos="241300" algn="l"/>
              </a:tabLst>
            </a:pPr>
            <a:r>
              <a:rPr lang="en-US" sz="2000" b="1" spc="-5" dirty="0">
                <a:latin typeface="Times New Roman" pitchFamily="18" charset="0"/>
                <a:cs typeface="Times New Roman" pitchFamily="18" charset="0"/>
              </a:rPr>
              <a:t>  References</a:t>
            </a:r>
            <a:endParaRPr lang="en-US" sz="2000" dirty="0">
              <a:latin typeface="Times New Roman" pitchFamily="18" charset="0"/>
              <a:cs typeface="Times New Roman" pitchFamily="18" charset="0"/>
            </a:endParaRPr>
          </a:p>
          <a:p>
            <a:pPr marL="898525" indent="-536575">
              <a:spcBef>
                <a:spcPts val="1800"/>
              </a:spcBef>
              <a:buClr>
                <a:schemeClr val="tx1"/>
              </a:buClr>
              <a:buSzPct val="104000"/>
              <a:buFont typeface="Wingdings" pitchFamily="2" charset="2"/>
              <a:buChar char="ü"/>
              <a:tabLst>
                <a:tab pos="240665" algn="l"/>
                <a:tab pos="241300" algn="l"/>
              </a:tabLst>
            </a:pPr>
            <a:endParaRPr lang="en-US" sz="2000" b="1" spc="15" dirty="0">
              <a:effectLst/>
              <a:latin typeface="Times New Roman" pitchFamily="18" charset="0"/>
              <a:cs typeface="Times New Roman" pitchFamily="18" charset="0"/>
            </a:endParaRPr>
          </a:p>
          <a:p>
            <a:pPr marL="457200" indent="-457200">
              <a:spcBef>
                <a:spcPts val="1800"/>
              </a:spcBef>
              <a:buClr>
                <a:schemeClr val="tx1"/>
              </a:buClr>
              <a:buSzPct val="104000"/>
              <a:buFont typeface="Wingdings" pitchFamily="2" charset="2"/>
              <a:buChar char="§"/>
              <a:tabLst>
                <a:tab pos="240665" algn="l"/>
                <a:tab pos="241300" algn="l"/>
              </a:tabLst>
            </a:pPr>
            <a:endParaRPr lang="en-US" sz="2000" b="1" spc="-5" dirty="0">
              <a:effectLst/>
              <a:latin typeface="Times New Roman" pitchFamily="18" charset="0"/>
              <a:cs typeface="Times New Roman" pitchFamily="18" charset="0"/>
            </a:endParaRPr>
          </a:p>
          <a:p>
            <a:pPr marL="457200" indent="-457200">
              <a:spcBef>
                <a:spcPts val="100"/>
              </a:spcBef>
              <a:buClr>
                <a:schemeClr val="tx1"/>
              </a:buClr>
              <a:buSzPct val="104000"/>
              <a:buFont typeface="Wingdings" pitchFamily="2" charset="2"/>
              <a:buChar char="§"/>
            </a:pPr>
            <a:endParaRPr lang="en-US" sz="2000" b="1" dirty="0">
              <a:effectLst/>
              <a:latin typeface="Times New Roman" pitchFamily="18" charset="0"/>
              <a:cs typeface="Times New Roman" pitchFamily="18" charset="0"/>
            </a:endParaRPr>
          </a:p>
          <a:p>
            <a:pPr>
              <a:buClr>
                <a:schemeClr val="tx1"/>
              </a:buClr>
              <a:buSzPct val="104000"/>
              <a:buFont typeface="Wingdings" pitchFamily="2" charset="2"/>
              <a:buChar char="§"/>
            </a:pPr>
            <a:endParaRPr lang="en-US" sz="2000" dirty="0">
              <a:effectLst/>
            </a:endParaRPr>
          </a:p>
        </p:txBody>
      </p:sp>
      <p:sp>
        <p:nvSpPr>
          <p:cNvPr id="3" name="Title 2"/>
          <p:cNvSpPr>
            <a:spLocks noGrp="1"/>
          </p:cNvSpPr>
          <p:nvPr>
            <p:ph type="title"/>
          </p:nvPr>
        </p:nvSpPr>
        <p:spPr>
          <a:xfrm>
            <a:off x="457200" y="152400"/>
            <a:ext cx="7543800" cy="914400"/>
          </a:xfrm>
        </p:spPr>
        <p:txBody>
          <a:bodyPr/>
          <a:lstStyle/>
          <a:p>
            <a:r>
              <a:rPr lang="en-US" sz="4800" b="1" spc="95" dirty="0">
                <a:solidFill>
                  <a:srgbClr val="FFC000"/>
                </a:solidFill>
                <a:latin typeface="Tempus Sans ITC" pitchFamily="82" charset="0"/>
                <a:cs typeface="Times New Roman"/>
              </a:rPr>
              <a:t>                 </a:t>
            </a:r>
            <a:r>
              <a:rPr lang="en-US" sz="4800" b="1" u="sng" spc="95" dirty="0">
                <a:solidFill>
                  <a:srgbClr val="FFC000"/>
                </a:solidFill>
                <a:latin typeface="Tempus Sans ITC" pitchFamily="82" charset="0"/>
                <a:cs typeface="Times New Roman"/>
              </a:rPr>
              <a:t>Contents </a:t>
            </a:r>
            <a:endParaRPr lang="en-US" sz="4800" b="1" u="sng" dirty="0">
              <a:solidFill>
                <a:srgbClr val="FFC000"/>
              </a:solidFill>
              <a:latin typeface="Tempus Sans ITC" pitchFamily="82" charset="0"/>
              <a:cs typeface="Times New Roman" pitchFamily="18" charset="0"/>
            </a:endParaRPr>
          </a:p>
        </p:txBody>
      </p:sp>
      <p:sp>
        <p:nvSpPr>
          <p:cNvPr id="4" name="TextBox 3"/>
          <p:cNvSpPr txBox="1"/>
          <p:nvPr/>
        </p:nvSpPr>
        <p:spPr>
          <a:xfrm>
            <a:off x="4953000" y="1219200"/>
            <a:ext cx="4038600" cy="954107"/>
          </a:xfrm>
          <a:prstGeom prst="rect">
            <a:avLst/>
          </a:prstGeom>
          <a:noFill/>
        </p:spPr>
        <p:txBody>
          <a:bodyPr wrap="square" rtlCol="0">
            <a:spAutoFit/>
          </a:bodyPr>
          <a:lstStyle/>
          <a:p>
            <a:pPr marL="12700">
              <a:lnSpc>
                <a:spcPct val="100000"/>
              </a:lnSpc>
              <a:spcBef>
                <a:spcPts val="550"/>
              </a:spcBef>
              <a:buClr>
                <a:schemeClr val="tx1"/>
              </a:buClr>
              <a:tabLst>
                <a:tab pos="240665" algn="l"/>
                <a:tab pos="241300" algn="l"/>
              </a:tabLst>
            </a:pPr>
            <a:r>
              <a:rPr lang="en-US" sz="2800" b="1" spc="-5"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457200" indent="-457200">
              <a:buClr>
                <a:schemeClr val="tx1"/>
              </a:buClr>
              <a:buFont typeface="Wingdings" pitchFamily="2" charset="2"/>
              <a:buChar char="§"/>
            </a:pPr>
            <a:endParaRPr lang="en-US" sz="2800" dirty="0"/>
          </a:p>
        </p:txBody>
      </p:sp>
      <p:sp>
        <p:nvSpPr>
          <p:cNvPr id="5" name="Slide Number Placeholder 4"/>
          <p:cNvSpPr>
            <a:spLocks noGrp="1"/>
          </p:cNvSpPr>
          <p:nvPr>
            <p:ph type="sldNum" sz="quarter" idx="11"/>
          </p:nvPr>
        </p:nvSpPr>
        <p:spPr/>
        <p:txBody>
          <a:bodyPr/>
          <a:lstStyle/>
          <a:p>
            <a:fld id="{C1AB3586-9833-407A-8B3B-FAE83F554AD2}" type="slidenum">
              <a:rPr lang="en-US" smtClean="0"/>
              <a:pPr/>
              <a:t>3</a:t>
            </a:fld>
            <a:endParaRPr lang="en-US"/>
          </a:p>
        </p:txBody>
      </p:sp>
    </p:spTree>
    <p:extLst>
      <p:ext uri="{BB962C8B-B14F-4D97-AF65-F5344CB8AC3E}">
        <p14:creationId xmlns:p14="http://schemas.microsoft.com/office/powerpoint/2010/main" val="494010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12895" y="2895600"/>
            <a:ext cx="9144000" cy="91440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b="1" spc="-395" dirty="0">
                <a:solidFill>
                  <a:srgbClr val="FFC000"/>
                </a:solidFill>
                <a:effectLst/>
                <a:uFill>
                  <a:solidFill>
                    <a:srgbClr val="00AF50"/>
                  </a:solidFill>
                </a:uFill>
                <a:latin typeface="Tempus Sans ITC" pitchFamily="82" charset="0"/>
                <a:cs typeface="Times New Roman"/>
              </a:rPr>
              <a:t>Gingival  </a:t>
            </a:r>
            <a:r>
              <a:rPr lang="en-US" sz="6000" b="1" spc="-515" dirty="0">
                <a:solidFill>
                  <a:srgbClr val="FFC000"/>
                </a:solidFill>
                <a:effectLst/>
                <a:uFill>
                  <a:solidFill>
                    <a:srgbClr val="00AF50"/>
                  </a:solidFill>
                </a:uFill>
                <a:latin typeface="Tempus Sans ITC" pitchFamily="82" charset="0"/>
                <a:cs typeface="Times New Roman"/>
              </a:rPr>
              <a:t>Diseases  in children</a:t>
            </a:r>
            <a:br>
              <a:rPr lang="en-US" sz="6000" b="1" spc="-515" dirty="0">
                <a:solidFill>
                  <a:srgbClr val="FFC000"/>
                </a:solidFill>
                <a:effectLst/>
                <a:uFill>
                  <a:solidFill>
                    <a:srgbClr val="00AF50"/>
                  </a:solidFill>
                </a:uFill>
                <a:latin typeface="Tempus Sans ITC" pitchFamily="82" charset="0"/>
                <a:cs typeface="Times New Roman"/>
              </a:rPr>
            </a:br>
            <a:endParaRPr lang="en-US" sz="6000" b="1" dirty="0">
              <a:solidFill>
                <a:srgbClr val="FFC000"/>
              </a:solidFill>
              <a:effectLst/>
              <a:latin typeface="Tempus Sans ITC" pitchFamily="82" charset="0"/>
            </a:endParaRPr>
          </a:p>
        </p:txBody>
      </p:sp>
      <p:sp>
        <p:nvSpPr>
          <p:cNvPr id="3" name="Slide Number Placeholder 2"/>
          <p:cNvSpPr>
            <a:spLocks noGrp="1"/>
          </p:cNvSpPr>
          <p:nvPr>
            <p:ph type="sldNum" sz="quarter" idx="11"/>
          </p:nvPr>
        </p:nvSpPr>
        <p:spPr/>
        <p:txBody>
          <a:bodyPr/>
          <a:lstStyle/>
          <a:p>
            <a:fld id="{C1AB3586-9833-407A-8B3B-FAE83F554AD2}" type="slidenum">
              <a:rPr lang="en-US" smtClean="0"/>
              <a:pPr/>
              <a:t>30</a:t>
            </a:fld>
            <a:endParaRPr lang="en-US"/>
          </a:p>
        </p:txBody>
      </p:sp>
    </p:spTree>
    <p:extLst>
      <p:ext uri="{BB962C8B-B14F-4D97-AF65-F5344CB8AC3E}">
        <p14:creationId xmlns:p14="http://schemas.microsoft.com/office/powerpoint/2010/main" val="1921718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305800" cy="1292662"/>
          </a:xfrm>
          <a:prstGeom prst="rect">
            <a:avLst/>
          </a:prstGeom>
        </p:spPr>
        <p:txBody>
          <a:bodyPr wrap="square">
            <a:spAutoFit/>
          </a:bodyPr>
          <a:lstStyle/>
          <a:p>
            <a:pPr marL="342900" indent="-342900">
              <a:lnSpc>
                <a:spcPct val="150000"/>
              </a:lnSpc>
              <a:buAutoNum type="alphaUcPeriod"/>
            </a:pPr>
            <a:r>
              <a:rPr lang="en-US" sz="2800" b="1" dirty="0">
                <a:solidFill>
                  <a:srgbClr val="FFC000"/>
                </a:solidFill>
              </a:rPr>
              <a:t>Gingival Diseases associated With Plaque</a:t>
            </a:r>
          </a:p>
          <a:p>
            <a:pPr>
              <a:lnSpc>
                <a:spcPct val="150000"/>
              </a:lnSpc>
            </a:pPr>
            <a:r>
              <a:rPr lang="en-US" sz="2400" b="1" dirty="0"/>
              <a:t>I. Without Local Contributing Factor:</a:t>
            </a:r>
            <a:endParaRPr lang="en-IN" sz="2400" b="1" dirty="0"/>
          </a:p>
        </p:txBody>
      </p:sp>
      <p:sp>
        <p:nvSpPr>
          <p:cNvPr id="3" name="Rectangle 2"/>
          <p:cNvSpPr/>
          <p:nvPr/>
        </p:nvSpPr>
        <p:spPr>
          <a:xfrm>
            <a:off x="381000" y="1676400"/>
            <a:ext cx="8305800" cy="1522533"/>
          </a:xfrm>
          <a:prstGeom prst="rect">
            <a:avLst/>
          </a:prstGeom>
        </p:spPr>
        <p:txBody>
          <a:bodyPr wrap="square">
            <a:spAutoFit/>
          </a:bodyPr>
          <a:lstStyle/>
          <a:p>
            <a:pPr marL="342900" indent="-342900">
              <a:lnSpc>
                <a:spcPct val="150000"/>
              </a:lnSpc>
              <a:buFont typeface="Wingdings" pitchFamily="2" charset="2"/>
              <a:buChar char="q"/>
            </a:pPr>
            <a:r>
              <a:rPr lang="en-US" sz="2400" b="1" dirty="0">
                <a:solidFill>
                  <a:srgbClr val="92D050"/>
                </a:solidFill>
              </a:rPr>
              <a:t>Plaque - Induced Gingivitis:</a:t>
            </a:r>
          </a:p>
          <a:p>
            <a:pPr marL="342900" indent="-342900">
              <a:lnSpc>
                <a:spcPct val="150000"/>
              </a:lnSpc>
            </a:pPr>
            <a:r>
              <a:rPr lang="en-US" sz="2000" dirty="0"/>
              <a:t> Usually confined to the marginal aspects of the </a:t>
            </a:r>
            <a:r>
              <a:rPr lang="en-US" sz="2000" dirty="0" err="1"/>
              <a:t>gingiva</a:t>
            </a:r>
            <a:r>
              <a:rPr lang="en-US" sz="2000" dirty="0"/>
              <a:t> and with time, progresses to other tissues of the </a:t>
            </a:r>
            <a:r>
              <a:rPr lang="en-US" sz="2000" dirty="0" err="1"/>
              <a:t>periodontium</a:t>
            </a:r>
            <a:r>
              <a:rPr lang="en-US" sz="2000" dirty="0"/>
              <a:t>.</a:t>
            </a:r>
            <a:r>
              <a:rPr lang="en-US" sz="2000" b="1" dirty="0">
                <a:solidFill>
                  <a:srgbClr val="92D050"/>
                </a:solidFill>
              </a:rPr>
              <a: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643" y="3782037"/>
            <a:ext cx="3124200" cy="278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782037"/>
            <a:ext cx="4942449" cy="27844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11"/>
          </p:nvPr>
        </p:nvSpPr>
        <p:spPr/>
        <p:txBody>
          <a:bodyPr/>
          <a:lstStyle/>
          <a:p>
            <a:fld id="{C1AB3586-9833-407A-8B3B-FAE83F554AD2}" type="slidenum">
              <a:rPr lang="en-US" smtClean="0"/>
              <a:pPr/>
              <a:t>31</a:t>
            </a:fld>
            <a:endParaRPr lang="en-US"/>
          </a:p>
        </p:txBody>
      </p:sp>
    </p:spTree>
    <p:extLst>
      <p:ext uri="{BB962C8B-B14F-4D97-AF65-F5344CB8AC3E}">
        <p14:creationId xmlns:p14="http://schemas.microsoft.com/office/powerpoint/2010/main" val="4163902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7463" y="533400"/>
            <a:ext cx="8686800" cy="5334000"/>
          </a:xfrm>
        </p:spPr>
        <p:txBody>
          <a:bodyPr>
            <a:noAutofit/>
          </a:bodyPr>
          <a:lstStyle/>
          <a:p>
            <a:pPr marL="18288" indent="0">
              <a:lnSpc>
                <a:spcPct val="150000"/>
              </a:lnSpc>
              <a:buNone/>
            </a:pPr>
            <a:r>
              <a:rPr lang="en-US" sz="2800" b="1" dirty="0">
                <a:solidFill>
                  <a:srgbClr val="FFFF00"/>
                </a:solidFill>
                <a:effectLst/>
                <a:cs typeface="Times New Roman" pitchFamily="18" charset="0"/>
              </a:rPr>
              <a:t>Clinical Features:</a:t>
            </a:r>
          </a:p>
          <a:p>
            <a:pPr marL="18288" indent="0">
              <a:lnSpc>
                <a:spcPct val="150000"/>
              </a:lnSpc>
              <a:buNone/>
            </a:pPr>
            <a:endParaRPr lang="en-US" sz="1000" b="1" dirty="0">
              <a:solidFill>
                <a:srgbClr val="FFFF00"/>
              </a:solidFill>
              <a:effectLst/>
              <a:latin typeface="Tempus Sans ITC" pitchFamily="82" charset="0"/>
              <a:cs typeface="Times New Roman" pitchFamily="18" charset="0"/>
            </a:endParaRPr>
          </a:p>
          <a:p>
            <a:pPr marL="266700" indent="-249238" algn="just">
              <a:lnSpc>
                <a:spcPct val="150000"/>
              </a:lnSpc>
              <a:buNone/>
            </a:pPr>
            <a:endParaRPr lang="en-US" sz="2000" dirty="0"/>
          </a:p>
          <a:p>
            <a:pPr marL="266700" indent="-249238" algn="just">
              <a:lnSpc>
                <a:spcPct val="150000"/>
              </a:lnSpc>
              <a:buNone/>
            </a:pPr>
            <a:r>
              <a:rPr lang="en-US" sz="2000" dirty="0"/>
              <a:t>• A </a:t>
            </a:r>
            <a:r>
              <a:rPr lang="en-US" sz="2000" u="sng" dirty="0"/>
              <a:t>fiery red surface discoloration</a:t>
            </a:r>
            <a:r>
              <a:rPr lang="en-US" sz="2000" dirty="0"/>
              <a:t> is often superimposed on underlying chronic changes.</a:t>
            </a:r>
          </a:p>
          <a:p>
            <a:pPr marL="266700" indent="-249238" algn="just">
              <a:lnSpc>
                <a:spcPct val="150000"/>
              </a:lnSpc>
              <a:buNone/>
            </a:pPr>
            <a:r>
              <a:rPr lang="en-US" sz="2000" dirty="0"/>
              <a:t>• Gingival color change and swelling appear to be more common expressions of gingivitis in children than  bleeding and increased pocket depth.</a:t>
            </a:r>
            <a:r>
              <a:rPr lang="en-US" sz="2000" b="1" dirty="0">
                <a:solidFill>
                  <a:srgbClr val="FFFF00"/>
                </a:solidFill>
              </a:rPr>
              <a:t>* </a:t>
            </a:r>
          </a:p>
          <a:p>
            <a:pPr marL="266700" indent="-249238" algn="just">
              <a:lnSpc>
                <a:spcPct val="150000"/>
              </a:lnSpc>
              <a:buNone/>
            </a:pPr>
            <a:r>
              <a:rPr lang="en-US" sz="2000" dirty="0"/>
              <a:t>• Long term exposure can cause plaque induced gingival enlargement also.</a:t>
            </a:r>
            <a:r>
              <a:rPr lang="en-US" sz="2000" b="1" dirty="0">
                <a:solidFill>
                  <a:srgbClr val="FFFF00"/>
                </a:solidFill>
              </a:rPr>
              <a:t>**</a:t>
            </a:r>
            <a:endParaRPr lang="en-IN" sz="2000" b="1" dirty="0">
              <a:solidFill>
                <a:srgbClr val="FFFF00"/>
              </a:solidFill>
            </a:endParaRPr>
          </a:p>
        </p:txBody>
      </p:sp>
      <p:sp>
        <p:nvSpPr>
          <p:cNvPr id="4" name="Rectangle 3"/>
          <p:cNvSpPr/>
          <p:nvPr/>
        </p:nvSpPr>
        <p:spPr>
          <a:xfrm>
            <a:off x="0" y="6427113"/>
            <a:ext cx="9121726" cy="43088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IN" sz="1100" b="1" dirty="0">
                <a:solidFill>
                  <a:srgbClr val="FFFF00"/>
                </a:solidFill>
              </a:rPr>
              <a:t>*  </a:t>
            </a:r>
            <a:r>
              <a:rPr lang="en-IN" sz="1100" b="1" dirty="0">
                <a:solidFill>
                  <a:schemeClr val="bg1"/>
                </a:solidFill>
              </a:rPr>
              <a:t> Marsh PD Dental Plaque. Biological significance of a biofilm and community life style. J </a:t>
            </a:r>
            <a:r>
              <a:rPr lang="en-IN" sz="1100" b="1" dirty="0" err="1">
                <a:solidFill>
                  <a:schemeClr val="bg1"/>
                </a:solidFill>
              </a:rPr>
              <a:t>Clin</a:t>
            </a:r>
            <a:r>
              <a:rPr lang="en-IN" sz="1100" b="1" dirty="0">
                <a:solidFill>
                  <a:schemeClr val="bg1"/>
                </a:solidFill>
              </a:rPr>
              <a:t> </a:t>
            </a:r>
            <a:r>
              <a:rPr lang="en-IN" sz="1100" b="1" dirty="0" err="1">
                <a:solidFill>
                  <a:schemeClr val="bg1"/>
                </a:solidFill>
              </a:rPr>
              <a:t>Periodontol</a:t>
            </a:r>
            <a:r>
              <a:rPr lang="en-IN" sz="1100" b="1" dirty="0">
                <a:solidFill>
                  <a:schemeClr val="bg1"/>
                </a:solidFill>
              </a:rPr>
              <a:t>. 2005; 32:7-15. </a:t>
            </a:r>
          </a:p>
          <a:p>
            <a:r>
              <a:rPr lang="en-IN" sz="1100" b="1" dirty="0">
                <a:solidFill>
                  <a:srgbClr val="FFFF00"/>
                </a:solidFill>
              </a:rPr>
              <a:t>**</a:t>
            </a:r>
            <a:r>
              <a:rPr lang="en-IN" sz="1100" b="1" dirty="0">
                <a:solidFill>
                  <a:schemeClr val="bg1"/>
                </a:solidFill>
              </a:rPr>
              <a:t> Dental plaque-induced gingival diseases, Annals of periodontology, 1999.</a:t>
            </a:r>
          </a:p>
        </p:txBody>
      </p:sp>
      <p:sp>
        <p:nvSpPr>
          <p:cNvPr id="3" name="Slide Number Placeholder 2"/>
          <p:cNvSpPr>
            <a:spLocks noGrp="1"/>
          </p:cNvSpPr>
          <p:nvPr>
            <p:ph type="sldNum" sz="quarter" idx="11"/>
          </p:nvPr>
        </p:nvSpPr>
        <p:spPr/>
        <p:txBody>
          <a:bodyPr/>
          <a:lstStyle/>
          <a:p>
            <a:fld id="{C1AB3586-9833-407A-8B3B-FAE83F554AD2}" type="slidenum">
              <a:rPr lang="en-US" smtClean="0"/>
              <a:pPr/>
              <a:t>32</a:t>
            </a:fld>
            <a:endParaRPr lang="en-US"/>
          </a:p>
        </p:txBody>
      </p:sp>
    </p:spTree>
    <p:extLst>
      <p:ext uri="{BB962C8B-B14F-4D97-AF65-F5344CB8AC3E}">
        <p14:creationId xmlns:p14="http://schemas.microsoft.com/office/powerpoint/2010/main" val="3986635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709" y="6534835"/>
            <a:ext cx="9144000" cy="32316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en-US" sz="1000" b="1" dirty="0">
                <a:solidFill>
                  <a:schemeClr val="bg1"/>
                </a:solidFill>
              </a:rPr>
              <a:t>Arul </a:t>
            </a:r>
            <a:r>
              <a:rPr lang="en-US" sz="1000" b="1" dirty="0" err="1">
                <a:solidFill>
                  <a:schemeClr val="bg1"/>
                </a:solidFill>
              </a:rPr>
              <a:t>Pari</a:t>
            </a:r>
            <a:r>
              <a:rPr lang="en-US" sz="1000" b="1" dirty="0">
                <a:solidFill>
                  <a:schemeClr val="bg1"/>
                </a:solidFill>
              </a:rPr>
              <a:t> et al., Gingival Diseases in Childhood. Journal of Clinical and Diagnostic Research. 2014 Oct, Vol-8(10): ZE01-ZE04</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9384" t="25167" r="6461" b="13537"/>
          <a:stretch/>
        </p:blipFill>
        <p:spPr>
          <a:xfrm>
            <a:off x="485930" y="1066800"/>
            <a:ext cx="8227558" cy="4419600"/>
          </a:xfrm>
          <a:prstGeom prst="rect">
            <a:avLst/>
          </a:prstGeom>
        </p:spPr>
      </p:pic>
      <p:sp>
        <p:nvSpPr>
          <p:cNvPr id="2" name="Slide Number Placeholder 1"/>
          <p:cNvSpPr>
            <a:spLocks noGrp="1"/>
          </p:cNvSpPr>
          <p:nvPr>
            <p:ph type="sldNum" sz="quarter" idx="11"/>
          </p:nvPr>
        </p:nvSpPr>
        <p:spPr/>
        <p:txBody>
          <a:bodyPr/>
          <a:lstStyle/>
          <a:p>
            <a:fld id="{C1AB3586-9833-407A-8B3B-FAE83F554AD2}" type="slidenum">
              <a:rPr lang="en-US" smtClean="0"/>
              <a:pPr/>
              <a:t>33</a:t>
            </a:fld>
            <a:endParaRPr lang="en-US"/>
          </a:p>
        </p:txBody>
      </p:sp>
    </p:spTree>
    <p:extLst>
      <p:ext uri="{BB962C8B-B14F-4D97-AF65-F5344CB8AC3E}">
        <p14:creationId xmlns:p14="http://schemas.microsoft.com/office/powerpoint/2010/main" val="1136542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8994647" y="960119"/>
            <a:ext cx="53975" cy="113030"/>
          </a:xfrm>
          <a:custGeom>
            <a:avLst/>
            <a:gdLst/>
            <a:ahLst/>
            <a:cxnLst/>
            <a:rect l="l" t="t" r="r" b="b"/>
            <a:pathLst>
              <a:path w="53975" h="113030">
                <a:moveTo>
                  <a:pt x="35051" y="0"/>
                </a:moveTo>
                <a:lnTo>
                  <a:pt x="41368" y="21750"/>
                </a:lnTo>
                <a:lnTo>
                  <a:pt x="43672" y="35893"/>
                </a:lnTo>
                <a:lnTo>
                  <a:pt x="42142" y="48631"/>
                </a:lnTo>
                <a:lnTo>
                  <a:pt x="27271" y="85502"/>
                </a:lnTo>
                <a:lnTo>
                  <a:pt x="0" y="110362"/>
                </a:lnTo>
                <a:lnTo>
                  <a:pt x="7366" y="112775"/>
                </a:lnTo>
                <a:lnTo>
                  <a:pt x="38119" y="94478"/>
                </a:lnTo>
                <a:lnTo>
                  <a:pt x="52419" y="76882"/>
                </a:lnTo>
                <a:lnTo>
                  <a:pt x="53907" y="49643"/>
                </a:lnTo>
                <a:lnTo>
                  <a:pt x="46227" y="2412"/>
                </a:lnTo>
                <a:lnTo>
                  <a:pt x="35051" y="0"/>
                </a:lnTo>
                <a:close/>
              </a:path>
            </a:pathLst>
          </a:custGeom>
          <a:solidFill>
            <a:srgbClr val="CA7A29"/>
          </a:solidFill>
        </p:spPr>
        <p:txBody>
          <a:bodyPr wrap="square" lIns="0" tIns="0" rIns="0" bIns="0" rtlCol="0"/>
          <a:lstStyle/>
          <a:p>
            <a:endParaRPr/>
          </a:p>
        </p:txBody>
      </p:sp>
      <p:sp>
        <p:nvSpPr>
          <p:cNvPr id="8" name="object 8"/>
          <p:cNvSpPr/>
          <p:nvPr/>
        </p:nvSpPr>
        <p:spPr>
          <a:xfrm>
            <a:off x="8840723" y="990600"/>
            <a:ext cx="191770" cy="281939"/>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8723376" y="6687311"/>
            <a:ext cx="414655" cy="65405"/>
          </a:xfrm>
          <a:custGeom>
            <a:avLst/>
            <a:gdLst/>
            <a:ahLst/>
            <a:cxnLst/>
            <a:rect l="l" t="t" r="r" b="b"/>
            <a:pathLst>
              <a:path w="414654" h="65404">
                <a:moveTo>
                  <a:pt x="0" y="0"/>
                </a:moveTo>
                <a:lnTo>
                  <a:pt x="51757" y="24401"/>
                </a:lnTo>
                <a:lnTo>
                  <a:pt x="94459" y="38069"/>
                </a:lnTo>
                <a:lnTo>
                  <a:pt x="144744" y="50480"/>
                </a:lnTo>
                <a:lnTo>
                  <a:pt x="199886" y="59958"/>
                </a:lnTo>
                <a:lnTo>
                  <a:pt x="257160" y="64825"/>
                </a:lnTo>
                <a:lnTo>
                  <a:pt x="313842" y="63406"/>
                </a:lnTo>
                <a:lnTo>
                  <a:pt x="367206" y="54023"/>
                </a:lnTo>
                <a:lnTo>
                  <a:pt x="384964" y="46885"/>
                </a:lnTo>
                <a:lnTo>
                  <a:pt x="243062" y="46885"/>
                </a:lnTo>
                <a:lnTo>
                  <a:pt x="191092" y="43316"/>
                </a:lnTo>
                <a:lnTo>
                  <a:pt x="133252" y="34915"/>
                </a:lnTo>
                <a:lnTo>
                  <a:pt x="69552" y="20777"/>
                </a:lnTo>
                <a:lnTo>
                  <a:pt x="0" y="0"/>
                </a:lnTo>
                <a:close/>
              </a:path>
              <a:path w="414654" h="65404">
                <a:moveTo>
                  <a:pt x="414527" y="23863"/>
                </a:moveTo>
                <a:lnTo>
                  <a:pt x="363655" y="37630"/>
                </a:lnTo>
                <a:lnTo>
                  <a:pt x="289152" y="46524"/>
                </a:lnTo>
                <a:lnTo>
                  <a:pt x="243062" y="46885"/>
                </a:lnTo>
                <a:lnTo>
                  <a:pt x="384964" y="46885"/>
                </a:lnTo>
                <a:lnTo>
                  <a:pt x="414527" y="35001"/>
                </a:lnTo>
                <a:lnTo>
                  <a:pt x="414527" y="23863"/>
                </a:lnTo>
                <a:close/>
              </a:path>
            </a:pathLst>
          </a:custGeom>
          <a:solidFill>
            <a:srgbClr val="B66B29"/>
          </a:solidFill>
        </p:spPr>
        <p:txBody>
          <a:bodyPr wrap="square" lIns="0" tIns="0" rIns="0" bIns="0" rtlCol="0"/>
          <a:lstStyle/>
          <a:p>
            <a:endParaRPr/>
          </a:p>
        </p:txBody>
      </p:sp>
      <p:sp>
        <p:nvSpPr>
          <p:cNvPr id="12" name="object 12"/>
          <p:cNvSpPr/>
          <p:nvPr/>
        </p:nvSpPr>
        <p:spPr>
          <a:xfrm>
            <a:off x="9029700" y="6763510"/>
            <a:ext cx="45720" cy="94615"/>
          </a:xfrm>
          <a:custGeom>
            <a:avLst/>
            <a:gdLst/>
            <a:ahLst/>
            <a:cxnLst/>
            <a:rect l="l" t="t" r="r" b="b"/>
            <a:pathLst>
              <a:path w="45720" h="94615">
                <a:moveTo>
                  <a:pt x="45720" y="0"/>
                </a:moveTo>
                <a:lnTo>
                  <a:pt x="38933" y="22196"/>
                </a:lnTo>
                <a:lnTo>
                  <a:pt x="31908" y="39437"/>
                </a:lnTo>
                <a:lnTo>
                  <a:pt x="20359" y="60582"/>
                </a:lnTo>
                <a:lnTo>
                  <a:pt x="0" y="94488"/>
                </a:lnTo>
                <a:lnTo>
                  <a:pt x="12065" y="94488"/>
                </a:lnTo>
                <a:lnTo>
                  <a:pt x="24431" y="70491"/>
                </a:lnTo>
                <a:lnTo>
                  <a:pt x="34321" y="46643"/>
                </a:lnTo>
                <a:lnTo>
                  <a:pt x="41497" y="23096"/>
                </a:lnTo>
                <a:lnTo>
                  <a:pt x="45720" y="0"/>
                </a:lnTo>
                <a:close/>
              </a:path>
            </a:pathLst>
          </a:custGeom>
          <a:solidFill>
            <a:srgbClr val="B66B29"/>
          </a:solidFill>
        </p:spPr>
        <p:txBody>
          <a:bodyPr wrap="square" lIns="0" tIns="0" rIns="0" bIns="0" rtlCol="0"/>
          <a:lstStyle/>
          <a:p>
            <a:endParaRPr/>
          </a:p>
        </p:txBody>
      </p:sp>
      <p:sp>
        <p:nvSpPr>
          <p:cNvPr id="13" name="object 13"/>
          <p:cNvSpPr/>
          <p:nvPr/>
        </p:nvSpPr>
        <p:spPr>
          <a:xfrm>
            <a:off x="9127235" y="6446520"/>
            <a:ext cx="10795" cy="45720"/>
          </a:xfrm>
          <a:custGeom>
            <a:avLst/>
            <a:gdLst/>
            <a:ahLst/>
            <a:cxnLst/>
            <a:rect l="l" t="t" r="r" b="b"/>
            <a:pathLst>
              <a:path w="10795" h="45720">
                <a:moveTo>
                  <a:pt x="0" y="0"/>
                </a:moveTo>
                <a:lnTo>
                  <a:pt x="3357" y="12218"/>
                </a:lnTo>
                <a:lnTo>
                  <a:pt x="6191" y="24041"/>
                </a:lnTo>
                <a:lnTo>
                  <a:pt x="8643" y="35472"/>
                </a:lnTo>
                <a:lnTo>
                  <a:pt x="10668" y="45719"/>
                </a:lnTo>
                <a:lnTo>
                  <a:pt x="10668" y="31534"/>
                </a:lnTo>
                <a:lnTo>
                  <a:pt x="8000" y="20840"/>
                </a:lnTo>
                <a:lnTo>
                  <a:pt x="5333" y="12218"/>
                </a:lnTo>
                <a:lnTo>
                  <a:pt x="2666" y="5371"/>
                </a:lnTo>
                <a:lnTo>
                  <a:pt x="0" y="0"/>
                </a:lnTo>
                <a:close/>
              </a:path>
            </a:pathLst>
          </a:custGeom>
          <a:solidFill>
            <a:srgbClr val="B66B29"/>
          </a:solidFill>
        </p:spPr>
        <p:txBody>
          <a:bodyPr wrap="square" lIns="0" tIns="0" rIns="0" bIns="0" rtlCol="0"/>
          <a:lstStyle/>
          <a:p>
            <a:endParaRPr/>
          </a:p>
        </p:txBody>
      </p:sp>
      <p:sp>
        <p:nvSpPr>
          <p:cNvPr id="14" name="object 14"/>
          <p:cNvSpPr/>
          <p:nvPr/>
        </p:nvSpPr>
        <p:spPr>
          <a:xfrm>
            <a:off x="8910828" y="6365747"/>
            <a:ext cx="170180" cy="327660"/>
          </a:xfrm>
          <a:custGeom>
            <a:avLst/>
            <a:gdLst/>
            <a:ahLst/>
            <a:cxnLst/>
            <a:rect l="l" t="t" r="r" b="b"/>
            <a:pathLst>
              <a:path w="170179" h="327659">
                <a:moveTo>
                  <a:pt x="160504" y="265107"/>
                </a:moveTo>
                <a:lnTo>
                  <a:pt x="169799" y="327659"/>
                </a:lnTo>
                <a:lnTo>
                  <a:pt x="164372" y="277766"/>
                </a:lnTo>
                <a:lnTo>
                  <a:pt x="160504" y="265107"/>
                </a:lnTo>
                <a:close/>
              </a:path>
              <a:path w="170179" h="327659">
                <a:moveTo>
                  <a:pt x="84787" y="104818"/>
                </a:moveTo>
                <a:lnTo>
                  <a:pt x="96567" y="122677"/>
                </a:lnTo>
                <a:lnTo>
                  <a:pt x="124701" y="172684"/>
                </a:lnTo>
                <a:lnTo>
                  <a:pt x="148322" y="225244"/>
                </a:lnTo>
                <a:lnTo>
                  <a:pt x="160504" y="265107"/>
                </a:lnTo>
                <a:lnTo>
                  <a:pt x="157073" y="242015"/>
                </a:lnTo>
                <a:lnTo>
                  <a:pt x="135143" y="179336"/>
                </a:lnTo>
                <a:lnTo>
                  <a:pt x="88092" y="108904"/>
                </a:lnTo>
                <a:lnTo>
                  <a:pt x="84787" y="104818"/>
                </a:lnTo>
                <a:close/>
              </a:path>
              <a:path w="170179" h="327659">
                <a:moveTo>
                  <a:pt x="0" y="0"/>
                </a:moveTo>
                <a:lnTo>
                  <a:pt x="84787" y="104818"/>
                </a:lnTo>
                <a:lnTo>
                  <a:pt x="66974" y="77814"/>
                </a:lnTo>
                <a:lnTo>
                  <a:pt x="38979" y="40686"/>
                </a:lnTo>
                <a:lnTo>
                  <a:pt x="15635" y="13884"/>
                </a:lnTo>
                <a:lnTo>
                  <a:pt x="0" y="0"/>
                </a:lnTo>
                <a:close/>
              </a:path>
            </a:pathLst>
          </a:custGeom>
          <a:solidFill>
            <a:srgbClr val="B66B29"/>
          </a:solidFill>
        </p:spPr>
        <p:txBody>
          <a:bodyPr wrap="square" lIns="0" tIns="0" rIns="0" bIns="0" rtlCol="0"/>
          <a:lstStyle/>
          <a:p>
            <a:endParaRPr/>
          </a:p>
        </p:txBody>
      </p:sp>
      <p:sp>
        <p:nvSpPr>
          <p:cNvPr id="17" name="object 17"/>
          <p:cNvSpPr/>
          <p:nvPr/>
        </p:nvSpPr>
        <p:spPr>
          <a:xfrm>
            <a:off x="33528" y="3139439"/>
            <a:ext cx="253365" cy="292735"/>
          </a:xfrm>
          <a:custGeom>
            <a:avLst/>
            <a:gdLst/>
            <a:ahLst/>
            <a:cxnLst/>
            <a:rect l="l" t="t" r="r" b="b"/>
            <a:pathLst>
              <a:path w="253365" h="292735">
                <a:moveTo>
                  <a:pt x="21919" y="228949"/>
                </a:moveTo>
                <a:lnTo>
                  <a:pt x="15514" y="240556"/>
                </a:lnTo>
                <a:lnTo>
                  <a:pt x="0" y="292608"/>
                </a:lnTo>
                <a:lnTo>
                  <a:pt x="21919" y="228949"/>
                </a:lnTo>
                <a:close/>
              </a:path>
              <a:path w="253365" h="292735">
                <a:moveTo>
                  <a:pt x="150310" y="72433"/>
                </a:moveTo>
                <a:lnTo>
                  <a:pt x="133595" y="84224"/>
                </a:lnTo>
                <a:lnTo>
                  <a:pt x="67447" y="142779"/>
                </a:lnTo>
                <a:lnTo>
                  <a:pt x="30821" y="203096"/>
                </a:lnTo>
                <a:lnTo>
                  <a:pt x="21919" y="228949"/>
                </a:lnTo>
                <a:lnTo>
                  <a:pt x="43509" y="189827"/>
                </a:lnTo>
                <a:lnTo>
                  <a:pt x="80045" y="141970"/>
                </a:lnTo>
                <a:lnTo>
                  <a:pt x="121184" y="98536"/>
                </a:lnTo>
                <a:lnTo>
                  <a:pt x="150310" y="72433"/>
                </a:lnTo>
                <a:close/>
              </a:path>
              <a:path w="253365" h="292735">
                <a:moveTo>
                  <a:pt x="252983" y="0"/>
                </a:moveTo>
                <a:lnTo>
                  <a:pt x="232825" y="10255"/>
                </a:lnTo>
                <a:lnTo>
                  <a:pt x="201513" y="31128"/>
                </a:lnTo>
                <a:lnTo>
                  <a:pt x="162987" y="61072"/>
                </a:lnTo>
                <a:lnTo>
                  <a:pt x="150310" y="72433"/>
                </a:lnTo>
                <a:lnTo>
                  <a:pt x="252983" y="0"/>
                </a:lnTo>
                <a:close/>
              </a:path>
            </a:pathLst>
          </a:custGeom>
          <a:solidFill>
            <a:srgbClr val="6E411A"/>
          </a:solidFill>
        </p:spPr>
        <p:txBody>
          <a:bodyPr wrap="square" lIns="0" tIns="0" rIns="0" bIns="0" rtlCol="0"/>
          <a:lstStyle/>
          <a:p>
            <a:endParaRPr/>
          </a:p>
        </p:txBody>
      </p:sp>
      <p:sp>
        <p:nvSpPr>
          <p:cNvPr id="18" name="object 18"/>
          <p:cNvSpPr/>
          <p:nvPr/>
        </p:nvSpPr>
        <p:spPr>
          <a:xfrm>
            <a:off x="41221" y="3040379"/>
            <a:ext cx="36830" cy="289560"/>
          </a:xfrm>
          <a:custGeom>
            <a:avLst/>
            <a:gdLst/>
            <a:ahLst/>
            <a:cxnLst/>
            <a:rect l="l" t="t" r="r" b="b"/>
            <a:pathLst>
              <a:path w="36830" h="289560">
                <a:moveTo>
                  <a:pt x="6966" y="241563"/>
                </a:moveTo>
                <a:lnTo>
                  <a:pt x="7128" y="244386"/>
                </a:lnTo>
                <a:lnTo>
                  <a:pt x="20573" y="289560"/>
                </a:lnTo>
                <a:lnTo>
                  <a:pt x="6966" y="241563"/>
                </a:lnTo>
                <a:close/>
              </a:path>
              <a:path w="36830" h="289560">
                <a:moveTo>
                  <a:pt x="7645" y="130938"/>
                </a:moveTo>
                <a:lnTo>
                  <a:pt x="0" y="180975"/>
                </a:lnTo>
                <a:lnTo>
                  <a:pt x="3899" y="230743"/>
                </a:lnTo>
                <a:lnTo>
                  <a:pt x="6966" y="241563"/>
                </a:lnTo>
                <a:lnTo>
                  <a:pt x="3858" y="187254"/>
                </a:lnTo>
                <a:lnTo>
                  <a:pt x="7645" y="130938"/>
                </a:lnTo>
                <a:close/>
              </a:path>
              <a:path w="36830" h="289560">
                <a:moveTo>
                  <a:pt x="36502" y="0"/>
                </a:moveTo>
                <a:lnTo>
                  <a:pt x="27087" y="24535"/>
                </a:lnTo>
                <a:lnTo>
                  <a:pt x="16640" y="69285"/>
                </a:lnTo>
                <a:lnTo>
                  <a:pt x="7963" y="126206"/>
                </a:lnTo>
                <a:lnTo>
                  <a:pt x="7645" y="130938"/>
                </a:lnTo>
                <a:lnTo>
                  <a:pt x="10369" y="113109"/>
                </a:lnTo>
                <a:lnTo>
                  <a:pt x="36502" y="0"/>
                </a:lnTo>
                <a:close/>
              </a:path>
            </a:pathLst>
          </a:custGeom>
          <a:solidFill>
            <a:srgbClr val="6E411A"/>
          </a:solidFill>
        </p:spPr>
        <p:txBody>
          <a:bodyPr wrap="square" lIns="0" tIns="0" rIns="0" bIns="0" rtlCol="0"/>
          <a:lstStyle/>
          <a:p>
            <a:endParaRPr/>
          </a:p>
        </p:txBody>
      </p:sp>
      <p:sp>
        <p:nvSpPr>
          <p:cNvPr id="19" name="object 19"/>
          <p:cNvSpPr/>
          <p:nvPr/>
        </p:nvSpPr>
        <p:spPr>
          <a:xfrm>
            <a:off x="1523" y="3368040"/>
            <a:ext cx="22860" cy="27940"/>
          </a:xfrm>
          <a:custGeom>
            <a:avLst/>
            <a:gdLst/>
            <a:ahLst/>
            <a:cxnLst/>
            <a:rect l="l" t="t" r="r" b="b"/>
            <a:pathLst>
              <a:path w="22860" h="27939">
                <a:moveTo>
                  <a:pt x="0" y="0"/>
                </a:moveTo>
                <a:lnTo>
                  <a:pt x="0" y="6858"/>
                </a:lnTo>
                <a:lnTo>
                  <a:pt x="6044" y="12965"/>
                </a:lnTo>
                <a:lnTo>
                  <a:pt x="11430" y="18002"/>
                </a:lnTo>
                <a:lnTo>
                  <a:pt x="16815" y="22609"/>
                </a:lnTo>
                <a:lnTo>
                  <a:pt x="22859" y="27432"/>
                </a:lnTo>
                <a:lnTo>
                  <a:pt x="17557" y="21859"/>
                </a:lnTo>
                <a:lnTo>
                  <a:pt x="13408" y="17144"/>
                </a:lnTo>
                <a:lnTo>
                  <a:pt x="8270" y="10715"/>
                </a:lnTo>
                <a:lnTo>
                  <a:pt x="0" y="0"/>
                </a:lnTo>
                <a:close/>
              </a:path>
            </a:pathLst>
          </a:custGeom>
          <a:solidFill>
            <a:srgbClr val="6E411A"/>
          </a:solidFill>
        </p:spPr>
        <p:txBody>
          <a:bodyPr wrap="square" lIns="0" tIns="0" rIns="0" bIns="0" rtlCol="0"/>
          <a:lstStyle/>
          <a:p>
            <a:endParaRPr/>
          </a:p>
        </p:txBody>
      </p:sp>
      <p:sp>
        <p:nvSpPr>
          <p:cNvPr id="20" name="object 20"/>
          <p:cNvSpPr/>
          <p:nvPr/>
        </p:nvSpPr>
        <p:spPr>
          <a:xfrm>
            <a:off x="41148" y="3372611"/>
            <a:ext cx="260604" cy="192024"/>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110098" y="24177"/>
            <a:ext cx="269875" cy="206375"/>
          </a:xfrm>
          <a:custGeom>
            <a:avLst/>
            <a:gdLst/>
            <a:ahLst/>
            <a:cxnLst/>
            <a:rect l="l" t="t" r="r" b="b"/>
            <a:pathLst>
              <a:path w="269875" h="206375">
                <a:moveTo>
                  <a:pt x="109663" y="0"/>
                </a:moveTo>
                <a:lnTo>
                  <a:pt x="62361" y="49857"/>
                </a:lnTo>
                <a:lnTo>
                  <a:pt x="0" y="166449"/>
                </a:lnTo>
                <a:lnTo>
                  <a:pt x="231" y="176746"/>
                </a:lnTo>
                <a:lnTo>
                  <a:pt x="5560" y="189865"/>
                </a:lnTo>
                <a:lnTo>
                  <a:pt x="11816" y="201150"/>
                </a:lnTo>
                <a:lnTo>
                  <a:pt x="14828" y="205946"/>
                </a:lnTo>
                <a:lnTo>
                  <a:pt x="40160" y="144490"/>
                </a:lnTo>
                <a:lnTo>
                  <a:pt x="59931" y="109585"/>
                </a:lnTo>
                <a:lnTo>
                  <a:pt x="84336" y="88253"/>
                </a:lnTo>
                <a:lnTo>
                  <a:pt x="123568" y="67516"/>
                </a:lnTo>
                <a:lnTo>
                  <a:pt x="173456" y="57767"/>
                </a:lnTo>
                <a:lnTo>
                  <a:pt x="249366" y="57767"/>
                </a:lnTo>
                <a:lnTo>
                  <a:pt x="165770" y="6983"/>
                </a:lnTo>
                <a:lnTo>
                  <a:pt x="109663" y="0"/>
                </a:lnTo>
                <a:close/>
              </a:path>
              <a:path w="269875" h="206375">
                <a:moveTo>
                  <a:pt x="249366" y="57767"/>
                </a:moveTo>
                <a:lnTo>
                  <a:pt x="173456" y="57767"/>
                </a:lnTo>
                <a:lnTo>
                  <a:pt x="220566" y="68389"/>
                </a:lnTo>
                <a:lnTo>
                  <a:pt x="255629" y="85179"/>
                </a:lnTo>
                <a:lnTo>
                  <a:pt x="269377" y="93932"/>
                </a:lnTo>
                <a:lnTo>
                  <a:pt x="254543" y="60912"/>
                </a:lnTo>
                <a:lnTo>
                  <a:pt x="249366" y="57767"/>
                </a:lnTo>
                <a:close/>
              </a:path>
            </a:pathLst>
          </a:custGeom>
          <a:solidFill>
            <a:srgbClr val="925421"/>
          </a:solidFill>
        </p:spPr>
        <p:txBody>
          <a:bodyPr wrap="square" lIns="0" tIns="0" rIns="0" bIns="0" rtlCol="0"/>
          <a:lstStyle/>
          <a:p>
            <a:endParaRPr/>
          </a:p>
        </p:txBody>
      </p:sp>
      <p:sp>
        <p:nvSpPr>
          <p:cNvPr id="25" name="object 25"/>
          <p:cNvSpPr/>
          <p:nvPr/>
        </p:nvSpPr>
        <p:spPr>
          <a:xfrm>
            <a:off x="493776" y="0"/>
            <a:ext cx="71028" cy="74675"/>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398335" y="0"/>
            <a:ext cx="8255" cy="36830"/>
          </a:xfrm>
          <a:custGeom>
            <a:avLst/>
            <a:gdLst/>
            <a:ahLst/>
            <a:cxnLst/>
            <a:rect l="l" t="t" r="r" b="b"/>
            <a:pathLst>
              <a:path w="8254" h="36830">
                <a:moveTo>
                  <a:pt x="7685" y="0"/>
                </a:moveTo>
                <a:lnTo>
                  <a:pt x="1318" y="0"/>
                </a:lnTo>
                <a:lnTo>
                  <a:pt x="428" y="6857"/>
                </a:lnTo>
                <a:lnTo>
                  <a:pt x="0" y="16763"/>
                </a:lnTo>
                <a:lnTo>
                  <a:pt x="428" y="26670"/>
                </a:lnTo>
                <a:lnTo>
                  <a:pt x="1714" y="36575"/>
                </a:lnTo>
                <a:lnTo>
                  <a:pt x="1821" y="26670"/>
                </a:lnTo>
                <a:lnTo>
                  <a:pt x="2571" y="19240"/>
                </a:lnTo>
                <a:lnTo>
                  <a:pt x="4607" y="10572"/>
                </a:lnTo>
                <a:lnTo>
                  <a:pt x="7685" y="0"/>
                </a:lnTo>
                <a:close/>
              </a:path>
            </a:pathLst>
          </a:custGeom>
          <a:solidFill>
            <a:srgbClr val="6F8638"/>
          </a:solidFill>
        </p:spPr>
        <p:txBody>
          <a:bodyPr wrap="square" lIns="0" tIns="0" rIns="0" bIns="0" rtlCol="0"/>
          <a:lstStyle/>
          <a:p>
            <a:endParaRPr/>
          </a:p>
        </p:txBody>
      </p:sp>
      <p:sp>
        <p:nvSpPr>
          <p:cNvPr id="27" name="object 27"/>
          <p:cNvSpPr/>
          <p:nvPr/>
        </p:nvSpPr>
        <p:spPr>
          <a:xfrm>
            <a:off x="340095" y="124968"/>
            <a:ext cx="53340" cy="295910"/>
          </a:xfrm>
          <a:custGeom>
            <a:avLst/>
            <a:gdLst/>
            <a:ahLst/>
            <a:cxnLst/>
            <a:rect l="l" t="t" r="r" b="b"/>
            <a:pathLst>
              <a:path w="53339" h="295909">
                <a:moveTo>
                  <a:pt x="53096" y="0"/>
                </a:moveTo>
                <a:lnTo>
                  <a:pt x="29606" y="42890"/>
                </a:lnTo>
                <a:lnTo>
                  <a:pt x="13740" y="99539"/>
                </a:lnTo>
                <a:lnTo>
                  <a:pt x="4310" y="161544"/>
                </a:lnTo>
                <a:lnTo>
                  <a:pt x="126" y="220500"/>
                </a:lnTo>
                <a:lnTo>
                  <a:pt x="0" y="268005"/>
                </a:lnTo>
                <a:lnTo>
                  <a:pt x="2740" y="295655"/>
                </a:lnTo>
                <a:lnTo>
                  <a:pt x="10608" y="161162"/>
                </a:lnTo>
                <a:lnTo>
                  <a:pt x="27918" y="69341"/>
                </a:lnTo>
                <a:lnTo>
                  <a:pt x="45228" y="16763"/>
                </a:lnTo>
                <a:lnTo>
                  <a:pt x="53096" y="0"/>
                </a:lnTo>
                <a:close/>
              </a:path>
            </a:pathLst>
          </a:custGeom>
          <a:solidFill>
            <a:srgbClr val="6F8638"/>
          </a:solidFill>
        </p:spPr>
        <p:txBody>
          <a:bodyPr wrap="square" lIns="0" tIns="0" rIns="0" bIns="0" rtlCol="0"/>
          <a:lstStyle/>
          <a:p>
            <a:endParaRPr/>
          </a:p>
        </p:txBody>
      </p:sp>
      <p:sp>
        <p:nvSpPr>
          <p:cNvPr id="28" name="object 28"/>
          <p:cNvSpPr/>
          <p:nvPr/>
        </p:nvSpPr>
        <p:spPr>
          <a:xfrm>
            <a:off x="458936" y="155447"/>
            <a:ext cx="114300" cy="475615"/>
          </a:xfrm>
          <a:custGeom>
            <a:avLst/>
            <a:gdLst/>
            <a:ahLst/>
            <a:cxnLst/>
            <a:rect l="l" t="t" r="r" b="b"/>
            <a:pathLst>
              <a:path w="114300" h="475615">
                <a:moveTo>
                  <a:pt x="7458" y="0"/>
                </a:moveTo>
                <a:lnTo>
                  <a:pt x="0" y="48440"/>
                </a:lnTo>
                <a:lnTo>
                  <a:pt x="456" y="103022"/>
                </a:lnTo>
                <a:lnTo>
                  <a:pt x="7370" y="161368"/>
                </a:lnTo>
                <a:lnTo>
                  <a:pt x="19282" y="221101"/>
                </a:lnTo>
                <a:lnTo>
                  <a:pt x="34736" y="279844"/>
                </a:lnTo>
                <a:lnTo>
                  <a:pt x="52273" y="335219"/>
                </a:lnTo>
                <a:lnTo>
                  <a:pt x="70435" y="384848"/>
                </a:lnTo>
                <a:lnTo>
                  <a:pt x="87763" y="426354"/>
                </a:lnTo>
                <a:lnTo>
                  <a:pt x="114087" y="475488"/>
                </a:lnTo>
                <a:lnTo>
                  <a:pt x="44074" y="275820"/>
                </a:lnTo>
                <a:lnTo>
                  <a:pt x="13348" y="126301"/>
                </a:lnTo>
                <a:lnTo>
                  <a:pt x="6335" y="32504"/>
                </a:lnTo>
                <a:lnTo>
                  <a:pt x="7458" y="0"/>
                </a:lnTo>
                <a:close/>
              </a:path>
            </a:pathLst>
          </a:custGeom>
          <a:solidFill>
            <a:srgbClr val="6F8638"/>
          </a:solidFill>
        </p:spPr>
        <p:txBody>
          <a:bodyPr wrap="square" lIns="0" tIns="0" rIns="0" bIns="0" rtlCol="0"/>
          <a:lstStyle/>
          <a:p>
            <a:endParaRPr/>
          </a:p>
        </p:txBody>
      </p:sp>
      <p:sp>
        <p:nvSpPr>
          <p:cNvPr id="31" name="object 31"/>
          <p:cNvSpPr/>
          <p:nvPr/>
        </p:nvSpPr>
        <p:spPr>
          <a:xfrm>
            <a:off x="44196" y="5315711"/>
            <a:ext cx="146050" cy="554990"/>
          </a:xfrm>
          <a:custGeom>
            <a:avLst/>
            <a:gdLst/>
            <a:ahLst/>
            <a:cxnLst/>
            <a:rect l="l" t="t" r="r" b="b"/>
            <a:pathLst>
              <a:path w="146050" h="554989">
                <a:moveTo>
                  <a:pt x="144665" y="0"/>
                </a:moveTo>
                <a:lnTo>
                  <a:pt x="108881" y="255877"/>
                </a:lnTo>
                <a:lnTo>
                  <a:pt x="60617" y="427767"/>
                </a:lnTo>
                <a:lnTo>
                  <a:pt x="18210" y="524458"/>
                </a:lnTo>
                <a:lnTo>
                  <a:pt x="0" y="554735"/>
                </a:lnTo>
                <a:lnTo>
                  <a:pt x="27578" y="523014"/>
                </a:lnTo>
                <a:lnTo>
                  <a:pt x="51945" y="481524"/>
                </a:lnTo>
                <a:lnTo>
                  <a:pt x="73219" y="432404"/>
                </a:lnTo>
                <a:lnTo>
                  <a:pt x="91514" y="377793"/>
                </a:lnTo>
                <a:lnTo>
                  <a:pt x="106949" y="319833"/>
                </a:lnTo>
                <a:lnTo>
                  <a:pt x="119638" y="260661"/>
                </a:lnTo>
                <a:lnTo>
                  <a:pt x="129700" y="202417"/>
                </a:lnTo>
                <a:lnTo>
                  <a:pt x="137250" y="147240"/>
                </a:lnTo>
                <a:lnTo>
                  <a:pt x="142405" y="97271"/>
                </a:lnTo>
                <a:lnTo>
                  <a:pt x="145281" y="54648"/>
                </a:lnTo>
                <a:lnTo>
                  <a:pt x="145996" y="21511"/>
                </a:lnTo>
                <a:lnTo>
                  <a:pt x="144665" y="0"/>
                </a:lnTo>
                <a:close/>
              </a:path>
            </a:pathLst>
          </a:custGeom>
          <a:solidFill>
            <a:srgbClr val="9C5524"/>
          </a:solidFill>
        </p:spPr>
        <p:txBody>
          <a:bodyPr wrap="square" lIns="0" tIns="0" rIns="0" bIns="0" rtlCol="0"/>
          <a:lstStyle/>
          <a:p>
            <a:endParaRPr/>
          </a:p>
        </p:txBody>
      </p:sp>
      <p:sp>
        <p:nvSpPr>
          <p:cNvPr id="32" name="object 32"/>
          <p:cNvSpPr/>
          <p:nvPr/>
        </p:nvSpPr>
        <p:spPr>
          <a:xfrm>
            <a:off x="121920" y="5611367"/>
            <a:ext cx="264160" cy="161925"/>
          </a:xfrm>
          <a:custGeom>
            <a:avLst/>
            <a:gdLst/>
            <a:ahLst/>
            <a:cxnLst/>
            <a:rect l="l" t="t" r="r" b="b"/>
            <a:pathLst>
              <a:path w="264160" h="161925">
                <a:moveTo>
                  <a:pt x="263652" y="0"/>
                </a:moveTo>
                <a:lnTo>
                  <a:pt x="155912" y="93797"/>
                </a:lnTo>
                <a:lnTo>
                  <a:pt x="72675" y="141160"/>
                </a:lnTo>
                <a:lnTo>
                  <a:pt x="19014" y="157948"/>
                </a:lnTo>
                <a:lnTo>
                  <a:pt x="0" y="160019"/>
                </a:lnTo>
                <a:lnTo>
                  <a:pt x="42337" y="161552"/>
                </a:lnTo>
                <a:lnTo>
                  <a:pt x="89025" y="146157"/>
                </a:lnTo>
                <a:lnTo>
                  <a:pt x="136517" y="119111"/>
                </a:lnTo>
                <a:lnTo>
                  <a:pt x="181270" y="85695"/>
                </a:lnTo>
                <a:lnTo>
                  <a:pt x="219740" y="51185"/>
                </a:lnTo>
                <a:lnTo>
                  <a:pt x="248382" y="20860"/>
                </a:lnTo>
                <a:lnTo>
                  <a:pt x="263652" y="0"/>
                </a:lnTo>
                <a:close/>
              </a:path>
            </a:pathLst>
          </a:custGeom>
          <a:solidFill>
            <a:srgbClr val="9C5524"/>
          </a:solidFill>
        </p:spPr>
        <p:txBody>
          <a:bodyPr wrap="square" lIns="0" tIns="0" rIns="0" bIns="0" rtlCol="0"/>
          <a:lstStyle/>
          <a:p>
            <a:endParaRPr/>
          </a:p>
        </p:txBody>
      </p:sp>
      <p:sp>
        <p:nvSpPr>
          <p:cNvPr id="33" name="object 33"/>
          <p:cNvSpPr/>
          <p:nvPr/>
        </p:nvSpPr>
        <p:spPr>
          <a:xfrm>
            <a:off x="82296" y="5865876"/>
            <a:ext cx="175260" cy="52069"/>
          </a:xfrm>
          <a:custGeom>
            <a:avLst/>
            <a:gdLst/>
            <a:ahLst/>
            <a:cxnLst/>
            <a:rect l="l" t="t" r="r" b="b"/>
            <a:pathLst>
              <a:path w="175260" h="52070">
                <a:moveTo>
                  <a:pt x="10240" y="8137"/>
                </a:moveTo>
                <a:lnTo>
                  <a:pt x="40841" y="32456"/>
                </a:lnTo>
                <a:lnTo>
                  <a:pt x="94979" y="48196"/>
                </a:lnTo>
                <a:lnTo>
                  <a:pt x="145441" y="51649"/>
                </a:lnTo>
                <a:lnTo>
                  <a:pt x="175260" y="47243"/>
                </a:lnTo>
                <a:lnTo>
                  <a:pt x="95829" y="41790"/>
                </a:lnTo>
                <a:lnTo>
                  <a:pt x="41367" y="25336"/>
                </a:lnTo>
                <a:lnTo>
                  <a:pt x="10240" y="8137"/>
                </a:lnTo>
                <a:close/>
              </a:path>
              <a:path w="175260" h="52070">
                <a:moveTo>
                  <a:pt x="0" y="0"/>
                </a:moveTo>
                <a:lnTo>
                  <a:pt x="10035" y="8024"/>
                </a:lnTo>
                <a:lnTo>
                  <a:pt x="10240" y="8137"/>
                </a:lnTo>
                <a:lnTo>
                  <a:pt x="0" y="0"/>
                </a:lnTo>
                <a:close/>
              </a:path>
            </a:pathLst>
          </a:custGeom>
          <a:solidFill>
            <a:srgbClr val="9C5524"/>
          </a:solidFill>
        </p:spPr>
        <p:txBody>
          <a:bodyPr wrap="square" lIns="0" tIns="0" rIns="0" bIns="0" rtlCol="0"/>
          <a:lstStyle/>
          <a:p>
            <a:endParaRPr/>
          </a:p>
        </p:txBody>
      </p:sp>
      <p:sp>
        <p:nvSpPr>
          <p:cNvPr id="34" name="object 34"/>
          <p:cNvSpPr/>
          <p:nvPr/>
        </p:nvSpPr>
        <p:spPr>
          <a:xfrm>
            <a:off x="0" y="5666232"/>
            <a:ext cx="70104" cy="88392"/>
          </a:xfrm>
          <a:prstGeom prst="rect">
            <a:avLst/>
          </a:prstGeom>
          <a:blipFill>
            <a:blip r:embed="rId5" cstate="print"/>
            <a:stretch>
              <a:fillRect/>
            </a:stretch>
          </a:blipFill>
        </p:spPr>
        <p:txBody>
          <a:bodyPr wrap="square" lIns="0" tIns="0" rIns="0" bIns="0" rtlCol="0"/>
          <a:lstStyle/>
          <a:p>
            <a:endParaRPr/>
          </a:p>
        </p:txBody>
      </p:sp>
      <p:sp>
        <p:nvSpPr>
          <p:cNvPr id="35" name="object 35"/>
          <p:cNvSpPr/>
          <p:nvPr/>
        </p:nvSpPr>
        <p:spPr>
          <a:xfrm>
            <a:off x="0" y="5824728"/>
            <a:ext cx="55244" cy="24130"/>
          </a:xfrm>
          <a:custGeom>
            <a:avLst/>
            <a:gdLst/>
            <a:ahLst/>
            <a:cxnLst/>
            <a:rect l="l" t="t" r="r" b="b"/>
            <a:pathLst>
              <a:path w="55244" h="24129">
                <a:moveTo>
                  <a:pt x="0" y="0"/>
                </a:moveTo>
                <a:lnTo>
                  <a:pt x="0" y="9144"/>
                </a:lnTo>
                <a:lnTo>
                  <a:pt x="15001" y="16216"/>
                </a:lnTo>
                <a:lnTo>
                  <a:pt x="29146" y="21145"/>
                </a:lnTo>
                <a:lnTo>
                  <a:pt x="42433" y="23502"/>
                </a:lnTo>
                <a:lnTo>
                  <a:pt x="54864" y="22860"/>
                </a:lnTo>
                <a:lnTo>
                  <a:pt x="43076" y="20788"/>
                </a:lnTo>
                <a:lnTo>
                  <a:pt x="33432" y="17716"/>
                </a:lnTo>
                <a:lnTo>
                  <a:pt x="20788" y="11501"/>
                </a:lnTo>
                <a:lnTo>
                  <a:pt x="0" y="0"/>
                </a:lnTo>
                <a:close/>
              </a:path>
            </a:pathLst>
          </a:custGeom>
          <a:solidFill>
            <a:srgbClr val="9C5524"/>
          </a:solidFill>
        </p:spPr>
        <p:txBody>
          <a:bodyPr wrap="square" lIns="0" tIns="0" rIns="0" bIns="0" rtlCol="0"/>
          <a:lstStyle/>
          <a:p>
            <a:endParaRPr/>
          </a:p>
        </p:txBody>
      </p:sp>
      <p:sp>
        <p:nvSpPr>
          <p:cNvPr id="36" name="object 36"/>
          <p:cNvSpPr/>
          <p:nvPr/>
        </p:nvSpPr>
        <p:spPr>
          <a:xfrm>
            <a:off x="18742" y="5939028"/>
            <a:ext cx="77269" cy="216408"/>
          </a:xfrm>
          <a:prstGeom prst="rect">
            <a:avLst/>
          </a:prstGeom>
          <a:blipFill>
            <a:blip r:embed="rId6" cstate="print"/>
            <a:stretch>
              <a:fillRect/>
            </a:stretch>
          </a:blipFill>
        </p:spPr>
        <p:txBody>
          <a:bodyPr wrap="square" lIns="0" tIns="0" rIns="0" bIns="0" rtlCol="0"/>
          <a:lstStyle/>
          <a:p>
            <a:endParaRPr/>
          </a:p>
        </p:txBody>
      </p:sp>
      <p:sp>
        <p:nvSpPr>
          <p:cNvPr id="40" name="object 40"/>
          <p:cNvSpPr/>
          <p:nvPr/>
        </p:nvSpPr>
        <p:spPr>
          <a:xfrm>
            <a:off x="8440039" y="501141"/>
            <a:ext cx="212851" cy="110109"/>
          </a:xfrm>
          <a:prstGeom prst="rect">
            <a:avLst/>
          </a:prstGeom>
          <a:blipFill>
            <a:blip r:embed="rId7" cstate="print"/>
            <a:stretch>
              <a:fillRect/>
            </a:stretch>
          </a:blipFill>
        </p:spPr>
        <p:txBody>
          <a:bodyPr wrap="square" lIns="0" tIns="0" rIns="0" bIns="0" rtlCol="0"/>
          <a:lstStyle/>
          <a:p>
            <a:endParaRPr/>
          </a:p>
        </p:txBody>
      </p:sp>
      <p:sp>
        <p:nvSpPr>
          <p:cNvPr id="42" name="object 42"/>
          <p:cNvSpPr/>
          <p:nvPr/>
        </p:nvSpPr>
        <p:spPr>
          <a:xfrm>
            <a:off x="8351583" y="3790188"/>
            <a:ext cx="127000" cy="306705"/>
          </a:xfrm>
          <a:custGeom>
            <a:avLst/>
            <a:gdLst/>
            <a:ahLst/>
            <a:cxnLst/>
            <a:rect l="l" t="t" r="r" b="b"/>
            <a:pathLst>
              <a:path w="127000" h="306704">
                <a:moveTo>
                  <a:pt x="69786" y="0"/>
                </a:moveTo>
                <a:lnTo>
                  <a:pt x="48577" y="12573"/>
                </a:lnTo>
                <a:lnTo>
                  <a:pt x="8274" y="109529"/>
                </a:lnTo>
                <a:lnTo>
                  <a:pt x="0" y="172434"/>
                </a:lnTo>
                <a:lnTo>
                  <a:pt x="28396" y="228814"/>
                </a:lnTo>
                <a:lnTo>
                  <a:pt x="98107" y="306197"/>
                </a:lnTo>
                <a:lnTo>
                  <a:pt x="105533" y="305075"/>
                </a:lnTo>
                <a:lnTo>
                  <a:pt x="114934" y="299513"/>
                </a:lnTo>
                <a:lnTo>
                  <a:pt x="123003" y="293356"/>
                </a:lnTo>
                <a:lnTo>
                  <a:pt x="126428" y="290449"/>
                </a:lnTo>
                <a:lnTo>
                  <a:pt x="87991" y="259994"/>
                </a:lnTo>
                <a:lnTo>
                  <a:pt x="66579" y="236362"/>
                </a:lnTo>
                <a:lnTo>
                  <a:pt x="54455" y="207420"/>
                </a:lnTo>
                <a:lnTo>
                  <a:pt x="43878" y="161036"/>
                </a:lnTo>
                <a:lnTo>
                  <a:pt x="40961" y="105227"/>
                </a:lnTo>
                <a:lnTo>
                  <a:pt x="50641" y="53276"/>
                </a:lnTo>
                <a:lnTo>
                  <a:pt x="63416" y="14946"/>
                </a:lnTo>
                <a:lnTo>
                  <a:pt x="69786" y="0"/>
                </a:lnTo>
                <a:close/>
              </a:path>
            </a:pathLst>
          </a:custGeom>
          <a:solidFill>
            <a:srgbClr val="925421"/>
          </a:solidFill>
        </p:spPr>
        <p:txBody>
          <a:bodyPr wrap="square" lIns="0" tIns="0" rIns="0" bIns="0" rtlCol="0"/>
          <a:lstStyle/>
          <a:p>
            <a:endParaRPr/>
          </a:p>
        </p:txBody>
      </p:sp>
      <p:sp>
        <p:nvSpPr>
          <p:cNvPr id="45" name="object 45"/>
          <p:cNvSpPr/>
          <p:nvPr/>
        </p:nvSpPr>
        <p:spPr>
          <a:xfrm>
            <a:off x="8405320" y="3230879"/>
            <a:ext cx="182880" cy="574675"/>
          </a:xfrm>
          <a:custGeom>
            <a:avLst/>
            <a:gdLst/>
            <a:ahLst/>
            <a:cxnLst/>
            <a:rect l="l" t="t" r="r" b="b"/>
            <a:pathLst>
              <a:path w="182879" h="574675">
                <a:moveTo>
                  <a:pt x="2648" y="471334"/>
                </a:moveTo>
                <a:lnTo>
                  <a:pt x="1917" y="476587"/>
                </a:lnTo>
                <a:lnTo>
                  <a:pt x="0" y="527634"/>
                </a:lnTo>
                <a:lnTo>
                  <a:pt x="4620" y="574548"/>
                </a:lnTo>
                <a:lnTo>
                  <a:pt x="2648" y="471334"/>
                </a:lnTo>
                <a:close/>
              </a:path>
              <a:path w="182879" h="574675">
                <a:moveTo>
                  <a:pt x="78294" y="198408"/>
                </a:moveTo>
                <a:lnTo>
                  <a:pt x="74271" y="206073"/>
                </a:lnTo>
                <a:lnTo>
                  <a:pt x="19701" y="334613"/>
                </a:lnTo>
                <a:lnTo>
                  <a:pt x="2040" y="439483"/>
                </a:lnTo>
                <a:lnTo>
                  <a:pt x="2648" y="471334"/>
                </a:lnTo>
                <a:lnTo>
                  <a:pt x="9422" y="422658"/>
                </a:lnTo>
                <a:lnTo>
                  <a:pt x="21561" y="367098"/>
                </a:lnTo>
                <a:lnTo>
                  <a:pt x="37384" y="311156"/>
                </a:lnTo>
                <a:lnTo>
                  <a:pt x="55940" y="256085"/>
                </a:lnTo>
                <a:lnTo>
                  <a:pt x="76276" y="203134"/>
                </a:lnTo>
                <a:lnTo>
                  <a:pt x="78294" y="198408"/>
                </a:lnTo>
                <a:close/>
              </a:path>
              <a:path w="182879" h="574675">
                <a:moveTo>
                  <a:pt x="182420" y="0"/>
                </a:moveTo>
                <a:lnTo>
                  <a:pt x="156405" y="37550"/>
                </a:lnTo>
                <a:lnTo>
                  <a:pt x="118487" y="108597"/>
                </a:lnTo>
                <a:lnTo>
                  <a:pt x="97442" y="153554"/>
                </a:lnTo>
                <a:lnTo>
                  <a:pt x="78294" y="198408"/>
                </a:lnTo>
                <a:lnTo>
                  <a:pt x="182420" y="0"/>
                </a:lnTo>
                <a:close/>
              </a:path>
            </a:pathLst>
          </a:custGeom>
          <a:solidFill>
            <a:srgbClr val="6F8638"/>
          </a:solidFill>
        </p:spPr>
        <p:txBody>
          <a:bodyPr wrap="square" lIns="0" tIns="0" rIns="0" bIns="0" rtlCol="0"/>
          <a:lstStyle/>
          <a:p>
            <a:endParaRPr/>
          </a:p>
        </p:txBody>
      </p:sp>
      <p:sp>
        <p:nvSpPr>
          <p:cNvPr id="46" name="object 46"/>
          <p:cNvSpPr/>
          <p:nvPr/>
        </p:nvSpPr>
        <p:spPr>
          <a:xfrm>
            <a:off x="8276970" y="3279647"/>
            <a:ext cx="123825" cy="376555"/>
          </a:xfrm>
          <a:custGeom>
            <a:avLst/>
            <a:gdLst/>
            <a:ahLst/>
            <a:cxnLst/>
            <a:rect l="l" t="t" r="r" b="b"/>
            <a:pathLst>
              <a:path w="123825" h="376554">
                <a:moveTo>
                  <a:pt x="86174" y="331029"/>
                </a:moveTo>
                <a:lnTo>
                  <a:pt x="93322" y="343912"/>
                </a:lnTo>
                <a:lnTo>
                  <a:pt x="123317" y="376427"/>
                </a:lnTo>
                <a:lnTo>
                  <a:pt x="86174" y="331029"/>
                </a:lnTo>
                <a:close/>
              </a:path>
              <a:path w="123825" h="376554">
                <a:moveTo>
                  <a:pt x="22647" y="158015"/>
                </a:moveTo>
                <a:lnTo>
                  <a:pt x="23286" y="162472"/>
                </a:lnTo>
                <a:lnTo>
                  <a:pt x="43894" y="255841"/>
                </a:lnTo>
                <a:lnTo>
                  <a:pt x="73384" y="315396"/>
                </a:lnTo>
                <a:lnTo>
                  <a:pt x="86174" y="331029"/>
                </a:lnTo>
                <a:lnTo>
                  <a:pt x="67383" y="297162"/>
                </a:lnTo>
                <a:lnTo>
                  <a:pt x="45555" y="241216"/>
                </a:lnTo>
                <a:lnTo>
                  <a:pt x="27892" y="181117"/>
                </a:lnTo>
                <a:lnTo>
                  <a:pt x="22647" y="158015"/>
                </a:lnTo>
                <a:close/>
              </a:path>
              <a:path w="123825" h="376554">
                <a:moveTo>
                  <a:pt x="0" y="0"/>
                </a:moveTo>
                <a:lnTo>
                  <a:pt x="449" y="26306"/>
                </a:lnTo>
                <a:lnTo>
                  <a:pt x="5284" y="68621"/>
                </a:lnTo>
                <a:lnTo>
                  <a:pt x="14450" y="121905"/>
                </a:lnTo>
                <a:lnTo>
                  <a:pt x="22647" y="158015"/>
                </a:lnTo>
                <a:lnTo>
                  <a:pt x="0" y="0"/>
                </a:lnTo>
                <a:close/>
              </a:path>
            </a:pathLst>
          </a:custGeom>
          <a:solidFill>
            <a:srgbClr val="6F8638"/>
          </a:solidFill>
        </p:spPr>
        <p:txBody>
          <a:bodyPr wrap="square" lIns="0" tIns="0" rIns="0" bIns="0" rtlCol="0"/>
          <a:lstStyle/>
          <a:p>
            <a:endParaRPr/>
          </a:p>
        </p:txBody>
      </p:sp>
      <p:sp>
        <p:nvSpPr>
          <p:cNvPr id="47" name="object 47"/>
          <p:cNvSpPr/>
          <p:nvPr/>
        </p:nvSpPr>
        <p:spPr>
          <a:xfrm>
            <a:off x="8205216" y="3634740"/>
            <a:ext cx="164591" cy="126111"/>
          </a:xfrm>
          <a:prstGeom prst="rect">
            <a:avLst/>
          </a:prstGeom>
          <a:blipFill>
            <a:blip r:embed="rId8" cstate="print"/>
            <a:stretch>
              <a:fillRect/>
            </a:stretch>
          </a:blipFill>
        </p:spPr>
        <p:txBody>
          <a:bodyPr wrap="square" lIns="0" tIns="0" rIns="0" bIns="0" rtlCol="0"/>
          <a:lstStyle/>
          <a:p>
            <a:endParaRPr/>
          </a:p>
        </p:txBody>
      </p:sp>
      <p:sp>
        <p:nvSpPr>
          <p:cNvPr id="48" name="object 48"/>
          <p:cNvSpPr/>
          <p:nvPr/>
        </p:nvSpPr>
        <p:spPr>
          <a:xfrm>
            <a:off x="8427719" y="3773423"/>
            <a:ext cx="178307" cy="73544"/>
          </a:xfrm>
          <a:prstGeom prst="rect">
            <a:avLst/>
          </a:prstGeom>
          <a:blipFill>
            <a:blip r:embed="rId9" cstate="print"/>
            <a:stretch>
              <a:fillRect/>
            </a:stretch>
          </a:blipFill>
        </p:spPr>
        <p:txBody>
          <a:bodyPr wrap="square" lIns="0" tIns="0" rIns="0" bIns="0" rtlCol="0"/>
          <a:lstStyle/>
          <a:p>
            <a:endParaRPr/>
          </a:p>
        </p:txBody>
      </p:sp>
      <p:sp>
        <p:nvSpPr>
          <p:cNvPr id="49" name="object 49"/>
          <p:cNvSpPr/>
          <p:nvPr/>
        </p:nvSpPr>
        <p:spPr>
          <a:xfrm>
            <a:off x="8447531" y="3598164"/>
            <a:ext cx="302260" cy="109220"/>
          </a:xfrm>
          <a:custGeom>
            <a:avLst/>
            <a:gdLst/>
            <a:ahLst/>
            <a:cxnLst/>
            <a:rect l="l" t="t" r="r" b="b"/>
            <a:pathLst>
              <a:path w="302259" h="109220">
                <a:moveTo>
                  <a:pt x="150441" y="89731"/>
                </a:moveTo>
                <a:lnTo>
                  <a:pt x="96634" y="104545"/>
                </a:lnTo>
                <a:lnTo>
                  <a:pt x="58207" y="106825"/>
                </a:lnTo>
                <a:lnTo>
                  <a:pt x="67508" y="108817"/>
                </a:lnTo>
                <a:lnTo>
                  <a:pt x="121443" y="103806"/>
                </a:lnTo>
                <a:lnTo>
                  <a:pt x="150441" y="89731"/>
                </a:lnTo>
                <a:close/>
              </a:path>
              <a:path w="302259" h="109220">
                <a:moveTo>
                  <a:pt x="0" y="94361"/>
                </a:moveTo>
                <a:lnTo>
                  <a:pt x="44786" y="107621"/>
                </a:lnTo>
                <a:lnTo>
                  <a:pt x="58207" y="106825"/>
                </a:lnTo>
                <a:lnTo>
                  <a:pt x="0" y="94361"/>
                </a:lnTo>
                <a:close/>
              </a:path>
              <a:path w="302259" h="109220">
                <a:moveTo>
                  <a:pt x="301751" y="0"/>
                </a:moveTo>
                <a:lnTo>
                  <a:pt x="190095" y="70483"/>
                </a:lnTo>
                <a:lnTo>
                  <a:pt x="150441" y="89731"/>
                </a:lnTo>
                <a:lnTo>
                  <a:pt x="150969" y="89585"/>
                </a:lnTo>
                <a:lnTo>
                  <a:pt x="203220" y="67197"/>
                </a:lnTo>
                <a:lnTo>
                  <a:pt x="248816" y="41833"/>
                </a:lnTo>
                <a:lnTo>
                  <a:pt x="283184" y="17949"/>
                </a:lnTo>
                <a:lnTo>
                  <a:pt x="301751" y="0"/>
                </a:lnTo>
                <a:close/>
              </a:path>
            </a:pathLst>
          </a:custGeom>
          <a:solidFill>
            <a:srgbClr val="6F8638"/>
          </a:solidFill>
        </p:spPr>
        <p:txBody>
          <a:bodyPr wrap="square" lIns="0" tIns="0" rIns="0" bIns="0" rtlCol="0"/>
          <a:lstStyle/>
          <a:p>
            <a:endParaRPr/>
          </a:p>
        </p:txBody>
      </p:sp>
      <p:sp>
        <p:nvSpPr>
          <p:cNvPr id="62" name="object 62"/>
          <p:cNvSpPr txBox="1">
            <a:spLocks noGrp="1"/>
          </p:cNvSpPr>
          <p:nvPr>
            <p:ph type="sldNum" sz="quarter" idx="12"/>
          </p:nvPr>
        </p:nvSpPr>
        <p:spPr>
          <a:xfrm>
            <a:off x="7769225" y="6650741"/>
            <a:ext cx="163829" cy="145415"/>
          </a:xfrm>
          <a:prstGeom prst="rect">
            <a:avLst/>
          </a:prstGeom>
        </p:spPr>
        <p:txBody>
          <a:bodyPr vert="horz" wrap="square" lIns="0" tIns="7620" rIns="0" bIns="0" rtlCol="0">
            <a:spAutoFit/>
          </a:bodyPr>
          <a:lstStyle/>
          <a:p>
            <a:pPr marL="25400">
              <a:lnSpc>
                <a:spcPct val="100000"/>
              </a:lnSpc>
              <a:spcBef>
                <a:spcPts val="60"/>
              </a:spcBef>
            </a:pPr>
            <a:fld id="{81D60167-4931-47E6-BA6A-407CBD079E47}" type="slidenum">
              <a:rPr spc="45" dirty="0"/>
              <a:pPr marL="25400">
                <a:lnSpc>
                  <a:spcPct val="100000"/>
                </a:lnSpc>
                <a:spcBef>
                  <a:spcPts val="60"/>
                </a:spcBef>
              </a:pPr>
              <a:t>34</a:t>
            </a:fld>
            <a:endParaRPr spc="45" dirty="0"/>
          </a:p>
        </p:txBody>
      </p:sp>
      <p:sp>
        <p:nvSpPr>
          <p:cNvPr id="58" name="object 58"/>
          <p:cNvSpPr/>
          <p:nvPr/>
        </p:nvSpPr>
        <p:spPr>
          <a:xfrm>
            <a:off x="4969764" y="3829813"/>
            <a:ext cx="422148" cy="423672"/>
          </a:xfrm>
          <a:prstGeom prst="rect">
            <a:avLst/>
          </a:prstGeom>
          <a:blipFill>
            <a:blip r:embed="rId10" cstate="print"/>
            <a:stretch>
              <a:fillRect/>
            </a:stretch>
          </a:blipFill>
        </p:spPr>
        <p:txBody>
          <a:bodyPr wrap="square" lIns="0" tIns="0" rIns="0" bIns="0" rtlCol="0"/>
          <a:lstStyle/>
          <a:p>
            <a:endParaRPr/>
          </a:p>
        </p:txBody>
      </p:sp>
      <p:sp>
        <p:nvSpPr>
          <p:cNvPr id="60" name="object 60"/>
          <p:cNvSpPr/>
          <p:nvPr/>
        </p:nvSpPr>
        <p:spPr>
          <a:xfrm>
            <a:off x="6792468" y="3829813"/>
            <a:ext cx="422148" cy="423672"/>
          </a:xfrm>
          <a:prstGeom prst="rect">
            <a:avLst/>
          </a:prstGeom>
          <a:blipFill>
            <a:blip r:embed="rId11" cstate="print"/>
            <a:stretch>
              <a:fillRect/>
            </a:stretch>
          </a:blipFill>
        </p:spPr>
        <p:txBody>
          <a:bodyPr wrap="square" lIns="0" tIns="0" rIns="0" bIns="0" rtlCol="0"/>
          <a:lstStyle/>
          <a:p>
            <a:endParaRPr/>
          </a:p>
        </p:txBody>
      </p:sp>
      <p:sp>
        <p:nvSpPr>
          <p:cNvPr id="43" name="object 50"/>
          <p:cNvSpPr/>
          <p:nvPr/>
        </p:nvSpPr>
        <p:spPr>
          <a:xfrm>
            <a:off x="-13855" y="393254"/>
            <a:ext cx="7229061" cy="2035614"/>
          </a:xfrm>
          <a:prstGeom prst="rect">
            <a:avLst/>
          </a:prstGeom>
          <a:blipFill>
            <a:blip r:embed="rId12" cstate="print"/>
            <a:stretch>
              <a:fillRect/>
            </a:stretch>
          </a:blipFill>
        </p:spPr>
        <p:txBody>
          <a:bodyPr wrap="square" lIns="0" tIns="0" rIns="0" bIns="0" rtlCol="0"/>
          <a:lstStyle/>
          <a:p>
            <a:endParaRPr/>
          </a:p>
        </p:txBody>
      </p:sp>
      <p:sp>
        <p:nvSpPr>
          <p:cNvPr id="44" name="object 51"/>
          <p:cNvSpPr txBox="1">
            <a:spLocks/>
          </p:cNvSpPr>
          <p:nvPr/>
        </p:nvSpPr>
        <p:spPr>
          <a:xfrm>
            <a:off x="0" y="420878"/>
            <a:ext cx="6715140" cy="1058623"/>
          </a:xfrm>
          <a:prstGeom prst="rect">
            <a:avLst/>
          </a:prstGeom>
        </p:spPr>
        <p:txBody>
          <a:bodyPr vert="horz" wrap="square" lIns="0" tIns="12065" rIns="0" bIns="0" rtlCol="0" anchor="b">
            <a:sp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2700" algn="ctr">
              <a:spcBef>
                <a:spcPts val="95"/>
              </a:spcBef>
            </a:pPr>
            <a:r>
              <a:rPr lang="en-IN" sz="3400" b="1" spc="-180" dirty="0">
                <a:solidFill>
                  <a:schemeClr val="bg1"/>
                </a:solidFill>
                <a:latin typeface="Tempus Sans ITC" pitchFamily="82" charset="0"/>
                <a:cs typeface="Times New Roman"/>
              </a:rPr>
              <a:t>T</a:t>
            </a:r>
            <a:r>
              <a:rPr lang="en-IN" sz="3400" b="1" spc="220" dirty="0">
                <a:solidFill>
                  <a:schemeClr val="bg1"/>
                </a:solidFill>
                <a:latin typeface="Tempus Sans ITC" pitchFamily="82" charset="0"/>
                <a:cs typeface="Times New Roman"/>
              </a:rPr>
              <a:t>r</a:t>
            </a:r>
            <a:r>
              <a:rPr lang="en-IN" sz="3400" b="1" spc="175" dirty="0">
                <a:solidFill>
                  <a:schemeClr val="bg1"/>
                </a:solidFill>
                <a:latin typeface="Tempus Sans ITC" pitchFamily="82" charset="0"/>
                <a:cs typeface="Times New Roman"/>
              </a:rPr>
              <a:t>eatment of Plaque-induced gingivitis</a:t>
            </a:r>
            <a:endParaRPr lang="en-IN" sz="3400" b="1" dirty="0">
              <a:solidFill>
                <a:schemeClr val="bg1"/>
              </a:solidFill>
              <a:latin typeface="Tempus Sans ITC" pitchFamily="82" charset="0"/>
              <a:cs typeface="Times New Roman"/>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backgroundMark x1="25591" y1="82323" x2="42520" y2="78283"/>
                        <a14:backgroundMark x1="72047" y1="18687" x2="78346" y2="32323"/>
                      </a14:backgroundRemoval>
                    </a14:imgEffect>
                  </a14:imgLayer>
                </a14:imgProps>
              </a:ext>
              <a:ext uri="{28A0092B-C50C-407E-A947-70E740481C1C}">
                <a14:useLocalDpi xmlns:a14="http://schemas.microsoft.com/office/drawing/2010/main" val="0"/>
              </a:ext>
            </a:extLst>
          </a:blip>
          <a:stretch>
            <a:fillRect/>
          </a:stretch>
        </p:blipFill>
        <p:spPr>
          <a:xfrm>
            <a:off x="6977106" y="74675"/>
            <a:ext cx="2187676" cy="1705354"/>
          </a:xfrm>
          <a:prstGeom prst="rect">
            <a:avLst/>
          </a:prstGeom>
        </p:spPr>
      </p:pic>
      <p:graphicFrame>
        <p:nvGraphicFramePr>
          <p:cNvPr id="4" name="Diagram 3"/>
          <p:cNvGraphicFramePr/>
          <p:nvPr>
            <p:extLst>
              <p:ext uri="{D42A27DB-BD31-4B8C-83A1-F6EECF244321}">
                <p14:modId xmlns:p14="http://schemas.microsoft.com/office/powerpoint/2010/main" val="3454468498"/>
              </p:ext>
            </p:extLst>
          </p:nvPr>
        </p:nvGraphicFramePr>
        <p:xfrm>
          <a:off x="169926" y="1905000"/>
          <a:ext cx="8766682" cy="434753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122320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370" y="1295400"/>
            <a:ext cx="8850083" cy="3657599"/>
          </a:xfrm>
        </p:spPr>
        <p:txBody>
          <a:bodyPr>
            <a:noAutofit/>
          </a:bodyPr>
          <a:lstStyle/>
          <a:p>
            <a:pPr algn="just">
              <a:lnSpc>
                <a:spcPct val="150000"/>
              </a:lnSpc>
              <a:buFont typeface="Wingdings" pitchFamily="2" charset="2"/>
              <a:buChar char="§"/>
            </a:pPr>
            <a:r>
              <a:rPr lang="en-US" sz="2000" dirty="0">
                <a:effectLst/>
                <a:cs typeface="Times New Roman" pitchFamily="18" charset="0"/>
              </a:rPr>
              <a:t>It is common for erupting teeth to be associated with a form of </a:t>
            </a:r>
            <a:r>
              <a:rPr lang="en-US" sz="2000" dirty="0" err="1">
                <a:effectLst/>
                <a:cs typeface="Times New Roman" pitchFamily="18" charset="0"/>
              </a:rPr>
              <a:t>dentigerous</a:t>
            </a:r>
            <a:r>
              <a:rPr lang="en-US" sz="2000" dirty="0">
                <a:effectLst/>
                <a:cs typeface="Times New Roman" pitchFamily="18" charset="0"/>
              </a:rPr>
              <a:t> cyst called an eruption cyst. </a:t>
            </a:r>
          </a:p>
          <a:p>
            <a:pPr algn="just">
              <a:lnSpc>
                <a:spcPct val="150000"/>
              </a:lnSpc>
              <a:buFont typeface="Wingdings" pitchFamily="2" charset="2"/>
              <a:buChar char="§"/>
            </a:pPr>
            <a:r>
              <a:rPr lang="en-US" sz="2000" dirty="0">
                <a:effectLst/>
                <a:cs typeface="Times New Roman" pitchFamily="18" charset="0"/>
              </a:rPr>
              <a:t>It is usually </a:t>
            </a:r>
            <a:r>
              <a:rPr lang="en-US" sz="2000" dirty="0">
                <a:solidFill>
                  <a:srgbClr val="FFC000"/>
                </a:solidFill>
                <a:effectLst/>
                <a:cs typeface="Times New Roman" pitchFamily="18" charset="0"/>
              </a:rPr>
              <a:t>translucent, fluctuant and circumscribed swelling</a:t>
            </a:r>
            <a:r>
              <a:rPr lang="en-US" sz="2000" dirty="0">
                <a:effectLst/>
                <a:cs typeface="Times New Roman" pitchFamily="18" charset="0"/>
              </a:rPr>
              <a:t>.</a:t>
            </a:r>
          </a:p>
          <a:p>
            <a:pPr algn="just">
              <a:lnSpc>
                <a:spcPct val="150000"/>
              </a:lnSpc>
              <a:buFont typeface="Wingdings" pitchFamily="2" charset="2"/>
              <a:buChar char="§"/>
            </a:pPr>
            <a:r>
              <a:rPr lang="en-US" sz="2000" dirty="0">
                <a:effectLst/>
                <a:cs typeface="Times New Roman" pitchFamily="18" charset="0"/>
              </a:rPr>
              <a:t>When </a:t>
            </a:r>
            <a:r>
              <a:rPr lang="en-US" sz="2000" dirty="0">
                <a:solidFill>
                  <a:srgbClr val="FFC000"/>
                </a:solidFill>
                <a:effectLst/>
                <a:cs typeface="Times New Roman" pitchFamily="18" charset="0"/>
              </a:rPr>
              <a:t>cystic cavity contains blood,</a:t>
            </a:r>
            <a:r>
              <a:rPr lang="en-US" sz="2000" dirty="0">
                <a:effectLst/>
                <a:cs typeface="Times New Roman" pitchFamily="18" charset="0"/>
              </a:rPr>
              <a:t> swelling appears as </a:t>
            </a:r>
            <a:r>
              <a:rPr lang="en-US" sz="2000" dirty="0">
                <a:solidFill>
                  <a:srgbClr val="FFC000"/>
                </a:solidFill>
                <a:effectLst/>
                <a:cs typeface="Times New Roman" pitchFamily="18" charset="0"/>
              </a:rPr>
              <a:t>purple/deep-blue fluctuant, circumscribed swelling</a:t>
            </a:r>
            <a:r>
              <a:rPr lang="en-US" sz="2000" dirty="0">
                <a:effectLst/>
                <a:cs typeface="Times New Roman" pitchFamily="18" charset="0"/>
              </a:rPr>
              <a:t> termed as eruption hematoma.</a:t>
            </a:r>
          </a:p>
        </p:txBody>
      </p:sp>
      <p:sp>
        <p:nvSpPr>
          <p:cNvPr id="3" name="Title 2"/>
          <p:cNvSpPr>
            <a:spLocks noGrp="1"/>
          </p:cNvSpPr>
          <p:nvPr>
            <p:ph type="title"/>
          </p:nvPr>
        </p:nvSpPr>
        <p:spPr>
          <a:xfrm>
            <a:off x="34636" y="729366"/>
            <a:ext cx="8915400" cy="914400"/>
          </a:xfrm>
        </p:spPr>
        <p:txBody>
          <a:bodyPr/>
          <a:lstStyle/>
          <a:p>
            <a:r>
              <a:rPr lang="en-US" sz="3200" b="1" dirty="0">
                <a:solidFill>
                  <a:srgbClr val="FFC000"/>
                </a:solidFill>
                <a:effectLst/>
                <a:latin typeface="Tempus Sans ITC" pitchFamily="82" charset="0"/>
                <a:cs typeface="Times New Roman" pitchFamily="18" charset="0"/>
              </a:rPr>
              <a:t>a) Eruption Cyst &amp; Hematoma</a:t>
            </a:r>
          </a:p>
        </p:txBody>
      </p:sp>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76600" y="4495800"/>
            <a:ext cx="3171114" cy="19810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16412" y="6595442"/>
            <a:ext cx="9144000" cy="246221"/>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1000" dirty="0">
                <a:solidFill>
                  <a:schemeClr val="bg1"/>
                </a:solidFill>
              </a:rPr>
              <a:t>Shafer, Hine, Levy. Shafer’s textbook of oral pathology. 6th ed. India: Elsevier; 2009. Chapter 4, Cysts and </a:t>
            </a:r>
            <a:r>
              <a:rPr lang="en-US" sz="1000" dirty="0" err="1">
                <a:solidFill>
                  <a:schemeClr val="bg1"/>
                </a:solidFill>
              </a:rPr>
              <a:t>tumours</a:t>
            </a:r>
            <a:r>
              <a:rPr lang="en-US" sz="1000" dirty="0">
                <a:solidFill>
                  <a:schemeClr val="bg1"/>
                </a:solidFill>
              </a:rPr>
              <a:t> of </a:t>
            </a:r>
            <a:r>
              <a:rPr lang="en-US" sz="1000" dirty="0" err="1">
                <a:solidFill>
                  <a:schemeClr val="bg1"/>
                </a:solidFill>
              </a:rPr>
              <a:t>odontogenic</a:t>
            </a:r>
            <a:r>
              <a:rPr lang="en-US" sz="1000" dirty="0">
                <a:solidFill>
                  <a:schemeClr val="bg1"/>
                </a:solidFill>
              </a:rPr>
              <a:t> origin: p.254-310</a:t>
            </a:r>
            <a:endParaRPr lang="en-IN" sz="1000" dirty="0">
              <a:solidFill>
                <a:schemeClr val="bg1"/>
              </a:solidFill>
            </a:endParaRPr>
          </a:p>
        </p:txBody>
      </p:sp>
      <p:sp>
        <p:nvSpPr>
          <p:cNvPr id="6" name="Rectangle 5"/>
          <p:cNvSpPr/>
          <p:nvPr/>
        </p:nvSpPr>
        <p:spPr>
          <a:xfrm>
            <a:off x="16412" y="484679"/>
            <a:ext cx="5170839" cy="461665"/>
          </a:xfrm>
          <a:prstGeom prst="rect">
            <a:avLst/>
          </a:prstGeom>
        </p:spPr>
        <p:txBody>
          <a:bodyPr wrap="none">
            <a:spAutoFit/>
          </a:bodyPr>
          <a:lstStyle/>
          <a:p>
            <a:r>
              <a:rPr lang="en-IN" sz="2400" b="1" dirty="0"/>
              <a:t>II. With Local Contributing Factors:</a:t>
            </a:r>
          </a:p>
        </p:txBody>
      </p:sp>
      <p:sp>
        <p:nvSpPr>
          <p:cNvPr id="4" name="Slide Number Placeholder 3"/>
          <p:cNvSpPr>
            <a:spLocks noGrp="1"/>
          </p:cNvSpPr>
          <p:nvPr>
            <p:ph type="sldNum" sz="quarter" idx="11"/>
          </p:nvPr>
        </p:nvSpPr>
        <p:spPr/>
        <p:txBody>
          <a:bodyPr/>
          <a:lstStyle/>
          <a:p>
            <a:fld id="{C1AB3586-9833-407A-8B3B-FAE83F554AD2}" type="slidenum">
              <a:rPr lang="en-US" smtClean="0"/>
              <a:pPr/>
              <a:t>35</a:t>
            </a:fld>
            <a:endParaRPr lang="en-US"/>
          </a:p>
        </p:txBody>
      </p:sp>
    </p:spTree>
    <p:extLst>
      <p:ext uri="{BB962C8B-B14F-4D97-AF65-F5344CB8AC3E}">
        <p14:creationId xmlns:p14="http://schemas.microsoft.com/office/powerpoint/2010/main" val="50050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8610600" cy="3657599"/>
          </a:xfrm>
        </p:spPr>
        <p:txBody>
          <a:bodyPr>
            <a:noAutofit/>
          </a:bodyPr>
          <a:lstStyle/>
          <a:p>
            <a:pPr marL="18288" indent="0">
              <a:lnSpc>
                <a:spcPct val="150000"/>
              </a:lnSpc>
              <a:buNone/>
            </a:pPr>
            <a:r>
              <a:rPr lang="en-US" sz="2400" b="1" dirty="0">
                <a:solidFill>
                  <a:srgbClr val="FFFF00"/>
                </a:solidFill>
                <a:effectLst/>
                <a:cs typeface="Times New Roman" pitchFamily="18" charset="0"/>
              </a:rPr>
              <a:t>Pathogenesis-</a:t>
            </a:r>
          </a:p>
          <a:p>
            <a:pPr algn="just">
              <a:lnSpc>
                <a:spcPct val="150000"/>
              </a:lnSpc>
              <a:buFont typeface="Wingdings" pitchFamily="2" charset="2"/>
              <a:buChar char="§"/>
            </a:pPr>
            <a:r>
              <a:rPr lang="en-US" sz="2000" dirty="0">
                <a:effectLst/>
                <a:cs typeface="Times New Roman" pitchFamily="18" charset="0"/>
              </a:rPr>
              <a:t>seem to arise from the separation of the epithelium from the enamel of the crown of the tooth due to an accumulation of fluid or blood in a dilated follicular space.</a:t>
            </a:r>
          </a:p>
          <a:p>
            <a:pPr algn="just">
              <a:lnSpc>
                <a:spcPct val="150000"/>
              </a:lnSpc>
              <a:buFont typeface="Wingdings" pitchFamily="2" charset="2"/>
              <a:buChar char="§"/>
            </a:pPr>
            <a:endParaRPr lang="en-US" sz="2000" dirty="0">
              <a:effectLst/>
              <a:cs typeface="Times New Roman" pitchFamily="18" charset="0"/>
            </a:endParaRPr>
          </a:p>
          <a:p>
            <a:pPr marL="18288" indent="0" algn="just">
              <a:lnSpc>
                <a:spcPct val="150000"/>
              </a:lnSpc>
              <a:buNone/>
            </a:pPr>
            <a:r>
              <a:rPr lang="en-US" sz="2400" b="1" dirty="0">
                <a:solidFill>
                  <a:srgbClr val="FFFF00"/>
                </a:solidFill>
                <a:effectLst/>
                <a:cs typeface="Times New Roman" pitchFamily="18" charset="0"/>
              </a:rPr>
              <a:t>Treatment-</a:t>
            </a:r>
          </a:p>
          <a:p>
            <a:pPr algn="just">
              <a:lnSpc>
                <a:spcPct val="150000"/>
              </a:lnSpc>
              <a:buFont typeface="Wingdings" pitchFamily="2" charset="2"/>
              <a:buChar char="§"/>
            </a:pPr>
            <a:r>
              <a:rPr lang="en-US" sz="2000" dirty="0">
                <a:effectLst/>
                <a:cs typeface="Times New Roman" pitchFamily="18" charset="0"/>
              </a:rPr>
              <a:t>Majority of these cysts disappear on their own and usually does not require any treatment. </a:t>
            </a:r>
          </a:p>
          <a:p>
            <a:pPr algn="just">
              <a:lnSpc>
                <a:spcPct val="150000"/>
              </a:lnSpc>
              <a:buFont typeface="Wingdings" pitchFamily="2" charset="2"/>
              <a:buChar char="§"/>
            </a:pPr>
            <a:r>
              <a:rPr lang="en-US" sz="2000" dirty="0">
                <a:effectLst/>
                <a:cs typeface="Times New Roman" pitchFamily="18" charset="0"/>
              </a:rPr>
              <a:t>If they hurt, bleed or are infected they may require surgical treatment to expose the tooth and drain the contents.</a:t>
            </a:r>
            <a:endParaRPr lang="en-US" sz="2000" dirty="0">
              <a:cs typeface="Times New Roman" pitchFamily="18" charset="0"/>
            </a:endParaRPr>
          </a:p>
        </p:txBody>
      </p:sp>
      <p:sp>
        <p:nvSpPr>
          <p:cNvPr id="3" name="Title 2"/>
          <p:cNvSpPr>
            <a:spLocks noGrp="1"/>
          </p:cNvSpPr>
          <p:nvPr>
            <p:ph type="title"/>
          </p:nvPr>
        </p:nvSpPr>
        <p:spPr>
          <a:xfrm>
            <a:off x="0" y="6629400"/>
            <a:ext cx="9144000" cy="228600"/>
          </a:xfrm>
        </p:spPr>
        <p:style>
          <a:lnRef idx="0">
            <a:schemeClr val="accent5"/>
          </a:lnRef>
          <a:fillRef idx="3">
            <a:schemeClr val="accent5"/>
          </a:fillRef>
          <a:effectRef idx="3">
            <a:schemeClr val="accent5"/>
          </a:effectRef>
          <a:fontRef idx="minor">
            <a:schemeClr val="lt1"/>
          </a:fontRef>
        </p:style>
        <p:txBody>
          <a:bodyPr/>
          <a:lstStyle/>
          <a:p>
            <a:pPr algn="ctr"/>
            <a:r>
              <a:rPr lang="en-US" sz="1050" b="1" dirty="0" err="1">
                <a:solidFill>
                  <a:schemeClr val="bg1"/>
                </a:solidFill>
                <a:effectLst/>
              </a:rPr>
              <a:t>Dhawan</a:t>
            </a:r>
            <a:r>
              <a:rPr lang="en-US" sz="1050" b="1" dirty="0">
                <a:solidFill>
                  <a:schemeClr val="bg1"/>
                </a:solidFill>
                <a:effectLst/>
              </a:rPr>
              <a:t>, </a:t>
            </a:r>
            <a:r>
              <a:rPr lang="en-US" sz="1050" b="1" dirty="0" err="1">
                <a:solidFill>
                  <a:schemeClr val="bg1"/>
                </a:solidFill>
                <a:effectLst/>
              </a:rPr>
              <a:t>Preeti</a:t>
            </a:r>
            <a:r>
              <a:rPr lang="en-US" sz="1050" b="1" dirty="0">
                <a:solidFill>
                  <a:schemeClr val="bg1"/>
                </a:solidFill>
                <a:effectLst/>
              </a:rPr>
              <a:t> et al. “Eruption cysts: A series of two cases.” </a:t>
            </a:r>
            <a:r>
              <a:rPr lang="en-US" sz="1050" b="1" i="1" dirty="0">
                <a:solidFill>
                  <a:schemeClr val="bg1"/>
                </a:solidFill>
                <a:effectLst/>
              </a:rPr>
              <a:t>Dental research journal</a:t>
            </a:r>
            <a:r>
              <a:rPr lang="en-US" sz="1050" b="1" dirty="0">
                <a:solidFill>
                  <a:schemeClr val="bg1"/>
                </a:solidFill>
                <a:effectLst/>
              </a:rPr>
              <a:t> vol. 9,5 (2012): 647-50. doi:10.4103/1735-3327.104889</a:t>
            </a:r>
            <a:endParaRPr lang="en-US" sz="1050" b="1" dirty="0">
              <a:solidFill>
                <a:schemeClr val="bg1"/>
              </a:solidFill>
            </a:endParaRPr>
          </a:p>
        </p:txBody>
      </p:sp>
      <p:sp>
        <p:nvSpPr>
          <p:cNvPr id="4" name="Slide Number Placeholder 3"/>
          <p:cNvSpPr>
            <a:spLocks noGrp="1"/>
          </p:cNvSpPr>
          <p:nvPr>
            <p:ph type="sldNum" sz="quarter" idx="11"/>
          </p:nvPr>
        </p:nvSpPr>
        <p:spPr/>
        <p:txBody>
          <a:bodyPr/>
          <a:lstStyle/>
          <a:p>
            <a:fld id="{C1AB3586-9833-407A-8B3B-FAE83F554AD2}" type="slidenum">
              <a:rPr lang="en-US" smtClean="0"/>
              <a:pPr/>
              <a:t>36</a:t>
            </a:fld>
            <a:endParaRPr lang="en-US"/>
          </a:p>
        </p:txBody>
      </p:sp>
    </p:spTree>
    <p:extLst>
      <p:ext uri="{BB962C8B-B14F-4D97-AF65-F5344CB8AC3E}">
        <p14:creationId xmlns:p14="http://schemas.microsoft.com/office/powerpoint/2010/main" val="3883229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71796"/>
            <a:ext cx="2212697" cy="1463040"/>
          </a:xfrm>
          <a:prstGeom prst="rect">
            <a:avLst/>
          </a:prstGeom>
        </p:spPr>
      </p:pic>
      <p:sp>
        <p:nvSpPr>
          <p:cNvPr id="2" name="Content Placeholder 1"/>
          <p:cNvSpPr>
            <a:spLocks noGrp="1"/>
          </p:cNvSpPr>
          <p:nvPr>
            <p:ph idx="1"/>
          </p:nvPr>
        </p:nvSpPr>
        <p:spPr>
          <a:xfrm>
            <a:off x="225080" y="1801091"/>
            <a:ext cx="8693840" cy="3962399"/>
          </a:xfrm>
        </p:spPr>
        <p:txBody>
          <a:bodyPr>
            <a:noAutofit/>
          </a:bodyPr>
          <a:lstStyle/>
          <a:p>
            <a:pPr marL="18288" indent="0">
              <a:lnSpc>
                <a:spcPct val="150000"/>
              </a:lnSpc>
              <a:buNone/>
            </a:pPr>
            <a:endParaRPr lang="en-US" sz="2000" dirty="0">
              <a:effectLst/>
              <a:latin typeface="Times New Roman" pitchFamily="18" charset="0"/>
              <a:cs typeface="Times New Roman" pitchFamily="18" charset="0"/>
            </a:endParaRPr>
          </a:p>
          <a:p>
            <a:pPr algn="just">
              <a:lnSpc>
                <a:spcPct val="150000"/>
              </a:lnSpc>
              <a:buFont typeface="Wingdings" pitchFamily="2" charset="2"/>
              <a:buChar char="§"/>
            </a:pPr>
            <a:r>
              <a:rPr lang="en-US" sz="2000" dirty="0"/>
              <a:t>A transitory type of gingivitis in young children- when the primary teeth is erupting. </a:t>
            </a:r>
          </a:p>
          <a:p>
            <a:pPr algn="just">
              <a:lnSpc>
                <a:spcPct val="150000"/>
              </a:lnSpc>
              <a:buFont typeface="Wingdings" pitchFamily="2" charset="2"/>
              <a:buChar char="§"/>
            </a:pPr>
            <a:endParaRPr lang="en-US" sz="500" dirty="0"/>
          </a:p>
          <a:p>
            <a:pPr algn="just">
              <a:lnSpc>
                <a:spcPct val="150000"/>
              </a:lnSpc>
              <a:buFont typeface="Wingdings" pitchFamily="2" charset="2"/>
              <a:buChar char="§"/>
            </a:pPr>
            <a:r>
              <a:rPr lang="en-US" sz="2000" dirty="0"/>
              <a:t>Often localized and associated with difficult eruption, subsides after the tooth emerges in the oral cavity.</a:t>
            </a:r>
          </a:p>
          <a:p>
            <a:pPr algn="just">
              <a:lnSpc>
                <a:spcPct val="150000"/>
              </a:lnSpc>
              <a:buFont typeface="Wingdings" pitchFamily="2" charset="2"/>
              <a:buChar char="§"/>
            </a:pPr>
            <a:endParaRPr lang="en-US" sz="500" dirty="0"/>
          </a:p>
          <a:p>
            <a:pPr algn="just">
              <a:lnSpc>
                <a:spcPct val="150000"/>
              </a:lnSpc>
              <a:buFont typeface="Wingdings" pitchFamily="2" charset="2"/>
              <a:buChar char="§"/>
            </a:pPr>
            <a:r>
              <a:rPr lang="en-US" sz="2000" dirty="0"/>
              <a:t>May be caused by </a:t>
            </a:r>
            <a:r>
              <a:rPr lang="en-US" sz="2000" dirty="0">
                <a:solidFill>
                  <a:srgbClr val="FFC000"/>
                </a:solidFill>
              </a:rPr>
              <a:t>a greater risk of plaque accumulation in areas of shedding primary teeth and erupting permanent teeth, </a:t>
            </a:r>
            <a:r>
              <a:rPr lang="en-US" sz="2000" dirty="0"/>
              <a:t>since oral hygiene may be difficult or even unpleasant to perform. </a:t>
            </a:r>
          </a:p>
          <a:p>
            <a:pPr algn="just">
              <a:lnSpc>
                <a:spcPct val="150000"/>
              </a:lnSpc>
              <a:buFont typeface="Wingdings" pitchFamily="2" charset="2"/>
              <a:buChar char="§"/>
            </a:pPr>
            <a:endParaRPr lang="en-US" sz="800" dirty="0"/>
          </a:p>
        </p:txBody>
      </p:sp>
      <p:sp>
        <p:nvSpPr>
          <p:cNvPr id="3" name="Title 2"/>
          <p:cNvSpPr>
            <a:spLocks noGrp="1"/>
          </p:cNvSpPr>
          <p:nvPr>
            <p:ph type="title"/>
          </p:nvPr>
        </p:nvSpPr>
        <p:spPr>
          <a:xfrm>
            <a:off x="201637" y="533400"/>
            <a:ext cx="8915400" cy="914400"/>
          </a:xfrm>
        </p:spPr>
        <p:txBody>
          <a:bodyPr/>
          <a:lstStyle/>
          <a:p>
            <a:r>
              <a:rPr lang="en-US" sz="3600" b="1" dirty="0">
                <a:solidFill>
                  <a:srgbClr val="FFC000"/>
                </a:solidFill>
                <a:effectLst/>
                <a:latin typeface="Tempus Sans ITC" pitchFamily="82" charset="0"/>
                <a:cs typeface="Times New Roman" pitchFamily="18" charset="0"/>
              </a:rPr>
              <a:t>b) Eruption  gingivitis</a:t>
            </a:r>
          </a:p>
        </p:txBody>
      </p:sp>
      <p:sp>
        <p:nvSpPr>
          <p:cNvPr id="4" name="Rectangle 3"/>
          <p:cNvSpPr/>
          <p:nvPr/>
        </p:nvSpPr>
        <p:spPr>
          <a:xfrm>
            <a:off x="0" y="6620292"/>
            <a:ext cx="9144000" cy="20005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700" b="1" dirty="0">
                <a:solidFill>
                  <a:schemeClr val="bg1"/>
                </a:solidFill>
              </a:rPr>
              <a:t>Enrique </a:t>
            </a:r>
            <a:r>
              <a:rPr lang="en-US" sz="700" b="1" dirty="0" err="1">
                <a:solidFill>
                  <a:schemeClr val="bg1"/>
                </a:solidFill>
              </a:rPr>
              <a:t>Bimstein</a:t>
            </a:r>
            <a:r>
              <a:rPr lang="en-US" sz="700" b="1" dirty="0">
                <a:solidFill>
                  <a:schemeClr val="bg1"/>
                </a:solidFill>
              </a:rPr>
              <a:t>, CD Lars </a:t>
            </a:r>
            <a:r>
              <a:rPr lang="en-US" sz="700" b="1" dirty="0" err="1">
                <a:solidFill>
                  <a:schemeClr val="bg1"/>
                </a:solidFill>
              </a:rPr>
              <a:t>Matsson</a:t>
            </a:r>
            <a:r>
              <a:rPr lang="en-US" sz="700" b="1" dirty="0">
                <a:solidFill>
                  <a:schemeClr val="bg1"/>
                </a:solidFill>
              </a:rPr>
              <a:t>. Growth and development considerations in the diagnosis of gingivitis and periodontitis in children. American Academy of Pediatric Dentistry 21:3: p.186-191, 1999.</a:t>
            </a:r>
            <a:endParaRPr lang="en-IN" sz="700" b="1" dirty="0">
              <a:solidFill>
                <a:schemeClr val="bg1"/>
              </a:solidFill>
            </a:endParaRPr>
          </a:p>
        </p:txBody>
      </p:sp>
      <p:cxnSp>
        <p:nvCxnSpPr>
          <p:cNvPr id="7" name="Straight Arrow Connector 6"/>
          <p:cNvCxnSpPr/>
          <p:nvPr/>
        </p:nvCxnSpPr>
        <p:spPr>
          <a:xfrm flipV="1">
            <a:off x="7165704" y="1496291"/>
            <a:ext cx="722444" cy="3048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1"/>
          </p:nvPr>
        </p:nvSpPr>
        <p:spPr/>
        <p:txBody>
          <a:bodyPr/>
          <a:lstStyle/>
          <a:p>
            <a:fld id="{C1AB3586-9833-407A-8B3B-FAE83F554AD2}" type="slidenum">
              <a:rPr lang="en-US" smtClean="0"/>
              <a:pPr/>
              <a:t>37</a:t>
            </a:fld>
            <a:endParaRPr lang="en-US"/>
          </a:p>
        </p:txBody>
      </p:sp>
    </p:spTree>
    <p:extLst>
      <p:ext uri="{BB962C8B-B14F-4D97-AF65-F5344CB8AC3E}">
        <p14:creationId xmlns:p14="http://schemas.microsoft.com/office/powerpoint/2010/main" val="2835306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855" y="1905000"/>
            <a:ext cx="8915400" cy="3352799"/>
          </a:xfrm>
        </p:spPr>
        <p:txBody>
          <a:bodyPr>
            <a:noAutofit/>
          </a:bodyPr>
          <a:lstStyle/>
          <a:p>
            <a:pPr marL="534988" indent="-268288" algn="just">
              <a:lnSpc>
                <a:spcPct val="150000"/>
              </a:lnSpc>
              <a:buFont typeface="Wingdings" pitchFamily="2" charset="2"/>
              <a:buChar char="§"/>
            </a:pPr>
            <a:r>
              <a:rPr lang="en-US" sz="2000" dirty="0">
                <a:effectLst/>
                <a:cs typeface="Times New Roman" pitchFamily="18" charset="0"/>
              </a:rPr>
              <a:t>The inflammatory changes accentuate the normal prominence of the gingival margin- create the impression of a marked gingival enlargement.</a:t>
            </a:r>
          </a:p>
          <a:p>
            <a:pPr marL="534988" indent="-268288" algn="just">
              <a:lnSpc>
                <a:spcPct val="150000"/>
              </a:lnSpc>
              <a:buFont typeface="Wingdings" pitchFamily="2" charset="2"/>
              <a:buChar char="§"/>
            </a:pPr>
            <a:endParaRPr lang="en-US" sz="500" dirty="0">
              <a:effectLst/>
              <a:cs typeface="Times New Roman" pitchFamily="18" charset="0"/>
            </a:endParaRPr>
          </a:p>
          <a:p>
            <a:pPr marL="534988" indent="-268288" algn="just">
              <a:lnSpc>
                <a:spcPct val="150000"/>
              </a:lnSpc>
              <a:buFont typeface="Wingdings" pitchFamily="2" charset="2"/>
              <a:buChar char="§"/>
            </a:pPr>
            <a:endParaRPr lang="en-US" sz="500" dirty="0">
              <a:effectLst/>
              <a:cs typeface="Times New Roman" pitchFamily="18" charset="0"/>
            </a:endParaRPr>
          </a:p>
          <a:p>
            <a:pPr marL="534988" indent="-268288" algn="just">
              <a:lnSpc>
                <a:spcPct val="150000"/>
              </a:lnSpc>
              <a:buFont typeface="Wingdings" pitchFamily="2" charset="2"/>
              <a:buChar char="§"/>
            </a:pPr>
            <a:endParaRPr lang="en-US" sz="500" dirty="0">
              <a:effectLst/>
              <a:cs typeface="Times New Roman" pitchFamily="18" charset="0"/>
            </a:endParaRPr>
          </a:p>
          <a:p>
            <a:pPr marL="266700" indent="0" algn="just">
              <a:lnSpc>
                <a:spcPct val="150000"/>
              </a:lnSpc>
              <a:buNone/>
            </a:pPr>
            <a:r>
              <a:rPr lang="en-US" sz="2400" b="1" dirty="0" err="1">
                <a:solidFill>
                  <a:srgbClr val="FFFF00"/>
                </a:solidFill>
                <a:effectLst/>
                <a:latin typeface="Tempus Sans ITC" pitchFamily="82" charset="0"/>
                <a:cs typeface="Times New Roman" pitchFamily="18" charset="0"/>
              </a:rPr>
              <a:t>Etiopathogenesis</a:t>
            </a:r>
            <a:r>
              <a:rPr lang="en-US" sz="2400" b="1" dirty="0">
                <a:solidFill>
                  <a:srgbClr val="FFFF00"/>
                </a:solidFill>
                <a:effectLst/>
                <a:latin typeface="Tempus Sans ITC" pitchFamily="82" charset="0"/>
                <a:cs typeface="Times New Roman" pitchFamily="18" charset="0"/>
              </a:rPr>
              <a:t>:</a:t>
            </a:r>
          </a:p>
          <a:p>
            <a:pPr marL="534988" indent="-268288" algn="just">
              <a:lnSpc>
                <a:spcPct val="150000"/>
              </a:lnSpc>
              <a:buFont typeface="Wingdings" pitchFamily="2" charset="2"/>
              <a:buChar char="§"/>
            </a:pPr>
            <a:r>
              <a:rPr lang="en-US" sz="2000" dirty="0">
                <a:effectLst/>
                <a:cs typeface="Times New Roman" pitchFamily="18" charset="0"/>
              </a:rPr>
              <a:t>The gingival margin receives no protection from the coronal contour of the tooth during the early stage of active eruption.</a:t>
            </a:r>
          </a:p>
          <a:p>
            <a:pPr marL="534988" indent="-268288" algn="just">
              <a:lnSpc>
                <a:spcPct val="150000"/>
              </a:lnSpc>
              <a:buFont typeface="Wingdings" pitchFamily="2" charset="2"/>
              <a:buChar char="§"/>
            </a:pPr>
            <a:endParaRPr lang="en-US" sz="500" dirty="0">
              <a:effectLst/>
              <a:cs typeface="Times New Roman" pitchFamily="18" charset="0"/>
            </a:endParaRPr>
          </a:p>
          <a:p>
            <a:pPr marL="534988" indent="-268288" algn="just">
              <a:lnSpc>
                <a:spcPct val="150000"/>
              </a:lnSpc>
              <a:buFont typeface="Wingdings" pitchFamily="2" charset="2"/>
              <a:buChar char="§"/>
            </a:pPr>
            <a:r>
              <a:rPr lang="en-US" sz="2000" dirty="0">
                <a:effectLst/>
                <a:cs typeface="Times New Roman" pitchFamily="18" charset="0"/>
              </a:rPr>
              <a:t>The continual impingement </a:t>
            </a:r>
            <a:r>
              <a:rPr lang="en-US" sz="2000" dirty="0">
                <a:solidFill>
                  <a:srgbClr val="FFC000"/>
                </a:solidFill>
                <a:effectLst/>
                <a:cs typeface="Times New Roman" pitchFamily="18" charset="0"/>
              </a:rPr>
              <a:t>of food debris</a:t>
            </a:r>
            <a:r>
              <a:rPr lang="en-US" sz="2000" dirty="0">
                <a:effectLst/>
                <a:cs typeface="Times New Roman" pitchFamily="18" charset="0"/>
              </a:rPr>
              <a:t>, collection of </a:t>
            </a:r>
            <a:r>
              <a:rPr lang="en-US" sz="2000" dirty="0" err="1">
                <a:effectLst/>
                <a:cs typeface="Times New Roman" pitchFamily="18" charset="0"/>
              </a:rPr>
              <a:t>materia</a:t>
            </a:r>
            <a:r>
              <a:rPr lang="en-US" sz="2000" dirty="0">
                <a:effectLst/>
                <a:cs typeface="Times New Roman" pitchFamily="18" charset="0"/>
              </a:rPr>
              <a:t> alba, and bacterial plaque around and beneath the free gingival tissue partially cover the crown of the erupting tooth, and exacerbates inflammatory process. </a:t>
            </a:r>
          </a:p>
          <a:p>
            <a:endParaRPr lang="en-US" sz="2800" dirty="0"/>
          </a:p>
        </p:txBody>
      </p:sp>
      <p:sp>
        <p:nvSpPr>
          <p:cNvPr id="3" name="Slide Number Placeholder 2"/>
          <p:cNvSpPr>
            <a:spLocks noGrp="1"/>
          </p:cNvSpPr>
          <p:nvPr>
            <p:ph type="sldNum" sz="quarter" idx="11"/>
          </p:nvPr>
        </p:nvSpPr>
        <p:spPr/>
        <p:txBody>
          <a:bodyPr/>
          <a:lstStyle/>
          <a:p>
            <a:fld id="{C1AB3586-9833-407A-8B3B-FAE83F554AD2}" type="slidenum">
              <a:rPr lang="en-US" smtClean="0"/>
              <a:pPr/>
              <a:t>38</a:t>
            </a:fld>
            <a:endParaRPr lang="en-US"/>
          </a:p>
        </p:txBody>
      </p:sp>
    </p:spTree>
    <p:extLst>
      <p:ext uri="{BB962C8B-B14F-4D97-AF65-F5344CB8AC3E}">
        <p14:creationId xmlns:p14="http://schemas.microsoft.com/office/powerpoint/2010/main" val="3820986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905000"/>
            <a:ext cx="8558241" cy="4038600"/>
          </a:xfrm>
        </p:spPr>
        <p:txBody>
          <a:bodyPr>
            <a:noAutofit/>
          </a:bodyPr>
          <a:lstStyle/>
          <a:p>
            <a:pPr algn="just">
              <a:lnSpc>
                <a:spcPct val="150000"/>
              </a:lnSpc>
              <a:buFont typeface="Wingdings" pitchFamily="2" charset="2"/>
              <a:buChar char="§"/>
            </a:pPr>
            <a:r>
              <a:rPr lang="en-US" sz="1800" dirty="0">
                <a:cs typeface="Times New Roman" pitchFamily="18" charset="0"/>
              </a:rPr>
              <a:t>Mild eruption gingivitis- no treatment other than improved oral hygiene.</a:t>
            </a:r>
          </a:p>
          <a:p>
            <a:pPr algn="just">
              <a:lnSpc>
                <a:spcPct val="150000"/>
              </a:lnSpc>
              <a:buFont typeface="Wingdings" pitchFamily="2" charset="2"/>
              <a:buChar char="§"/>
            </a:pPr>
            <a:endParaRPr lang="en-US" sz="1000" dirty="0">
              <a:cs typeface="Times New Roman" pitchFamily="18" charset="0"/>
            </a:endParaRPr>
          </a:p>
          <a:p>
            <a:pPr algn="just">
              <a:lnSpc>
                <a:spcPct val="150000"/>
              </a:lnSpc>
              <a:buFont typeface="Wingdings" pitchFamily="2" charset="2"/>
              <a:buChar char="§"/>
            </a:pPr>
            <a:r>
              <a:rPr lang="en-US" sz="1800" dirty="0">
                <a:cs typeface="Times New Roman" pitchFamily="18" charset="0"/>
              </a:rPr>
              <a:t>Painful </a:t>
            </a:r>
            <a:r>
              <a:rPr lang="en-US" sz="1800" dirty="0" err="1">
                <a:cs typeface="Times New Roman" pitchFamily="18" charset="0"/>
              </a:rPr>
              <a:t>pericoronitis</a:t>
            </a:r>
            <a:r>
              <a:rPr lang="en-US" sz="1800" dirty="0">
                <a:cs typeface="Times New Roman" pitchFamily="18" charset="0"/>
              </a:rPr>
              <a:t>- when the area is irrigated with a counterirritant, such as </a:t>
            </a:r>
            <a:r>
              <a:rPr lang="en-US" sz="1800" dirty="0" err="1">
                <a:cs typeface="Times New Roman" pitchFamily="18" charset="0"/>
              </a:rPr>
              <a:t>Peroxyl</a:t>
            </a:r>
            <a:r>
              <a:rPr lang="en-US" sz="1800" dirty="0">
                <a:cs typeface="Times New Roman" pitchFamily="18" charset="0"/>
              </a:rPr>
              <a:t>. </a:t>
            </a:r>
            <a:r>
              <a:rPr lang="en-US" sz="1800" dirty="0" err="1">
                <a:cs typeface="Times New Roman" pitchFamily="18" charset="0"/>
              </a:rPr>
              <a:t>Operculectomy</a:t>
            </a:r>
            <a:r>
              <a:rPr lang="en-US" sz="1800" dirty="0">
                <a:cs typeface="Times New Roman" pitchFamily="18" charset="0"/>
              </a:rPr>
              <a:t> or extraction (usually not done in children) are the treatment choices.</a:t>
            </a:r>
          </a:p>
          <a:p>
            <a:pPr algn="just">
              <a:lnSpc>
                <a:spcPct val="150000"/>
              </a:lnSpc>
              <a:buFont typeface="Wingdings" pitchFamily="2" charset="2"/>
              <a:buChar char="§"/>
            </a:pPr>
            <a:endParaRPr lang="en-US" sz="1000" dirty="0">
              <a:cs typeface="Times New Roman" pitchFamily="18" charset="0"/>
            </a:endParaRPr>
          </a:p>
          <a:p>
            <a:pPr algn="just">
              <a:lnSpc>
                <a:spcPct val="150000"/>
              </a:lnSpc>
              <a:buFont typeface="Wingdings" pitchFamily="2" charset="2"/>
              <a:buChar char="§"/>
            </a:pPr>
            <a:r>
              <a:rPr lang="en-US" sz="1800" dirty="0">
                <a:cs typeface="Times New Roman" pitchFamily="18" charset="0"/>
              </a:rPr>
              <a:t>Pericoronitis accompanied by swelling and lymph node involvement should be treated with antibiotic therapy.</a:t>
            </a:r>
          </a:p>
        </p:txBody>
      </p:sp>
      <p:sp>
        <p:nvSpPr>
          <p:cNvPr id="4" name="TextBox 3"/>
          <p:cNvSpPr txBox="1"/>
          <p:nvPr/>
        </p:nvSpPr>
        <p:spPr>
          <a:xfrm>
            <a:off x="368957" y="470802"/>
            <a:ext cx="2514600" cy="523220"/>
          </a:xfrm>
          <a:prstGeom prst="rect">
            <a:avLst/>
          </a:prstGeom>
          <a:noFill/>
        </p:spPr>
        <p:txBody>
          <a:bodyPr wrap="square" rtlCol="0">
            <a:spAutoFit/>
          </a:bodyPr>
          <a:lstStyle/>
          <a:p>
            <a:r>
              <a:rPr lang="en-US" sz="2800" b="1" dirty="0">
                <a:solidFill>
                  <a:srgbClr val="FFFF00"/>
                </a:solidFill>
                <a:latin typeface="Tempus Sans ITC" pitchFamily="82" charset="0"/>
                <a:cs typeface="Times New Roman" pitchFamily="18" charset="0"/>
              </a:rPr>
              <a:t>Treatment: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233901"/>
            <a:ext cx="2053730" cy="1520242"/>
          </a:xfrm>
          <a:prstGeom prst="rect">
            <a:avLst/>
          </a:prstGeom>
        </p:spPr>
      </p:pic>
      <p:sp>
        <p:nvSpPr>
          <p:cNvPr id="5" name="Slide Number Placeholder 4"/>
          <p:cNvSpPr>
            <a:spLocks noGrp="1"/>
          </p:cNvSpPr>
          <p:nvPr>
            <p:ph type="sldNum" sz="quarter" idx="11"/>
          </p:nvPr>
        </p:nvSpPr>
        <p:spPr/>
        <p:txBody>
          <a:bodyPr/>
          <a:lstStyle/>
          <a:p>
            <a:fld id="{C1AB3586-9833-407A-8B3B-FAE83F554AD2}" type="slidenum">
              <a:rPr lang="en-US" smtClean="0"/>
              <a:pPr/>
              <a:t>39</a:t>
            </a:fld>
            <a:endParaRPr lang="en-US"/>
          </a:p>
        </p:txBody>
      </p:sp>
    </p:spTree>
    <p:extLst>
      <p:ext uri="{BB962C8B-B14F-4D97-AF65-F5344CB8AC3E}">
        <p14:creationId xmlns:p14="http://schemas.microsoft.com/office/powerpoint/2010/main" val="389652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133600"/>
            <a:ext cx="8763000" cy="3657599"/>
          </a:xfrm>
        </p:spPr>
        <p:txBody>
          <a:bodyPr>
            <a:noAutofit/>
          </a:bodyPr>
          <a:lstStyle/>
          <a:p>
            <a:pPr marL="469900" marR="5080" indent="-457200" algn="just">
              <a:lnSpc>
                <a:spcPct val="150000"/>
              </a:lnSpc>
              <a:spcBef>
                <a:spcPts val="100"/>
              </a:spcBef>
              <a:buClr>
                <a:schemeClr val="tx1"/>
              </a:buClr>
              <a:buSzPct val="100000"/>
              <a:buFont typeface="Wingdings" pitchFamily="2" charset="2"/>
              <a:buChar char="§"/>
              <a:tabLst>
                <a:tab pos="241300" algn="l"/>
              </a:tabLst>
            </a:pPr>
            <a:r>
              <a:rPr lang="en-US" sz="2200" dirty="0"/>
              <a:t>Children and adolescents are subjected to a wide variety of gingival infections. </a:t>
            </a:r>
          </a:p>
          <a:p>
            <a:pPr marL="469900" marR="5080" indent="-457200" algn="just">
              <a:lnSpc>
                <a:spcPct val="150000"/>
              </a:lnSpc>
              <a:spcBef>
                <a:spcPts val="100"/>
              </a:spcBef>
              <a:buClr>
                <a:schemeClr val="tx1"/>
              </a:buClr>
              <a:buSzPct val="100000"/>
              <a:buFont typeface="Wingdings" pitchFamily="2" charset="2"/>
              <a:buChar char="§"/>
              <a:tabLst>
                <a:tab pos="241300" algn="l"/>
              </a:tabLst>
            </a:pPr>
            <a:endParaRPr lang="en-US" sz="800" dirty="0"/>
          </a:p>
          <a:p>
            <a:pPr marL="469900" marR="5080" indent="-457200" algn="just">
              <a:lnSpc>
                <a:spcPct val="150000"/>
              </a:lnSpc>
              <a:spcBef>
                <a:spcPts val="100"/>
              </a:spcBef>
              <a:buClr>
                <a:schemeClr val="tx1"/>
              </a:buClr>
              <a:buSzPct val="100000"/>
              <a:buFont typeface="Wingdings" pitchFamily="2" charset="2"/>
              <a:buChar char="§"/>
              <a:tabLst>
                <a:tab pos="241300" algn="l"/>
              </a:tabLst>
            </a:pPr>
            <a:r>
              <a:rPr lang="en-US" sz="2200" dirty="0"/>
              <a:t>Epidemiological studies indicate that </a:t>
            </a:r>
            <a:r>
              <a:rPr lang="en-US" sz="2200" dirty="0">
                <a:solidFill>
                  <a:srgbClr val="FFC000"/>
                </a:solidFill>
              </a:rPr>
              <a:t>gingivitis of varying severity is nearly a universal finding</a:t>
            </a:r>
            <a:r>
              <a:rPr lang="en-US" sz="2200" dirty="0"/>
              <a:t> in children and adolescents. </a:t>
            </a:r>
          </a:p>
          <a:p>
            <a:pPr marL="469900" marR="5080" indent="-457200" algn="just">
              <a:lnSpc>
                <a:spcPct val="150000"/>
              </a:lnSpc>
              <a:spcBef>
                <a:spcPts val="100"/>
              </a:spcBef>
              <a:buClr>
                <a:schemeClr val="tx1"/>
              </a:buClr>
              <a:buSzPct val="100000"/>
              <a:buFont typeface="Wingdings" pitchFamily="2" charset="2"/>
              <a:buChar char="§"/>
              <a:tabLst>
                <a:tab pos="241300" algn="l"/>
              </a:tabLst>
            </a:pPr>
            <a:endParaRPr lang="en-US" sz="800" dirty="0"/>
          </a:p>
          <a:p>
            <a:pPr marL="469900" marR="5080" indent="-457200" algn="just">
              <a:lnSpc>
                <a:spcPct val="150000"/>
              </a:lnSpc>
              <a:spcBef>
                <a:spcPts val="100"/>
              </a:spcBef>
              <a:buClr>
                <a:schemeClr val="tx1"/>
              </a:buClr>
              <a:buSzPct val="100000"/>
              <a:buFont typeface="Wingdings" pitchFamily="2" charset="2"/>
              <a:buChar char="§"/>
              <a:tabLst>
                <a:tab pos="241300" algn="l"/>
              </a:tabLst>
            </a:pPr>
            <a:r>
              <a:rPr lang="en-US" sz="2200" dirty="0"/>
              <a:t>The shorter life span of the primary dentition may be the reason why in general little attention is given to periodontitis in children.</a:t>
            </a:r>
            <a:endParaRPr lang="en-US" sz="2400" dirty="0">
              <a:effectLst/>
              <a:latin typeface="Times New Roman" pitchFamily="18" charset="0"/>
              <a:cs typeface="Times New Roman" pitchFamily="18" charset="0"/>
            </a:endParaRPr>
          </a:p>
          <a:p>
            <a:pPr>
              <a:lnSpc>
                <a:spcPct val="150000"/>
              </a:lnSpc>
              <a:buClr>
                <a:schemeClr val="tx1"/>
              </a:buClr>
              <a:buSzPct val="100000"/>
              <a:buFont typeface="Wingdings" pitchFamily="2" charset="2"/>
              <a:buChar char="§"/>
            </a:pPr>
            <a:endParaRPr lang="en-US" sz="2800" dirty="0">
              <a:effectLst/>
            </a:endParaRPr>
          </a:p>
        </p:txBody>
      </p:sp>
      <p:sp>
        <p:nvSpPr>
          <p:cNvPr id="3" name="Title 2"/>
          <p:cNvSpPr>
            <a:spLocks noGrp="1"/>
          </p:cNvSpPr>
          <p:nvPr>
            <p:ph type="title"/>
          </p:nvPr>
        </p:nvSpPr>
        <p:spPr>
          <a:xfrm>
            <a:off x="228600" y="457200"/>
            <a:ext cx="3886200" cy="914400"/>
          </a:xfrm>
        </p:spPr>
        <p:txBody>
          <a:bodyPr/>
          <a:lstStyle/>
          <a:p>
            <a:pPr algn="ctr"/>
            <a:r>
              <a:rPr lang="en-US" sz="4800" spc="135" dirty="0">
                <a:solidFill>
                  <a:srgbClr val="FFC000"/>
                </a:solidFill>
                <a:effectLst/>
                <a:latin typeface="Tempus Sans ITC" pitchFamily="82" charset="0"/>
                <a:cs typeface="Times New Roman"/>
              </a:rPr>
              <a:t>            </a:t>
            </a:r>
            <a:r>
              <a:rPr lang="en-US" sz="4800" b="1" spc="135" dirty="0">
                <a:solidFill>
                  <a:srgbClr val="FFC000"/>
                </a:solidFill>
                <a:effectLst/>
                <a:latin typeface="Tempus Sans ITC" pitchFamily="82" charset="0"/>
                <a:cs typeface="Times New Roman"/>
              </a:rPr>
              <a:t>Introduction</a:t>
            </a:r>
            <a:endParaRPr lang="en-US" sz="4800" b="1" dirty="0">
              <a:solidFill>
                <a:srgbClr val="FFC000"/>
              </a:solidFill>
              <a:effectLst/>
              <a:latin typeface="Tempus Sans ITC" pitchFamily="82" charset="0"/>
            </a:endParaRPr>
          </a:p>
        </p:txBody>
      </p:sp>
      <p:sp>
        <p:nvSpPr>
          <p:cNvPr id="4" name="Slide Number Placeholder 3"/>
          <p:cNvSpPr>
            <a:spLocks noGrp="1"/>
          </p:cNvSpPr>
          <p:nvPr>
            <p:ph type="sldNum" sz="quarter" idx="11"/>
          </p:nvPr>
        </p:nvSpPr>
        <p:spPr/>
        <p:txBody>
          <a:bodyPr/>
          <a:lstStyle/>
          <a:p>
            <a:fld id="{C1AB3586-9833-407A-8B3B-FAE83F554AD2}" type="slidenum">
              <a:rPr lang="en-US" smtClean="0"/>
              <a:pPr/>
              <a:t>4</a:t>
            </a:fld>
            <a:endParaRPr lang="en-US"/>
          </a:p>
        </p:txBody>
      </p:sp>
    </p:spTree>
    <p:extLst>
      <p:ext uri="{BB962C8B-B14F-4D97-AF65-F5344CB8AC3E}">
        <p14:creationId xmlns:p14="http://schemas.microsoft.com/office/powerpoint/2010/main" val="3899596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85800"/>
            <a:ext cx="8991600" cy="584775"/>
          </a:xfrm>
          <a:prstGeom prst="rect">
            <a:avLst/>
          </a:prstGeom>
        </p:spPr>
        <p:txBody>
          <a:bodyPr wrap="square">
            <a:spAutoFit/>
          </a:bodyPr>
          <a:lstStyle/>
          <a:p>
            <a:r>
              <a:rPr lang="en-US" sz="3200" b="1" dirty="0">
                <a:solidFill>
                  <a:srgbClr val="FFC000"/>
                </a:solidFill>
                <a:latin typeface="Tempus Sans ITC" pitchFamily="82" charset="0"/>
              </a:rPr>
              <a:t>c) Gingivitis associated with orthodontic appliance </a:t>
            </a:r>
          </a:p>
        </p:txBody>
      </p:sp>
      <p:sp>
        <p:nvSpPr>
          <p:cNvPr id="3" name="Rectangle 2"/>
          <p:cNvSpPr/>
          <p:nvPr/>
        </p:nvSpPr>
        <p:spPr>
          <a:xfrm>
            <a:off x="228600" y="1524000"/>
            <a:ext cx="8534400" cy="4697440"/>
          </a:xfrm>
          <a:prstGeom prst="rect">
            <a:avLst/>
          </a:prstGeom>
        </p:spPr>
        <p:txBody>
          <a:bodyPr wrap="square">
            <a:spAutoFit/>
          </a:bodyPr>
          <a:lstStyle/>
          <a:p>
            <a:pPr algn="just">
              <a:lnSpc>
                <a:spcPct val="150000"/>
              </a:lnSpc>
            </a:pPr>
            <a:endParaRPr lang="en-US" sz="2000" dirty="0"/>
          </a:p>
          <a:p>
            <a:pPr marL="342900" indent="-342900" algn="just">
              <a:lnSpc>
                <a:spcPct val="150000"/>
              </a:lnSpc>
              <a:buFont typeface="Wingdings" pitchFamily="2" charset="2"/>
              <a:buChar char="q"/>
            </a:pPr>
            <a:r>
              <a:rPr lang="en-US" sz="2000" dirty="0"/>
              <a:t>Access of interproximal tooth brushing is reduced considerably during fixed appliance therapy- The problem is compounded when teeth are banded rather than bonded. </a:t>
            </a:r>
          </a:p>
          <a:p>
            <a:pPr marL="342900" indent="-342900" algn="just">
              <a:lnSpc>
                <a:spcPct val="150000"/>
              </a:lnSpc>
              <a:buFont typeface="Wingdings" pitchFamily="2" charset="2"/>
              <a:buChar char="q"/>
            </a:pPr>
            <a:endParaRPr lang="en-US" sz="1050" dirty="0"/>
          </a:p>
          <a:p>
            <a:pPr marL="342900" indent="-342900" algn="just">
              <a:lnSpc>
                <a:spcPct val="150000"/>
              </a:lnSpc>
              <a:buFont typeface="Wingdings" pitchFamily="2" charset="2"/>
              <a:buChar char="q"/>
            </a:pPr>
            <a:r>
              <a:rPr lang="en-US" sz="2000" dirty="0" err="1"/>
              <a:t>Supragingival</a:t>
            </a:r>
            <a:r>
              <a:rPr lang="en-US" sz="2000" dirty="0"/>
              <a:t> plaque deposits are shifted into a </a:t>
            </a:r>
            <a:r>
              <a:rPr lang="en-US" sz="2000" dirty="0" err="1"/>
              <a:t>subgingival</a:t>
            </a:r>
            <a:r>
              <a:rPr lang="en-US" sz="2000" dirty="0"/>
              <a:t> location by </a:t>
            </a:r>
            <a:r>
              <a:rPr lang="en-US" sz="2000" dirty="0">
                <a:solidFill>
                  <a:srgbClr val="FFFF00"/>
                </a:solidFill>
              </a:rPr>
              <a:t>tipping movement</a:t>
            </a:r>
            <a:r>
              <a:rPr lang="en-US" sz="2000" dirty="0"/>
              <a:t>. </a:t>
            </a:r>
            <a:r>
              <a:rPr lang="en-US" sz="2000" dirty="0" err="1"/>
              <a:t>Conversly</a:t>
            </a:r>
            <a:r>
              <a:rPr lang="en-US" sz="2000" dirty="0"/>
              <a:t>, </a:t>
            </a:r>
            <a:r>
              <a:rPr lang="en-US" sz="2000" dirty="0">
                <a:solidFill>
                  <a:srgbClr val="FFFF00"/>
                </a:solidFill>
              </a:rPr>
              <a:t>bodily movements </a:t>
            </a:r>
            <a:r>
              <a:rPr lang="en-US" sz="2000" dirty="0"/>
              <a:t>are less likely to induce a relocation of </a:t>
            </a:r>
            <a:r>
              <a:rPr lang="en-US" sz="2000" dirty="0" err="1"/>
              <a:t>supragingival</a:t>
            </a:r>
            <a:r>
              <a:rPr lang="en-US" sz="2000" dirty="0"/>
              <a:t> plaque. </a:t>
            </a:r>
          </a:p>
          <a:p>
            <a:pPr marL="342900" indent="-342900" algn="just">
              <a:lnSpc>
                <a:spcPct val="150000"/>
              </a:lnSpc>
              <a:buFont typeface="Wingdings" pitchFamily="2" charset="2"/>
              <a:buChar char="q"/>
            </a:pPr>
            <a:endParaRPr lang="en-US" sz="1050" dirty="0"/>
          </a:p>
          <a:p>
            <a:pPr marL="342900" indent="-342900" algn="just">
              <a:lnSpc>
                <a:spcPct val="150000"/>
              </a:lnSpc>
              <a:buFont typeface="Wingdings" pitchFamily="2" charset="2"/>
              <a:buChar char="q"/>
            </a:pPr>
            <a:r>
              <a:rPr lang="en-US" sz="2000" dirty="0"/>
              <a:t>Thus, gingival changes can occur </a:t>
            </a:r>
            <a:r>
              <a:rPr lang="en-US" sz="2000" dirty="0">
                <a:solidFill>
                  <a:srgbClr val="FFFF00"/>
                </a:solidFill>
              </a:rPr>
              <a:t>within 1-2 months </a:t>
            </a:r>
            <a:r>
              <a:rPr lang="en-US" sz="2000" dirty="0"/>
              <a:t>of appliance placement and are generally transient.</a:t>
            </a:r>
            <a:endParaRPr lang="en-IN" sz="2000" dirty="0"/>
          </a:p>
        </p:txBody>
      </p:sp>
      <p:sp>
        <p:nvSpPr>
          <p:cNvPr id="4" name="Slide Number Placeholder 3"/>
          <p:cNvSpPr>
            <a:spLocks noGrp="1"/>
          </p:cNvSpPr>
          <p:nvPr>
            <p:ph type="sldNum" sz="quarter" idx="11"/>
          </p:nvPr>
        </p:nvSpPr>
        <p:spPr/>
        <p:txBody>
          <a:bodyPr/>
          <a:lstStyle/>
          <a:p>
            <a:fld id="{C1AB3586-9833-407A-8B3B-FAE83F554AD2}" type="slidenum">
              <a:rPr lang="en-US" smtClean="0"/>
              <a:pPr/>
              <a:t>40</a:t>
            </a:fld>
            <a:endParaRPr lang="en-US"/>
          </a:p>
        </p:txBody>
      </p:sp>
    </p:spTree>
    <p:extLst>
      <p:ext uri="{BB962C8B-B14F-4D97-AF65-F5344CB8AC3E}">
        <p14:creationId xmlns:p14="http://schemas.microsoft.com/office/powerpoint/2010/main" val="903199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066800"/>
            <a:ext cx="8458200" cy="4739759"/>
          </a:xfrm>
          <a:prstGeom prst="rect">
            <a:avLst/>
          </a:prstGeom>
        </p:spPr>
        <p:txBody>
          <a:bodyPr wrap="square">
            <a:spAutoFit/>
          </a:bodyPr>
          <a:lstStyle/>
          <a:p>
            <a:r>
              <a:rPr lang="en-US" sz="3200" b="1" dirty="0">
                <a:solidFill>
                  <a:srgbClr val="FFC000"/>
                </a:solidFill>
                <a:latin typeface="Tempus Sans ITC" pitchFamily="82" charset="0"/>
              </a:rPr>
              <a:t>d) Other Factors:</a:t>
            </a:r>
          </a:p>
          <a:p>
            <a:endParaRPr lang="en-US" dirty="0"/>
          </a:p>
          <a:p>
            <a:pPr marL="285750" indent="-285750" algn="just">
              <a:lnSpc>
                <a:spcPct val="200000"/>
              </a:lnSpc>
              <a:buFont typeface="Wingdings" pitchFamily="2" charset="2"/>
              <a:buChar char="Ø"/>
            </a:pPr>
            <a:r>
              <a:rPr lang="en-US" dirty="0"/>
              <a:t>Excessive </a:t>
            </a:r>
            <a:r>
              <a:rPr lang="en-US" dirty="0" err="1"/>
              <a:t>overjet</a:t>
            </a:r>
            <a:r>
              <a:rPr lang="en-US" dirty="0"/>
              <a:t> and overbite- cause severe </a:t>
            </a:r>
            <a:r>
              <a:rPr lang="en-US" dirty="0">
                <a:solidFill>
                  <a:srgbClr val="FFFF00"/>
                </a:solidFill>
              </a:rPr>
              <a:t>shearing of </a:t>
            </a:r>
            <a:r>
              <a:rPr lang="en-US" b="1" dirty="0">
                <a:solidFill>
                  <a:srgbClr val="FFFF00"/>
                </a:solidFill>
              </a:rPr>
              <a:t>gingival</a:t>
            </a:r>
            <a:r>
              <a:rPr lang="en-US" dirty="0">
                <a:solidFill>
                  <a:srgbClr val="FFFF00"/>
                </a:solidFill>
              </a:rPr>
              <a:t> tissues </a:t>
            </a:r>
            <a:r>
              <a:rPr lang="en-US" dirty="0"/>
              <a:t>and food impaction on labial surface of mandibular </a:t>
            </a:r>
            <a:r>
              <a:rPr lang="en-US" dirty="0" err="1"/>
              <a:t>anteriors</a:t>
            </a:r>
            <a:r>
              <a:rPr lang="en-US" dirty="0"/>
              <a:t>.</a:t>
            </a:r>
          </a:p>
          <a:p>
            <a:pPr marL="285750" indent="-285750" algn="just">
              <a:lnSpc>
                <a:spcPct val="200000"/>
              </a:lnSpc>
              <a:buFont typeface="Wingdings" pitchFamily="2" charset="2"/>
              <a:buChar char="Ø"/>
            </a:pPr>
            <a:r>
              <a:rPr lang="en-US" dirty="0"/>
              <a:t>Nasal obstruction, </a:t>
            </a:r>
          </a:p>
          <a:p>
            <a:pPr marL="285750" indent="-285750" algn="just">
              <a:lnSpc>
                <a:spcPct val="200000"/>
              </a:lnSpc>
              <a:buFont typeface="Wingdings" pitchFamily="2" charset="2"/>
              <a:buChar char="Ø"/>
            </a:pPr>
            <a:r>
              <a:rPr lang="en-US" dirty="0"/>
              <a:t>Mouth breathing habit- encourage </a:t>
            </a:r>
            <a:r>
              <a:rPr lang="en-US" dirty="0">
                <a:solidFill>
                  <a:srgbClr val="FFFF00"/>
                </a:solidFill>
              </a:rPr>
              <a:t>dry mouth </a:t>
            </a:r>
            <a:r>
              <a:rPr lang="en-US" dirty="0"/>
              <a:t>and the </a:t>
            </a:r>
            <a:r>
              <a:rPr lang="en-US" dirty="0">
                <a:solidFill>
                  <a:srgbClr val="FFFF00"/>
                </a:solidFill>
              </a:rPr>
              <a:t>growth of plaque biofilm.</a:t>
            </a:r>
          </a:p>
          <a:p>
            <a:pPr marL="285750" indent="-285750" algn="just">
              <a:lnSpc>
                <a:spcPct val="200000"/>
              </a:lnSpc>
              <a:buFont typeface="Wingdings" pitchFamily="2" charset="2"/>
              <a:buChar char="Ø"/>
            </a:pPr>
            <a:r>
              <a:rPr lang="en-US" dirty="0"/>
              <a:t>Partially exfoliated,  Loose deciduous, </a:t>
            </a:r>
            <a:r>
              <a:rPr lang="en-US" dirty="0" err="1"/>
              <a:t>malposed</a:t>
            </a:r>
            <a:r>
              <a:rPr lang="en-US" dirty="0"/>
              <a:t>, eroded margin of partially resorbed and carious teeth can frequently cause gingivitis. </a:t>
            </a:r>
            <a:endParaRPr lang="en-IN" dirty="0"/>
          </a:p>
        </p:txBody>
      </p:sp>
      <p:sp>
        <p:nvSpPr>
          <p:cNvPr id="3" name="Slide Number Placeholder 2"/>
          <p:cNvSpPr>
            <a:spLocks noGrp="1"/>
          </p:cNvSpPr>
          <p:nvPr>
            <p:ph type="sldNum" sz="quarter" idx="11"/>
          </p:nvPr>
        </p:nvSpPr>
        <p:spPr/>
        <p:txBody>
          <a:bodyPr/>
          <a:lstStyle/>
          <a:p>
            <a:fld id="{C1AB3586-9833-407A-8B3B-FAE83F554AD2}" type="slidenum">
              <a:rPr lang="en-US" smtClean="0"/>
              <a:pPr/>
              <a:t>41</a:t>
            </a:fld>
            <a:endParaRPr lang="en-US"/>
          </a:p>
        </p:txBody>
      </p:sp>
    </p:spTree>
    <p:extLst>
      <p:ext uri="{BB962C8B-B14F-4D97-AF65-F5344CB8AC3E}">
        <p14:creationId xmlns:p14="http://schemas.microsoft.com/office/powerpoint/2010/main" val="1032927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895600"/>
            <a:ext cx="7543800" cy="914400"/>
          </a:xfrm>
        </p:spPr>
        <p:txBody>
          <a:bodyPr/>
          <a:lstStyle/>
          <a:p>
            <a:pPr algn="ctr">
              <a:lnSpc>
                <a:spcPct val="150000"/>
              </a:lnSpc>
            </a:pPr>
            <a:r>
              <a:rPr lang="en-US" sz="3600" dirty="0">
                <a:solidFill>
                  <a:srgbClr val="FFC000"/>
                </a:solidFill>
                <a:effectLst/>
                <a:latin typeface="Times New Roman" pitchFamily="18" charset="0"/>
                <a:cs typeface="Times New Roman" pitchFamily="18" charset="0"/>
              </a:rPr>
              <a:t>GINGIVAL DISEASES MODIFIED BY SYSTEMIC DISORDERS</a:t>
            </a:r>
          </a:p>
        </p:txBody>
      </p:sp>
      <p:sp>
        <p:nvSpPr>
          <p:cNvPr id="2" name="Slide Number Placeholder 1"/>
          <p:cNvSpPr>
            <a:spLocks noGrp="1"/>
          </p:cNvSpPr>
          <p:nvPr>
            <p:ph type="sldNum" sz="quarter" idx="11"/>
          </p:nvPr>
        </p:nvSpPr>
        <p:spPr/>
        <p:txBody>
          <a:bodyPr/>
          <a:lstStyle/>
          <a:p>
            <a:fld id="{C1AB3586-9833-407A-8B3B-FAE83F554AD2}" type="slidenum">
              <a:rPr lang="en-US" smtClean="0"/>
              <a:pPr/>
              <a:t>42</a:t>
            </a:fld>
            <a:endParaRPr lang="en-US"/>
          </a:p>
        </p:txBody>
      </p:sp>
    </p:spTree>
    <p:extLst>
      <p:ext uri="{BB962C8B-B14F-4D97-AF65-F5344CB8AC3E}">
        <p14:creationId xmlns:p14="http://schemas.microsoft.com/office/powerpoint/2010/main" val="2731920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133600"/>
            <a:ext cx="8382000" cy="3657599"/>
          </a:xfrm>
        </p:spPr>
        <p:txBody>
          <a:bodyPr>
            <a:noAutofit/>
          </a:bodyPr>
          <a:lstStyle/>
          <a:p>
            <a:pPr marL="12700" marR="6350" indent="0">
              <a:lnSpc>
                <a:spcPct val="150000"/>
              </a:lnSpc>
              <a:spcBef>
                <a:spcPts val="100"/>
              </a:spcBef>
              <a:buClr>
                <a:srgbClr val="404040"/>
              </a:buClr>
              <a:buSzPct val="95833"/>
              <a:buNone/>
              <a:tabLst>
                <a:tab pos="0" algn="l"/>
                <a:tab pos="179388" algn="l"/>
                <a:tab pos="263525" algn="l"/>
              </a:tabLst>
            </a:pPr>
            <a:r>
              <a:rPr lang="en-US" sz="2800" b="1" dirty="0">
                <a:solidFill>
                  <a:srgbClr val="FFC000"/>
                </a:solidFill>
                <a:effectLst/>
                <a:latin typeface="Times New Roman" pitchFamily="18" charset="0"/>
                <a:cs typeface="Times New Roman" pitchFamily="18" charset="0"/>
              </a:rPr>
              <a:t>Puberty gingivitis: </a:t>
            </a:r>
          </a:p>
          <a:p>
            <a:pPr marL="12700" marR="6350" indent="0">
              <a:lnSpc>
                <a:spcPct val="150000"/>
              </a:lnSpc>
              <a:spcBef>
                <a:spcPts val="100"/>
              </a:spcBef>
              <a:buClr>
                <a:srgbClr val="404040"/>
              </a:buClr>
              <a:buSzPct val="95833"/>
              <a:buNone/>
              <a:tabLst>
                <a:tab pos="0" algn="l"/>
                <a:tab pos="179388" algn="l"/>
                <a:tab pos="263525" algn="l"/>
              </a:tabLst>
            </a:pPr>
            <a:endParaRPr lang="en-US" sz="1000" dirty="0">
              <a:solidFill>
                <a:srgbClr val="FFC000"/>
              </a:solidFill>
              <a:effectLst/>
              <a:latin typeface="Times New Roman" pitchFamily="18" charset="0"/>
              <a:cs typeface="Times New Roman" pitchFamily="18" charset="0"/>
            </a:endParaRPr>
          </a:p>
          <a:p>
            <a:pPr marL="355600" marR="6350" indent="-342900" algn="just">
              <a:lnSpc>
                <a:spcPct val="150000"/>
              </a:lnSpc>
              <a:spcBef>
                <a:spcPts val="100"/>
              </a:spcBef>
              <a:buClr>
                <a:srgbClr val="404040"/>
              </a:buClr>
              <a:buSzPct val="95833"/>
              <a:tabLst>
                <a:tab pos="255904" algn="l"/>
              </a:tabLst>
            </a:pPr>
            <a:r>
              <a:rPr lang="en-US" sz="2000" spc="-5" dirty="0">
                <a:effectLst/>
                <a:cs typeface="Times New Roman" pitchFamily="18" charset="0"/>
              </a:rPr>
              <a:t>It is </a:t>
            </a:r>
            <a:r>
              <a:rPr lang="en-US" sz="2000" dirty="0">
                <a:effectLst/>
                <a:cs typeface="Times New Roman" pitchFamily="18" charset="0"/>
              </a:rPr>
              <a:t>a </a:t>
            </a:r>
            <a:r>
              <a:rPr lang="en-US" sz="2000" spc="-5" dirty="0">
                <a:effectLst/>
                <a:cs typeface="Times New Roman" pitchFamily="18" charset="0"/>
              </a:rPr>
              <a:t>distinctive type of </a:t>
            </a:r>
            <a:r>
              <a:rPr lang="en-US" sz="2000" dirty="0">
                <a:effectLst/>
                <a:cs typeface="Times New Roman" pitchFamily="18" charset="0"/>
              </a:rPr>
              <a:t>gingivitis  </a:t>
            </a:r>
            <a:r>
              <a:rPr lang="en-US" sz="2000" spc="-5" dirty="0">
                <a:effectLst/>
                <a:cs typeface="Times New Roman" pitchFamily="18" charset="0"/>
              </a:rPr>
              <a:t>that occasionally develops in </a:t>
            </a:r>
            <a:r>
              <a:rPr lang="en-US" sz="2000" dirty="0">
                <a:effectLst/>
                <a:cs typeface="Times New Roman" pitchFamily="18" charset="0"/>
              </a:rPr>
              <a:t>children </a:t>
            </a:r>
            <a:r>
              <a:rPr lang="en-US" sz="2000" spc="-5" dirty="0">
                <a:effectLst/>
                <a:cs typeface="Times New Roman" pitchFamily="18" charset="0"/>
              </a:rPr>
              <a:t>in </a:t>
            </a:r>
            <a:r>
              <a:rPr lang="en-US" sz="2000" spc="-10" dirty="0">
                <a:effectLst/>
                <a:cs typeface="Times New Roman" pitchFamily="18" charset="0"/>
              </a:rPr>
              <a:t>the  </a:t>
            </a:r>
            <a:r>
              <a:rPr lang="en-US" sz="2000" dirty="0" err="1">
                <a:effectLst/>
                <a:cs typeface="Times New Roman" pitchFamily="18" charset="0"/>
              </a:rPr>
              <a:t>prepubertal</a:t>
            </a:r>
            <a:r>
              <a:rPr lang="en-US" sz="2000" dirty="0">
                <a:effectLst/>
                <a:cs typeface="Times New Roman" pitchFamily="18" charset="0"/>
              </a:rPr>
              <a:t> and pubertal</a:t>
            </a:r>
            <a:r>
              <a:rPr lang="en-US" sz="2000" spc="-60" dirty="0">
                <a:effectLst/>
                <a:cs typeface="Times New Roman" pitchFamily="18" charset="0"/>
              </a:rPr>
              <a:t> </a:t>
            </a:r>
            <a:r>
              <a:rPr lang="en-US" sz="2000" spc="-5" dirty="0">
                <a:effectLst/>
                <a:cs typeface="Times New Roman" pitchFamily="18" charset="0"/>
              </a:rPr>
              <a:t>period.</a:t>
            </a:r>
            <a:endParaRPr lang="en-US" sz="2000" dirty="0">
              <a:effectLst/>
              <a:cs typeface="Times New Roman" pitchFamily="18" charset="0"/>
            </a:endParaRPr>
          </a:p>
          <a:p>
            <a:pPr marL="355600" marR="5080" indent="-342900" algn="just">
              <a:lnSpc>
                <a:spcPct val="150000"/>
              </a:lnSpc>
              <a:spcBef>
                <a:spcPts val="1800"/>
              </a:spcBef>
              <a:buClr>
                <a:srgbClr val="404040"/>
              </a:buClr>
              <a:buSzPct val="95833"/>
              <a:tabLst>
                <a:tab pos="255904" algn="l"/>
              </a:tabLst>
            </a:pPr>
            <a:r>
              <a:rPr lang="en-US" sz="2000" dirty="0">
                <a:effectLst/>
                <a:cs typeface="Times New Roman" pitchFamily="18" charset="0"/>
              </a:rPr>
              <a:t>The </a:t>
            </a:r>
            <a:r>
              <a:rPr lang="en-US" sz="2000" spc="-5" dirty="0">
                <a:effectLst/>
                <a:cs typeface="Times New Roman" pitchFamily="18" charset="0"/>
              </a:rPr>
              <a:t>gingival enlargement is </a:t>
            </a:r>
            <a:r>
              <a:rPr lang="en-US" sz="2000" spc="-5" dirty="0">
                <a:solidFill>
                  <a:srgbClr val="FFFF00"/>
                </a:solidFill>
                <a:effectLst/>
                <a:cs typeface="Times New Roman" pitchFamily="18" charset="0"/>
              </a:rPr>
              <a:t>marginal in </a:t>
            </a:r>
            <a:r>
              <a:rPr lang="en-US" sz="2000" spc="-10" dirty="0">
                <a:solidFill>
                  <a:srgbClr val="FFFF00"/>
                </a:solidFill>
                <a:effectLst/>
                <a:cs typeface="Times New Roman" pitchFamily="18" charset="0"/>
              </a:rPr>
              <a:t>distribution </a:t>
            </a:r>
            <a:r>
              <a:rPr lang="en-US" sz="2000" dirty="0">
                <a:effectLst/>
                <a:cs typeface="Times New Roman" pitchFamily="18" charset="0"/>
              </a:rPr>
              <a:t>and, </a:t>
            </a:r>
            <a:r>
              <a:rPr lang="en-US" sz="2000" spc="-5" dirty="0">
                <a:effectLst/>
                <a:cs typeface="Times New Roman" pitchFamily="18" charset="0"/>
              </a:rPr>
              <a:t>in the presence of </a:t>
            </a:r>
            <a:r>
              <a:rPr lang="en-US" sz="2000" dirty="0">
                <a:effectLst/>
                <a:cs typeface="Times New Roman" pitchFamily="18" charset="0"/>
              </a:rPr>
              <a:t>local </a:t>
            </a:r>
            <a:r>
              <a:rPr lang="en-US" sz="2000" spc="-5" dirty="0">
                <a:effectLst/>
                <a:cs typeface="Times New Roman" pitchFamily="18" charset="0"/>
              </a:rPr>
              <a:t>irritants, was  </a:t>
            </a:r>
            <a:r>
              <a:rPr lang="en-US" sz="2000" dirty="0">
                <a:effectLst/>
                <a:cs typeface="Times New Roman" pitchFamily="18" charset="0"/>
              </a:rPr>
              <a:t>characterized by </a:t>
            </a:r>
            <a:r>
              <a:rPr lang="en-US" sz="2000" spc="-5" dirty="0">
                <a:effectLst/>
                <a:cs typeface="Times New Roman" pitchFamily="18" charset="0"/>
              </a:rPr>
              <a:t>prominent bulbous inter proximal  </a:t>
            </a:r>
            <a:r>
              <a:rPr lang="en-US" sz="2000" dirty="0">
                <a:effectLst/>
                <a:cs typeface="Times New Roman" pitchFamily="18" charset="0"/>
              </a:rPr>
              <a:t>papillae </a:t>
            </a:r>
            <a:r>
              <a:rPr lang="en-US" sz="2000" spc="-5" dirty="0">
                <a:effectLst/>
                <a:cs typeface="Times New Roman" pitchFamily="18" charset="0"/>
              </a:rPr>
              <a:t>far </a:t>
            </a:r>
            <a:r>
              <a:rPr lang="en-US" sz="2000" dirty="0">
                <a:effectLst/>
                <a:cs typeface="Times New Roman" pitchFamily="18" charset="0"/>
              </a:rPr>
              <a:t>greater </a:t>
            </a:r>
            <a:r>
              <a:rPr lang="en-US" sz="2000" spc="-5" dirty="0">
                <a:effectLst/>
                <a:cs typeface="Times New Roman" pitchFamily="18" charset="0"/>
              </a:rPr>
              <a:t>than gingival</a:t>
            </a:r>
            <a:r>
              <a:rPr lang="en-US" sz="2000" spc="-50" dirty="0">
                <a:effectLst/>
                <a:cs typeface="Times New Roman" pitchFamily="18" charset="0"/>
              </a:rPr>
              <a:t> </a:t>
            </a:r>
            <a:r>
              <a:rPr lang="en-US" sz="2000" dirty="0">
                <a:effectLst/>
                <a:cs typeface="Times New Roman" pitchFamily="18" charset="0"/>
              </a:rPr>
              <a:t>enlargements.</a:t>
            </a:r>
          </a:p>
          <a:p>
            <a:pPr marL="18288" indent="0">
              <a:lnSpc>
                <a:spcPct val="150000"/>
              </a:lnSpc>
              <a:buNone/>
            </a:pPr>
            <a:r>
              <a:rPr lang="en-US" sz="2400" dirty="0">
                <a:effectLst/>
                <a:latin typeface="Times New Roman" pitchFamily="18" charset="0"/>
                <a:cs typeface="Times New Roman" pitchFamily="18" charset="0"/>
              </a:rPr>
              <a:t> </a:t>
            </a:r>
          </a:p>
        </p:txBody>
      </p:sp>
      <p:sp>
        <p:nvSpPr>
          <p:cNvPr id="3" name="Title 2"/>
          <p:cNvSpPr>
            <a:spLocks noGrp="1"/>
          </p:cNvSpPr>
          <p:nvPr>
            <p:ph type="title"/>
          </p:nvPr>
        </p:nvSpPr>
        <p:spPr>
          <a:xfrm>
            <a:off x="304800" y="762000"/>
            <a:ext cx="8686800" cy="914400"/>
          </a:xfrm>
        </p:spPr>
        <p:txBody>
          <a:bodyPr/>
          <a:lstStyle/>
          <a:p>
            <a:r>
              <a:rPr lang="en-US" sz="3200" b="1" dirty="0">
                <a:solidFill>
                  <a:srgbClr val="FFC000"/>
                </a:solidFill>
                <a:effectLst/>
                <a:latin typeface="Tempus Sans ITC" pitchFamily="82" charset="0"/>
                <a:cs typeface="Times New Roman" pitchFamily="18" charset="0"/>
              </a:rPr>
              <a:t>I. Gingival diseases associated with the Endocrine system</a:t>
            </a:r>
          </a:p>
        </p:txBody>
      </p:sp>
      <p:sp>
        <p:nvSpPr>
          <p:cNvPr id="4" name="Slide Number Placeholder 3"/>
          <p:cNvSpPr>
            <a:spLocks noGrp="1"/>
          </p:cNvSpPr>
          <p:nvPr>
            <p:ph type="sldNum" sz="quarter" idx="11"/>
          </p:nvPr>
        </p:nvSpPr>
        <p:spPr/>
        <p:txBody>
          <a:bodyPr/>
          <a:lstStyle/>
          <a:p>
            <a:fld id="{C1AB3586-9833-407A-8B3B-FAE83F554AD2}" type="slidenum">
              <a:rPr lang="en-US" smtClean="0"/>
              <a:pPr/>
              <a:t>43</a:t>
            </a:fld>
            <a:endParaRPr lang="en-US"/>
          </a:p>
        </p:txBody>
      </p:sp>
    </p:spTree>
    <p:extLst>
      <p:ext uri="{BB962C8B-B14F-4D97-AF65-F5344CB8AC3E}">
        <p14:creationId xmlns:p14="http://schemas.microsoft.com/office/powerpoint/2010/main" val="3611883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762000"/>
            <a:ext cx="8382000" cy="3657599"/>
          </a:xfrm>
        </p:spPr>
        <p:txBody>
          <a:bodyPr>
            <a:noAutofit/>
          </a:bodyPr>
          <a:lstStyle/>
          <a:p>
            <a:pPr algn="just">
              <a:lnSpc>
                <a:spcPct val="150000"/>
              </a:lnSpc>
              <a:buFont typeface="Wingdings" pitchFamily="2" charset="2"/>
              <a:buChar char="§"/>
            </a:pPr>
            <a:r>
              <a:rPr lang="en-US" sz="2000" dirty="0">
                <a:effectLst/>
                <a:cs typeface="Times New Roman" pitchFamily="18" charset="0"/>
              </a:rPr>
              <a:t>The relationship between elevated levels of circulating sex hormones and prevalence of gingivitis in puberty is strengthened by the observation that, during adolescent, gingivitis peaks earlier in girls (11-13 years) than in boys (13-14 years) .</a:t>
            </a:r>
          </a:p>
          <a:p>
            <a:pPr marL="18288" indent="0" algn="just">
              <a:lnSpc>
                <a:spcPct val="150000"/>
              </a:lnSpc>
              <a:buNone/>
            </a:pPr>
            <a:endParaRPr lang="en-US" sz="2000" dirty="0">
              <a:effectLst/>
              <a:cs typeface="Times New Roman" pitchFamily="18" charset="0"/>
            </a:endParaRPr>
          </a:p>
          <a:p>
            <a:pPr algn="just">
              <a:lnSpc>
                <a:spcPct val="150000"/>
              </a:lnSpc>
              <a:buFont typeface="Wingdings" pitchFamily="2" charset="2"/>
              <a:buChar char="§"/>
            </a:pPr>
            <a:r>
              <a:rPr lang="en-US" sz="2000" dirty="0">
                <a:effectLst/>
                <a:cs typeface="Times New Roman" pitchFamily="18" charset="0"/>
              </a:rPr>
              <a:t>Proportions of </a:t>
            </a:r>
            <a:r>
              <a:rPr lang="en-US" sz="2000" i="1" dirty="0">
                <a:effectLst/>
                <a:cs typeface="Times New Roman" pitchFamily="18" charset="0"/>
              </a:rPr>
              <a:t>P. </a:t>
            </a:r>
            <a:r>
              <a:rPr lang="en-US" sz="2000" i="1" dirty="0" err="1">
                <a:effectLst/>
                <a:cs typeface="Times New Roman" pitchFamily="18" charset="0"/>
              </a:rPr>
              <a:t>intermedius</a:t>
            </a:r>
            <a:r>
              <a:rPr lang="en-US" sz="2000" i="1" dirty="0">
                <a:effectLst/>
                <a:cs typeface="Times New Roman" pitchFamily="18" charset="0"/>
              </a:rPr>
              <a:t> </a:t>
            </a:r>
            <a:r>
              <a:rPr lang="en-US" sz="2000" dirty="0">
                <a:effectLst/>
                <a:cs typeface="Times New Roman" pitchFamily="18" charset="0"/>
              </a:rPr>
              <a:t>correlated with levels of plasma estrogen and progesterone, and in vivo evidence is obtained indicating that these hormones are nutrients for </a:t>
            </a:r>
            <a:r>
              <a:rPr lang="en-US" sz="2000" i="1" dirty="0">
                <a:effectLst/>
                <a:cs typeface="Times New Roman" pitchFamily="18" charset="0"/>
              </a:rPr>
              <a:t>P. </a:t>
            </a:r>
            <a:r>
              <a:rPr lang="en-US" sz="2000" i="1" dirty="0" err="1">
                <a:effectLst/>
                <a:cs typeface="Times New Roman" pitchFamily="18" charset="0"/>
              </a:rPr>
              <a:t>intermedius</a:t>
            </a:r>
            <a:r>
              <a:rPr lang="en-US" sz="2000" i="1" dirty="0">
                <a:effectLst/>
                <a:cs typeface="Times New Roman" pitchFamily="18" charset="0"/>
              </a:rPr>
              <a:t> </a:t>
            </a:r>
            <a:endParaRPr lang="en-US" sz="2000" dirty="0">
              <a:effectLst/>
              <a:cs typeface="Times New Roman" pitchFamily="18" charset="0"/>
            </a:endParaRPr>
          </a:p>
        </p:txBody>
      </p:sp>
      <p:sp>
        <p:nvSpPr>
          <p:cNvPr id="4" name="Rectangle 3"/>
          <p:cNvSpPr/>
          <p:nvPr/>
        </p:nvSpPr>
        <p:spPr>
          <a:xfrm>
            <a:off x="0" y="6143644"/>
            <a:ext cx="9144000" cy="553998"/>
          </a:xfrm>
          <a:prstGeom prst="rect">
            <a:avLst/>
          </a:prstGeom>
        </p:spPr>
        <p:txBody>
          <a:bodyPr wrap="square">
            <a:spAutoFit/>
          </a:bodyPr>
          <a:lstStyle/>
          <a:p>
            <a:pPr marL="18288" algn="ctr">
              <a:lnSpc>
                <a:spcPct val="150000"/>
              </a:lnSpc>
            </a:pPr>
            <a:r>
              <a:rPr lang="en-US" sz="1000" dirty="0" err="1">
                <a:solidFill>
                  <a:srgbClr val="FFFF00"/>
                </a:solidFill>
                <a:latin typeface="Times New Roman" pitchFamily="18" charset="0"/>
                <a:cs typeface="Times New Roman" pitchFamily="18" charset="0"/>
              </a:rPr>
              <a:t>Pari</a:t>
            </a:r>
            <a:r>
              <a:rPr lang="en-US" sz="1000" dirty="0">
                <a:solidFill>
                  <a:srgbClr val="FFFF00"/>
                </a:solidFill>
                <a:latin typeface="Times New Roman" pitchFamily="18" charset="0"/>
                <a:cs typeface="Times New Roman" pitchFamily="18" charset="0"/>
              </a:rPr>
              <a:t> A, </a:t>
            </a:r>
            <a:r>
              <a:rPr lang="en-US" sz="1000" dirty="0" err="1">
                <a:solidFill>
                  <a:srgbClr val="FFFF00"/>
                </a:solidFill>
                <a:latin typeface="Times New Roman" pitchFamily="18" charset="0"/>
                <a:cs typeface="Times New Roman" pitchFamily="18" charset="0"/>
              </a:rPr>
              <a:t>Ilango</a:t>
            </a:r>
            <a:r>
              <a:rPr lang="en-US" sz="1000" dirty="0">
                <a:solidFill>
                  <a:srgbClr val="FFFF00"/>
                </a:solidFill>
                <a:latin typeface="Times New Roman" pitchFamily="18" charset="0"/>
                <a:cs typeface="Times New Roman" pitchFamily="18" charset="0"/>
              </a:rPr>
              <a:t> P, </a:t>
            </a:r>
            <a:r>
              <a:rPr lang="en-US" sz="1000" dirty="0" err="1">
                <a:solidFill>
                  <a:srgbClr val="FFFF00"/>
                </a:solidFill>
                <a:latin typeface="Times New Roman" pitchFamily="18" charset="0"/>
                <a:cs typeface="Times New Roman" pitchFamily="18" charset="0"/>
              </a:rPr>
              <a:t>Subbareddy</a:t>
            </a:r>
            <a:r>
              <a:rPr lang="en-US" sz="1000" dirty="0">
                <a:solidFill>
                  <a:srgbClr val="FFFF00"/>
                </a:solidFill>
                <a:latin typeface="Times New Roman" pitchFamily="18" charset="0"/>
                <a:cs typeface="Times New Roman" pitchFamily="18" charset="0"/>
              </a:rPr>
              <a:t> V, </a:t>
            </a:r>
            <a:r>
              <a:rPr lang="en-US" sz="1000" dirty="0" err="1">
                <a:solidFill>
                  <a:srgbClr val="FFFF00"/>
                </a:solidFill>
                <a:latin typeface="Times New Roman" pitchFamily="18" charset="0"/>
                <a:cs typeface="Times New Roman" pitchFamily="18" charset="0"/>
              </a:rPr>
              <a:t>Katamreddy</a:t>
            </a:r>
            <a:r>
              <a:rPr lang="en-US" sz="1000" dirty="0">
                <a:solidFill>
                  <a:srgbClr val="FFFF00"/>
                </a:solidFill>
                <a:latin typeface="Times New Roman" pitchFamily="18" charset="0"/>
                <a:cs typeface="Times New Roman" pitchFamily="18" charset="0"/>
              </a:rPr>
              <a:t> V, </a:t>
            </a:r>
            <a:r>
              <a:rPr lang="en-US" sz="1000" dirty="0" err="1">
                <a:solidFill>
                  <a:srgbClr val="FFFF00"/>
                </a:solidFill>
                <a:latin typeface="Times New Roman" pitchFamily="18" charset="0"/>
                <a:cs typeface="Times New Roman" pitchFamily="18" charset="0"/>
              </a:rPr>
              <a:t>Parthasarthy</a:t>
            </a:r>
            <a:r>
              <a:rPr lang="en-US" sz="1000" dirty="0">
                <a:solidFill>
                  <a:srgbClr val="FFFF00"/>
                </a:solidFill>
                <a:latin typeface="Times New Roman" pitchFamily="18" charset="0"/>
                <a:cs typeface="Times New Roman" pitchFamily="18" charset="0"/>
              </a:rPr>
              <a:t> H. Gingival diseases in childhood–A review. Journal of clinical and diagnostic research: JCDR. 2014 Oct;8(10):ZE01.</a:t>
            </a:r>
          </a:p>
        </p:txBody>
      </p:sp>
      <p:sp>
        <p:nvSpPr>
          <p:cNvPr id="3" name="Slide Number Placeholder 2"/>
          <p:cNvSpPr>
            <a:spLocks noGrp="1"/>
          </p:cNvSpPr>
          <p:nvPr>
            <p:ph type="sldNum" sz="quarter" idx="11"/>
          </p:nvPr>
        </p:nvSpPr>
        <p:spPr/>
        <p:txBody>
          <a:bodyPr/>
          <a:lstStyle/>
          <a:p>
            <a:fld id="{C1AB3586-9833-407A-8B3B-FAE83F554AD2}" type="slidenum">
              <a:rPr lang="en-US" smtClean="0"/>
              <a:pPr/>
              <a:t>44</a:t>
            </a:fld>
            <a:endParaRPr lang="en-US"/>
          </a:p>
        </p:txBody>
      </p:sp>
    </p:spTree>
    <p:extLst>
      <p:ext uri="{BB962C8B-B14F-4D97-AF65-F5344CB8AC3E}">
        <p14:creationId xmlns:p14="http://schemas.microsoft.com/office/powerpoint/2010/main" val="248873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0"/>
            <a:ext cx="8458200" cy="4038599"/>
          </a:xfrm>
        </p:spPr>
        <p:txBody>
          <a:bodyPr>
            <a:normAutofit/>
          </a:bodyPr>
          <a:lstStyle/>
          <a:p>
            <a:pPr marL="355600" marR="610235" indent="-342900">
              <a:lnSpc>
                <a:spcPct val="100000"/>
              </a:lnSpc>
              <a:spcBef>
                <a:spcPts val="100"/>
              </a:spcBef>
              <a:buClr>
                <a:schemeClr val="tx1"/>
              </a:buClr>
              <a:buSzPct val="95833"/>
              <a:buFont typeface="Wingdings" pitchFamily="2" charset="2"/>
              <a:buChar char="§"/>
              <a:tabLst>
                <a:tab pos="255904" algn="l"/>
              </a:tabLst>
            </a:pPr>
            <a:r>
              <a:rPr lang="en-US" sz="2000" spc="-5" dirty="0">
                <a:effectLst/>
                <a:latin typeface="Times New Roman" pitchFamily="18" charset="0"/>
                <a:cs typeface="Times New Roman" pitchFamily="18" charset="0"/>
              </a:rPr>
              <a:t>Associated with</a:t>
            </a:r>
            <a:r>
              <a:rPr lang="en-US" sz="2000" spc="-85"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local </a:t>
            </a:r>
            <a:r>
              <a:rPr lang="en-US" sz="2000" spc="-5" dirty="0">
                <a:effectLst/>
                <a:latin typeface="Times New Roman" pitchFamily="18" charset="0"/>
                <a:cs typeface="Times New Roman" pitchFamily="18" charset="0"/>
              </a:rPr>
              <a:t>factors.</a:t>
            </a:r>
            <a:endParaRPr lang="en-US" sz="2000" dirty="0">
              <a:effectLst/>
              <a:latin typeface="Times New Roman" pitchFamily="18" charset="0"/>
              <a:cs typeface="Times New Roman" pitchFamily="18" charset="0"/>
            </a:endParaRPr>
          </a:p>
          <a:p>
            <a:pPr marL="355600" marR="462280" indent="-342900">
              <a:spcBef>
                <a:spcPts val="1800"/>
              </a:spcBef>
              <a:buClr>
                <a:schemeClr val="tx1"/>
              </a:buClr>
              <a:buSzPct val="95833"/>
              <a:buFont typeface="Wingdings" pitchFamily="2" charset="2"/>
              <a:buChar char="§"/>
              <a:tabLst>
                <a:tab pos="255904" algn="l"/>
              </a:tabLst>
            </a:pPr>
            <a:r>
              <a:rPr lang="en-US" sz="2000" spc="-5" dirty="0">
                <a:solidFill>
                  <a:srgbClr val="FFFF00"/>
                </a:solidFill>
                <a:effectLst/>
                <a:latin typeface="Times New Roman" pitchFamily="18" charset="0"/>
                <a:cs typeface="Times New Roman" pitchFamily="18" charset="0"/>
              </a:rPr>
              <a:t>Anterior segment </a:t>
            </a:r>
            <a:r>
              <a:rPr lang="en-US" sz="2000" dirty="0">
                <a:effectLst/>
                <a:latin typeface="Times New Roman" pitchFamily="18" charset="0"/>
                <a:cs typeface="Times New Roman" pitchFamily="18" charset="0"/>
              </a:rPr>
              <a:t>and  </a:t>
            </a:r>
            <a:r>
              <a:rPr lang="en-US" sz="2000" spc="-5" dirty="0">
                <a:effectLst/>
                <a:latin typeface="Times New Roman" pitchFamily="18" charset="0"/>
                <a:cs typeface="Times New Roman" pitchFamily="18" charset="0"/>
              </a:rPr>
              <a:t>may be </a:t>
            </a:r>
            <a:r>
              <a:rPr lang="en-US" sz="2000" dirty="0">
                <a:effectLst/>
                <a:latin typeface="Times New Roman" pitchFamily="18" charset="0"/>
                <a:cs typeface="Times New Roman" pitchFamily="18" charset="0"/>
              </a:rPr>
              <a:t>present </a:t>
            </a:r>
            <a:r>
              <a:rPr lang="en-US" sz="2000" spc="-5" dirty="0">
                <a:effectLst/>
                <a:latin typeface="Times New Roman" pitchFamily="18" charset="0"/>
                <a:cs typeface="Times New Roman" pitchFamily="18" charset="0"/>
              </a:rPr>
              <a:t>in</a:t>
            </a:r>
            <a:r>
              <a:rPr lang="en-US" sz="2000" spc="-11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only </a:t>
            </a:r>
            <a:r>
              <a:rPr lang="en-US" sz="2000" dirty="0">
                <a:solidFill>
                  <a:srgbClr val="FF0000"/>
                </a:solidFill>
                <a:effectLst/>
                <a:latin typeface="Times New Roman" pitchFamily="18" charset="0"/>
                <a:cs typeface="Times New Roman" pitchFamily="18" charset="0"/>
              </a:rPr>
              <a:t> </a:t>
            </a:r>
            <a:r>
              <a:rPr lang="en-US" sz="2000" dirty="0">
                <a:solidFill>
                  <a:srgbClr val="FFFF00"/>
                </a:solidFill>
                <a:effectLst/>
                <a:latin typeface="Times New Roman" pitchFamily="18" charset="0"/>
                <a:cs typeface="Times New Roman" pitchFamily="18" charset="0"/>
              </a:rPr>
              <a:t>one</a:t>
            </a:r>
            <a:r>
              <a:rPr lang="en-US" sz="2000" spc="-5" dirty="0">
                <a:solidFill>
                  <a:srgbClr val="FFFF00"/>
                </a:solidFill>
                <a:effectLst/>
                <a:latin typeface="Times New Roman" pitchFamily="18" charset="0"/>
                <a:cs typeface="Times New Roman" pitchFamily="18" charset="0"/>
              </a:rPr>
              <a:t> arch.</a:t>
            </a:r>
            <a:r>
              <a:rPr lang="en-IN" sz="2000" dirty="0"/>
              <a:t> </a:t>
            </a:r>
          </a:p>
          <a:p>
            <a:pPr marL="355600" marR="462280" indent="-342900">
              <a:spcBef>
                <a:spcPts val="1800"/>
              </a:spcBef>
              <a:buClr>
                <a:schemeClr val="tx1"/>
              </a:buClr>
              <a:buSzPct val="95833"/>
              <a:buFont typeface="Wingdings" pitchFamily="2" charset="2"/>
              <a:buChar char="§"/>
              <a:tabLst>
                <a:tab pos="255904" algn="l"/>
              </a:tabLst>
            </a:pPr>
            <a:r>
              <a:rPr lang="en-IN" sz="2000" dirty="0"/>
              <a:t>characterized by </a:t>
            </a:r>
            <a:r>
              <a:rPr lang="en-IN" sz="2000" dirty="0">
                <a:solidFill>
                  <a:srgbClr val="FFC000"/>
                </a:solidFill>
              </a:rPr>
              <a:t>prominent bulbous </a:t>
            </a:r>
            <a:r>
              <a:rPr lang="en-IN" sz="2000" dirty="0" err="1">
                <a:solidFill>
                  <a:srgbClr val="FFC000"/>
                </a:solidFill>
              </a:rPr>
              <a:t>interproximal</a:t>
            </a:r>
            <a:r>
              <a:rPr lang="en-IN" sz="2000" dirty="0">
                <a:solidFill>
                  <a:srgbClr val="FFC000"/>
                </a:solidFill>
              </a:rPr>
              <a:t> papilla</a:t>
            </a:r>
            <a:endParaRPr lang="en-US" sz="2000" dirty="0">
              <a:solidFill>
                <a:srgbClr val="FFFF00"/>
              </a:solidFill>
              <a:effectLst/>
              <a:latin typeface="Times New Roman" pitchFamily="18" charset="0"/>
              <a:cs typeface="Times New Roman" pitchFamily="18" charset="0"/>
            </a:endParaRPr>
          </a:p>
          <a:p>
            <a:pPr>
              <a:buClr>
                <a:schemeClr val="tx1"/>
              </a:buClr>
              <a:buFont typeface="Wingdings" pitchFamily="2" charset="2"/>
              <a:buChar char="§"/>
            </a:pPr>
            <a:endParaRPr lang="en-US" sz="2800" dirty="0">
              <a:effectLst/>
              <a:latin typeface="Times New Roman" pitchFamily="18" charset="0"/>
              <a:cs typeface="Times New Roman" pitchFamily="18" charset="0"/>
            </a:endParaRPr>
          </a:p>
        </p:txBody>
      </p:sp>
      <p:sp>
        <p:nvSpPr>
          <p:cNvPr id="4" name="object 3"/>
          <p:cNvSpPr/>
          <p:nvPr/>
        </p:nvSpPr>
        <p:spPr>
          <a:xfrm>
            <a:off x="785786" y="2714620"/>
            <a:ext cx="3816095" cy="4365427"/>
          </a:xfrm>
          <a:prstGeom prst="rect">
            <a:avLst/>
          </a:prstGeom>
          <a:blipFill>
            <a:blip r:embed="rId2" cstate="print"/>
            <a:stretch>
              <a:fillRect/>
            </a:stretch>
          </a:blipFill>
        </p:spPr>
        <p:txBody>
          <a:bodyPr wrap="square" lIns="0" tIns="0" rIns="0" bIns="0" rtlCol="0"/>
          <a:lstStyle/>
          <a:p>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6314" y="2714620"/>
            <a:ext cx="3671888" cy="2686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928794" y="5500702"/>
            <a:ext cx="5143536" cy="646331"/>
          </a:xfrm>
          <a:prstGeom prst="rect">
            <a:avLst/>
          </a:prstGeom>
        </p:spPr>
        <p:txBody>
          <a:bodyPr wrap="square">
            <a:spAutoFit/>
          </a:bodyPr>
          <a:lstStyle/>
          <a:p>
            <a:pPr algn="ctr"/>
            <a:r>
              <a:rPr lang="en-IN" b="1" dirty="0"/>
              <a:t>ballooning distortion of the interdentally papillae</a:t>
            </a:r>
          </a:p>
        </p:txBody>
      </p:sp>
      <p:cxnSp>
        <p:nvCxnSpPr>
          <p:cNvPr id="7" name="Straight Arrow Connector 6"/>
          <p:cNvCxnSpPr/>
          <p:nvPr/>
        </p:nvCxnSpPr>
        <p:spPr>
          <a:xfrm flipV="1">
            <a:off x="1214414" y="3714752"/>
            <a:ext cx="1571636" cy="3571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857752" y="4786322"/>
            <a:ext cx="928694" cy="5715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28728" y="6555754"/>
            <a:ext cx="6858000" cy="230832"/>
          </a:xfrm>
          <a:prstGeom prst="rect">
            <a:avLst/>
          </a:prstGeom>
        </p:spPr>
        <p:txBody>
          <a:bodyPr wrap="square">
            <a:spAutoFit/>
          </a:bodyPr>
          <a:lstStyle/>
          <a:p>
            <a:pPr algn="ctr"/>
            <a:r>
              <a:rPr lang="en-IN" sz="900" dirty="0" err="1">
                <a:solidFill>
                  <a:srgbClr val="FFC000"/>
                </a:solidFill>
              </a:rPr>
              <a:t>Siddharth</a:t>
            </a:r>
            <a:r>
              <a:rPr lang="en-IN" sz="900" dirty="0">
                <a:solidFill>
                  <a:srgbClr val="FFC000"/>
                </a:solidFill>
              </a:rPr>
              <a:t> T. Puberty Induced Gingival Enlargement. Biomed J </a:t>
            </a:r>
            <a:r>
              <a:rPr lang="en-IN" sz="900" dirty="0" err="1">
                <a:solidFill>
                  <a:srgbClr val="FFC000"/>
                </a:solidFill>
              </a:rPr>
              <a:t>Sci</a:t>
            </a:r>
            <a:r>
              <a:rPr lang="en-IN" sz="900" dirty="0">
                <a:solidFill>
                  <a:srgbClr val="FFC000"/>
                </a:solidFill>
              </a:rPr>
              <a:t> &amp; Tech Res. 1(1)-2017</a:t>
            </a:r>
          </a:p>
        </p:txBody>
      </p:sp>
      <p:sp>
        <p:nvSpPr>
          <p:cNvPr id="3" name="Slide Number Placeholder 2"/>
          <p:cNvSpPr>
            <a:spLocks noGrp="1"/>
          </p:cNvSpPr>
          <p:nvPr>
            <p:ph type="sldNum" sz="quarter" idx="11"/>
          </p:nvPr>
        </p:nvSpPr>
        <p:spPr/>
        <p:txBody>
          <a:bodyPr/>
          <a:lstStyle/>
          <a:p>
            <a:fld id="{C1AB3586-9833-407A-8B3B-FAE83F554AD2}" type="slidenum">
              <a:rPr lang="en-US" smtClean="0"/>
              <a:pPr/>
              <a:t>45</a:t>
            </a:fld>
            <a:endParaRPr lang="en-US"/>
          </a:p>
        </p:txBody>
      </p:sp>
    </p:spTree>
    <p:extLst>
      <p:ext uri="{BB962C8B-B14F-4D97-AF65-F5344CB8AC3E}">
        <p14:creationId xmlns:p14="http://schemas.microsoft.com/office/powerpoint/2010/main" val="2659437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7158" y="1628789"/>
            <a:ext cx="8382000" cy="4086227"/>
          </a:xfrm>
        </p:spPr>
        <p:txBody>
          <a:bodyPr>
            <a:noAutofit/>
          </a:bodyPr>
          <a:lstStyle/>
          <a:p>
            <a:pPr algn="ctr">
              <a:lnSpc>
                <a:spcPct val="150000"/>
              </a:lnSpc>
              <a:buNone/>
            </a:pPr>
            <a:r>
              <a:rPr lang="en-IN" sz="2000" dirty="0"/>
              <a:t>Gingival tissues and the </a:t>
            </a:r>
            <a:r>
              <a:rPr lang="en-IN" sz="2000" dirty="0" err="1"/>
              <a:t>subgingival</a:t>
            </a:r>
            <a:r>
              <a:rPr lang="en-IN" sz="2000" dirty="0"/>
              <a:t> </a:t>
            </a:r>
            <a:r>
              <a:rPr lang="en-IN" sz="2000" dirty="0" err="1"/>
              <a:t>microflora</a:t>
            </a:r>
            <a:r>
              <a:rPr lang="en-IN" sz="2000" dirty="0"/>
              <a:t> respond to the increasing hormone level at the onset of puberty</a:t>
            </a:r>
          </a:p>
          <a:p>
            <a:pPr algn="just">
              <a:lnSpc>
                <a:spcPct val="150000"/>
              </a:lnSpc>
              <a:buNone/>
            </a:pPr>
            <a:endParaRPr lang="en-IN" sz="2000" dirty="0"/>
          </a:p>
          <a:p>
            <a:pPr algn="ctr">
              <a:lnSpc>
                <a:spcPct val="150000"/>
              </a:lnSpc>
              <a:buNone/>
            </a:pPr>
            <a:r>
              <a:rPr lang="en-IN" sz="2000" dirty="0"/>
              <a:t>a variety of changes in the microenvironment</a:t>
            </a:r>
          </a:p>
          <a:p>
            <a:pPr algn="ctr">
              <a:lnSpc>
                <a:spcPct val="150000"/>
              </a:lnSpc>
              <a:buNone/>
            </a:pPr>
            <a:endParaRPr lang="en-IN" sz="2000" dirty="0"/>
          </a:p>
          <a:p>
            <a:pPr algn="ctr">
              <a:lnSpc>
                <a:spcPct val="150000"/>
              </a:lnSpc>
              <a:buNone/>
            </a:pPr>
            <a:r>
              <a:rPr lang="en-IN" sz="2000" dirty="0"/>
              <a:t>some species of bacteria to capitalize on the higher concentration of hormones present </a:t>
            </a:r>
          </a:p>
          <a:p>
            <a:pPr algn="ctr">
              <a:lnSpc>
                <a:spcPct val="150000"/>
              </a:lnSpc>
              <a:buNone/>
            </a:pPr>
            <a:endParaRPr lang="en-IN" sz="2000" dirty="0">
              <a:effectLst/>
              <a:latin typeface="Times New Roman" pitchFamily="18" charset="0"/>
              <a:cs typeface="Times New Roman" pitchFamily="18" charset="0"/>
            </a:endParaRPr>
          </a:p>
          <a:p>
            <a:pPr algn="ctr">
              <a:lnSpc>
                <a:spcPct val="150000"/>
              </a:lnSpc>
              <a:buNone/>
            </a:pPr>
            <a:r>
              <a:rPr lang="en-IN" sz="2000" dirty="0">
                <a:effectLst/>
                <a:latin typeface="Times New Roman" pitchFamily="18" charset="0"/>
                <a:cs typeface="Times New Roman" pitchFamily="18" charset="0"/>
              </a:rPr>
              <a:t>Pubertal gingivitis- marginal and </a:t>
            </a:r>
            <a:r>
              <a:rPr lang="en-IN" sz="2000" dirty="0" err="1">
                <a:effectLst/>
                <a:latin typeface="Times New Roman" pitchFamily="18" charset="0"/>
                <a:cs typeface="Times New Roman" pitchFamily="18" charset="0"/>
              </a:rPr>
              <a:t>interproximal</a:t>
            </a:r>
            <a:r>
              <a:rPr lang="en-IN" sz="2000" dirty="0">
                <a:effectLst/>
                <a:latin typeface="Times New Roman" pitchFamily="18" charset="0"/>
                <a:cs typeface="Times New Roman" pitchFamily="18" charset="0"/>
              </a:rPr>
              <a:t> destruction</a:t>
            </a:r>
            <a:endParaRPr lang="en-US" sz="2000" dirty="0">
              <a:effectLst/>
              <a:latin typeface="Times New Roman" pitchFamily="18" charset="0"/>
              <a:cs typeface="Times New Roman" pitchFamily="18" charset="0"/>
            </a:endParaRPr>
          </a:p>
        </p:txBody>
      </p:sp>
      <p:sp>
        <p:nvSpPr>
          <p:cNvPr id="4" name="Rectangle 3"/>
          <p:cNvSpPr/>
          <p:nvPr/>
        </p:nvSpPr>
        <p:spPr>
          <a:xfrm>
            <a:off x="0" y="6427113"/>
            <a:ext cx="9144000" cy="430887"/>
          </a:xfrm>
          <a:prstGeom prst="rect">
            <a:avLst/>
          </a:prstGeom>
        </p:spPr>
        <p:txBody>
          <a:bodyPr wrap="square">
            <a:spAutoFit/>
          </a:bodyPr>
          <a:lstStyle/>
          <a:p>
            <a:pPr marL="18288" indent="0" algn="ctr">
              <a:buNone/>
            </a:pPr>
            <a:r>
              <a:rPr lang="en-US" sz="1050" dirty="0" err="1">
                <a:solidFill>
                  <a:srgbClr val="FFFF00"/>
                </a:solidFill>
                <a:latin typeface="Times New Roman" pitchFamily="18" charset="0"/>
                <a:cs typeface="Times New Roman" pitchFamily="18" charset="0"/>
              </a:rPr>
              <a:t>Pari</a:t>
            </a:r>
            <a:r>
              <a:rPr lang="en-US" sz="1050" dirty="0">
                <a:solidFill>
                  <a:srgbClr val="FFFF00"/>
                </a:solidFill>
                <a:latin typeface="Times New Roman" pitchFamily="18" charset="0"/>
                <a:cs typeface="Times New Roman" pitchFamily="18" charset="0"/>
              </a:rPr>
              <a:t> A, </a:t>
            </a:r>
            <a:r>
              <a:rPr lang="en-US" sz="1050" dirty="0" err="1">
                <a:solidFill>
                  <a:srgbClr val="FFFF00"/>
                </a:solidFill>
                <a:latin typeface="Times New Roman" pitchFamily="18" charset="0"/>
                <a:cs typeface="Times New Roman" pitchFamily="18" charset="0"/>
              </a:rPr>
              <a:t>Ilango</a:t>
            </a:r>
            <a:r>
              <a:rPr lang="en-US" sz="1050" dirty="0">
                <a:solidFill>
                  <a:srgbClr val="FFFF00"/>
                </a:solidFill>
                <a:latin typeface="Times New Roman" pitchFamily="18" charset="0"/>
                <a:cs typeface="Times New Roman" pitchFamily="18" charset="0"/>
              </a:rPr>
              <a:t> P, </a:t>
            </a:r>
            <a:r>
              <a:rPr lang="en-US" sz="1050" dirty="0" err="1">
                <a:solidFill>
                  <a:srgbClr val="FFFF00"/>
                </a:solidFill>
                <a:latin typeface="Times New Roman" pitchFamily="18" charset="0"/>
                <a:cs typeface="Times New Roman" pitchFamily="18" charset="0"/>
              </a:rPr>
              <a:t>Subbareddy</a:t>
            </a:r>
            <a:r>
              <a:rPr lang="en-US" sz="1050" dirty="0">
                <a:solidFill>
                  <a:srgbClr val="FFFF00"/>
                </a:solidFill>
                <a:latin typeface="Times New Roman" pitchFamily="18" charset="0"/>
                <a:cs typeface="Times New Roman" pitchFamily="18" charset="0"/>
              </a:rPr>
              <a:t> V, </a:t>
            </a:r>
            <a:r>
              <a:rPr lang="en-US" sz="1050" dirty="0" err="1">
                <a:solidFill>
                  <a:srgbClr val="FFFF00"/>
                </a:solidFill>
                <a:latin typeface="Times New Roman" pitchFamily="18" charset="0"/>
                <a:cs typeface="Times New Roman" pitchFamily="18" charset="0"/>
              </a:rPr>
              <a:t>Katamreddy</a:t>
            </a:r>
            <a:r>
              <a:rPr lang="en-US" sz="1050" dirty="0">
                <a:solidFill>
                  <a:srgbClr val="FFFF00"/>
                </a:solidFill>
                <a:latin typeface="Times New Roman" pitchFamily="18" charset="0"/>
                <a:cs typeface="Times New Roman" pitchFamily="18" charset="0"/>
              </a:rPr>
              <a:t> V, </a:t>
            </a:r>
            <a:r>
              <a:rPr lang="en-US" sz="1050" dirty="0" err="1">
                <a:solidFill>
                  <a:srgbClr val="FFFF00"/>
                </a:solidFill>
                <a:latin typeface="Times New Roman" pitchFamily="18" charset="0"/>
                <a:cs typeface="Times New Roman" pitchFamily="18" charset="0"/>
              </a:rPr>
              <a:t>Parthasarthy</a:t>
            </a:r>
            <a:r>
              <a:rPr lang="en-US" sz="1050" dirty="0">
                <a:solidFill>
                  <a:srgbClr val="FFFF00"/>
                </a:solidFill>
                <a:latin typeface="Times New Roman" pitchFamily="18" charset="0"/>
                <a:cs typeface="Times New Roman" pitchFamily="18" charset="0"/>
              </a:rPr>
              <a:t> H. Gingival diseases in childhood–A review. Journal of clinical and diagnostic research: JCDR. 2014 Oct;8(10):ZE01.</a:t>
            </a:r>
          </a:p>
        </p:txBody>
      </p:sp>
      <p:sp>
        <p:nvSpPr>
          <p:cNvPr id="5" name="Down Arrow 4"/>
          <p:cNvSpPr/>
          <p:nvPr/>
        </p:nvSpPr>
        <p:spPr>
          <a:xfrm>
            <a:off x="4286248" y="2428868"/>
            <a:ext cx="428628" cy="50006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FFC000"/>
              </a:solidFill>
            </a:endParaRPr>
          </a:p>
        </p:txBody>
      </p:sp>
      <p:sp>
        <p:nvSpPr>
          <p:cNvPr id="6" name="Down Arrow 5"/>
          <p:cNvSpPr/>
          <p:nvPr/>
        </p:nvSpPr>
        <p:spPr>
          <a:xfrm>
            <a:off x="4286248" y="3500438"/>
            <a:ext cx="428628" cy="50006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FFC000"/>
              </a:solidFill>
            </a:endParaRPr>
          </a:p>
        </p:txBody>
      </p:sp>
      <p:sp>
        <p:nvSpPr>
          <p:cNvPr id="7" name="Down Arrow 6"/>
          <p:cNvSpPr/>
          <p:nvPr/>
        </p:nvSpPr>
        <p:spPr>
          <a:xfrm>
            <a:off x="4357686" y="4929198"/>
            <a:ext cx="428628" cy="50006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FFC000"/>
              </a:solidFill>
            </a:endParaRPr>
          </a:p>
        </p:txBody>
      </p:sp>
      <p:sp>
        <p:nvSpPr>
          <p:cNvPr id="3" name="Slide Number Placeholder 2"/>
          <p:cNvSpPr>
            <a:spLocks noGrp="1"/>
          </p:cNvSpPr>
          <p:nvPr>
            <p:ph type="sldNum" sz="quarter" idx="11"/>
          </p:nvPr>
        </p:nvSpPr>
        <p:spPr/>
        <p:txBody>
          <a:bodyPr/>
          <a:lstStyle/>
          <a:p>
            <a:fld id="{C1AB3586-9833-407A-8B3B-FAE83F554AD2}" type="slidenum">
              <a:rPr lang="en-US" smtClean="0"/>
              <a:pPr/>
              <a:t>46</a:t>
            </a:fld>
            <a:endParaRPr lang="en-US"/>
          </a:p>
        </p:txBody>
      </p:sp>
    </p:spTree>
    <p:extLst>
      <p:ext uri="{BB962C8B-B14F-4D97-AF65-F5344CB8AC3E}">
        <p14:creationId xmlns:p14="http://schemas.microsoft.com/office/powerpoint/2010/main" val="285984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3657599"/>
          </a:xfrm>
        </p:spPr>
        <p:txBody>
          <a:bodyPr>
            <a:noAutofit/>
          </a:bodyPr>
          <a:lstStyle/>
          <a:p>
            <a:pPr marL="355600" indent="-342900" algn="just">
              <a:spcBef>
                <a:spcPts val="1605"/>
              </a:spcBef>
              <a:buClr>
                <a:schemeClr val="tx1"/>
              </a:buClr>
              <a:buSzPct val="95833"/>
              <a:buFont typeface="Wingdings" pitchFamily="2" charset="2"/>
              <a:buChar char="§"/>
              <a:tabLst>
                <a:tab pos="255904" algn="l"/>
              </a:tabLst>
            </a:pPr>
            <a:r>
              <a:rPr lang="en-US" sz="2000" spc="-5" dirty="0">
                <a:effectLst/>
                <a:cs typeface="Times New Roman" pitchFamily="18" charset="0"/>
              </a:rPr>
              <a:t>Improved </a:t>
            </a:r>
            <a:r>
              <a:rPr lang="en-US" sz="2000" dirty="0">
                <a:effectLst/>
                <a:cs typeface="Times New Roman" pitchFamily="18" charset="0"/>
              </a:rPr>
              <a:t>oral hygiene,</a:t>
            </a:r>
          </a:p>
          <a:p>
            <a:pPr marL="355600" indent="-342900" algn="just">
              <a:spcBef>
                <a:spcPts val="1515"/>
              </a:spcBef>
              <a:buClr>
                <a:schemeClr val="tx1"/>
              </a:buClr>
              <a:buSzPct val="95833"/>
              <a:buFont typeface="Wingdings" pitchFamily="2" charset="2"/>
              <a:buChar char="§"/>
              <a:tabLst>
                <a:tab pos="255904" algn="l"/>
              </a:tabLst>
            </a:pPr>
            <a:r>
              <a:rPr lang="en-US" sz="2000" spc="-5" dirty="0">
                <a:effectLst/>
                <a:cs typeface="Times New Roman" pitchFamily="18" charset="0"/>
              </a:rPr>
              <a:t>Removal </a:t>
            </a:r>
            <a:r>
              <a:rPr lang="en-US" sz="2000" dirty="0">
                <a:effectLst/>
                <a:cs typeface="Times New Roman" pitchFamily="18" charset="0"/>
              </a:rPr>
              <a:t>of all local</a:t>
            </a:r>
            <a:r>
              <a:rPr lang="en-US" sz="2000" spc="5" dirty="0">
                <a:effectLst/>
                <a:cs typeface="Times New Roman" pitchFamily="18" charset="0"/>
              </a:rPr>
              <a:t> </a:t>
            </a:r>
            <a:r>
              <a:rPr lang="en-US" sz="2000" spc="-5" dirty="0">
                <a:effectLst/>
                <a:cs typeface="Times New Roman" pitchFamily="18" charset="0"/>
              </a:rPr>
              <a:t>irritants,</a:t>
            </a:r>
            <a:endParaRPr lang="en-US" sz="2000" dirty="0">
              <a:effectLst/>
              <a:cs typeface="Times New Roman" pitchFamily="18" charset="0"/>
            </a:endParaRPr>
          </a:p>
          <a:p>
            <a:pPr marL="355600" indent="-342900" algn="just">
              <a:spcBef>
                <a:spcPts val="1515"/>
              </a:spcBef>
              <a:buClr>
                <a:schemeClr val="tx1"/>
              </a:buClr>
              <a:buSzPct val="95833"/>
              <a:buFont typeface="Wingdings" pitchFamily="2" charset="2"/>
              <a:buChar char="§"/>
              <a:tabLst>
                <a:tab pos="255904" algn="l"/>
              </a:tabLst>
            </a:pPr>
            <a:r>
              <a:rPr lang="en-US" sz="2000" dirty="0">
                <a:effectLst/>
                <a:cs typeface="Times New Roman" pitchFamily="18" charset="0"/>
              </a:rPr>
              <a:t>Restoration </a:t>
            </a:r>
            <a:r>
              <a:rPr lang="en-US" sz="2000" spc="-5" dirty="0">
                <a:effectLst/>
                <a:cs typeface="Times New Roman" pitchFamily="18" charset="0"/>
              </a:rPr>
              <a:t>of </a:t>
            </a:r>
            <a:r>
              <a:rPr lang="en-US" sz="2000" dirty="0">
                <a:effectLst/>
                <a:cs typeface="Times New Roman" pitchFamily="18" charset="0"/>
              </a:rPr>
              <a:t>carious</a:t>
            </a:r>
            <a:r>
              <a:rPr lang="en-US" sz="2000" spc="5" dirty="0">
                <a:effectLst/>
                <a:cs typeface="Times New Roman" pitchFamily="18" charset="0"/>
              </a:rPr>
              <a:t> </a:t>
            </a:r>
            <a:r>
              <a:rPr lang="en-US" sz="2000" spc="-5" dirty="0">
                <a:effectLst/>
                <a:cs typeface="Times New Roman" pitchFamily="18" charset="0"/>
              </a:rPr>
              <a:t>teeth,</a:t>
            </a:r>
            <a:endParaRPr lang="en-US" sz="2000" dirty="0">
              <a:effectLst/>
              <a:cs typeface="Times New Roman" pitchFamily="18" charset="0"/>
            </a:endParaRPr>
          </a:p>
          <a:p>
            <a:pPr marL="355600" marR="178435" indent="-342900" algn="just">
              <a:spcBef>
                <a:spcPts val="1839"/>
              </a:spcBef>
              <a:buClr>
                <a:schemeClr val="tx1"/>
              </a:buClr>
              <a:buSzPct val="95833"/>
              <a:buFont typeface="Wingdings" pitchFamily="2" charset="2"/>
              <a:buChar char="§"/>
              <a:tabLst>
                <a:tab pos="255904" algn="l"/>
              </a:tabLst>
            </a:pPr>
            <a:r>
              <a:rPr lang="en-US" sz="2000" spc="-5" dirty="0">
                <a:effectLst/>
                <a:cs typeface="Times New Roman" pitchFamily="18" charset="0"/>
              </a:rPr>
              <a:t>Dietary </a:t>
            </a:r>
            <a:r>
              <a:rPr lang="en-US" sz="2000" dirty="0">
                <a:effectLst/>
                <a:cs typeface="Times New Roman" pitchFamily="18" charset="0"/>
              </a:rPr>
              <a:t>changes necessary </a:t>
            </a:r>
            <a:r>
              <a:rPr lang="en-US" sz="2000" spc="-5" dirty="0">
                <a:effectLst/>
                <a:cs typeface="Times New Roman" pitchFamily="18" charset="0"/>
              </a:rPr>
              <a:t>to </a:t>
            </a:r>
            <a:r>
              <a:rPr lang="en-US" sz="2000" dirty="0">
                <a:effectLst/>
                <a:cs typeface="Times New Roman" pitchFamily="18" charset="0"/>
              </a:rPr>
              <a:t>ensure an</a:t>
            </a:r>
            <a:r>
              <a:rPr lang="en-US" sz="2000" spc="-80" dirty="0">
                <a:effectLst/>
                <a:cs typeface="Times New Roman" pitchFamily="18" charset="0"/>
              </a:rPr>
              <a:t> </a:t>
            </a:r>
            <a:r>
              <a:rPr lang="en-US" sz="2000" dirty="0">
                <a:effectLst/>
                <a:cs typeface="Times New Roman" pitchFamily="18" charset="0"/>
              </a:rPr>
              <a:t>adequate  </a:t>
            </a:r>
            <a:r>
              <a:rPr lang="en-US" sz="2000" spc="-5" dirty="0">
                <a:effectLst/>
                <a:cs typeface="Times New Roman" pitchFamily="18" charset="0"/>
              </a:rPr>
              <a:t>nutritional</a:t>
            </a:r>
            <a:r>
              <a:rPr lang="en-US" sz="2000" dirty="0">
                <a:effectLst/>
                <a:cs typeface="Times New Roman" pitchFamily="18" charset="0"/>
              </a:rPr>
              <a:t> </a:t>
            </a:r>
            <a:r>
              <a:rPr lang="en-US" sz="2000" spc="-5" dirty="0">
                <a:effectLst/>
                <a:cs typeface="Times New Roman" pitchFamily="18" charset="0"/>
              </a:rPr>
              <a:t>status.</a:t>
            </a:r>
            <a:endParaRPr lang="en-US" sz="2000" dirty="0">
              <a:effectLst/>
              <a:cs typeface="Times New Roman" pitchFamily="18" charset="0"/>
            </a:endParaRPr>
          </a:p>
          <a:p>
            <a:pPr marL="355600" marR="5080" indent="-342900" algn="just">
              <a:spcBef>
                <a:spcPts val="1760"/>
              </a:spcBef>
              <a:buClr>
                <a:schemeClr val="tx1"/>
              </a:buClr>
              <a:buSzPct val="95833"/>
              <a:buFont typeface="Wingdings" pitchFamily="2" charset="2"/>
              <a:buChar char="§"/>
              <a:tabLst>
                <a:tab pos="255904" algn="l"/>
              </a:tabLst>
            </a:pPr>
            <a:r>
              <a:rPr lang="en-US" sz="2000" dirty="0">
                <a:effectLst/>
                <a:cs typeface="Times New Roman" pitchFamily="18" charset="0"/>
              </a:rPr>
              <a:t>Oral </a:t>
            </a:r>
            <a:r>
              <a:rPr lang="en-US" sz="2000" spc="-5" dirty="0">
                <a:effectLst/>
                <a:cs typeface="Times New Roman" pitchFamily="18" charset="0"/>
              </a:rPr>
              <a:t>administration </a:t>
            </a:r>
            <a:r>
              <a:rPr lang="en-US" sz="2000" dirty="0">
                <a:effectLst/>
                <a:cs typeface="Times New Roman" pitchFamily="18" charset="0"/>
              </a:rPr>
              <a:t>of </a:t>
            </a:r>
            <a:r>
              <a:rPr lang="en-US" sz="2000" spc="-5" dirty="0">
                <a:effectLst/>
                <a:cs typeface="Times New Roman" pitchFamily="18" charset="0"/>
              </a:rPr>
              <a:t>500 </a:t>
            </a:r>
            <a:r>
              <a:rPr lang="en-US" sz="2000" dirty="0">
                <a:effectLst/>
                <a:cs typeface="Times New Roman" pitchFamily="18" charset="0"/>
              </a:rPr>
              <a:t>mg of ascorbic acid.  </a:t>
            </a:r>
            <a:r>
              <a:rPr lang="en-US" sz="2000" spc="-5" dirty="0">
                <a:effectLst/>
                <a:cs typeface="Times New Roman" pitchFamily="18" charset="0"/>
              </a:rPr>
              <a:t>However, the improvement </a:t>
            </a:r>
            <a:r>
              <a:rPr lang="en-US" sz="2000" spc="-10" dirty="0">
                <a:effectLst/>
                <a:cs typeface="Times New Roman" pitchFamily="18" charset="0"/>
              </a:rPr>
              <a:t>did </a:t>
            </a:r>
            <a:r>
              <a:rPr lang="en-US" sz="2000" dirty="0">
                <a:effectLst/>
                <a:cs typeface="Times New Roman" pitchFamily="18" charset="0"/>
              </a:rPr>
              <a:t>not occur until </a:t>
            </a:r>
            <a:r>
              <a:rPr lang="en-US" sz="2000" spc="-5" dirty="0">
                <a:effectLst/>
                <a:cs typeface="Times New Roman" pitchFamily="18" charset="0"/>
              </a:rPr>
              <a:t>the  vitamin </a:t>
            </a:r>
            <a:r>
              <a:rPr lang="en-US" sz="2000" dirty="0">
                <a:effectLst/>
                <a:cs typeface="Times New Roman" pitchFamily="18" charset="0"/>
              </a:rPr>
              <a:t>had </a:t>
            </a:r>
            <a:r>
              <a:rPr lang="en-US" sz="2000" spc="5" dirty="0">
                <a:effectLst/>
                <a:cs typeface="Times New Roman" pitchFamily="18" charset="0"/>
              </a:rPr>
              <a:t>been </a:t>
            </a:r>
            <a:r>
              <a:rPr lang="en-US" sz="2000" spc="-5" dirty="0">
                <a:effectLst/>
                <a:cs typeface="Times New Roman" pitchFamily="18" charset="0"/>
              </a:rPr>
              <a:t>taken for </a:t>
            </a:r>
            <a:r>
              <a:rPr lang="en-US" sz="2000" dirty="0">
                <a:effectLst/>
                <a:cs typeface="Times New Roman" pitchFamily="18" charset="0"/>
              </a:rPr>
              <a:t>approximately 4</a:t>
            </a:r>
            <a:r>
              <a:rPr lang="en-US" sz="2000" spc="-150" dirty="0">
                <a:effectLst/>
                <a:cs typeface="Times New Roman" pitchFamily="18" charset="0"/>
              </a:rPr>
              <a:t> </a:t>
            </a:r>
            <a:r>
              <a:rPr lang="en-US" sz="2000" spc="-40" dirty="0">
                <a:effectLst/>
                <a:cs typeface="Times New Roman" pitchFamily="18" charset="0"/>
              </a:rPr>
              <a:t>weeks</a:t>
            </a:r>
            <a:r>
              <a:rPr lang="en-US" sz="2000" b="1" spc="-40" dirty="0">
                <a:effectLst/>
                <a:cs typeface="Times New Roman" pitchFamily="18" charset="0"/>
              </a:rPr>
              <a:t>.</a:t>
            </a:r>
            <a:endParaRPr lang="en-US" sz="2000" dirty="0">
              <a:effectLst/>
              <a:cs typeface="Times New Roman" pitchFamily="18" charset="0"/>
            </a:endParaRPr>
          </a:p>
          <a:p>
            <a:pPr>
              <a:buClr>
                <a:schemeClr val="tx1"/>
              </a:buClr>
              <a:buFont typeface="Wingdings" pitchFamily="2" charset="2"/>
              <a:buChar char="§"/>
            </a:pPr>
            <a:endParaRPr lang="en-US" sz="2400" dirty="0">
              <a:effectLst/>
              <a:latin typeface="Times New Roman" pitchFamily="18" charset="0"/>
              <a:cs typeface="Times New Roman" pitchFamily="18" charset="0"/>
            </a:endParaRPr>
          </a:p>
        </p:txBody>
      </p:sp>
      <p:sp>
        <p:nvSpPr>
          <p:cNvPr id="3" name="Title 2"/>
          <p:cNvSpPr>
            <a:spLocks noGrp="1"/>
          </p:cNvSpPr>
          <p:nvPr>
            <p:ph type="title"/>
          </p:nvPr>
        </p:nvSpPr>
        <p:spPr>
          <a:xfrm>
            <a:off x="533400" y="609600"/>
            <a:ext cx="7543800" cy="914400"/>
          </a:xfrm>
        </p:spPr>
        <p:txBody>
          <a:bodyPr/>
          <a:lstStyle/>
          <a:p>
            <a:r>
              <a:rPr lang="en-US" sz="3200" spc="-229" dirty="0">
                <a:solidFill>
                  <a:srgbClr val="FFFF00"/>
                </a:solidFill>
                <a:effectLst/>
                <a:uFill>
                  <a:solidFill>
                    <a:srgbClr val="006FC0"/>
                  </a:solidFill>
                </a:uFill>
                <a:latin typeface="Times New Roman" pitchFamily="18" charset="0"/>
                <a:cs typeface="Times New Roman" pitchFamily="18" charset="0"/>
              </a:rPr>
              <a:t>Treatment</a:t>
            </a:r>
            <a:endParaRPr lang="en-US" sz="3200" dirty="0">
              <a:solidFill>
                <a:srgbClr val="FFFF00"/>
              </a:solidFill>
              <a:effectLst/>
              <a:latin typeface="Times New Roman" pitchFamily="18" charset="0"/>
              <a:cs typeface="Times New Roman" pitchFamily="18" charset="0"/>
            </a:endParaRPr>
          </a:p>
        </p:txBody>
      </p:sp>
      <p:sp>
        <p:nvSpPr>
          <p:cNvPr id="4" name="Slide Number Placeholder 3"/>
          <p:cNvSpPr>
            <a:spLocks noGrp="1"/>
          </p:cNvSpPr>
          <p:nvPr>
            <p:ph type="sldNum" sz="quarter" idx="11"/>
          </p:nvPr>
        </p:nvSpPr>
        <p:spPr/>
        <p:txBody>
          <a:bodyPr/>
          <a:lstStyle/>
          <a:p>
            <a:fld id="{C1AB3586-9833-407A-8B3B-FAE83F554AD2}" type="slidenum">
              <a:rPr lang="en-US" smtClean="0"/>
              <a:pPr/>
              <a:t>47</a:t>
            </a:fld>
            <a:endParaRPr lang="en-US"/>
          </a:p>
        </p:txBody>
      </p:sp>
    </p:spTree>
    <p:extLst>
      <p:ext uri="{BB962C8B-B14F-4D97-AF65-F5344CB8AC3E}">
        <p14:creationId xmlns:p14="http://schemas.microsoft.com/office/powerpoint/2010/main" val="572152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438400"/>
            <a:ext cx="8839201" cy="3657599"/>
          </a:xfrm>
        </p:spPr>
        <p:txBody>
          <a:bodyPr>
            <a:noAutofit/>
          </a:bodyPr>
          <a:lstStyle/>
          <a:p>
            <a:pPr algn="just">
              <a:lnSpc>
                <a:spcPct val="150000"/>
              </a:lnSpc>
              <a:buFont typeface="Wingdings" pitchFamily="2" charset="2"/>
              <a:buChar char="§"/>
            </a:pPr>
            <a:r>
              <a:rPr lang="en-US" sz="2000" dirty="0">
                <a:effectLst/>
                <a:cs typeface="Times New Roman" pitchFamily="18" charset="0"/>
              </a:rPr>
              <a:t>It is a malignant disease caused by the proliferation of the WBC- forming tissues, especially those in the bone marrow. </a:t>
            </a:r>
          </a:p>
          <a:p>
            <a:pPr algn="just">
              <a:lnSpc>
                <a:spcPct val="150000"/>
              </a:lnSpc>
              <a:buFont typeface="Wingdings" pitchFamily="2" charset="2"/>
              <a:buChar char="§"/>
            </a:pPr>
            <a:r>
              <a:rPr lang="en-US" sz="2000" dirty="0">
                <a:effectLst/>
                <a:cs typeface="Times New Roman" pitchFamily="18" charset="0"/>
              </a:rPr>
              <a:t>It may be acute or chronic and can affect any of the WBC – granulocytes (myeloid), lymphocytes, or monocytes. </a:t>
            </a:r>
          </a:p>
          <a:p>
            <a:pPr algn="just">
              <a:lnSpc>
                <a:spcPct val="150000"/>
              </a:lnSpc>
              <a:buFont typeface="Wingdings" pitchFamily="2" charset="2"/>
              <a:buChar char="§"/>
            </a:pPr>
            <a:r>
              <a:rPr lang="en-US" sz="2000" dirty="0">
                <a:effectLst/>
              </a:rPr>
              <a:t> Most childhood </a:t>
            </a:r>
            <a:r>
              <a:rPr lang="en-US" sz="2000" dirty="0" err="1">
                <a:effectLst/>
              </a:rPr>
              <a:t>leukemias</a:t>
            </a:r>
            <a:r>
              <a:rPr lang="en-US" sz="2000" dirty="0">
                <a:effectLst/>
              </a:rPr>
              <a:t> are acute lymphocytic leukemia (ALL)</a:t>
            </a:r>
          </a:p>
          <a:p>
            <a:pPr algn="just">
              <a:lnSpc>
                <a:spcPct val="150000"/>
              </a:lnSpc>
              <a:buFont typeface="Wingdings" pitchFamily="2" charset="2"/>
              <a:buChar char="§"/>
            </a:pPr>
            <a:r>
              <a:rPr lang="en-US" sz="2000" dirty="0">
                <a:effectLst/>
                <a:cs typeface="Times New Roman" pitchFamily="18" charset="0"/>
              </a:rPr>
              <a:t>Gingival symptoms are common in AML.</a:t>
            </a:r>
          </a:p>
        </p:txBody>
      </p:sp>
      <p:sp>
        <p:nvSpPr>
          <p:cNvPr id="3" name="Title 2"/>
          <p:cNvSpPr>
            <a:spLocks noGrp="1"/>
          </p:cNvSpPr>
          <p:nvPr>
            <p:ph type="title"/>
          </p:nvPr>
        </p:nvSpPr>
        <p:spPr>
          <a:xfrm>
            <a:off x="228600" y="1828800"/>
            <a:ext cx="7086600" cy="685800"/>
          </a:xfrm>
        </p:spPr>
        <p:txBody>
          <a:bodyPr/>
          <a:lstStyle/>
          <a:p>
            <a:r>
              <a:rPr lang="en-US" sz="2800" b="1" dirty="0">
                <a:solidFill>
                  <a:srgbClr val="FFC000"/>
                </a:solidFill>
                <a:effectLst/>
                <a:latin typeface="Times New Roman" pitchFamily="18" charset="0"/>
                <a:cs typeface="Times New Roman" pitchFamily="18" charset="0"/>
              </a:rPr>
              <a:t>Leukemia:</a:t>
            </a:r>
          </a:p>
        </p:txBody>
      </p:sp>
      <p:sp>
        <p:nvSpPr>
          <p:cNvPr id="4" name="Rectangle 3"/>
          <p:cNvSpPr/>
          <p:nvPr/>
        </p:nvSpPr>
        <p:spPr>
          <a:xfrm>
            <a:off x="152400" y="457200"/>
            <a:ext cx="8991600" cy="1138773"/>
          </a:xfrm>
          <a:prstGeom prst="rect">
            <a:avLst/>
          </a:prstGeom>
        </p:spPr>
        <p:txBody>
          <a:bodyPr wrap="square">
            <a:spAutoFit/>
          </a:bodyPr>
          <a:lstStyle/>
          <a:p>
            <a:r>
              <a:rPr lang="en-US" sz="3400" b="1" dirty="0">
                <a:solidFill>
                  <a:srgbClr val="FFC000"/>
                </a:solidFill>
                <a:latin typeface="Tempus Sans ITC" pitchFamily="82" charset="0"/>
              </a:rPr>
              <a:t>II. Gingival Diseases Associated with Blood </a:t>
            </a:r>
            <a:r>
              <a:rPr lang="en-US" sz="3400" b="1" dirty="0" err="1">
                <a:solidFill>
                  <a:srgbClr val="FFC000"/>
                </a:solidFill>
                <a:latin typeface="Tempus Sans ITC" pitchFamily="82" charset="0"/>
              </a:rPr>
              <a:t>Dyscrasias</a:t>
            </a:r>
            <a:endParaRPr lang="en-IN" sz="3400" b="1" dirty="0">
              <a:solidFill>
                <a:srgbClr val="FFC000"/>
              </a:solidFill>
              <a:latin typeface="Tempus Sans ITC" pitchFamily="82" charset="0"/>
            </a:endParaRPr>
          </a:p>
        </p:txBody>
      </p:sp>
      <p:sp>
        <p:nvSpPr>
          <p:cNvPr id="5" name="Slide Number Placeholder 4"/>
          <p:cNvSpPr>
            <a:spLocks noGrp="1"/>
          </p:cNvSpPr>
          <p:nvPr>
            <p:ph type="sldNum" sz="quarter" idx="11"/>
          </p:nvPr>
        </p:nvSpPr>
        <p:spPr/>
        <p:txBody>
          <a:bodyPr/>
          <a:lstStyle/>
          <a:p>
            <a:fld id="{C1AB3586-9833-407A-8B3B-FAE83F554AD2}" type="slidenum">
              <a:rPr lang="en-US" smtClean="0"/>
              <a:pPr/>
              <a:t>48</a:t>
            </a:fld>
            <a:endParaRPr lang="en-US"/>
          </a:p>
        </p:txBody>
      </p:sp>
    </p:spTree>
    <p:extLst>
      <p:ext uri="{BB962C8B-B14F-4D97-AF65-F5344CB8AC3E}">
        <p14:creationId xmlns:p14="http://schemas.microsoft.com/office/powerpoint/2010/main" val="687169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828800"/>
            <a:ext cx="8458200" cy="3657599"/>
          </a:xfrm>
        </p:spPr>
        <p:txBody>
          <a:bodyPr>
            <a:noAutofit/>
          </a:bodyPr>
          <a:lstStyle/>
          <a:p>
            <a:pPr marL="18288" indent="0">
              <a:lnSpc>
                <a:spcPct val="150000"/>
              </a:lnSpc>
              <a:buNone/>
            </a:pPr>
            <a:r>
              <a:rPr lang="en-US" sz="2400" b="1" dirty="0">
                <a:solidFill>
                  <a:srgbClr val="FFFF00"/>
                </a:solidFill>
                <a:effectLst/>
                <a:latin typeface="Times New Roman" pitchFamily="18" charset="0"/>
                <a:cs typeface="Times New Roman" pitchFamily="18" charset="0"/>
              </a:rPr>
              <a:t>Clinical features</a:t>
            </a:r>
          </a:p>
          <a:p>
            <a:pPr marL="18288" indent="0">
              <a:lnSpc>
                <a:spcPct val="150000"/>
              </a:lnSpc>
              <a:buNone/>
            </a:pPr>
            <a:endParaRPr lang="en-US" sz="1200" dirty="0">
              <a:solidFill>
                <a:srgbClr val="FFFF00"/>
              </a:solidFill>
              <a:effectLst/>
              <a:latin typeface="Times New Roman" pitchFamily="18" charset="0"/>
              <a:cs typeface="Times New Roman" pitchFamily="18" charset="0"/>
            </a:endParaRPr>
          </a:p>
          <a:p>
            <a:pPr algn="just">
              <a:lnSpc>
                <a:spcPct val="150000"/>
              </a:lnSpc>
              <a:buFont typeface="Wingdings" pitchFamily="2" charset="2"/>
              <a:buChar char="§"/>
            </a:pPr>
            <a:r>
              <a:rPr lang="en-US" sz="2000" dirty="0">
                <a:effectLst/>
                <a:latin typeface="Times New Roman" pitchFamily="18" charset="0"/>
                <a:cs typeface="Times New Roman" pitchFamily="18" charset="0"/>
              </a:rPr>
              <a:t>Gingiva appears as </a:t>
            </a:r>
            <a:r>
              <a:rPr lang="en-US" sz="2000" u="sng" dirty="0">
                <a:effectLst/>
                <a:latin typeface="Times New Roman" pitchFamily="18" charset="0"/>
                <a:cs typeface="Times New Roman" pitchFamily="18" charset="0"/>
              </a:rPr>
              <a:t>swollen, glazed, and spongy tissue which is red-deep purple</a:t>
            </a:r>
            <a:r>
              <a:rPr lang="en-US" sz="2000" dirty="0">
                <a:effectLst/>
                <a:latin typeface="Times New Roman" pitchFamily="18" charset="0"/>
                <a:cs typeface="Times New Roman" pitchFamily="18" charset="0"/>
              </a:rPr>
              <a:t> in appearance with gingival bleeding. </a:t>
            </a:r>
          </a:p>
          <a:p>
            <a:pPr algn="just">
              <a:lnSpc>
                <a:spcPct val="150000"/>
              </a:lnSpc>
              <a:buFont typeface="Wingdings" pitchFamily="2" charset="2"/>
              <a:buChar char="§"/>
            </a:pPr>
            <a:endParaRPr lang="en-US" sz="500" dirty="0">
              <a:effectLst/>
              <a:latin typeface="Times New Roman" pitchFamily="18" charset="0"/>
              <a:cs typeface="Times New Roman" pitchFamily="18" charset="0"/>
            </a:endParaRPr>
          </a:p>
          <a:p>
            <a:pPr algn="just">
              <a:lnSpc>
                <a:spcPct val="150000"/>
              </a:lnSpc>
              <a:buFont typeface="Wingdings" pitchFamily="2" charset="2"/>
              <a:buChar char="§"/>
            </a:pPr>
            <a:r>
              <a:rPr lang="en-US" sz="2000" dirty="0">
                <a:solidFill>
                  <a:srgbClr val="FFFF00"/>
                </a:solidFill>
                <a:effectLst/>
                <a:latin typeface="Times New Roman" pitchFamily="18" charset="0"/>
                <a:cs typeface="Times New Roman" pitchFamily="18" charset="0"/>
              </a:rPr>
              <a:t>Hypertrophy of gingiva- </a:t>
            </a:r>
            <a:r>
              <a:rPr lang="en-US" sz="2000" dirty="0">
                <a:effectLst/>
                <a:latin typeface="Times New Roman" pitchFamily="18" charset="0"/>
                <a:cs typeface="Times New Roman" pitchFamily="18" charset="0"/>
              </a:rPr>
              <a:t>result of direct infiltration by malignant leucocytes.</a:t>
            </a:r>
          </a:p>
          <a:p>
            <a:pPr algn="just">
              <a:lnSpc>
                <a:spcPct val="150000"/>
              </a:lnSpc>
              <a:buFont typeface="Wingdings" pitchFamily="2" charset="2"/>
              <a:buChar char="§"/>
            </a:pPr>
            <a:r>
              <a:rPr lang="en-US" sz="2000" dirty="0">
                <a:effectLst/>
                <a:latin typeface="Times New Roman" pitchFamily="18" charset="0"/>
                <a:cs typeface="Times New Roman" pitchFamily="18" charset="0"/>
              </a:rPr>
              <a:t>May appear as a diffuse enlargement of the gingival mucosa, an oversized extension of the marginal gingiva, or a discrete tumor like interproximal mass. </a:t>
            </a:r>
          </a:p>
          <a:p>
            <a:pPr algn="just">
              <a:lnSpc>
                <a:spcPct val="150000"/>
              </a:lnSpc>
              <a:buFont typeface="Wingdings" pitchFamily="2" charset="2"/>
              <a:buChar char="§"/>
            </a:pPr>
            <a:endParaRPr lang="en-US" sz="500" dirty="0">
              <a:effectLst/>
              <a:latin typeface="Times New Roman" pitchFamily="18" charset="0"/>
              <a:cs typeface="Times New Roman" pitchFamily="18" charset="0"/>
            </a:endParaRPr>
          </a:p>
          <a:p>
            <a:pPr algn="just">
              <a:lnSpc>
                <a:spcPct val="150000"/>
              </a:lnSpc>
              <a:buFont typeface="Wingdings" pitchFamily="2" charset="2"/>
              <a:buChar char="§"/>
            </a:pPr>
            <a:r>
              <a:rPr lang="en-US" sz="2000" dirty="0">
                <a:effectLst/>
                <a:latin typeface="Times New Roman" pitchFamily="18" charset="0"/>
                <a:cs typeface="Times New Roman" pitchFamily="18" charset="0"/>
              </a:rPr>
              <a:t>It is moderately firm in consistency, but there is a tendency toward friability and hemorrhage, occurring either spontaneously or on slight irritation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152401"/>
            <a:ext cx="2361615" cy="161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943600" y="1742337"/>
            <a:ext cx="3505200" cy="276999"/>
          </a:xfrm>
          <a:prstGeom prst="rect">
            <a:avLst/>
          </a:prstGeom>
        </p:spPr>
        <p:txBody>
          <a:bodyPr wrap="square">
            <a:spAutoFit/>
          </a:bodyPr>
          <a:lstStyle/>
          <a:p>
            <a:pPr algn="ctr"/>
            <a:r>
              <a:rPr lang="en-IN" sz="1200" b="1" dirty="0" err="1">
                <a:solidFill>
                  <a:srgbClr val="FFC000"/>
                </a:solidFill>
              </a:rPr>
              <a:t>Leukemia</a:t>
            </a:r>
            <a:r>
              <a:rPr lang="en-IN" sz="1200" b="1" dirty="0">
                <a:solidFill>
                  <a:srgbClr val="FFC000"/>
                </a:solidFill>
              </a:rPr>
              <a:t>-associated gingivitis: AML</a:t>
            </a:r>
          </a:p>
        </p:txBody>
      </p:sp>
      <p:sp>
        <p:nvSpPr>
          <p:cNvPr id="4" name="Slide Number Placeholder 3"/>
          <p:cNvSpPr>
            <a:spLocks noGrp="1"/>
          </p:cNvSpPr>
          <p:nvPr>
            <p:ph type="sldNum" sz="quarter" idx="11"/>
          </p:nvPr>
        </p:nvSpPr>
        <p:spPr/>
        <p:txBody>
          <a:bodyPr/>
          <a:lstStyle/>
          <a:p>
            <a:fld id="{C1AB3586-9833-407A-8B3B-FAE83F554AD2}" type="slidenum">
              <a:rPr lang="en-US" smtClean="0"/>
              <a:pPr/>
              <a:t>49</a:t>
            </a:fld>
            <a:endParaRPr lang="en-US"/>
          </a:p>
        </p:txBody>
      </p:sp>
    </p:spTree>
    <p:extLst>
      <p:ext uri="{BB962C8B-B14F-4D97-AF65-F5344CB8AC3E}">
        <p14:creationId xmlns:p14="http://schemas.microsoft.com/office/powerpoint/2010/main" val="1538091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938" y="914400"/>
            <a:ext cx="8521262" cy="4801314"/>
          </a:xfrm>
          <a:prstGeom prst="rect">
            <a:avLst/>
          </a:prstGeom>
        </p:spPr>
        <p:txBody>
          <a:bodyPr wrap="square">
            <a:spAutoFit/>
          </a:bodyPr>
          <a:lstStyle/>
          <a:p>
            <a:pPr marL="342900" indent="-342900" algn="just">
              <a:lnSpc>
                <a:spcPct val="150000"/>
              </a:lnSpc>
              <a:buFont typeface="Wingdings" pitchFamily="2" charset="2"/>
              <a:buChar char="q"/>
            </a:pPr>
            <a:r>
              <a:rPr lang="en-US" sz="2200" dirty="0">
                <a:cs typeface="Times New Roman" pitchFamily="18" charset="0"/>
              </a:rPr>
              <a:t>The </a:t>
            </a:r>
            <a:r>
              <a:rPr lang="en-US" sz="2200" spc="-5" dirty="0">
                <a:solidFill>
                  <a:srgbClr val="FFC000"/>
                </a:solidFill>
                <a:cs typeface="Times New Roman" pitchFamily="18" charset="0"/>
              </a:rPr>
              <a:t>early detection </a:t>
            </a:r>
            <a:r>
              <a:rPr lang="en-US" sz="2200" dirty="0">
                <a:solidFill>
                  <a:srgbClr val="FFC000"/>
                </a:solidFill>
                <a:cs typeface="Times New Roman" pitchFamily="18" charset="0"/>
              </a:rPr>
              <a:t>and early </a:t>
            </a:r>
            <a:r>
              <a:rPr lang="en-US" sz="2200" spc="-5" dirty="0">
                <a:solidFill>
                  <a:srgbClr val="FFC000"/>
                </a:solidFill>
                <a:cs typeface="Times New Roman" pitchFamily="18" charset="0"/>
              </a:rPr>
              <a:t>treatment</a:t>
            </a:r>
            <a:r>
              <a:rPr lang="en-US" sz="2200" spc="-5" dirty="0">
                <a:cs typeface="Times New Roman" pitchFamily="18" charset="0"/>
              </a:rPr>
              <a:t> of gingival diseases </a:t>
            </a:r>
            <a:r>
              <a:rPr lang="en-US" sz="2200" spc="-10" dirty="0">
                <a:cs typeface="Times New Roman" pitchFamily="18" charset="0"/>
              </a:rPr>
              <a:t>are </a:t>
            </a:r>
            <a:r>
              <a:rPr lang="en-US" sz="2200" spc="-5" dirty="0">
                <a:cs typeface="Times New Roman" pitchFamily="18" charset="0"/>
              </a:rPr>
              <a:t>important from </a:t>
            </a:r>
            <a:r>
              <a:rPr lang="en-US" sz="2200" dirty="0">
                <a:cs typeface="Times New Roman" pitchFamily="18" charset="0"/>
              </a:rPr>
              <a:t>a </a:t>
            </a:r>
            <a:r>
              <a:rPr lang="en-US" sz="2200" spc="-5" dirty="0">
                <a:cs typeface="Times New Roman" pitchFamily="18" charset="0"/>
              </a:rPr>
              <a:t>preventive aspect since, </a:t>
            </a:r>
            <a:r>
              <a:rPr lang="en-US" sz="2200" spc="-10" dirty="0">
                <a:cs typeface="Times New Roman" pitchFamily="18" charset="0"/>
              </a:rPr>
              <a:t>they have a </a:t>
            </a:r>
            <a:r>
              <a:rPr lang="en-US" sz="2200" spc="-10" dirty="0">
                <a:solidFill>
                  <a:srgbClr val="FFC000"/>
                </a:solidFill>
                <a:cs typeface="Times New Roman" pitchFamily="18" charset="0"/>
              </a:rPr>
              <a:t>potential to progress further, </a:t>
            </a:r>
            <a:r>
              <a:rPr lang="en-US" sz="2200" spc="-10" dirty="0">
                <a:cs typeface="Times New Roman" pitchFamily="18" charset="0"/>
              </a:rPr>
              <a:t>causing a </a:t>
            </a:r>
            <a:r>
              <a:rPr lang="en-US" sz="2200" spc="-10" dirty="0">
                <a:solidFill>
                  <a:srgbClr val="FFC000"/>
                </a:solidFill>
                <a:cs typeface="Times New Roman" pitchFamily="18" charset="0"/>
              </a:rPr>
              <a:t>severe breakdown of periodontal support.</a:t>
            </a:r>
          </a:p>
          <a:p>
            <a:pPr marL="342900" indent="-342900" algn="just">
              <a:lnSpc>
                <a:spcPct val="150000"/>
              </a:lnSpc>
              <a:buFont typeface="Wingdings" pitchFamily="2" charset="2"/>
              <a:buChar char="q"/>
            </a:pPr>
            <a:endParaRPr lang="en-US" sz="1400" spc="-10" dirty="0">
              <a:cs typeface="Times New Roman" pitchFamily="18" charset="0"/>
            </a:endParaRPr>
          </a:p>
          <a:p>
            <a:pPr marL="342900" indent="-342900" algn="just">
              <a:lnSpc>
                <a:spcPct val="150000"/>
              </a:lnSpc>
              <a:buFont typeface="Wingdings" pitchFamily="2" charset="2"/>
              <a:buChar char="q"/>
            </a:pPr>
            <a:r>
              <a:rPr lang="en-US" sz="2200" spc="-10" dirty="0">
                <a:latin typeface="Times New Roman" pitchFamily="18" charset="0"/>
                <a:cs typeface="Times New Roman" pitchFamily="18" charset="0"/>
              </a:rPr>
              <a:t>Therefore, </a:t>
            </a:r>
            <a:r>
              <a:rPr lang="en-US" sz="2200" dirty="0"/>
              <a:t>it is imperative that children receive a periodontal examination as part of their routine dental visit. </a:t>
            </a:r>
          </a:p>
          <a:p>
            <a:pPr marL="342900" indent="-342900" algn="just">
              <a:lnSpc>
                <a:spcPct val="150000"/>
              </a:lnSpc>
              <a:buFont typeface="Wingdings" pitchFamily="2" charset="2"/>
              <a:buChar char="q"/>
            </a:pPr>
            <a:endParaRPr lang="en-US" sz="1400" dirty="0"/>
          </a:p>
          <a:p>
            <a:pPr marL="342900" indent="-342900" algn="just">
              <a:lnSpc>
                <a:spcPct val="150000"/>
              </a:lnSpc>
              <a:buFont typeface="Wingdings" pitchFamily="2" charset="2"/>
              <a:buChar char="q"/>
            </a:pPr>
            <a:r>
              <a:rPr lang="en-US" sz="2200" dirty="0"/>
              <a:t>Furthermore, presence of destructive periodontal disease in children may be </a:t>
            </a:r>
            <a:r>
              <a:rPr lang="en-US" sz="2200" dirty="0">
                <a:solidFill>
                  <a:srgbClr val="FFC000"/>
                </a:solidFill>
              </a:rPr>
              <a:t>an early sign of systemic disease.</a:t>
            </a:r>
            <a:endParaRPr lang="en-IN" sz="2200" dirty="0">
              <a:solidFill>
                <a:srgbClr val="FFC000"/>
              </a:solidFill>
            </a:endParaRPr>
          </a:p>
        </p:txBody>
      </p:sp>
      <p:sp>
        <p:nvSpPr>
          <p:cNvPr id="3" name="Slide Number Placeholder 2"/>
          <p:cNvSpPr>
            <a:spLocks noGrp="1"/>
          </p:cNvSpPr>
          <p:nvPr>
            <p:ph type="sldNum" sz="quarter" idx="11"/>
          </p:nvPr>
        </p:nvSpPr>
        <p:spPr/>
        <p:txBody>
          <a:bodyPr/>
          <a:lstStyle/>
          <a:p>
            <a:fld id="{C1AB3586-9833-407A-8B3B-FAE83F554AD2}" type="slidenum">
              <a:rPr lang="en-US" smtClean="0"/>
              <a:pPr/>
              <a:t>5</a:t>
            </a:fld>
            <a:endParaRPr lang="en-US"/>
          </a:p>
        </p:txBody>
      </p:sp>
    </p:spTree>
    <p:extLst>
      <p:ext uri="{BB962C8B-B14F-4D97-AF65-F5344CB8AC3E}">
        <p14:creationId xmlns:p14="http://schemas.microsoft.com/office/powerpoint/2010/main" val="1836424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5786" y="785794"/>
            <a:ext cx="7215238" cy="1800493"/>
          </a:xfrm>
          <a:prstGeom prst="rect">
            <a:avLst/>
          </a:prstGeom>
          <a:noFill/>
        </p:spPr>
        <p:txBody>
          <a:bodyPr wrap="square" rtlCol="0">
            <a:spAutoFit/>
          </a:bodyPr>
          <a:lstStyle/>
          <a:p>
            <a:pPr>
              <a:lnSpc>
                <a:spcPct val="150000"/>
              </a:lnSpc>
            </a:pPr>
            <a:r>
              <a:rPr lang="en-IN" sz="2000" b="1" dirty="0">
                <a:solidFill>
                  <a:srgbClr val="FFC000"/>
                </a:solidFill>
              </a:rPr>
              <a:t>Treatment:</a:t>
            </a:r>
          </a:p>
          <a:p>
            <a:pPr marL="539750" indent="-179388">
              <a:lnSpc>
                <a:spcPct val="150000"/>
              </a:lnSpc>
              <a:buFont typeface="Arial" pitchFamily="34" charset="0"/>
              <a:buChar char="•"/>
            </a:pPr>
            <a:r>
              <a:rPr lang="en-IN" dirty="0"/>
              <a:t>Oral prophylaxis</a:t>
            </a:r>
          </a:p>
          <a:p>
            <a:pPr marL="539750" indent="-179388">
              <a:lnSpc>
                <a:spcPct val="150000"/>
              </a:lnSpc>
              <a:buFont typeface="Arial" pitchFamily="34" charset="0"/>
              <a:buChar char="•"/>
            </a:pPr>
            <a:r>
              <a:rPr lang="en-IN" dirty="0"/>
              <a:t>Advised brushing with soft bristle toothbrush</a:t>
            </a:r>
          </a:p>
          <a:p>
            <a:pPr marL="539750" indent="-179388">
              <a:lnSpc>
                <a:spcPct val="150000"/>
              </a:lnSpc>
              <a:buFont typeface="Arial" pitchFamily="34" charset="0"/>
              <a:buChar char="•"/>
            </a:pPr>
            <a:r>
              <a:rPr lang="en-IN" dirty="0"/>
              <a:t>Maintenance of oral hygiene</a:t>
            </a:r>
          </a:p>
        </p:txBody>
      </p:sp>
      <p:sp>
        <p:nvSpPr>
          <p:cNvPr id="3" name="Rectangle 2"/>
          <p:cNvSpPr/>
          <p:nvPr/>
        </p:nvSpPr>
        <p:spPr>
          <a:xfrm>
            <a:off x="857224" y="2857496"/>
            <a:ext cx="7858180" cy="2585323"/>
          </a:xfrm>
          <a:prstGeom prst="rect">
            <a:avLst/>
          </a:prstGeom>
        </p:spPr>
        <p:txBody>
          <a:bodyPr wrap="square">
            <a:spAutoFit/>
          </a:bodyPr>
          <a:lstStyle/>
          <a:p>
            <a:pPr algn="just">
              <a:lnSpc>
                <a:spcPct val="150000"/>
              </a:lnSpc>
            </a:pPr>
            <a:r>
              <a:rPr lang="en-IN" dirty="0"/>
              <a:t>Little et al. [2007] and </a:t>
            </a:r>
            <a:r>
              <a:rPr lang="en-IN" dirty="0" err="1"/>
              <a:t>Elad</a:t>
            </a:r>
            <a:r>
              <a:rPr lang="en-IN" dirty="0"/>
              <a:t> et al. [2015] reinforce that the role of the dentist should occur at three different moments:</a:t>
            </a:r>
          </a:p>
          <a:p>
            <a:pPr marL="803275" indent="-442913" algn="just">
              <a:lnSpc>
                <a:spcPct val="150000"/>
              </a:lnSpc>
            </a:pPr>
            <a:r>
              <a:rPr lang="en-IN" dirty="0"/>
              <a:t>(1)pre-</a:t>
            </a:r>
            <a:r>
              <a:rPr lang="en-IN" dirty="0" err="1"/>
              <a:t>antineoplastic</a:t>
            </a:r>
            <a:r>
              <a:rPr lang="en-IN" dirty="0"/>
              <a:t> treatment evaluation and preparation of patients for this,</a:t>
            </a:r>
          </a:p>
          <a:p>
            <a:pPr marL="803275" indent="-442913" algn="just">
              <a:lnSpc>
                <a:spcPct val="150000"/>
              </a:lnSpc>
            </a:pPr>
            <a:r>
              <a:rPr lang="en-IN" dirty="0"/>
              <a:t>(2)guidelines and oral health care during treatment,</a:t>
            </a:r>
          </a:p>
          <a:p>
            <a:pPr marL="803275" indent="-442913" algn="just">
              <a:lnSpc>
                <a:spcPct val="150000"/>
              </a:lnSpc>
            </a:pPr>
            <a:r>
              <a:rPr lang="en-IN" dirty="0"/>
              <a:t>(3)post-treatment care.</a:t>
            </a:r>
          </a:p>
        </p:txBody>
      </p:sp>
      <p:sp>
        <p:nvSpPr>
          <p:cNvPr id="4" name="Slide Number Placeholder 3"/>
          <p:cNvSpPr>
            <a:spLocks noGrp="1"/>
          </p:cNvSpPr>
          <p:nvPr>
            <p:ph type="sldNum" sz="quarter" idx="11"/>
          </p:nvPr>
        </p:nvSpPr>
        <p:spPr/>
        <p:txBody>
          <a:bodyPr/>
          <a:lstStyle/>
          <a:p>
            <a:fld id="{C1AB3586-9833-407A-8B3B-FAE83F554AD2}"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286000"/>
            <a:ext cx="8498923" cy="3618622"/>
          </a:xfrm>
        </p:spPr>
        <p:txBody>
          <a:bodyPr>
            <a:normAutofit/>
          </a:bodyPr>
          <a:lstStyle/>
          <a:p>
            <a:pPr marL="469900" marR="6350" indent="-457200" algn="just">
              <a:lnSpc>
                <a:spcPct val="170000"/>
              </a:lnSpc>
              <a:spcBef>
                <a:spcPts val="100"/>
              </a:spcBef>
              <a:buClr>
                <a:schemeClr val="tx1"/>
              </a:buClr>
              <a:buSzPct val="95833"/>
              <a:buFont typeface="Wingdings" pitchFamily="2" charset="2"/>
              <a:buChar char="q"/>
              <a:tabLst>
                <a:tab pos="253365" algn="l"/>
              </a:tabLst>
            </a:pPr>
            <a:r>
              <a:rPr lang="en-US" sz="2000" dirty="0">
                <a:effectLst/>
                <a:latin typeface="Times New Roman" pitchFamily="18" charset="0"/>
                <a:cs typeface="Times New Roman" pitchFamily="18" charset="0"/>
              </a:rPr>
              <a:t>Associated with </a:t>
            </a:r>
            <a:r>
              <a:rPr lang="en-US" sz="2000" dirty="0">
                <a:solidFill>
                  <a:srgbClr val="FFFF00"/>
                </a:solidFill>
                <a:effectLst/>
                <a:latin typeface="Times New Roman" pitchFamily="18" charset="0"/>
                <a:cs typeface="Times New Roman" pitchFamily="18" charset="0"/>
              </a:rPr>
              <a:t>Vitamin C deficiency- </a:t>
            </a:r>
            <a:r>
              <a:rPr lang="en-US" sz="2000" spc="-5" dirty="0">
                <a:effectLst/>
                <a:latin typeface="Times New Roman" pitchFamily="18" charset="0"/>
                <a:cs typeface="Times New Roman" pitchFamily="18" charset="0"/>
              </a:rPr>
              <a:t>involvement is usually </a:t>
            </a:r>
            <a:r>
              <a:rPr lang="en-US" sz="2000" dirty="0">
                <a:effectLst/>
                <a:latin typeface="Times New Roman" pitchFamily="18" charset="0"/>
                <a:cs typeface="Times New Roman" pitchFamily="18" charset="0"/>
              </a:rPr>
              <a:t>limited </a:t>
            </a:r>
            <a:r>
              <a:rPr lang="en-US" sz="2000" spc="-5" dirty="0">
                <a:effectLst/>
                <a:latin typeface="Times New Roman" pitchFamily="18" charset="0"/>
                <a:cs typeface="Times New Roman" pitchFamily="18" charset="0"/>
              </a:rPr>
              <a:t>to </a:t>
            </a:r>
            <a:r>
              <a:rPr lang="en-US" sz="2000" spc="-10" dirty="0">
                <a:effectLst/>
                <a:latin typeface="Times New Roman" pitchFamily="18" charset="0"/>
                <a:cs typeface="Times New Roman" pitchFamily="18" charset="0"/>
              </a:rPr>
              <a:t>the </a:t>
            </a:r>
            <a:r>
              <a:rPr lang="en-US" sz="2000" spc="-5" dirty="0">
                <a:effectLst/>
                <a:latin typeface="Times New Roman" pitchFamily="18" charset="0"/>
                <a:cs typeface="Times New Roman" pitchFamily="18" charset="0"/>
              </a:rPr>
              <a:t>marginal tissues and  papillae- in the  absence of local predisposing factors.</a:t>
            </a:r>
            <a:endParaRPr lang="en-US" sz="2000" dirty="0">
              <a:effectLst/>
              <a:latin typeface="Times New Roman" pitchFamily="18" charset="0"/>
              <a:cs typeface="Times New Roman" pitchFamily="18" charset="0"/>
            </a:endParaRPr>
          </a:p>
          <a:p>
            <a:pPr marL="469900" marR="5080" indent="-457200" algn="just">
              <a:lnSpc>
                <a:spcPct val="170000"/>
              </a:lnSpc>
              <a:spcBef>
                <a:spcPts val="1795"/>
              </a:spcBef>
              <a:buClr>
                <a:schemeClr val="tx1"/>
              </a:buClr>
              <a:buSzPct val="95833"/>
              <a:buFont typeface="Wingdings" pitchFamily="2" charset="2"/>
              <a:buChar char="q"/>
              <a:tabLst>
                <a:tab pos="343535" algn="l"/>
              </a:tabLst>
            </a:pPr>
            <a:r>
              <a:rPr lang="en-US" sz="2000" dirty="0">
                <a:effectLst/>
                <a:latin typeface="Times New Roman" pitchFamily="18" charset="0"/>
                <a:cs typeface="Times New Roman" pitchFamily="18" charset="0"/>
              </a:rPr>
              <a:t>The child </a:t>
            </a:r>
            <a:r>
              <a:rPr lang="en-US" sz="2000" spc="-5" dirty="0">
                <a:effectLst/>
                <a:latin typeface="Times New Roman" pitchFamily="18" charset="0"/>
                <a:cs typeface="Times New Roman" pitchFamily="18" charset="0"/>
              </a:rPr>
              <a:t>with scorbutic </a:t>
            </a:r>
            <a:r>
              <a:rPr lang="en-US" sz="2000" dirty="0">
                <a:effectLst/>
                <a:latin typeface="Times New Roman" pitchFamily="18" charset="0"/>
                <a:cs typeface="Times New Roman" pitchFamily="18" charset="0"/>
              </a:rPr>
              <a:t>gingivitis </a:t>
            </a:r>
            <a:r>
              <a:rPr lang="en-US" sz="2000" spc="-5" dirty="0">
                <a:effectLst/>
                <a:latin typeface="Times New Roman" pitchFamily="18" charset="0"/>
                <a:cs typeface="Times New Roman" pitchFamily="18" charset="0"/>
              </a:rPr>
              <a:t>may </a:t>
            </a:r>
            <a:r>
              <a:rPr lang="en-US" sz="2000" dirty="0">
                <a:effectLst/>
                <a:latin typeface="Times New Roman" pitchFamily="18" charset="0"/>
                <a:cs typeface="Times New Roman" pitchFamily="18" charset="0"/>
              </a:rPr>
              <a:t>complain </a:t>
            </a:r>
            <a:r>
              <a:rPr lang="en-US" sz="2000" spc="-5" dirty="0">
                <a:effectLst/>
                <a:latin typeface="Times New Roman" pitchFamily="18" charset="0"/>
                <a:cs typeface="Times New Roman" pitchFamily="18" charset="0"/>
              </a:rPr>
              <a:t>of severe </a:t>
            </a:r>
            <a:r>
              <a:rPr lang="en-US" sz="2000" dirty="0">
                <a:effectLst/>
                <a:latin typeface="Times New Roman" pitchFamily="18" charset="0"/>
                <a:cs typeface="Times New Roman" pitchFamily="18" charset="0"/>
              </a:rPr>
              <a:t>pain, and </a:t>
            </a:r>
            <a:r>
              <a:rPr lang="en-US" sz="2000" spc="-5" dirty="0">
                <a:effectLst/>
                <a:latin typeface="Times New Roman" pitchFamily="18" charset="0"/>
                <a:cs typeface="Times New Roman" pitchFamily="18" charset="0"/>
              </a:rPr>
              <a:t>spontaneous hemorrhage  is</a:t>
            </a:r>
            <a:r>
              <a:rPr lang="en-US" sz="2000" spc="-20" dirty="0">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evident. </a:t>
            </a:r>
          </a:p>
          <a:p>
            <a:pPr marL="469900" marR="5080" indent="-457200" algn="just">
              <a:lnSpc>
                <a:spcPct val="170000"/>
              </a:lnSpc>
              <a:spcBef>
                <a:spcPts val="1795"/>
              </a:spcBef>
              <a:buClr>
                <a:schemeClr val="tx1"/>
              </a:buClr>
              <a:buSzPct val="95833"/>
              <a:buFont typeface="Wingdings" pitchFamily="2" charset="2"/>
              <a:buChar char="q"/>
              <a:tabLst>
                <a:tab pos="343535" algn="l"/>
              </a:tabLst>
            </a:pPr>
            <a:r>
              <a:rPr lang="en-US" sz="2000" dirty="0">
                <a:effectLst/>
                <a:latin typeface="Times New Roman" pitchFamily="18" charset="0"/>
                <a:cs typeface="Times New Roman" pitchFamily="18" charset="0"/>
              </a:rPr>
              <a:t>Severe clinical scorbutic gingivitis is rare in children.</a:t>
            </a:r>
          </a:p>
          <a:p>
            <a:pPr>
              <a:lnSpc>
                <a:spcPct val="150000"/>
              </a:lnSpc>
              <a:buClr>
                <a:schemeClr val="tx1"/>
              </a:buClr>
              <a:buFont typeface="Wingdings" pitchFamily="2" charset="2"/>
              <a:buChar char="§"/>
            </a:pPr>
            <a:endParaRPr lang="en-US" sz="2800" dirty="0">
              <a:effectLst/>
              <a:latin typeface="Times New Roman" pitchFamily="18" charset="0"/>
              <a:cs typeface="Times New Roman" pitchFamily="18" charset="0"/>
            </a:endParaRPr>
          </a:p>
        </p:txBody>
      </p:sp>
      <p:sp>
        <p:nvSpPr>
          <p:cNvPr id="3" name="Title 2"/>
          <p:cNvSpPr>
            <a:spLocks noGrp="1"/>
          </p:cNvSpPr>
          <p:nvPr>
            <p:ph type="title"/>
          </p:nvPr>
        </p:nvSpPr>
        <p:spPr>
          <a:xfrm>
            <a:off x="270164" y="992695"/>
            <a:ext cx="8839200" cy="1066800"/>
          </a:xfrm>
        </p:spPr>
        <p:txBody>
          <a:bodyPr/>
          <a:lstStyle/>
          <a:p>
            <a:r>
              <a:rPr lang="en-US" sz="2800" dirty="0">
                <a:solidFill>
                  <a:srgbClr val="FFFF00"/>
                </a:solidFill>
                <a:effectLst/>
                <a:latin typeface="Times New Roman" pitchFamily="18" charset="0"/>
                <a:cs typeface="Times New Roman" pitchFamily="18" charset="0"/>
              </a:rPr>
              <a:t>Ascorbic Acid Deficiency Gingivitis (Scorbutic Gingivitis)</a:t>
            </a:r>
          </a:p>
        </p:txBody>
      </p:sp>
      <p:sp>
        <p:nvSpPr>
          <p:cNvPr id="4" name="Rectangle 3"/>
          <p:cNvSpPr/>
          <p:nvPr/>
        </p:nvSpPr>
        <p:spPr>
          <a:xfrm>
            <a:off x="228599" y="704165"/>
            <a:ext cx="8452955" cy="646331"/>
          </a:xfrm>
          <a:prstGeom prst="rect">
            <a:avLst/>
          </a:prstGeom>
        </p:spPr>
        <p:txBody>
          <a:bodyPr wrap="none">
            <a:spAutoFit/>
          </a:bodyPr>
          <a:lstStyle/>
          <a:p>
            <a:r>
              <a:rPr lang="en-US" sz="3600" b="1" dirty="0">
                <a:solidFill>
                  <a:srgbClr val="FFC000"/>
                </a:solidFill>
                <a:latin typeface="Tempus Sans ITC" pitchFamily="82" charset="0"/>
              </a:rPr>
              <a:t>III. Associated With Nutritional Deficiency</a:t>
            </a:r>
          </a:p>
        </p:txBody>
      </p:sp>
      <p:sp>
        <p:nvSpPr>
          <p:cNvPr id="5" name="Slide Number Placeholder 4"/>
          <p:cNvSpPr>
            <a:spLocks noGrp="1"/>
          </p:cNvSpPr>
          <p:nvPr>
            <p:ph type="sldNum" sz="quarter" idx="11"/>
          </p:nvPr>
        </p:nvSpPr>
        <p:spPr/>
        <p:txBody>
          <a:bodyPr/>
          <a:lstStyle/>
          <a:p>
            <a:fld id="{C1AB3586-9833-407A-8B3B-FAE83F554AD2}" type="slidenum">
              <a:rPr lang="en-US" smtClean="0"/>
              <a:pPr/>
              <a:t>51</a:t>
            </a:fld>
            <a:endParaRPr lang="en-US"/>
          </a:p>
        </p:txBody>
      </p:sp>
    </p:spTree>
    <p:extLst>
      <p:ext uri="{BB962C8B-B14F-4D97-AF65-F5344CB8AC3E}">
        <p14:creationId xmlns:p14="http://schemas.microsoft.com/office/powerpoint/2010/main" val="3898791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6364" y="1600200"/>
            <a:ext cx="8458200" cy="3657599"/>
          </a:xfrm>
        </p:spPr>
        <p:txBody>
          <a:bodyPr>
            <a:noAutofit/>
          </a:bodyPr>
          <a:lstStyle/>
          <a:p>
            <a:pPr marL="469900" marR="5080" indent="-457200" algn="just">
              <a:lnSpc>
                <a:spcPct val="150000"/>
              </a:lnSpc>
              <a:spcBef>
                <a:spcPts val="1800"/>
              </a:spcBef>
              <a:buClr>
                <a:schemeClr val="tx1"/>
              </a:buClr>
              <a:buSzPct val="95833"/>
              <a:buFont typeface="Wingdings" pitchFamily="2" charset="2"/>
              <a:buChar char="q"/>
              <a:tabLst>
                <a:tab pos="255904" algn="l"/>
              </a:tabLst>
            </a:pPr>
            <a:r>
              <a:rPr lang="en-US" sz="2000" dirty="0">
                <a:effectLst/>
                <a:latin typeface="Times New Roman" pitchFamily="18" charset="0"/>
                <a:cs typeface="Times New Roman" pitchFamily="18" charset="0"/>
              </a:rPr>
              <a:t>Inflammation and enlargement of the marginal gingival tissue and papillae in the absence of local predisposing factors are possible evidence of scorbutic gingivitis.</a:t>
            </a:r>
            <a:endParaRPr lang="en-US" sz="2000" u="heavy" dirty="0">
              <a:solidFill>
                <a:srgbClr val="006FC0"/>
              </a:solidFill>
              <a:effectLst/>
              <a:uFill>
                <a:solidFill>
                  <a:srgbClr val="006FC0"/>
                </a:solidFill>
              </a:uFill>
              <a:latin typeface="Times New Roman" pitchFamily="18" charset="0"/>
              <a:cs typeface="Times New Roman" pitchFamily="18" charset="0"/>
            </a:endParaRPr>
          </a:p>
          <a:p>
            <a:pPr marL="469900" marR="5080" indent="-457200" algn="just">
              <a:lnSpc>
                <a:spcPct val="150000"/>
              </a:lnSpc>
              <a:spcBef>
                <a:spcPts val="1800"/>
              </a:spcBef>
              <a:buClr>
                <a:schemeClr val="tx1"/>
              </a:buClr>
              <a:buSzPct val="95833"/>
              <a:buFont typeface="Wingdings" pitchFamily="2" charset="2"/>
              <a:buChar char="q"/>
              <a:tabLst>
                <a:tab pos="255904" algn="l"/>
              </a:tabLst>
            </a:pPr>
            <a:r>
              <a:rPr lang="en-US" sz="2000" dirty="0">
                <a:solidFill>
                  <a:srgbClr val="FFFF00"/>
                </a:solidFill>
                <a:effectLst/>
                <a:latin typeface="Times New Roman" pitchFamily="18" charset="0"/>
                <a:cs typeface="Times New Roman" pitchFamily="18" charset="0"/>
              </a:rPr>
              <a:t>Treatment: </a:t>
            </a:r>
            <a:r>
              <a:rPr lang="en-US" sz="2000" dirty="0">
                <a:effectLst/>
                <a:latin typeface="Times New Roman" pitchFamily="18" charset="0"/>
                <a:cs typeface="Times New Roman" pitchFamily="18" charset="0"/>
              </a:rPr>
              <a:t>Improved dental hygiene, and supplementation with Vitamin C – improves  gingival conditions. </a:t>
            </a:r>
          </a:p>
          <a:p>
            <a:pPr marL="469900" marR="5080" indent="-457200" algn="just">
              <a:lnSpc>
                <a:spcPct val="150000"/>
              </a:lnSpc>
              <a:spcBef>
                <a:spcPts val="1800"/>
              </a:spcBef>
              <a:buClr>
                <a:schemeClr val="tx1"/>
              </a:buClr>
              <a:buSzPct val="95833"/>
              <a:buFont typeface="Wingdings" pitchFamily="2" charset="2"/>
              <a:buChar char="q"/>
              <a:tabLst>
                <a:tab pos="255904" algn="l"/>
              </a:tabLst>
            </a:pPr>
            <a:r>
              <a:rPr lang="en-US" sz="2000" dirty="0">
                <a:effectLst/>
                <a:latin typeface="Times New Roman" pitchFamily="18" charset="0"/>
                <a:cs typeface="Times New Roman" pitchFamily="18" charset="0"/>
              </a:rPr>
              <a:t>Daily administration of 250-500mg. Older children and adults may require 1 g, of vitamin C  for 2 weeks to speed recovery. Dietary advices are given to increase vitamin C uptake.</a:t>
            </a:r>
          </a:p>
          <a:p>
            <a:pPr>
              <a:lnSpc>
                <a:spcPct val="150000"/>
              </a:lnSpc>
              <a:buClr>
                <a:schemeClr val="tx1"/>
              </a:buClr>
              <a:buFont typeface="Wingdings" pitchFamily="2" charset="2"/>
              <a:buChar char="§"/>
            </a:pPr>
            <a:endParaRPr lang="en-US" sz="2800" dirty="0">
              <a:effectLst/>
              <a:latin typeface="Times New Roman" pitchFamily="18" charset="0"/>
              <a:cs typeface="Times New Roman"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2020"/>
          <a:stretch/>
        </p:blipFill>
        <p:spPr>
          <a:xfrm>
            <a:off x="6172200" y="4876800"/>
            <a:ext cx="2632364" cy="1780248"/>
          </a:xfrm>
          <a:prstGeom prst="rect">
            <a:avLst/>
          </a:prstGeom>
        </p:spPr>
      </p:pic>
      <p:sp>
        <p:nvSpPr>
          <p:cNvPr id="4" name="Slide Number Placeholder 3"/>
          <p:cNvSpPr>
            <a:spLocks noGrp="1"/>
          </p:cNvSpPr>
          <p:nvPr>
            <p:ph type="sldNum" sz="quarter" idx="11"/>
          </p:nvPr>
        </p:nvSpPr>
        <p:spPr/>
        <p:txBody>
          <a:bodyPr/>
          <a:lstStyle/>
          <a:p>
            <a:fld id="{C1AB3586-9833-407A-8B3B-FAE83F554AD2}" type="slidenum">
              <a:rPr lang="en-US" smtClean="0"/>
              <a:pPr/>
              <a:t>52</a:t>
            </a:fld>
            <a:endParaRPr lang="en-US"/>
          </a:p>
        </p:txBody>
      </p:sp>
    </p:spTree>
    <p:extLst>
      <p:ext uri="{BB962C8B-B14F-4D97-AF65-F5344CB8AC3E}">
        <p14:creationId xmlns:p14="http://schemas.microsoft.com/office/powerpoint/2010/main" val="566615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2514600"/>
            <a:ext cx="7543800" cy="914400"/>
          </a:xfrm>
        </p:spPr>
        <p:txBody>
          <a:bodyPr/>
          <a:lstStyle/>
          <a:p>
            <a:r>
              <a:rPr lang="en-US" sz="4400" dirty="0">
                <a:solidFill>
                  <a:srgbClr val="FFC000"/>
                </a:solidFill>
                <a:effectLst/>
                <a:latin typeface="Times New Roman" pitchFamily="18" charset="0"/>
                <a:cs typeface="Times New Roman" pitchFamily="18" charset="0"/>
              </a:rPr>
              <a:t>ACUTE GINGIVAL DISEASE</a:t>
            </a:r>
          </a:p>
        </p:txBody>
      </p:sp>
      <p:sp>
        <p:nvSpPr>
          <p:cNvPr id="2" name="Slide Number Placeholder 1"/>
          <p:cNvSpPr>
            <a:spLocks noGrp="1"/>
          </p:cNvSpPr>
          <p:nvPr>
            <p:ph type="sldNum" sz="quarter" idx="11"/>
          </p:nvPr>
        </p:nvSpPr>
        <p:spPr/>
        <p:txBody>
          <a:bodyPr/>
          <a:lstStyle/>
          <a:p>
            <a:fld id="{C1AB3586-9833-407A-8B3B-FAE83F554AD2}" type="slidenum">
              <a:rPr lang="en-US" smtClean="0"/>
              <a:pPr/>
              <a:t>53</a:t>
            </a:fld>
            <a:endParaRPr lang="en-US"/>
          </a:p>
        </p:txBody>
      </p:sp>
    </p:spTree>
    <p:extLst>
      <p:ext uri="{BB962C8B-B14F-4D97-AF65-F5344CB8AC3E}">
        <p14:creationId xmlns:p14="http://schemas.microsoft.com/office/powerpoint/2010/main" val="2140602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304800"/>
            <a:ext cx="8991600" cy="914400"/>
          </a:xfrm>
        </p:spPr>
        <p:txBody>
          <a:bodyPr/>
          <a:lstStyle/>
          <a:p>
            <a:r>
              <a:rPr lang="en-US" sz="3600" b="1" dirty="0">
                <a:solidFill>
                  <a:srgbClr val="FFC000"/>
                </a:solidFill>
                <a:effectLst/>
                <a:latin typeface="Tempus Sans ITC" pitchFamily="82" charset="0"/>
                <a:cs typeface="Times New Roman" pitchFamily="18" charset="0"/>
              </a:rPr>
              <a:t>Herpes Simplex Virus Infection:</a:t>
            </a:r>
          </a:p>
        </p:txBody>
      </p:sp>
      <p:sp>
        <p:nvSpPr>
          <p:cNvPr id="4" name="Rectangle 3"/>
          <p:cNvSpPr/>
          <p:nvPr/>
        </p:nvSpPr>
        <p:spPr>
          <a:xfrm>
            <a:off x="214282" y="1502688"/>
            <a:ext cx="8763000" cy="5355312"/>
          </a:xfrm>
          <a:prstGeom prst="rect">
            <a:avLst/>
          </a:prstGeom>
        </p:spPr>
        <p:txBody>
          <a:bodyPr wrap="square">
            <a:spAutoFit/>
          </a:bodyPr>
          <a:lstStyle/>
          <a:p>
            <a:pPr marL="360363" indent="-360363">
              <a:lnSpc>
                <a:spcPct val="150000"/>
              </a:lnSpc>
              <a:buFont typeface="Wingdings" pitchFamily="2" charset="2"/>
              <a:buChar char="q"/>
            </a:pPr>
            <a:r>
              <a:rPr lang="en-US" sz="2000" dirty="0">
                <a:cs typeface="Times New Roman" pitchFamily="18" charset="0"/>
              </a:rPr>
              <a:t>It is a viral infection of the oral mucosa caused by herpes simplex virus. </a:t>
            </a:r>
          </a:p>
          <a:p>
            <a:pPr marL="360363" indent="-360363">
              <a:lnSpc>
                <a:spcPct val="150000"/>
              </a:lnSpc>
            </a:pPr>
            <a:endParaRPr lang="en-US" sz="1000" dirty="0">
              <a:cs typeface="Times New Roman" pitchFamily="18" charset="0"/>
            </a:endParaRPr>
          </a:p>
          <a:p>
            <a:pPr marL="360363" indent="-360363" algn="just">
              <a:lnSpc>
                <a:spcPct val="150000"/>
              </a:lnSpc>
              <a:buFont typeface="Wingdings" pitchFamily="2" charset="2"/>
              <a:buChar char="q"/>
            </a:pPr>
            <a:r>
              <a:rPr lang="en-US" sz="2000" dirty="0"/>
              <a:t>The primary infection usually occurs in a child who has had contact with the type 1 herpes simplex virus (HSV-1).</a:t>
            </a:r>
          </a:p>
          <a:p>
            <a:pPr marL="360363" indent="-360363" algn="just">
              <a:lnSpc>
                <a:spcPct val="150000"/>
              </a:lnSpc>
              <a:buFont typeface="Wingdings" pitchFamily="2" charset="2"/>
              <a:buChar char="q"/>
            </a:pPr>
            <a:endParaRPr lang="en-US" sz="1000" dirty="0"/>
          </a:p>
          <a:p>
            <a:pPr marL="360363" indent="-360363" algn="just">
              <a:lnSpc>
                <a:spcPct val="150000"/>
              </a:lnSpc>
              <a:buFont typeface="Wingdings" pitchFamily="2" charset="2"/>
              <a:buChar char="q"/>
            </a:pPr>
            <a:r>
              <a:rPr lang="en-US" sz="2000" dirty="0"/>
              <a:t>99% of all primary infections are of the subclinical type.</a:t>
            </a:r>
          </a:p>
          <a:p>
            <a:pPr marL="360363" indent="-360363" algn="just">
              <a:lnSpc>
                <a:spcPct val="150000"/>
              </a:lnSpc>
              <a:buFont typeface="Wingdings" pitchFamily="2" charset="2"/>
              <a:buChar char="q"/>
            </a:pPr>
            <a:endParaRPr lang="en-US" sz="1000" dirty="0"/>
          </a:p>
          <a:p>
            <a:pPr marL="360363" indent="-360363" algn="just">
              <a:lnSpc>
                <a:spcPct val="150000"/>
              </a:lnSpc>
              <a:buFont typeface="Wingdings" pitchFamily="2" charset="2"/>
              <a:buChar char="q"/>
            </a:pPr>
            <a:r>
              <a:rPr lang="en-US" sz="2000" dirty="0"/>
              <a:t>In some preschool children the primary infection may be characterized by only one or two mild sores which may go unnoticed.</a:t>
            </a:r>
          </a:p>
          <a:p>
            <a:pPr marL="360363" indent="-360363" algn="just">
              <a:lnSpc>
                <a:spcPct val="150000"/>
              </a:lnSpc>
              <a:buFont typeface="Wingdings" pitchFamily="2" charset="2"/>
              <a:buChar char="q"/>
            </a:pPr>
            <a:endParaRPr lang="en-US" sz="1000" dirty="0"/>
          </a:p>
          <a:p>
            <a:pPr marL="360363" indent="-360363" algn="just">
              <a:lnSpc>
                <a:spcPct val="150000"/>
              </a:lnSpc>
              <a:buFont typeface="Wingdings" pitchFamily="2" charset="2"/>
              <a:buChar char="q"/>
            </a:pPr>
            <a:r>
              <a:rPr lang="en-US" sz="2000" dirty="0"/>
              <a:t>Transmission of the virus is by </a:t>
            </a:r>
            <a:r>
              <a:rPr lang="en-US" sz="2000" u="sng" dirty="0"/>
              <a:t>droplets and the incubation period is about 1week</a:t>
            </a:r>
            <a:r>
              <a:rPr lang="en-US" sz="2000" dirty="0"/>
              <a:t>.</a:t>
            </a:r>
            <a:endParaRPr lang="en-US" sz="2000" dirty="0">
              <a:cs typeface="Times New Roman" pitchFamily="18" charset="0"/>
            </a:endParaRPr>
          </a:p>
          <a:p>
            <a:pPr>
              <a:lnSpc>
                <a:spcPct val="150000"/>
              </a:lnSpc>
            </a:pPr>
            <a:endParaRPr lang="en-US" sz="2800" dirty="0">
              <a:latin typeface="Times New Roman" pitchFamily="18" charset="0"/>
              <a:cs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6333" y="214290"/>
            <a:ext cx="1742391" cy="1143008"/>
          </a:xfrm>
          <a:prstGeom prst="rect">
            <a:avLst/>
          </a:prstGeom>
        </p:spPr>
      </p:pic>
      <p:sp>
        <p:nvSpPr>
          <p:cNvPr id="5" name="Slide Number Placeholder 4"/>
          <p:cNvSpPr>
            <a:spLocks noGrp="1"/>
          </p:cNvSpPr>
          <p:nvPr>
            <p:ph type="sldNum" sz="quarter" idx="11"/>
          </p:nvPr>
        </p:nvSpPr>
        <p:spPr/>
        <p:txBody>
          <a:bodyPr/>
          <a:lstStyle/>
          <a:p>
            <a:fld id="{C1AB3586-9833-407A-8B3B-FAE83F554AD2}" type="slidenum">
              <a:rPr lang="en-US" smtClean="0"/>
              <a:pPr/>
              <a:t>54</a:t>
            </a:fld>
            <a:endParaRPr lang="en-US"/>
          </a:p>
        </p:txBody>
      </p:sp>
    </p:spTree>
    <p:extLst>
      <p:ext uri="{BB962C8B-B14F-4D97-AF65-F5344CB8AC3E}">
        <p14:creationId xmlns:p14="http://schemas.microsoft.com/office/powerpoint/2010/main" val="3015520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596" y="1428736"/>
            <a:ext cx="8501122" cy="3267092"/>
          </a:xfrm>
        </p:spPr>
        <p:txBody>
          <a:bodyPr>
            <a:noAutofit/>
          </a:bodyPr>
          <a:lstStyle/>
          <a:p>
            <a:pPr algn="just">
              <a:buNone/>
            </a:pPr>
            <a:endParaRPr lang="en-US" sz="2400" dirty="0">
              <a:solidFill>
                <a:srgbClr val="FFFF00"/>
              </a:solidFill>
              <a:effectLst/>
              <a:latin typeface="Times New Roman" pitchFamily="18" charset="0"/>
              <a:cs typeface="Times New Roman" pitchFamily="18" charset="0"/>
            </a:endParaRPr>
          </a:p>
          <a:p>
            <a:pPr algn="just">
              <a:buNone/>
            </a:pPr>
            <a:r>
              <a:rPr lang="en-US" sz="2400" dirty="0">
                <a:solidFill>
                  <a:srgbClr val="FFFF00"/>
                </a:solidFill>
                <a:effectLst/>
                <a:latin typeface="Times New Roman" pitchFamily="18" charset="0"/>
                <a:cs typeface="Times New Roman" pitchFamily="18" charset="0"/>
              </a:rPr>
              <a:t>Clinical Features</a:t>
            </a:r>
          </a:p>
          <a:p>
            <a:pPr algn="just">
              <a:buFont typeface="Wingdings" panose="05000000000000000000" pitchFamily="2" charset="2"/>
              <a:buChar char="q"/>
            </a:pPr>
            <a:endParaRPr lang="en-US" sz="2400" dirty="0">
              <a:solidFill>
                <a:srgbClr val="FFFF00"/>
              </a:solidFill>
              <a:effectLst/>
              <a:latin typeface="Times New Roman" pitchFamily="18" charset="0"/>
              <a:cs typeface="Times New Roman" pitchFamily="18" charset="0"/>
            </a:endParaRPr>
          </a:p>
          <a:p>
            <a:pPr algn="just">
              <a:lnSpc>
                <a:spcPct val="150000"/>
              </a:lnSpc>
              <a:buFont typeface="Wingdings" pitchFamily="2" charset="2"/>
              <a:buChar char="q"/>
            </a:pPr>
            <a:r>
              <a:rPr lang="en-US" sz="2000" dirty="0">
                <a:latin typeface="Times New Roman" pitchFamily="18" charset="0"/>
                <a:cs typeface="Times New Roman" pitchFamily="18" charset="0"/>
              </a:rPr>
              <a:t>In children, the primary infection may be manifested by acute symptoms </a:t>
            </a:r>
            <a:r>
              <a:rPr lang="en-US" sz="2000" dirty="0">
                <a:solidFill>
                  <a:srgbClr val="FFC000"/>
                </a:solidFill>
                <a:latin typeface="Times New Roman" pitchFamily="18" charset="0"/>
                <a:cs typeface="Times New Roman" pitchFamily="18" charset="0"/>
              </a:rPr>
              <a:t>(acute herpetic </a:t>
            </a:r>
            <a:r>
              <a:rPr lang="en-US" sz="2000" dirty="0" err="1">
                <a:solidFill>
                  <a:srgbClr val="FFC000"/>
                </a:solidFill>
                <a:latin typeface="Times New Roman" pitchFamily="18" charset="0"/>
                <a:cs typeface="Times New Roman" pitchFamily="18" charset="0"/>
              </a:rPr>
              <a:t>gingivostomatitis</a:t>
            </a:r>
            <a:r>
              <a:rPr lang="en-US" sz="2000" dirty="0">
                <a:solidFill>
                  <a:srgbClr val="FFC000"/>
                </a:solidFill>
                <a:latin typeface="Times New Roman" pitchFamily="18" charset="0"/>
                <a:cs typeface="Times New Roman" pitchFamily="18" charset="0"/>
              </a:rPr>
              <a:t>).</a:t>
            </a:r>
          </a:p>
          <a:p>
            <a:pPr algn="just">
              <a:lnSpc>
                <a:spcPct val="150000"/>
              </a:lnSpc>
              <a:buFont typeface="Wingdings" pitchFamily="2" charset="2"/>
              <a:buChar char="q"/>
            </a:pPr>
            <a:r>
              <a:rPr lang="en-US" sz="2000" dirty="0">
                <a:latin typeface="Times New Roman" pitchFamily="18" charset="0"/>
                <a:cs typeface="Times New Roman" pitchFamily="18" charset="0"/>
              </a:rPr>
              <a:t>Acute disease can occur in children with clean mouths and healthy oral tissues.</a:t>
            </a:r>
          </a:p>
          <a:p>
            <a:pPr algn="just">
              <a:lnSpc>
                <a:spcPct val="150000"/>
              </a:lnSpc>
              <a:buFont typeface="Wingdings" pitchFamily="2" charset="2"/>
              <a:buChar char="q"/>
            </a:pPr>
            <a:r>
              <a:rPr lang="en-US" sz="2000" dirty="0">
                <a:latin typeface="Times New Roman" pitchFamily="18" charset="0"/>
                <a:cs typeface="Times New Roman" pitchFamily="18" charset="0"/>
              </a:rPr>
              <a:t>symptoms of the disease develop suddenly and include:</a:t>
            </a:r>
            <a:endParaRPr lang="en-US" sz="2000" i="1" dirty="0">
              <a:effectLst/>
              <a:latin typeface="Times New Roman" pitchFamily="18" charset="0"/>
              <a:cs typeface="Times New Roman" pitchFamily="18" charset="0"/>
            </a:endParaRPr>
          </a:p>
          <a:p>
            <a:pPr marL="17463" indent="0">
              <a:lnSpc>
                <a:spcPct val="150000"/>
              </a:lnSpc>
              <a:buNone/>
            </a:pPr>
            <a:r>
              <a:rPr lang="en-US" sz="2000" dirty="0">
                <a:effectLst/>
                <a:latin typeface="Times New Roman" pitchFamily="18" charset="0"/>
                <a:cs typeface="Times New Roman" pitchFamily="18" charset="0"/>
              </a:rPr>
              <a:t>1.Gingiva appears to be </a:t>
            </a:r>
            <a:r>
              <a:rPr lang="en-US" sz="2000" dirty="0">
                <a:solidFill>
                  <a:srgbClr val="FFFF00"/>
                </a:solidFill>
                <a:effectLst/>
                <a:latin typeface="Times New Roman" pitchFamily="18" charset="0"/>
                <a:cs typeface="Times New Roman" pitchFamily="18" charset="0"/>
              </a:rPr>
              <a:t>diffuse red, erythematous, </a:t>
            </a:r>
            <a:r>
              <a:rPr lang="en-US" sz="2000" dirty="0">
                <a:effectLst/>
                <a:latin typeface="Times New Roman" pitchFamily="18" charset="0"/>
                <a:cs typeface="Times New Roman" pitchFamily="18" charset="0"/>
              </a:rPr>
              <a:t>with varying degree of edema and gingival bleeding.</a:t>
            </a:r>
          </a:p>
          <a:p>
            <a:pPr marL="17463" indent="0">
              <a:lnSpc>
                <a:spcPct val="150000"/>
              </a:lnSpc>
              <a:buNone/>
            </a:pPr>
            <a:r>
              <a:rPr lang="en-US" sz="2000" dirty="0">
                <a:effectLst/>
                <a:latin typeface="Times New Roman" pitchFamily="18" charset="0"/>
                <a:cs typeface="Times New Roman" pitchFamily="18" charset="0"/>
              </a:rPr>
              <a:t>2. In the initial stage, it appears to be discrete, </a:t>
            </a:r>
            <a:r>
              <a:rPr lang="en-US" sz="2000" dirty="0">
                <a:solidFill>
                  <a:srgbClr val="FFFF00"/>
                </a:solidFill>
                <a:effectLst/>
                <a:latin typeface="Times New Roman" pitchFamily="18" charset="0"/>
                <a:cs typeface="Times New Roman" pitchFamily="18" charset="0"/>
              </a:rPr>
              <a:t>spherical grey vesicles </a:t>
            </a:r>
            <a:r>
              <a:rPr lang="en-US" sz="2000" dirty="0">
                <a:effectLst/>
                <a:latin typeface="Times New Roman" pitchFamily="18" charset="0"/>
                <a:cs typeface="Times New Roman" pitchFamily="18" charset="0"/>
              </a:rPr>
              <a:t>involving labial and </a:t>
            </a:r>
            <a:r>
              <a:rPr lang="en-US" sz="2000" dirty="0" err="1">
                <a:effectLst/>
                <a:latin typeface="Times New Roman" pitchFamily="18" charset="0"/>
                <a:cs typeface="Times New Roman" pitchFamily="18" charset="0"/>
              </a:rPr>
              <a:t>buccal</a:t>
            </a:r>
            <a:r>
              <a:rPr lang="en-US" sz="2000" dirty="0">
                <a:effectLst/>
                <a:latin typeface="Times New Roman" pitchFamily="18" charset="0"/>
                <a:cs typeface="Times New Roman" pitchFamily="18" charset="0"/>
              </a:rPr>
              <a:t> mucosa, soft palate, pharynx and tongue, approximately after 24 hours the </a:t>
            </a:r>
            <a:r>
              <a:rPr lang="en-US" sz="2000" dirty="0">
                <a:solidFill>
                  <a:srgbClr val="FFFF00"/>
                </a:solidFill>
                <a:effectLst/>
                <a:latin typeface="Times New Roman" pitchFamily="18" charset="0"/>
                <a:cs typeface="Times New Roman" pitchFamily="18" charset="0"/>
              </a:rPr>
              <a:t>vesicles rupture leaving painful ulcers</a:t>
            </a:r>
            <a:r>
              <a:rPr lang="en-US" sz="2000" dirty="0">
                <a:effectLst/>
                <a:latin typeface="Times New Roman" pitchFamily="18" charset="0"/>
                <a:cs typeface="Times New Roman" pitchFamily="18" charset="0"/>
              </a:rPr>
              <a:t>.</a:t>
            </a:r>
          </a:p>
        </p:txBody>
      </p:sp>
      <p:sp>
        <p:nvSpPr>
          <p:cNvPr id="3" name="Slide Number Placeholder 2"/>
          <p:cNvSpPr>
            <a:spLocks noGrp="1"/>
          </p:cNvSpPr>
          <p:nvPr>
            <p:ph type="sldNum" sz="quarter" idx="11"/>
          </p:nvPr>
        </p:nvSpPr>
        <p:spPr/>
        <p:txBody>
          <a:bodyPr/>
          <a:lstStyle/>
          <a:p>
            <a:fld id="{C1AB3586-9833-407A-8B3B-FAE83F554AD2}" type="slidenum">
              <a:rPr lang="en-US" smtClean="0"/>
              <a:pPr/>
              <a:t>55</a:t>
            </a:fld>
            <a:endParaRPr lang="en-US"/>
          </a:p>
        </p:txBody>
      </p:sp>
    </p:spTree>
    <p:extLst>
      <p:ext uri="{BB962C8B-B14F-4D97-AF65-F5344CB8AC3E}">
        <p14:creationId xmlns:p14="http://schemas.microsoft.com/office/powerpoint/2010/main" val="7644522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596" y="642918"/>
            <a:ext cx="8429684" cy="3338530"/>
          </a:xfrm>
        </p:spPr>
        <p:txBody>
          <a:bodyPr>
            <a:noAutofit/>
          </a:bodyPr>
          <a:lstStyle/>
          <a:p>
            <a:pPr marL="18288" indent="0">
              <a:lnSpc>
                <a:spcPct val="150000"/>
              </a:lnSpc>
              <a:buNone/>
            </a:pPr>
            <a:r>
              <a:rPr lang="en-US" sz="2000" dirty="0">
                <a:effectLst/>
                <a:latin typeface="Times New Roman" pitchFamily="18" charset="0"/>
                <a:cs typeface="Times New Roman" pitchFamily="18" charset="0"/>
              </a:rPr>
              <a:t>3. The ulcers appear to be red, elevated with halo-like margins and a depressed yellowish or grayish-white central portion.</a:t>
            </a:r>
          </a:p>
          <a:p>
            <a:pPr marL="18288" indent="0">
              <a:lnSpc>
                <a:spcPct val="150000"/>
              </a:lnSpc>
              <a:buNone/>
            </a:pPr>
            <a:r>
              <a:rPr lang="en-US" sz="2000" dirty="0">
                <a:effectLst/>
                <a:latin typeface="Times New Roman" pitchFamily="18" charset="0"/>
                <a:cs typeface="Times New Roman" pitchFamily="18" charset="0"/>
              </a:rPr>
              <a:t>4. The course of the disease is </a:t>
            </a:r>
            <a:r>
              <a:rPr lang="en-US" sz="2000" dirty="0">
                <a:solidFill>
                  <a:srgbClr val="FFFF00"/>
                </a:solidFill>
                <a:effectLst/>
                <a:latin typeface="Times New Roman" pitchFamily="18" charset="0"/>
                <a:cs typeface="Times New Roman" pitchFamily="18" charset="0"/>
              </a:rPr>
              <a:t>7 to 10 days</a:t>
            </a:r>
            <a:r>
              <a:rPr lang="en-US" sz="2000" dirty="0">
                <a:effectLst/>
                <a:latin typeface="Times New Roman" pitchFamily="18" charset="0"/>
                <a:cs typeface="Times New Roman" pitchFamily="18" charset="0"/>
              </a:rPr>
              <a:t>.</a:t>
            </a:r>
          </a:p>
          <a:p>
            <a:pPr marL="18288" indent="0">
              <a:lnSpc>
                <a:spcPct val="150000"/>
              </a:lnSpc>
              <a:buNone/>
            </a:pPr>
            <a:r>
              <a:rPr lang="en-US" sz="2000" dirty="0">
                <a:effectLst/>
                <a:latin typeface="Times New Roman" pitchFamily="18" charset="0"/>
                <a:cs typeface="Times New Roman" pitchFamily="18" charset="0"/>
              </a:rPr>
              <a:t>5. Generalized soreness of the oral cavity, which interferes with the eating and drinking.</a:t>
            </a:r>
          </a:p>
          <a:p>
            <a:pPr marL="18288" indent="0">
              <a:lnSpc>
                <a:spcPct val="150000"/>
              </a:lnSpc>
              <a:buNone/>
            </a:pPr>
            <a:r>
              <a:rPr lang="en-US" sz="2000" dirty="0">
                <a:effectLst/>
                <a:latin typeface="Times New Roman" pitchFamily="18" charset="0"/>
                <a:cs typeface="Times New Roman" pitchFamily="18" charset="0"/>
              </a:rPr>
              <a:t>6. The ruptured vesicles are sensitive to touch, thermal changes and food.</a:t>
            </a:r>
          </a:p>
          <a:p>
            <a:pPr marL="18288" indent="0">
              <a:lnSpc>
                <a:spcPct val="150000"/>
              </a:lnSpc>
              <a:buNone/>
            </a:pPr>
            <a:endParaRPr lang="en-US" sz="2000" dirty="0">
              <a:effectLst/>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5140" y="4643446"/>
            <a:ext cx="2205053" cy="1936759"/>
          </a:xfrm>
          <a:prstGeom prst="rect">
            <a:avLst/>
          </a:prstGeom>
          <a:noFill/>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1934" y="4572008"/>
            <a:ext cx="2242991" cy="2017705"/>
          </a:xfrm>
          <a:prstGeom prst="rect">
            <a:avLst/>
          </a:prstGeom>
          <a:ln>
            <a:noFill/>
          </a:ln>
          <a:effectLst>
            <a:glow rad="228600">
              <a:schemeClr val="accent6">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1"/>
          </p:nvPr>
        </p:nvSpPr>
        <p:spPr/>
        <p:txBody>
          <a:bodyPr/>
          <a:lstStyle/>
          <a:p>
            <a:fld id="{C1AB3586-9833-407A-8B3B-FAE83F554AD2}" type="slidenum">
              <a:rPr lang="en-US" smtClean="0"/>
              <a:pPr/>
              <a:t>56</a:t>
            </a:fld>
            <a:endParaRPr lang="en-US"/>
          </a:p>
        </p:txBody>
      </p:sp>
    </p:spTree>
    <p:extLst>
      <p:ext uri="{BB962C8B-B14F-4D97-AF65-F5344CB8AC3E}">
        <p14:creationId xmlns:p14="http://schemas.microsoft.com/office/powerpoint/2010/main" val="764452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382" y="1524000"/>
            <a:ext cx="8156460" cy="3657599"/>
          </a:xfrm>
        </p:spPr>
        <p:txBody>
          <a:bodyPr>
            <a:noAutofit/>
          </a:bodyPr>
          <a:lstStyle/>
          <a:p>
            <a:pPr marL="18288" indent="0">
              <a:lnSpc>
                <a:spcPct val="150000"/>
              </a:lnSpc>
              <a:buNone/>
            </a:pPr>
            <a:r>
              <a:rPr lang="en-US" sz="2800" dirty="0">
                <a:solidFill>
                  <a:srgbClr val="FFFF00"/>
                </a:solidFill>
                <a:effectLst/>
                <a:latin typeface="Times New Roman" pitchFamily="18" charset="0"/>
                <a:cs typeface="Times New Roman" pitchFamily="18" charset="0"/>
              </a:rPr>
              <a:t>Diagnosis</a:t>
            </a:r>
          </a:p>
          <a:p>
            <a:pPr marL="360363" indent="-342900" algn="just">
              <a:lnSpc>
                <a:spcPct val="150000"/>
              </a:lnSpc>
              <a:buFont typeface="Wingdings" pitchFamily="2" charset="2"/>
              <a:buChar char="v"/>
            </a:pPr>
            <a:r>
              <a:rPr lang="en-US" sz="2000" dirty="0">
                <a:effectLst/>
                <a:latin typeface="Times New Roman" pitchFamily="18" charset="0"/>
                <a:cs typeface="Times New Roman" pitchFamily="18" charset="0"/>
              </a:rPr>
              <a:t>The clinical features, history, and age group of the affected children are so characteristic that diagnosis is rarely problematic. </a:t>
            </a:r>
          </a:p>
          <a:p>
            <a:pPr marL="360363" indent="-342900" algn="just">
              <a:lnSpc>
                <a:spcPct val="150000"/>
              </a:lnSpc>
              <a:buFont typeface="Wingdings" pitchFamily="2" charset="2"/>
              <a:buChar char="v"/>
            </a:pPr>
            <a:r>
              <a:rPr lang="en-US" sz="2000" dirty="0">
                <a:effectLst/>
                <a:latin typeface="Times New Roman" pitchFamily="18" charset="0"/>
                <a:cs typeface="Times New Roman" pitchFamily="18" charset="0"/>
              </a:rPr>
              <a:t>If in doubt, however, smears from recently ruptured vesicles reveal “</a:t>
            </a:r>
            <a:r>
              <a:rPr lang="en-US" sz="2000" dirty="0">
                <a:solidFill>
                  <a:srgbClr val="FFFF00"/>
                </a:solidFill>
                <a:effectLst/>
                <a:latin typeface="Times New Roman" pitchFamily="18" charset="0"/>
                <a:cs typeface="Times New Roman" pitchFamily="18" charset="0"/>
              </a:rPr>
              <a:t>Ballooning degeneration</a:t>
            </a:r>
            <a:r>
              <a:rPr lang="en-US" sz="2000" dirty="0">
                <a:effectLst/>
                <a:latin typeface="Times New Roman" pitchFamily="18" charset="0"/>
                <a:cs typeface="Times New Roman" pitchFamily="18" charset="0"/>
              </a:rPr>
              <a:t>” epithelial cells with </a:t>
            </a:r>
            <a:r>
              <a:rPr lang="en-US" sz="2000" dirty="0" err="1">
                <a:effectLst/>
                <a:latin typeface="Times New Roman" pitchFamily="18" charset="0"/>
                <a:cs typeface="Times New Roman" pitchFamily="18" charset="0"/>
              </a:rPr>
              <a:t>intranuclear</a:t>
            </a:r>
            <a:r>
              <a:rPr lang="en-US" sz="2000" dirty="0">
                <a:effectLst/>
                <a:latin typeface="Times New Roman" pitchFamily="18" charset="0"/>
                <a:cs typeface="Times New Roman" pitchFamily="18" charset="0"/>
              </a:rPr>
              <a:t> inclusions.</a:t>
            </a:r>
          </a:p>
          <a:p>
            <a:pPr marL="360363" indent="-342900" algn="just">
              <a:lnSpc>
                <a:spcPct val="150000"/>
              </a:lnSpc>
              <a:buFont typeface="Wingdings" pitchFamily="2" charset="2"/>
              <a:buChar char="v"/>
            </a:pPr>
            <a:r>
              <a:rPr lang="en-US" sz="2000" dirty="0">
                <a:latin typeface="Times New Roman" pitchFamily="18" charset="0"/>
                <a:cs typeface="Times New Roman" pitchFamily="18" charset="0"/>
              </a:rPr>
              <a:t>Four fold rise of serum antibodies to HSV-1</a:t>
            </a:r>
          </a:p>
          <a:p>
            <a:pPr marL="360363" indent="-342900" algn="just">
              <a:lnSpc>
                <a:spcPct val="150000"/>
              </a:lnSpc>
              <a:buFont typeface="Wingdings" pitchFamily="2" charset="2"/>
              <a:buChar char="v"/>
            </a:pPr>
            <a:r>
              <a:rPr lang="en-US" sz="2000" dirty="0">
                <a:latin typeface="Times New Roman" pitchFamily="18" charset="0"/>
                <a:cs typeface="Times New Roman" pitchFamily="18" charset="0"/>
              </a:rPr>
              <a:t>Lesion culture will also show positive results for HSV-1</a:t>
            </a:r>
            <a:endParaRPr lang="en-US" sz="2000" dirty="0">
              <a:effectLst/>
              <a:latin typeface="Times New Roman" pitchFamily="18" charset="0"/>
              <a:cs typeface="Times New Roman" pitchFamily="18" charset="0"/>
            </a:endParaRPr>
          </a:p>
        </p:txBody>
      </p:sp>
      <p:sp>
        <p:nvSpPr>
          <p:cNvPr id="3" name="Slide Number Placeholder 2"/>
          <p:cNvSpPr>
            <a:spLocks noGrp="1"/>
          </p:cNvSpPr>
          <p:nvPr>
            <p:ph type="sldNum" sz="quarter" idx="11"/>
          </p:nvPr>
        </p:nvSpPr>
        <p:spPr/>
        <p:txBody>
          <a:bodyPr/>
          <a:lstStyle/>
          <a:p>
            <a:fld id="{C1AB3586-9833-407A-8B3B-FAE83F554AD2}" type="slidenum">
              <a:rPr lang="en-US" smtClean="0"/>
              <a:pPr/>
              <a:t>57</a:t>
            </a:fld>
            <a:endParaRPr lang="en-US"/>
          </a:p>
        </p:txBody>
      </p:sp>
    </p:spTree>
    <p:extLst>
      <p:ext uri="{BB962C8B-B14F-4D97-AF65-F5344CB8AC3E}">
        <p14:creationId xmlns:p14="http://schemas.microsoft.com/office/powerpoint/2010/main" val="14445773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282" y="1752600"/>
            <a:ext cx="8715436" cy="3657599"/>
          </a:xfrm>
        </p:spPr>
        <p:txBody>
          <a:bodyPr>
            <a:noAutofit/>
          </a:bodyPr>
          <a:lstStyle/>
          <a:p>
            <a:pPr>
              <a:lnSpc>
                <a:spcPct val="150000"/>
              </a:lnSpc>
              <a:buFont typeface="Wingdings" pitchFamily="2" charset="2"/>
              <a:buChar char="§"/>
            </a:pPr>
            <a:r>
              <a:rPr lang="en-US" sz="2000" dirty="0">
                <a:effectLst/>
                <a:latin typeface="Times New Roman" pitchFamily="18" charset="0"/>
                <a:cs typeface="Times New Roman" pitchFamily="18" charset="0"/>
              </a:rPr>
              <a:t>Bed rest and a soft diet are recommended during the febrile stage and the child should be kept well hydrated. </a:t>
            </a:r>
          </a:p>
          <a:p>
            <a:pPr>
              <a:lnSpc>
                <a:spcPct val="150000"/>
              </a:lnSpc>
              <a:buFont typeface="Wingdings" pitchFamily="2" charset="2"/>
              <a:buChar char="§"/>
            </a:pPr>
            <a:r>
              <a:rPr lang="en-US" sz="2000" dirty="0">
                <a:effectLst/>
                <a:latin typeface="Times New Roman" pitchFamily="18" charset="0"/>
                <a:cs typeface="Times New Roman" pitchFamily="18" charset="0"/>
              </a:rPr>
              <a:t>Pyrexia is reduced using a </a:t>
            </a:r>
            <a:r>
              <a:rPr lang="en-US" sz="2000" dirty="0">
                <a:solidFill>
                  <a:srgbClr val="FFFF00"/>
                </a:solidFill>
                <a:effectLst/>
                <a:latin typeface="Times New Roman" pitchFamily="18" charset="0"/>
                <a:cs typeface="Times New Roman" pitchFamily="18" charset="0"/>
              </a:rPr>
              <a:t>paracetamol</a:t>
            </a:r>
            <a:r>
              <a:rPr lang="en-US" sz="2000" dirty="0">
                <a:effectLst/>
                <a:latin typeface="Times New Roman" pitchFamily="18" charset="0"/>
                <a:cs typeface="Times New Roman" pitchFamily="18" charset="0"/>
              </a:rPr>
              <a:t> suspension.</a:t>
            </a:r>
          </a:p>
          <a:p>
            <a:pPr>
              <a:lnSpc>
                <a:spcPct val="150000"/>
              </a:lnSpc>
              <a:buFont typeface="Wingdings" pitchFamily="2" charset="2"/>
              <a:buChar char="§"/>
            </a:pPr>
            <a:r>
              <a:rPr lang="en-US" sz="2000" dirty="0">
                <a:effectLst/>
                <a:latin typeface="Times New Roman" pitchFamily="18" charset="0"/>
                <a:cs typeface="Times New Roman" pitchFamily="18" charset="0"/>
              </a:rPr>
              <a:t>secondary infection of ulcers may be prevented using </a:t>
            </a:r>
            <a:r>
              <a:rPr lang="en-US" sz="2000" dirty="0" err="1">
                <a:solidFill>
                  <a:srgbClr val="FFFF00"/>
                </a:solidFill>
                <a:effectLst/>
                <a:latin typeface="Times New Roman" pitchFamily="18" charset="0"/>
                <a:cs typeface="Times New Roman" pitchFamily="18" charset="0"/>
              </a:rPr>
              <a:t>chlorhexidine</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mouthrinse</a:t>
            </a:r>
            <a:r>
              <a:rPr lang="en-US" sz="2000" dirty="0">
                <a:effectLst/>
                <a:latin typeface="Times New Roman" pitchFamily="18" charset="0"/>
                <a:cs typeface="Times New Roman" pitchFamily="18" charset="0"/>
              </a:rPr>
              <a:t> (0.2%, two to three times a day)- in older children who are able to expectorate, but in younger children (under 6 years of age) a chlorhexidine spray can be used (twice daily) or the solution applied using a sponge swab. </a:t>
            </a:r>
          </a:p>
        </p:txBody>
      </p:sp>
      <p:sp>
        <p:nvSpPr>
          <p:cNvPr id="5" name="TextBox 4"/>
          <p:cNvSpPr txBox="1"/>
          <p:nvPr/>
        </p:nvSpPr>
        <p:spPr>
          <a:xfrm>
            <a:off x="214282" y="1000108"/>
            <a:ext cx="2971800" cy="646331"/>
          </a:xfrm>
          <a:prstGeom prst="rect">
            <a:avLst/>
          </a:prstGeom>
          <a:noFill/>
        </p:spPr>
        <p:txBody>
          <a:bodyPr wrap="square" rtlCol="0">
            <a:spAutoFit/>
          </a:bodyPr>
          <a:lstStyle/>
          <a:p>
            <a:r>
              <a:rPr lang="en-US" sz="3600" dirty="0">
                <a:solidFill>
                  <a:srgbClr val="FFFF00"/>
                </a:solidFill>
                <a:latin typeface="Times New Roman" pitchFamily="18" charset="0"/>
                <a:cs typeface="Times New Roman" pitchFamily="18" charset="0"/>
              </a:rPr>
              <a:t>Treatment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152400"/>
            <a:ext cx="1438451" cy="1333500"/>
          </a:xfrm>
          <a:prstGeom prst="rect">
            <a:avLst/>
          </a:prstGeom>
        </p:spPr>
      </p:pic>
      <p:sp>
        <p:nvSpPr>
          <p:cNvPr id="4" name="Slide Number Placeholder 3"/>
          <p:cNvSpPr>
            <a:spLocks noGrp="1"/>
          </p:cNvSpPr>
          <p:nvPr>
            <p:ph type="sldNum" sz="quarter" idx="11"/>
          </p:nvPr>
        </p:nvSpPr>
        <p:spPr/>
        <p:txBody>
          <a:bodyPr/>
          <a:lstStyle/>
          <a:p>
            <a:fld id="{C1AB3586-9833-407A-8B3B-FAE83F554AD2}" type="slidenum">
              <a:rPr lang="en-US" smtClean="0"/>
              <a:pPr/>
              <a:t>58</a:t>
            </a:fld>
            <a:endParaRPr lang="en-US"/>
          </a:p>
        </p:txBody>
      </p:sp>
    </p:spTree>
    <p:extLst>
      <p:ext uri="{BB962C8B-B14F-4D97-AF65-F5344CB8AC3E}">
        <p14:creationId xmlns:p14="http://schemas.microsoft.com/office/powerpoint/2010/main" val="290405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750" tmFilter="0, 0; .2, .5; .8, .5; 1, 0"/>
                                        <p:tgtEl>
                                          <p:spTgt spid="3"/>
                                        </p:tgtEl>
                                      </p:cBhvr>
                                    </p:animEffect>
                                    <p:animScale>
                                      <p:cBhvr>
                                        <p:cTn id="7" dur="375"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282" y="1752600"/>
            <a:ext cx="8701118" cy="3657599"/>
          </a:xfrm>
        </p:spPr>
        <p:txBody>
          <a:bodyPr>
            <a:noAutofit/>
          </a:bodyPr>
          <a:lstStyle/>
          <a:p>
            <a:pPr algn="just">
              <a:lnSpc>
                <a:spcPct val="150000"/>
              </a:lnSpc>
              <a:buFont typeface="Wingdings" pitchFamily="2" charset="2"/>
              <a:buChar char="§"/>
            </a:pPr>
            <a:r>
              <a:rPr lang="en-US" sz="2000" spc="-5" dirty="0">
                <a:latin typeface="Times New Roman" pitchFamily="18" charset="0"/>
                <a:cs typeface="Times New Roman" pitchFamily="18" charset="0"/>
              </a:rPr>
              <a:t>The application of a mild </a:t>
            </a:r>
            <a:r>
              <a:rPr lang="en-US" sz="2000" dirty="0">
                <a:latin typeface="Times New Roman" pitchFamily="18" charset="0"/>
                <a:cs typeface="Times New Roman" pitchFamily="18" charset="0"/>
              </a:rPr>
              <a:t>topical </a:t>
            </a:r>
            <a:r>
              <a:rPr lang="en-US" sz="2000" spc="-5" dirty="0">
                <a:latin typeface="Times New Roman" pitchFamily="18" charset="0"/>
                <a:cs typeface="Times New Roman" pitchFamily="18" charset="0"/>
              </a:rPr>
              <a:t>anesthetic, </a:t>
            </a:r>
            <a:r>
              <a:rPr lang="en-US" sz="2000" dirty="0">
                <a:latin typeface="Times New Roman" pitchFamily="18" charset="0"/>
                <a:cs typeface="Times New Roman" pitchFamily="18" charset="0"/>
              </a:rPr>
              <a:t>such </a:t>
            </a:r>
            <a:r>
              <a:rPr lang="en-US" sz="2000" spc="-5" dirty="0">
                <a:latin typeface="Times New Roman" pitchFamily="18" charset="0"/>
                <a:cs typeface="Times New Roman" pitchFamily="18" charset="0"/>
              </a:rPr>
              <a:t>as </a:t>
            </a:r>
            <a:r>
              <a:rPr lang="en-US" sz="2000" spc="-5" dirty="0" err="1">
                <a:solidFill>
                  <a:srgbClr val="FFFF00"/>
                </a:solidFill>
                <a:latin typeface="Times New Roman" pitchFamily="18" charset="0"/>
                <a:cs typeface="Times New Roman" pitchFamily="18" charset="0"/>
              </a:rPr>
              <a:t>dyclonine</a:t>
            </a:r>
            <a:r>
              <a:rPr lang="en-US" sz="2000" spc="-5" dirty="0">
                <a:solidFill>
                  <a:srgbClr val="FFFF00"/>
                </a:solidFill>
                <a:latin typeface="Times New Roman" pitchFamily="18" charset="0"/>
                <a:cs typeface="Times New Roman" pitchFamily="18" charset="0"/>
              </a:rPr>
              <a:t> hydrochloride  </a:t>
            </a:r>
            <a:r>
              <a:rPr lang="en-US" sz="2000" spc="-10" dirty="0">
                <a:latin typeface="Times New Roman" pitchFamily="18" charset="0"/>
                <a:cs typeface="Times New Roman" pitchFamily="18" charset="0"/>
              </a:rPr>
              <a:t>(0.5%) </a:t>
            </a:r>
            <a:r>
              <a:rPr lang="en-US" sz="2000" spc="-5" dirty="0">
                <a:latin typeface="Times New Roman" pitchFamily="18" charset="0"/>
                <a:cs typeface="Times New Roman" pitchFamily="18" charset="0"/>
              </a:rPr>
              <a:t>(</a:t>
            </a:r>
            <a:r>
              <a:rPr lang="en-US" sz="2000" spc="-5" dirty="0" err="1">
                <a:latin typeface="Times New Roman" pitchFamily="18" charset="0"/>
                <a:cs typeface="Times New Roman" pitchFamily="18" charset="0"/>
              </a:rPr>
              <a:t>dyclone</a:t>
            </a:r>
            <a:r>
              <a:rPr lang="en-US" sz="2000" spc="-5" dirty="0">
                <a:latin typeface="Times New Roman" pitchFamily="18" charset="0"/>
                <a:cs typeface="Times New Roman" pitchFamily="18" charset="0"/>
              </a:rPr>
              <a:t>), before </a:t>
            </a:r>
            <a:r>
              <a:rPr lang="en-US" sz="2000" spc="-10" dirty="0">
                <a:latin typeface="Times New Roman" pitchFamily="18" charset="0"/>
                <a:cs typeface="Times New Roman" pitchFamily="18" charset="0"/>
              </a:rPr>
              <a:t>mealtime </a:t>
            </a:r>
            <a:r>
              <a:rPr lang="en-US" sz="2000" spc="-5" dirty="0">
                <a:latin typeface="Times New Roman" pitchFamily="18" charset="0"/>
                <a:cs typeface="Times New Roman" pitchFamily="18" charset="0"/>
              </a:rPr>
              <a:t>temporarily relieves the pain</a:t>
            </a:r>
            <a:r>
              <a:rPr lang="en-US" sz="2000" spc="170" dirty="0">
                <a:latin typeface="Times New Roman" pitchFamily="18" charset="0"/>
                <a:cs typeface="Times New Roman" pitchFamily="18" charset="0"/>
              </a:rPr>
              <a:t> </a:t>
            </a:r>
          </a:p>
          <a:p>
            <a:pPr algn="just">
              <a:lnSpc>
                <a:spcPct val="150000"/>
              </a:lnSpc>
              <a:buFont typeface="Wingdings" pitchFamily="2" charset="2"/>
              <a:buChar char="§"/>
            </a:pPr>
            <a:r>
              <a:rPr lang="en-US" sz="2000" dirty="0">
                <a:effectLst/>
                <a:latin typeface="Times New Roman" pitchFamily="18" charset="0"/>
                <a:cs typeface="Times New Roman" pitchFamily="18" charset="0"/>
              </a:rPr>
              <a:t>In severe cases of herpes simplex, systemic </a:t>
            </a:r>
            <a:r>
              <a:rPr lang="en-US" sz="2000" dirty="0">
                <a:solidFill>
                  <a:srgbClr val="FFFF00"/>
                </a:solidFill>
                <a:effectLst/>
                <a:latin typeface="Times New Roman" pitchFamily="18" charset="0"/>
                <a:cs typeface="Times New Roman" pitchFamily="18" charset="0"/>
              </a:rPr>
              <a:t>acyclovir</a:t>
            </a:r>
            <a:r>
              <a:rPr lang="en-US" sz="2000" dirty="0">
                <a:effectLst/>
                <a:latin typeface="Times New Roman" pitchFamily="18" charset="0"/>
                <a:cs typeface="Times New Roman" pitchFamily="18" charset="0"/>
              </a:rPr>
              <a:t> can be prescribed as a suspension (200 mg) and swallowed, five times daily for 5 days. In children under 2 years the dose is halved. </a:t>
            </a:r>
            <a:endParaRPr lang="en-US" sz="2000" spc="170" dirty="0">
              <a:effectLst/>
              <a:latin typeface="Times New Roman" pitchFamily="18" charset="0"/>
              <a:cs typeface="Times New Roman" pitchFamily="18" charset="0"/>
            </a:endParaRPr>
          </a:p>
          <a:p>
            <a:pPr algn="just">
              <a:lnSpc>
                <a:spcPct val="150000"/>
              </a:lnSpc>
              <a:buFont typeface="Wingdings" pitchFamily="2" charset="2"/>
              <a:buChar char="§"/>
            </a:pPr>
            <a:r>
              <a:rPr lang="en-US" sz="2000" spc="-5" dirty="0">
                <a:latin typeface="Times New Roman" pitchFamily="18" charset="0"/>
                <a:cs typeface="Times New Roman" pitchFamily="18" charset="0"/>
              </a:rPr>
              <a:t>Isolation from other </a:t>
            </a:r>
            <a:r>
              <a:rPr lang="en-US" sz="2000" spc="-10" dirty="0">
                <a:latin typeface="Times New Roman" pitchFamily="18" charset="0"/>
                <a:cs typeface="Times New Roman" pitchFamily="18" charset="0"/>
              </a:rPr>
              <a:t>children</a:t>
            </a:r>
            <a:r>
              <a:rPr lang="en-US" sz="2000" spc="40" dirty="0">
                <a:latin typeface="Times New Roman" pitchFamily="18" charset="0"/>
                <a:cs typeface="Times New Roman" pitchFamily="18" charset="0"/>
              </a:rPr>
              <a:t> </a:t>
            </a:r>
            <a:r>
              <a:rPr lang="en-US" sz="2000" spc="-5" dirty="0">
                <a:latin typeface="Times New Roman" pitchFamily="18" charset="0"/>
                <a:cs typeface="Times New Roman" pitchFamily="18" charset="0"/>
              </a:rPr>
              <a:t>.</a:t>
            </a:r>
          </a:p>
          <a:p>
            <a:pPr marL="213868" indent="-457200">
              <a:lnSpc>
                <a:spcPct val="150000"/>
              </a:lnSpc>
              <a:buFont typeface="Wingdings" pitchFamily="2" charset="2"/>
              <a:buChar char="§"/>
            </a:pPr>
            <a:endParaRPr lang="en-US" sz="2800" dirty="0">
              <a:latin typeface="Times New Roman" pitchFamily="18" charset="0"/>
              <a:cs typeface="Times New Roman" pitchFamily="18" charset="0"/>
            </a:endParaRPr>
          </a:p>
          <a:p>
            <a:pPr>
              <a:lnSpc>
                <a:spcPct val="150000"/>
              </a:lnSpc>
              <a:buFont typeface="Wingdings" pitchFamily="2" charset="2"/>
              <a:buChar char="§"/>
            </a:pPr>
            <a:endParaRPr lang="en-US" sz="2000" dirty="0">
              <a:solidFill>
                <a:srgbClr val="FFFF00"/>
              </a:solidFill>
              <a:effectLst/>
              <a:latin typeface="Times New Roman" pitchFamily="18" charset="0"/>
              <a:cs typeface="Times New Roman" pitchFamily="18" charset="0"/>
            </a:endParaRPr>
          </a:p>
        </p:txBody>
      </p:sp>
      <p:sp>
        <p:nvSpPr>
          <p:cNvPr id="3" name="Rectangle 2"/>
          <p:cNvSpPr/>
          <p:nvPr/>
        </p:nvSpPr>
        <p:spPr>
          <a:xfrm>
            <a:off x="0" y="6500834"/>
            <a:ext cx="9144000" cy="315856"/>
          </a:xfrm>
          <a:prstGeom prst="rect">
            <a:avLst/>
          </a:prstGeom>
        </p:spPr>
        <p:txBody>
          <a:bodyPr wrap="square">
            <a:spAutoFit/>
          </a:bodyPr>
          <a:lstStyle/>
          <a:p>
            <a:pPr algn="ctr">
              <a:lnSpc>
                <a:spcPct val="150000"/>
              </a:lnSpc>
              <a:buFont typeface="Wingdings" pitchFamily="2" charset="2"/>
              <a:buChar char="§"/>
            </a:pPr>
            <a:r>
              <a:rPr lang="en-US" sz="1100" spc="20" dirty="0">
                <a:solidFill>
                  <a:srgbClr val="FFFF00"/>
                </a:solidFill>
                <a:latin typeface="Times New Roman"/>
                <a:cs typeface="Times New Roman"/>
              </a:rPr>
              <a:t>Ref : </a:t>
            </a:r>
            <a:r>
              <a:rPr lang="en-US" sz="1100" spc="20" dirty="0" err="1">
                <a:solidFill>
                  <a:srgbClr val="FFFF00"/>
                </a:solidFill>
                <a:latin typeface="Times New Roman"/>
                <a:cs typeface="Times New Roman"/>
              </a:rPr>
              <a:t>Welbury</a:t>
            </a:r>
            <a:r>
              <a:rPr lang="en-US" sz="1100" spc="20" dirty="0">
                <a:solidFill>
                  <a:srgbClr val="FFFF00"/>
                </a:solidFill>
                <a:latin typeface="Times New Roman"/>
                <a:cs typeface="Times New Roman"/>
              </a:rPr>
              <a:t> </a:t>
            </a:r>
            <a:r>
              <a:rPr lang="en-US" sz="1100" spc="-60" dirty="0">
                <a:solidFill>
                  <a:srgbClr val="FFFF00"/>
                </a:solidFill>
                <a:latin typeface="Times New Roman"/>
                <a:cs typeface="Times New Roman"/>
              </a:rPr>
              <a:t>R, </a:t>
            </a:r>
            <a:r>
              <a:rPr lang="en-US" sz="1100" spc="-5" dirty="0" err="1">
                <a:solidFill>
                  <a:srgbClr val="FFFF00"/>
                </a:solidFill>
                <a:latin typeface="Times New Roman"/>
                <a:cs typeface="Times New Roman"/>
              </a:rPr>
              <a:t>Duggal</a:t>
            </a:r>
            <a:r>
              <a:rPr lang="en-US" sz="1100" spc="-5" dirty="0">
                <a:solidFill>
                  <a:srgbClr val="FFFF00"/>
                </a:solidFill>
                <a:latin typeface="Times New Roman"/>
                <a:cs typeface="Times New Roman"/>
              </a:rPr>
              <a:t> </a:t>
            </a:r>
            <a:r>
              <a:rPr lang="en-US" sz="1100" spc="-75" dirty="0">
                <a:solidFill>
                  <a:srgbClr val="FFFF00"/>
                </a:solidFill>
                <a:latin typeface="Times New Roman"/>
                <a:cs typeface="Times New Roman"/>
              </a:rPr>
              <a:t>MS, </a:t>
            </a:r>
            <a:r>
              <a:rPr lang="en-US" sz="1100" spc="15" dirty="0" err="1">
                <a:solidFill>
                  <a:srgbClr val="FFFF00"/>
                </a:solidFill>
                <a:latin typeface="Times New Roman"/>
                <a:cs typeface="Times New Roman"/>
              </a:rPr>
              <a:t>Hosey</a:t>
            </a:r>
            <a:r>
              <a:rPr lang="en-US" sz="1100" spc="15" dirty="0">
                <a:solidFill>
                  <a:srgbClr val="FFFF00"/>
                </a:solidFill>
                <a:latin typeface="Times New Roman"/>
                <a:cs typeface="Times New Roman"/>
              </a:rPr>
              <a:t> </a:t>
            </a:r>
            <a:r>
              <a:rPr lang="en-US" sz="1100" spc="-105" dirty="0">
                <a:solidFill>
                  <a:srgbClr val="FFFF00"/>
                </a:solidFill>
                <a:latin typeface="Times New Roman"/>
                <a:cs typeface="Times New Roman"/>
              </a:rPr>
              <a:t>MT. </a:t>
            </a:r>
            <a:r>
              <a:rPr lang="en-US" sz="1100" spc="30" dirty="0">
                <a:solidFill>
                  <a:srgbClr val="FFFF00"/>
                </a:solidFill>
                <a:latin typeface="Times New Roman"/>
                <a:cs typeface="Times New Roman"/>
              </a:rPr>
              <a:t>Pediatric </a:t>
            </a:r>
            <a:r>
              <a:rPr lang="en-US" sz="1100" spc="50" dirty="0">
                <a:solidFill>
                  <a:srgbClr val="FFFF00"/>
                </a:solidFill>
                <a:latin typeface="Times New Roman"/>
                <a:cs typeface="Times New Roman"/>
              </a:rPr>
              <a:t>dentistry </a:t>
            </a:r>
            <a:r>
              <a:rPr lang="en-US" sz="1100" spc="-55" dirty="0">
                <a:solidFill>
                  <a:srgbClr val="FFFF00"/>
                </a:solidFill>
                <a:latin typeface="Times New Roman"/>
                <a:cs typeface="Times New Roman"/>
              </a:rPr>
              <a:t>, </a:t>
            </a:r>
            <a:r>
              <a:rPr lang="en-US" sz="1100" spc="55" dirty="0" err="1">
                <a:solidFill>
                  <a:srgbClr val="FFFF00"/>
                </a:solidFill>
                <a:latin typeface="Times New Roman"/>
                <a:cs typeface="Times New Roman"/>
              </a:rPr>
              <a:t>ed</a:t>
            </a:r>
            <a:r>
              <a:rPr lang="en-US" sz="1100" spc="-185" dirty="0">
                <a:solidFill>
                  <a:srgbClr val="FFFF00"/>
                </a:solidFill>
                <a:latin typeface="Times New Roman"/>
                <a:cs typeface="Times New Roman"/>
              </a:rPr>
              <a:t> </a:t>
            </a:r>
            <a:r>
              <a:rPr lang="en-US" sz="1100" dirty="0">
                <a:solidFill>
                  <a:srgbClr val="FFFF00"/>
                </a:solidFill>
                <a:latin typeface="Times New Roman"/>
                <a:cs typeface="Times New Roman"/>
              </a:rPr>
              <a:t>4, </a:t>
            </a:r>
            <a:r>
              <a:rPr lang="en-US" sz="1100" spc="-10" dirty="0">
                <a:solidFill>
                  <a:srgbClr val="FFFF00"/>
                </a:solidFill>
                <a:latin typeface="Times New Roman"/>
                <a:cs typeface="Times New Roman"/>
              </a:rPr>
              <a:t>Oxford, </a:t>
            </a:r>
            <a:r>
              <a:rPr lang="en-US" sz="1100" spc="55" dirty="0">
                <a:solidFill>
                  <a:srgbClr val="FFFF00"/>
                </a:solidFill>
                <a:latin typeface="Times New Roman"/>
                <a:cs typeface="Times New Roman"/>
              </a:rPr>
              <a:t>2012</a:t>
            </a:r>
            <a:endParaRPr lang="en-US" sz="1100" dirty="0">
              <a:solidFill>
                <a:srgbClr val="FFFF00"/>
              </a:solidFill>
              <a:latin typeface="Times New Roman"/>
              <a:cs typeface="Times New Roman"/>
            </a:endParaRPr>
          </a:p>
        </p:txBody>
      </p:sp>
      <p:sp>
        <p:nvSpPr>
          <p:cNvPr id="4" name="Slide Number Placeholder 3"/>
          <p:cNvSpPr>
            <a:spLocks noGrp="1"/>
          </p:cNvSpPr>
          <p:nvPr>
            <p:ph type="sldNum" sz="quarter" idx="11"/>
          </p:nvPr>
        </p:nvSpPr>
        <p:spPr/>
        <p:txBody>
          <a:bodyPr/>
          <a:lstStyle/>
          <a:p>
            <a:fld id="{C1AB3586-9833-407A-8B3B-FAE83F554AD2}" type="slidenum">
              <a:rPr lang="en-US" smtClean="0"/>
              <a:pPr/>
              <a:t>59</a:t>
            </a:fld>
            <a:endParaRPr lang="en-US"/>
          </a:p>
        </p:txBody>
      </p:sp>
    </p:spTree>
    <p:extLst>
      <p:ext uri="{BB962C8B-B14F-4D97-AF65-F5344CB8AC3E}">
        <p14:creationId xmlns:p14="http://schemas.microsoft.com/office/powerpoint/2010/main" val="2816788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81000"/>
            <a:ext cx="6858000" cy="914400"/>
          </a:xfrm>
        </p:spPr>
        <p:txBody>
          <a:bodyPr/>
          <a:lstStyle/>
          <a:p>
            <a:r>
              <a:rPr lang="en-US" sz="4800" b="1" spc="-340" dirty="0">
                <a:solidFill>
                  <a:srgbClr val="FFC000"/>
                </a:solidFill>
                <a:effectLst/>
                <a:latin typeface="Tempus Sans ITC" pitchFamily="82" charset="0"/>
                <a:cs typeface="Times New Roman" pitchFamily="18" charset="0"/>
              </a:rPr>
              <a:t>           Normal  </a:t>
            </a:r>
            <a:r>
              <a:rPr lang="en-US" sz="4800" b="1" spc="-340" dirty="0" err="1">
                <a:solidFill>
                  <a:srgbClr val="FFC000"/>
                </a:solidFill>
                <a:effectLst/>
                <a:latin typeface="Tempus Sans ITC" pitchFamily="82" charset="0"/>
                <a:cs typeface="Times New Roman" pitchFamily="18" charset="0"/>
              </a:rPr>
              <a:t>Periodontium</a:t>
            </a:r>
            <a:endParaRPr lang="en-US" sz="4800" b="1" dirty="0">
              <a:solidFill>
                <a:srgbClr val="FFC000"/>
              </a:solidFill>
              <a:effectLst/>
              <a:latin typeface="Tempus Sans ITC" pitchFamily="82" charset="0"/>
              <a:cs typeface="Times New Roman" pitchFamily="18"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738938" y="1711899"/>
            <a:ext cx="6262062" cy="42317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ight Brace 1"/>
          <p:cNvSpPr/>
          <p:nvPr/>
        </p:nvSpPr>
        <p:spPr>
          <a:xfrm>
            <a:off x="7239000" y="3276600"/>
            <a:ext cx="533400" cy="2362200"/>
          </a:xfrm>
          <a:prstGeom prst="rightBrace">
            <a:avLst/>
          </a:prstGeom>
          <a:ln w="38100">
            <a:solidFill>
              <a:srgbClr val="C00000"/>
            </a:solidFil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4" name="Slide Number Placeholder 3"/>
          <p:cNvSpPr>
            <a:spLocks noGrp="1"/>
          </p:cNvSpPr>
          <p:nvPr>
            <p:ph type="sldNum" sz="quarter" idx="11"/>
          </p:nvPr>
        </p:nvSpPr>
        <p:spPr/>
        <p:txBody>
          <a:bodyPr/>
          <a:lstStyle/>
          <a:p>
            <a:fld id="{C1AB3586-9833-407A-8B3B-FAE83F554AD2}" type="slidenum">
              <a:rPr lang="en-US" smtClean="0"/>
              <a:pPr/>
              <a:t>6</a:t>
            </a:fld>
            <a:endParaRPr lang="en-US"/>
          </a:p>
        </p:txBody>
      </p:sp>
    </p:spTree>
    <p:extLst>
      <p:ext uri="{BB962C8B-B14F-4D97-AF65-F5344CB8AC3E}">
        <p14:creationId xmlns:p14="http://schemas.microsoft.com/office/powerpoint/2010/main" val="9793967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9454" y="5165292"/>
            <a:ext cx="1936748" cy="1389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714348" y="357166"/>
            <a:ext cx="8072494" cy="954107"/>
          </a:xfrm>
          <a:prstGeom prst="rect">
            <a:avLst/>
          </a:prstGeom>
        </p:spPr>
        <p:txBody>
          <a:bodyPr wrap="square">
            <a:spAutoFit/>
          </a:bodyPr>
          <a:lstStyle/>
          <a:p>
            <a:pPr algn="ctr"/>
            <a:r>
              <a:rPr lang="en-US" sz="2800" b="1" dirty="0">
                <a:solidFill>
                  <a:srgbClr val="FFC000"/>
                </a:solidFill>
                <a:latin typeface="+mj-lt"/>
                <a:cs typeface="Times New Roman" pitchFamily="18" charset="0"/>
              </a:rPr>
              <a:t>NECROTIZING ULCERATIVE GINGIVITIS</a:t>
            </a:r>
            <a:br>
              <a:rPr lang="en-US" sz="2800" b="1" dirty="0">
                <a:solidFill>
                  <a:srgbClr val="FFC000"/>
                </a:solidFill>
                <a:latin typeface="+mj-lt"/>
                <a:cs typeface="Times New Roman" pitchFamily="18" charset="0"/>
              </a:rPr>
            </a:br>
            <a:r>
              <a:rPr lang="en-US" sz="2800" b="1" dirty="0">
                <a:solidFill>
                  <a:srgbClr val="FFC000"/>
                </a:solidFill>
                <a:latin typeface="+mj-lt"/>
                <a:cs typeface="Times New Roman" pitchFamily="18" charset="0"/>
              </a:rPr>
              <a:t>(VINCENT INFECTION)</a:t>
            </a:r>
            <a:endParaRPr lang="en-IN" sz="2800" b="1" dirty="0">
              <a:latin typeface="+mj-lt"/>
            </a:endParaRPr>
          </a:p>
        </p:txBody>
      </p:sp>
      <p:sp>
        <p:nvSpPr>
          <p:cNvPr id="5" name="Content Placeholder 2"/>
          <p:cNvSpPr txBox="1">
            <a:spLocks/>
          </p:cNvSpPr>
          <p:nvPr/>
        </p:nvSpPr>
        <p:spPr>
          <a:xfrm>
            <a:off x="357158" y="1500174"/>
            <a:ext cx="8358246" cy="4429156"/>
          </a:xfrm>
          <a:prstGeom prst="rect">
            <a:avLst/>
          </a:prstGeom>
        </p:spPr>
        <p:txBody>
          <a:bodyPr vert="horz" lIns="91440" tIns="45720" rIns="91440" bIns="45720" rtlCol="0" anchor="ctr">
            <a:noAutofit/>
          </a:bodyPr>
          <a:lstStyle/>
          <a:p>
            <a:pPr marL="274320" marR="0" lvl="0" indent="-256032" algn="just" defTabSz="914400" rtl="0" eaLnBrk="1" fontAlgn="auto" latinLnBrk="0" hangingPunct="1">
              <a:lnSpc>
                <a:spcPct val="150000"/>
              </a:lnSpc>
              <a:spcBef>
                <a:spcPct val="20000"/>
              </a:spcBef>
              <a:spcAft>
                <a:spcPts val="0"/>
              </a:spcAft>
              <a:buClrTx/>
              <a:buSzPct val="60000"/>
              <a:buFont typeface="Wingdings" pitchFamily="2" charset="2"/>
              <a:buChar char=""/>
              <a:tabLst/>
              <a:defRPr/>
            </a:pPr>
            <a:r>
              <a:rPr kumimoji="0" lang="en-US" sz="2000" b="0" i="0" u="none" strike="noStrike" kern="1200" cap="none" spc="0" normalizeH="0" baseline="0" noProof="0" dirty="0">
                <a:ln>
                  <a:noFill/>
                </a:ln>
                <a:solidFill>
                  <a:schemeClr val="tx1"/>
                </a:solidFill>
                <a:uLnTx/>
                <a:uFillTx/>
                <a:latin typeface="Times New Roman" pitchFamily="18" charset="0"/>
                <a:cs typeface="Times New Roman" pitchFamily="18" charset="0"/>
              </a:rPr>
              <a:t>Rare among preschool children, occurs occasionally in children from 6 to 12 years old</a:t>
            </a:r>
          </a:p>
          <a:p>
            <a:pPr marL="274320" marR="0" lvl="0" indent="-256032" algn="just" defTabSz="914400" rtl="0" eaLnBrk="1" fontAlgn="auto" latinLnBrk="0" hangingPunct="1">
              <a:lnSpc>
                <a:spcPct val="150000"/>
              </a:lnSpc>
              <a:spcBef>
                <a:spcPct val="20000"/>
              </a:spcBef>
              <a:spcAft>
                <a:spcPts val="0"/>
              </a:spcAft>
              <a:buClrTx/>
              <a:buSzPct val="60000"/>
              <a:buFont typeface="Wingdings" pitchFamily="2" charset="2"/>
              <a:buChar char=""/>
              <a:tabLst/>
              <a:defRPr/>
            </a:pPr>
            <a:r>
              <a:rPr kumimoji="0" lang="en-US" sz="2000" b="0" i="0" u="none" strike="noStrike" kern="1200" cap="none" spc="0" normalizeH="0" baseline="0" noProof="0" dirty="0">
                <a:ln>
                  <a:noFill/>
                </a:ln>
                <a:solidFill>
                  <a:schemeClr val="tx1"/>
                </a:solidFill>
                <a:uLnTx/>
                <a:uFillTx/>
                <a:latin typeface="Times New Roman" pitchFamily="18" charset="0"/>
                <a:cs typeface="Times New Roman" pitchFamily="18" charset="0"/>
              </a:rPr>
              <a:t>ANUG can be easily diagnosed because of the involvement of the </a:t>
            </a:r>
            <a:r>
              <a:rPr kumimoji="0" lang="en-US" sz="2000" b="0" i="0" u="none" strike="noStrike" kern="1200" cap="none" spc="0" normalizeH="0" baseline="0" noProof="0" dirty="0" err="1">
                <a:ln>
                  <a:noFill/>
                </a:ln>
                <a:solidFill>
                  <a:schemeClr val="tx1"/>
                </a:solidFill>
                <a:uLnTx/>
                <a:uFillTx/>
                <a:latin typeface="Times New Roman" pitchFamily="18" charset="0"/>
                <a:cs typeface="Times New Roman" pitchFamily="18" charset="0"/>
              </a:rPr>
              <a:t>interproximal</a:t>
            </a:r>
            <a:r>
              <a:rPr kumimoji="0" lang="en-US" sz="2000" b="0" i="0" u="none" strike="noStrike" kern="1200" cap="none" spc="0" normalizeH="0" baseline="0" noProof="0" dirty="0">
                <a:ln>
                  <a:noFill/>
                </a:ln>
                <a:solidFill>
                  <a:schemeClr val="tx1"/>
                </a:solidFill>
                <a:uLnTx/>
                <a:uFillTx/>
                <a:latin typeface="Times New Roman" pitchFamily="18" charset="0"/>
                <a:cs typeface="Times New Roman" pitchFamily="18" charset="0"/>
              </a:rPr>
              <a:t> papillae and the presence of a gray </a:t>
            </a:r>
            <a:r>
              <a:rPr kumimoji="0" lang="en-US" sz="2000" b="0" i="0" u="none" strike="noStrike" kern="1200" cap="none" spc="0" normalizeH="0" baseline="0" noProof="0" dirty="0" err="1">
                <a:ln>
                  <a:noFill/>
                </a:ln>
                <a:solidFill>
                  <a:schemeClr val="tx1"/>
                </a:solidFill>
                <a:uLnTx/>
                <a:uFillTx/>
                <a:latin typeface="Times New Roman" pitchFamily="18" charset="0"/>
                <a:cs typeface="Times New Roman" pitchFamily="18" charset="0"/>
              </a:rPr>
              <a:t>pseudomembranous</a:t>
            </a:r>
            <a:r>
              <a:rPr kumimoji="0" lang="en-US" sz="2000" b="0" i="0" u="none" strike="noStrike" kern="1200" cap="none" spc="0" normalizeH="0" baseline="0" noProof="0" dirty="0">
                <a:ln>
                  <a:noFill/>
                </a:ln>
                <a:solidFill>
                  <a:schemeClr val="tx1"/>
                </a:solidFill>
                <a:uLnTx/>
                <a:uFillTx/>
                <a:latin typeface="Times New Roman" pitchFamily="18" charset="0"/>
                <a:cs typeface="Times New Roman" pitchFamily="18" charset="0"/>
              </a:rPr>
              <a:t> necrotic covering of the marginal tissue.</a:t>
            </a:r>
          </a:p>
          <a:p>
            <a:pPr marL="274320" marR="0" lvl="0" indent="-256032" algn="just" defTabSz="914400" rtl="0" eaLnBrk="1" fontAlgn="auto" latinLnBrk="0" hangingPunct="1">
              <a:lnSpc>
                <a:spcPct val="150000"/>
              </a:lnSpc>
              <a:spcBef>
                <a:spcPct val="20000"/>
              </a:spcBef>
              <a:spcAft>
                <a:spcPts val="0"/>
              </a:spcAft>
              <a:buClrTx/>
              <a:buSzPct val="60000"/>
              <a:buFont typeface="Wingdings" pitchFamily="2" charset="2"/>
              <a:buChar char=""/>
              <a:tabLst/>
              <a:defRPr/>
            </a:pPr>
            <a:r>
              <a:rPr kumimoji="0" lang="en-US" sz="2000" b="0" i="0" u="none" strike="noStrike" kern="1200" cap="none" spc="0" normalizeH="0" baseline="0" noProof="0" dirty="0">
                <a:ln>
                  <a:noFill/>
                </a:ln>
                <a:solidFill>
                  <a:schemeClr val="tx1"/>
                </a:solidFill>
                <a:uLnTx/>
                <a:uFillTx/>
                <a:latin typeface="Times New Roman" pitchFamily="18" charset="0"/>
                <a:cs typeface="Times New Roman" pitchFamily="18" charset="0"/>
              </a:rPr>
              <a:t>Two microorganisms, </a:t>
            </a:r>
            <a:r>
              <a:rPr kumimoji="0" lang="en-US" sz="2000" b="0" i="1" u="none" strike="noStrike" kern="1200" cap="none" spc="0" normalizeH="0" baseline="0" noProof="0" dirty="0" err="1">
                <a:ln>
                  <a:noFill/>
                </a:ln>
                <a:solidFill>
                  <a:schemeClr val="tx1"/>
                </a:solidFill>
                <a:uLnTx/>
                <a:uFillTx/>
                <a:latin typeface="Times New Roman" pitchFamily="18" charset="0"/>
                <a:cs typeface="Times New Roman" pitchFamily="18" charset="0"/>
              </a:rPr>
              <a:t>Borrelia</a:t>
            </a:r>
            <a:r>
              <a:rPr kumimoji="0" lang="en-US" sz="2000" b="0" i="1" u="none" strike="noStrike" kern="1200" cap="none" spc="0" normalizeH="0" baseline="0" noProof="0" dirty="0">
                <a:ln>
                  <a:noFill/>
                </a:ln>
                <a:solidFill>
                  <a:schemeClr val="tx1"/>
                </a:solidFill>
                <a:uLnTx/>
                <a:uFillTx/>
                <a:latin typeface="Times New Roman" pitchFamily="18" charset="0"/>
                <a:cs typeface="Times New Roman" pitchFamily="18" charset="0"/>
              </a:rPr>
              <a:t> </a:t>
            </a:r>
            <a:r>
              <a:rPr kumimoji="0" lang="en-US" sz="2000" b="0" i="1" u="none" strike="noStrike" kern="1200" cap="none" spc="0" normalizeH="0" baseline="0" noProof="0" dirty="0" err="1">
                <a:ln>
                  <a:noFill/>
                </a:ln>
                <a:solidFill>
                  <a:schemeClr val="tx1"/>
                </a:solidFill>
                <a:uLnTx/>
                <a:uFillTx/>
                <a:latin typeface="Times New Roman" pitchFamily="18" charset="0"/>
                <a:cs typeface="Times New Roman" pitchFamily="18" charset="0"/>
              </a:rPr>
              <a:t>vincentii</a:t>
            </a:r>
            <a:r>
              <a:rPr kumimoji="0" lang="en-US" sz="2000" b="0" i="1" u="none" strike="noStrike" kern="1200" cap="none" spc="0" normalizeH="0" baseline="0" noProof="0" dirty="0">
                <a:ln>
                  <a:noFill/>
                </a:ln>
                <a:solidFill>
                  <a:schemeClr val="tx1"/>
                </a:solidFill>
                <a:uLnTx/>
                <a:uFillTx/>
                <a:latin typeface="Times New Roman" pitchFamily="18" charset="0"/>
                <a:cs typeface="Times New Roman" pitchFamily="18" charset="0"/>
              </a:rPr>
              <a:t> and </a:t>
            </a:r>
            <a:r>
              <a:rPr kumimoji="0" lang="en-US" sz="2000" b="0" i="1" u="none" strike="noStrike" kern="1200" cap="none" spc="0" normalizeH="0" baseline="0" noProof="0" dirty="0" err="1">
                <a:ln>
                  <a:noFill/>
                </a:ln>
                <a:solidFill>
                  <a:schemeClr val="tx1"/>
                </a:solidFill>
                <a:uLnTx/>
                <a:uFillTx/>
                <a:latin typeface="Times New Roman" pitchFamily="18" charset="0"/>
                <a:cs typeface="Times New Roman" pitchFamily="18" charset="0"/>
              </a:rPr>
              <a:t>fusiform</a:t>
            </a:r>
            <a:r>
              <a:rPr kumimoji="0" lang="en-US" sz="2000" b="0" i="1" u="none" strike="noStrike" kern="1200" cap="none" spc="0" normalizeH="0" baseline="0" noProof="0" dirty="0">
                <a:ln>
                  <a:noFill/>
                </a:ln>
                <a:solidFill>
                  <a:schemeClr val="tx1"/>
                </a:solidFill>
                <a:uLnTx/>
                <a:uFillTx/>
                <a:latin typeface="Times New Roman" pitchFamily="18" charset="0"/>
                <a:cs typeface="Times New Roman" pitchFamily="18" charset="0"/>
              </a:rPr>
              <a:t> bacilli, referred to as </a:t>
            </a:r>
            <a:r>
              <a:rPr kumimoji="0" lang="en-US" sz="2000" b="0" i="1" u="none" strike="noStrike" kern="1200" cap="none" spc="0" normalizeH="0" baseline="0" noProof="0" dirty="0" err="1">
                <a:ln>
                  <a:noFill/>
                </a:ln>
                <a:solidFill>
                  <a:schemeClr val="tx1"/>
                </a:solidFill>
                <a:uLnTx/>
                <a:uFillTx/>
                <a:latin typeface="Times New Roman" pitchFamily="18" charset="0"/>
                <a:cs typeface="Times New Roman" pitchFamily="18" charset="0"/>
              </a:rPr>
              <a:t>spirochetal</a:t>
            </a:r>
            <a:r>
              <a:rPr kumimoji="0" lang="en-US" sz="2000" b="0" i="1" u="none" strike="noStrike" kern="1200" cap="none" spc="0" normalizeH="0" baseline="0" noProof="0" dirty="0">
                <a:ln>
                  <a:noFill/>
                </a:ln>
                <a:solidFill>
                  <a:schemeClr val="tx1"/>
                </a:solidFill>
                <a:uLnTx/>
                <a:uFillTx/>
                <a:latin typeface="Times New Roman" pitchFamily="18" charset="0"/>
                <a:cs typeface="Times New Roman" pitchFamily="18" charset="0"/>
              </a:rPr>
              <a:t> organisms, </a:t>
            </a:r>
            <a:r>
              <a:rPr kumimoji="0" lang="en-US" sz="2000" b="0" u="none" strike="noStrike" kern="1200" cap="none" spc="0" normalizeH="0" baseline="0" noProof="0" dirty="0">
                <a:ln>
                  <a:noFill/>
                </a:ln>
                <a:solidFill>
                  <a:schemeClr val="tx1"/>
                </a:solidFill>
                <a:uLnTx/>
                <a:uFillTx/>
                <a:latin typeface="Times New Roman" pitchFamily="18" charset="0"/>
                <a:cs typeface="Times New Roman" pitchFamily="18" charset="0"/>
              </a:rPr>
              <a:t>are generally believed to be responsible for the disease.</a:t>
            </a:r>
          </a:p>
        </p:txBody>
      </p:sp>
      <p:sp>
        <p:nvSpPr>
          <p:cNvPr id="2" name="Slide Number Placeholder 1"/>
          <p:cNvSpPr>
            <a:spLocks noGrp="1"/>
          </p:cNvSpPr>
          <p:nvPr>
            <p:ph type="sldNum" sz="quarter" idx="11"/>
          </p:nvPr>
        </p:nvSpPr>
        <p:spPr/>
        <p:txBody>
          <a:bodyPr/>
          <a:lstStyle/>
          <a:p>
            <a:fld id="{C1AB3586-9833-407A-8B3B-FAE83F554AD2}" type="slidenum">
              <a:rPr lang="en-US" smtClean="0"/>
              <a:pPr/>
              <a:t>60</a:t>
            </a:fld>
            <a:endParaRPr lang="en-US"/>
          </a:p>
        </p:txBody>
      </p:sp>
    </p:spTree>
    <p:extLst>
      <p:ext uri="{BB962C8B-B14F-4D97-AF65-F5344CB8AC3E}">
        <p14:creationId xmlns:p14="http://schemas.microsoft.com/office/powerpoint/2010/main" val="649363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571480"/>
            <a:ext cx="8358246" cy="5863144"/>
          </a:xfrm>
          <a:prstGeom prst="rect">
            <a:avLst/>
          </a:prstGeom>
        </p:spPr>
        <p:txBody>
          <a:bodyPr wrap="square">
            <a:spAutoFit/>
          </a:bodyPr>
          <a:lstStyle/>
          <a:p>
            <a:pPr marL="346075" indent="-263525" algn="just">
              <a:lnSpc>
                <a:spcPct val="150000"/>
              </a:lnSpc>
              <a:buFont typeface="Wingdings" pitchFamily="2" charset="2"/>
              <a:buChar char="q"/>
              <a:tabLst>
                <a:tab pos="360363" algn="l"/>
              </a:tabLst>
            </a:pPr>
            <a:r>
              <a:rPr lang="en-US" sz="2000" dirty="0">
                <a:latin typeface="Times New Roman" pitchFamily="18" charset="0"/>
                <a:cs typeface="Times New Roman" pitchFamily="18" charset="0"/>
              </a:rPr>
              <a:t>Characteristics lesion are punched out crater like lesions at the crests of the inter dental papillae extending to marginal </a:t>
            </a:r>
            <a:r>
              <a:rPr lang="en-US" sz="2000" dirty="0" err="1">
                <a:latin typeface="Times New Roman" pitchFamily="18" charset="0"/>
                <a:cs typeface="Times New Roman" pitchFamily="18" charset="0"/>
              </a:rPr>
              <a:t>gingiva</a:t>
            </a:r>
            <a:r>
              <a:rPr lang="en-US" sz="2000" dirty="0">
                <a:latin typeface="Times New Roman" pitchFamily="18" charset="0"/>
                <a:cs typeface="Times New Roman" pitchFamily="18" charset="0"/>
              </a:rPr>
              <a:t>, and rarely to attached </a:t>
            </a:r>
            <a:r>
              <a:rPr lang="en-US" sz="2000" dirty="0" err="1">
                <a:latin typeface="Times New Roman" pitchFamily="18" charset="0"/>
                <a:cs typeface="Times New Roman" pitchFamily="18" charset="0"/>
              </a:rPr>
              <a:t>gingiva</a:t>
            </a:r>
            <a:r>
              <a:rPr lang="en-US" sz="2000" dirty="0">
                <a:latin typeface="Times New Roman" pitchFamily="18" charset="0"/>
                <a:cs typeface="Times New Roman" pitchFamily="18" charset="0"/>
              </a:rPr>
              <a:t>.</a:t>
            </a:r>
          </a:p>
          <a:p>
            <a:pPr marL="346075" indent="-263525" algn="just">
              <a:lnSpc>
                <a:spcPct val="150000"/>
              </a:lnSpc>
              <a:buFont typeface="Wingdings" pitchFamily="2" charset="2"/>
              <a:buChar char="q"/>
              <a:tabLst>
                <a:tab pos="360363" algn="l"/>
              </a:tabLst>
            </a:pPr>
            <a:endParaRPr lang="en-US" sz="1000" dirty="0">
              <a:latin typeface="Times New Roman" pitchFamily="18" charset="0"/>
              <a:cs typeface="Times New Roman" pitchFamily="18" charset="0"/>
            </a:endParaRPr>
          </a:p>
          <a:p>
            <a:pPr marL="346075" indent="-263525" algn="just">
              <a:lnSpc>
                <a:spcPct val="150000"/>
              </a:lnSpc>
              <a:buFont typeface="Wingdings" pitchFamily="2" charset="2"/>
              <a:buChar char="q"/>
              <a:tabLst>
                <a:tab pos="360363" algn="l"/>
              </a:tabLst>
            </a:pPr>
            <a:r>
              <a:rPr lang="en-US" sz="2000" dirty="0">
                <a:latin typeface="Times New Roman" pitchFamily="18" charset="0"/>
                <a:cs typeface="Times New Roman" pitchFamily="18" charset="0"/>
              </a:rPr>
              <a:t>The clinical manifestations of the disease include inflamed, painful, bleeding gingival tissue, poor appetite, fever as high as 104° F, general malaise, and a fetid odor.</a:t>
            </a:r>
          </a:p>
          <a:p>
            <a:pPr marL="346075" indent="-263525" algn="just">
              <a:lnSpc>
                <a:spcPct val="150000"/>
              </a:lnSpc>
              <a:buFont typeface="Wingdings" pitchFamily="2" charset="2"/>
              <a:buChar char="q"/>
              <a:tabLst>
                <a:tab pos="360363" algn="l"/>
              </a:tabLst>
            </a:pPr>
            <a:endParaRPr lang="en-US" sz="1000" dirty="0">
              <a:latin typeface="Times New Roman" pitchFamily="18" charset="0"/>
              <a:cs typeface="Times New Roman" pitchFamily="18" charset="0"/>
            </a:endParaRPr>
          </a:p>
          <a:p>
            <a:pPr marL="346075" indent="-263525" algn="just">
              <a:lnSpc>
                <a:spcPct val="150000"/>
              </a:lnSpc>
              <a:buFont typeface="Wingdings" pitchFamily="2" charset="2"/>
              <a:buChar char="q"/>
              <a:tabLst>
                <a:tab pos="360363" algn="l"/>
              </a:tabLst>
            </a:pPr>
            <a:r>
              <a:rPr lang="en-US" sz="2000" dirty="0">
                <a:latin typeface="Times New Roman" pitchFamily="18" charset="0"/>
                <a:cs typeface="Times New Roman" pitchFamily="18" charset="0"/>
              </a:rPr>
              <a:t>The lesions are extremely sensitive to touch.</a:t>
            </a:r>
          </a:p>
          <a:p>
            <a:pPr marL="346075" indent="-263525" algn="just">
              <a:lnSpc>
                <a:spcPct val="150000"/>
              </a:lnSpc>
              <a:buFont typeface="Wingdings" pitchFamily="2" charset="2"/>
              <a:buChar char="q"/>
              <a:tabLst>
                <a:tab pos="360363" algn="l"/>
              </a:tabLst>
            </a:pPr>
            <a:endParaRPr lang="en-US" sz="1000" dirty="0">
              <a:latin typeface="Times New Roman" pitchFamily="18" charset="0"/>
              <a:cs typeface="Times New Roman" pitchFamily="18" charset="0"/>
            </a:endParaRPr>
          </a:p>
          <a:p>
            <a:pPr marL="346075" indent="-263525" algn="just">
              <a:lnSpc>
                <a:spcPct val="150000"/>
              </a:lnSpc>
              <a:buFont typeface="Wingdings" pitchFamily="2" charset="2"/>
              <a:buChar char="q"/>
              <a:tabLst>
                <a:tab pos="360363" algn="l"/>
              </a:tabLst>
            </a:pPr>
            <a:r>
              <a:rPr lang="en-US" sz="2000" dirty="0">
                <a:latin typeface="Times New Roman" pitchFamily="18" charset="0"/>
                <a:cs typeface="Times New Roman" pitchFamily="18" charset="0"/>
              </a:rPr>
              <a:t> </a:t>
            </a:r>
            <a:r>
              <a:rPr lang="en-US" sz="2000" dirty="0">
                <a:solidFill>
                  <a:srgbClr val="FFFF00"/>
                </a:solidFill>
                <a:latin typeface="Times New Roman" pitchFamily="18" charset="0"/>
                <a:cs typeface="Times New Roman" pitchFamily="18" charset="0"/>
              </a:rPr>
              <a:t>Constant radiating, gnawing pain </a:t>
            </a:r>
            <a:r>
              <a:rPr lang="en-US" sz="2000" dirty="0">
                <a:latin typeface="Times New Roman" pitchFamily="18" charset="0"/>
                <a:cs typeface="Times New Roman" pitchFamily="18" charset="0"/>
              </a:rPr>
              <a:t>that is intensified by eating spicy or hot food and chewing.</a:t>
            </a:r>
          </a:p>
          <a:p>
            <a:pPr marL="346075" indent="-263525" algn="just">
              <a:lnSpc>
                <a:spcPct val="150000"/>
              </a:lnSpc>
              <a:buFont typeface="Wingdings" pitchFamily="2" charset="2"/>
              <a:buChar char="q"/>
              <a:tabLst>
                <a:tab pos="360363" algn="l"/>
              </a:tabLst>
            </a:pPr>
            <a:endParaRPr lang="en-US" sz="1000" dirty="0">
              <a:latin typeface="Times New Roman" pitchFamily="18" charset="0"/>
              <a:cs typeface="Times New Roman" pitchFamily="18" charset="0"/>
            </a:endParaRPr>
          </a:p>
          <a:p>
            <a:pPr algn="just">
              <a:lnSpc>
                <a:spcPct val="150000"/>
              </a:lnSpc>
              <a:buFont typeface="Wingdings" pitchFamily="2" charset="2"/>
              <a:buChar char="q"/>
            </a:pPr>
            <a:endParaRPr lang="en-US" dirty="0"/>
          </a:p>
          <a:p>
            <a:endParaRPr lang="en-US" dirty="0"/>
          </a:p>
        </p:txBody>
      </p:sp>
      <p:pic>
        <p:nvPicPr>
          <p:cNvPr id="3" name="Picture 2"/>
          <p:cNvPicPr>
            <a:picLocks noChangeAspect="1" noChangeArrowheads="1"/>
          </p:cNvPicPr>
          <p:nvPr/>
        </p:nvPicPr>
        <p:blipFill>
          <a:blip r:embed="rId2" cstate="print"/>
          <a:srcRect/>
          <a:stretch>
            <a:fillRect/>
          </a:stretch>
        </p:blipFill>
        <p:spPr bwMode="auto">
          <a:xfrm>
            <a:off x="6429387" y="5130284"/>
            <a:ext cx="2405049" cy="1425214"/>
          </a:xfrm>
          <a:prstGeom prst="rect">
            <a:avLst/>
          </a:prstGeom>
          <a:noFill/>
          <a:ln w="9525">
            <a:noFill/>
            <a:miter lim="800000"/>
            <a:headEnd/>
            <a:tailEnd/>
          </a:ln>
        </p:spPr>
      </p:pic>
      <p:sp>
        <p:nvSpPr>
          <p:cNvPr id="4" name="TextBox 3"/>
          <p:cNvSpPr txBox="1"/>
          <p:nvPr/>
        </p:nvSpPr>
        <p:spPr>
          <a:xfrm>
            <a:off x="2740602" y="6020480"/>
            <a:ext cx="2188587" cy="369332"/>
          </a:xfrm>
          <a:prstGeom prst="rect">
            <a:avLst/>
          </a:prstGeom>
          <a:noFill/>
        </p:spPr>
        <p:txBody>
          <a:bodyPr wrap="square" rtlCol="0">
            <a:spAutoFit/>
          </a:bodyPr>
          <a:lstStyle/>
          <a:p>
            <a:r>
              <a:rPr lang="en-US" b="1" dirty="0">
                <a:latin typeface="+mj-lt"/>
              </a:rPr>
              <a:t>CRATERING</a:t>
            </a:r>
          </a:p>
        </p:txBody>
      </p:sp>
      <p:cxnSp>
        <p:nvCxnSpPr>
          <p:cNvPr id="5" name="Straight Arrow Connector 4"/>
          <p:cNvCxnSpPr/>
          <p:nvPr/>
        </p:nvCxnSpPr>
        <p:spPr>
          <a:xfrm rot="10800000">
            <a:off x="4357686" y="6215082"/>
            <a:ext cx="3071834" cy="1588"/>
          </a:xfrm>
          <a:prstGeom prst="straightConnector1">
            <a:avLst/>
          </a:prstGeom>
          <a:ln w="50800" cap="flat">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1"/>
          </p:nvPr>
        </p:nvSpPr>
        <p:spPr/>
        <p:txBody>
          <a:bodyPr/>
          <a:lstStyle/>
          <a:p>
            <a:fld id="{C1AB3586-9833-407A-8B3B-FAE83F554AD2}" type="slidenum">
              <a:rPr lang="en-US" smtClean="0"/>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571480"/>
            <a:ext cx="8358246" cy="1938992"/>
          </a:xfrm>
          <a:prstGeom prst="rect">
            <a:avLst/>
          </a:prstGeom>
        </p:spPr>
        <p:txBody>
          <a:bodyPr wrap="square">
            <a:spAutoFit/>
          </a:bodyPr>
          <a:lstStyle/>
          <a:p>
            <a:pPr marL="346075" indent="-263525" algn="just">
              <a:lnSpc>
                <a:spcPct val="150000"/>
              </a:lnSpc>
              <a:buFont typeface="Wingdings" pitchFamily="2" charset="2"/>
              <a:buChar char="q"/>
              <a:tabLst>
                <a:tab pos="360363" algn="l"/>
              </a:tabLst>
            </a:pPr>
            <a:endParaRPr lang="en-US" sz="1000" dirty="0">
              <a:latin typeface="Times New Roman" pitchFamily="18" charset="0"/>
              <a:cs typeface="Times New Roman" pitchFamily="18" charset="0"/>
            </a:endParaRPr>
          </a:p>
          <a:p>
            <a:pPr marL="346075" indent="-263525" algn="just">
              <a:lnSpc>
                <a:spcPct val="150000"/>
              </a:lnSpc>
              <a:buFont typeface="Wingdings" pitchFamily="2" charset="2"/>
              <a:buChar char="q"/>
              <a:tabLst>
                <a:tab pos="360363" algn="l"/>
              </a:tabLst>
            </a:pPr>
            <a:r>
              <a:rPr lang="en-US" sz="2000" dirty="0">
                <a:latin typeface="Times New Roman" pitchFamily="18" charset="0"/>
                <a:cs typeface="Times New Roman" pitchFamily="18" charset="0"/>
              </a:rPr>
              <a:t>Metallic foul taste and the patient is conscious of </a:t>
            </a:r>
            <a:r>
              <a:rPr lang="en-US" sz="2000" dirty="0" err="1">
                <a:latin typeface="Times New Roman" pitchFamily="18" charset="0"/>
                <a:cs typeface="Times New Roman" pitchFamily="18" charset="0"/>
              </a:rPr>
              <a:t>anexcessive</a:t>
            </a:r>
            <a:r>
              <a:rPr lang="en-US" sz="2000" dirty="0">
                <a:latin typeface="Times New Roman" pitchFamily="18" charset="0"/>
                <a:cs typeface="Times New Roman" pitchFamily="18" charset="0"/>
              </a:rPr>
              <a:t> amount of </a:t>
            </a:r>
            <a:r>
              <a:rPr lang="en-US" sz="2000" dirty="0">
                <a:solidFill>
                  <a:srgbClr val="FFFF00"/>
                </a:solidFill>
                <a:latin typeface="Times New Roman" pitchFamily="18" charset="0"/>
                <a:cs typeface="Times New Roman" pitchFamily="18" charset="0"/>
              </a:rPr>
              <a:t>“pasty saliva”.</a:t>
            </a:r>
          </a:p>
          <a:p>
            <a:pPr algn="just">
              <a:lnSpc>
                <a:spcPct val="150000"/>
              </a:lnSpc>
              <a:buFont typeface="Wingdings" pitchFamily="2" charset="2"/>
              <a:buChar char="q"/>
            </a:pPr>
            <a:endParaRPr lang="en-US" dirty="0"/>
          </a:p>
          <a:p>
            <a:endParaRPr lang="en-US" dirty="0"/>
          </a:p>
        </p:txBody>
      </p:sp>
      <p:sp>
        <p:nvSpPr>
          <p:cNvPr id="6" name="Rectangle 5"/>
          <p:cNvSpPr/>
          <p:nvPr/>
        </p:nvSpPr>
        <p:spPr>
          <a:xfrm>
            <a:off x="500034" y="1857364"/>
            <a:ext cx="8429684" cy="4801314"/>
          </a:xfrm>
          <a:prstGeom prst="rect">
            <a:avLst/>
          </a:prstGeom>
        </p:spPr>
        <p:txBody>
          <a:bodyPr wrap="square">
            <a:spAutoFit/>
          </a:bodyPr>
          <a:lstStyle/>
          <a:p>
            <a:pPr marL="18288" indent="0">
              <a:lnSpc>
                <a:spcPct val="150000"/>
              </a:lnSpc>
              <a:buNone/>
            </a:pPr>
            <a:r>
              <a:rPr lang="en-US" sz="2000" dirty="0">
                <a:latin typeface="Times New Roman" pitchFamily="18" charset="0"/>
                <a:cs typeface="Times New Roman" pitchFamily="18" charset="0"/>
              </a:rPr>
              <a:t>Predisposing factors—local and systemic.</a:t>
            </a:r>
          </a:p>
          <a:p>
            <a:pPr marL="18288" indent="0">
              <a:lnSpc>
                <a:spcPct val="150000"/>
              </a:lnSpc>
              <a:buNone/>
            </a:pPr>
            <a:r>
              <a:rPr lang="en-US" sz="2000" dirty="0">
                <a:solidFill>
                  <a:srgbClr val="FFFF00"/>
                </a:solidFill>
                <a:latin typeface="Times New Roman" pitchFamily="18" charset="0"/>
                <a:cs typeface="Times New Roman" pitchFamily="18" charset="0"/>
              </a:rPr>
              <a:t>Local predisposing factors include:</a:t>
            </a:r>
          </a:p>
          <a:p>
            <a:pPr marL="18288" indent="0">
              <a:lnSpc>
                <a:spcPct val="150000"/>
              </a:lnSpc>
              <a:buNone/>
            </a:pPr>
            <a:r>
              <a:rPr lang="en-US" sz="2000" dirty="0">
                <a:latin typeface="Times New Roman" pitchFamily="18" charset="0"/>
                <a:cs typeface="Times New Roman" pitchFamily="18" charset="0"/>
              </a:rPr>
              <a:t>• Pre-existing gingivitis, e.g. incubation zones.</a:t>
            </a:r>
          </a:p>
          <a:p>
            <a:pPr marL="18288" indent="0">
              <a:lnSpc>
                <a:spcPct val="150000"/>
              </a:lnSpc>
              <a:buNone/>
            </a:pPr>
            <a:r>
              <a:rPr lang="en-US" sz="2000" dirty="0">
                <a:latin typeface="Times New Roman" pitchFamily="18" charset="0"/>
                <a:cs typeface="Times New Roman" pitchFamily="18" charset="0"/>
              </a:rPr>
              <a:t>• Injury to the </a:t>
            </a:r>
            <a:r>
              <a:rPr lang="en-US" sz="2000" dirty="0" err="1">
                <a:latin typeface="Times New Roman" pitchFamily="18" charset="0"/>
                <a:cs typeface="Times New Roman" pitchFamily="18" charset="0"/>
              </a:rPr>
              <a:t>gingiva</a:t>
            </a:r>
            <a:r>
              <a:rPr lang="en-US" sz="2000" dirty="0">
                <a:latin typeface="Times New Roman" pitchFamily="18" charset="0"/>
                <a:cs typeface="Times New Roman" pitchFamily="18" charset="0"/>
              </a:rPr>
              <a:t>, e.g. malocclusion</a:t>
            </a:r>
          </a:p>
          <a:p>
            <a:pPr marL="18288" indent="0">
              <a:lnSpc>
                <a:spcPct val="150000"/>
              </a:lnSpc>
              <a:buNone/>
            </a:pPr>
            <a:r>
              <a:rPr lang="en-US" sz="2000" dirty="0">
                <a:latin typeface="Times New Roman" pitchFamily="18" charset="0"/>
                <a:cs typeface="Times New Roman" pitchFamily="18" charset="0"/>
              </a:rPr>
              <a:t>• Smoking.</a:t>
            </a:r>
          </a:p>
          <a:p>
            <a:pPr marL="628650" indent="0">
              <a:lnSpc>
                <a:spcPct val="150000"/>
              </a:lnSpc>
              <a:buNone/>
            </a:pPr>
            <a:r>
              <a:rPr lang="en-US" sz="2000" dirty="0">
                <a:latin typeface="Times New Roman" pitchFamily="18" charset="0"/>
                <a:cs typeface="Times New Roman" pitchFamily="18" charset="0"/>
              </a:rPr>
              <a:t>a. Direct toxic effect of tobacco</a:t>
            </a:r>
          </a:p>
          <a:p>
            <a:pPr marL="628650" indent="0">
              <a:lnSpc>
                <a:spcPct val="150000"/>
              </a:lnSpc>
              <a:buNone/>
            </a:pPr>
            <a:r>
              <a:rPr lang="en-US" sz="2000" dirty="0">
                <a:latin typeface="Times New Roman" pitchFamily="18" charset="0"/>
                <a:cs typeface="Times New Roman" pitchFamily="18" charset="0"/>
              </a:rPr>
              <a:t>b. Vascular or other changes induced by nicotine or other substances</a:t>
            </a:r>
          </a:p>
          <a:p>
            <a:pPr marL="628650" indent="0">
              <a:lnSpc>
                <a:spcPct val="150000"/>
              </a:lnSpc>
              <a:buNone/>
            </a:pPr>
            <a:r>
              <a:rPr lang="en-US" sz="2000" dirty="0">
                <a:latin typeface="Times New Roman" pitchFamily="18" charset="0"/>
                <a:cs typeface="Times New Roman" pitchFamily="18" charset="0"/>
              </a:rPr>
              <a:t>c. As a reflection of stress.</a:t>
            </a:r>
          </a:p>
          <a:p>
            <a:pPr marL="18288" indent="0">
              <a:lnSpc>
                <a:spcPct val="150000"/>
              </a:lnSpc>
              <a:buNone/>
            </a:pPr>
            <a:r>
              <a:rPr lang="en-US" sz="2000" dirty="0">
                <a:solidFill>
                  <a:srgbClr val="FFFF00"/>
                </a:solidFill>
                <a:latin typeface="Times New Roman" pitchFamily="18" charset="0"/>
                <a:cs typeface="Times New Roman" pitchFamily="18" charset="0"/>
              </a:rPr>
              <a:t>Systemic predisposing factors include:</a:t>
            </a:r>
          </a:p>
          <a:p>
            <a:pPr marL="18288" indent="0">
              <a:lnSpc>
                <a:spcPct val="150000"/>
              </a:lnSpc>
              <a:buNone/>
            </a:pPr>
            <a:r>
              <a:rPr lang="en-US" sz="2000" dirty="0">
                <a:latin typeface="Times New Roman" pitchFamily="18" charset="0"/>
                <a:cs typeface="Times New Roman" pitchFamily="18" charset="0"/>
              </a:rPr>
              <a:t>• Nutritional deficiency, Debilitating diseases, Psychosomatic factors</a:t>
            </a:r>
            <a:r>
              <a:rPr lang="en-US" sz="2400" dirty="0">
                <a:latin typeface="Times New Roman" pitchFamily="18" charset="0"/>
                <a:cs typeface="Times New Roman" pitchFamily="18" charset="0"/>
              </a:rPr>
              <a:t>.</a:t>
            </a:r>
          </a:p>
        </p:txBody>
      </p:sp>
      <p:sp>
        <p:nvSpPr>
          <p:cNvPr id="3" name="Slide Number Placeholder 2"/>
          <p:cNvSpPr>
            <a:spLocks noGrp="1"/>
          </p:cNvSpPr>
          <p:nvPr>
            <p:ph type="sldNum" sz="quarter" idx="11"/>
          </p:nvPr>
        </p:nvSpPr>
        <p:spPr/>
        <p:txBody>
          <a:bodyPr/>
          <a:lstStyle/>
          <a:p>
            <a:fld id="{C1AB3586-9833-407A-8B3B-FAE83F554AD2}"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472518" cy="4114800"/>
          </a:xfrm>
        </p:spPr>
        <p:txBody>
          <a:bodyPr>
            <a:noAutofit/>
          </a:bodyPr>
          <a:lstStyle/>
          <a:p>
            <a:pPr>
              <a:lnSpc>
                <a:spcPct val="150000"/>
              </a:lnSpc>
              <a:buNone/>
            </a:pPr>
            <a:r>
              <a:rPr lang="en-US" sz="2000" dirty="0" err="1">
                <a:solidFill>
                  <a:srgbClr val="FFFF00"/>
                </a:solidFill>
                <a:effectLst/>
                <a:latin typeface="Times New Roman" pitchFamily="18" charset="0"/>
                <a:cs typeface="Times New Roman" pitchFamily="18" charset="0"/>
              </a:rPr>
              <a:t>Extraoral</a:t>
            </a:r>
            <a:r>
              <a:rPr lang="en-US" sz="2000" dirty="0">
                <a:solidFill>
                  <a:srgbClr val="FFFF00"/>
                </a:solidFill>
                <a:effectLst/>
                <a:latin typeface="Times New Roman" pitchFamily="18" charset="0"/>
                <a:cs typeface="Times New Roman" pitchFamily="18" charset="0"/>
              </a:rPr>
              <a:t> and systemic signs and symptoms:</a:t>
            </a:r>
          </a:p>
          <a:p>
            <a:pPr>
              <a:lnSpc>
                <a:spcPct val="150000"/>
              </a:lnSpc>
              <a:buFont typeface="Wingdings" pitchFamily="2" charset="2"/>
              <a:buChar char="§"/>
            </a:pPr>
            <a:r>
              <a:rPr lang="en-US" sz="2000" dirty="0">
                <a:effectLst/>
                <a:latin typeface="Times New Roman" pitchFamily="18" charset="0"/>
                <a:cs typeface="Times New Roman" pitchFamily="18" charset="0"/>
              </a:rPr>
              <a:t>In mild to moderate stages—local </a:t>
            </a:r>
            <a:r>
              <a:rPr lang="en-US" sz="2000" dirty="0" err="1">
                <a:effectLst/>
                <a:latin typeface="Times New Roman" pitchFamily="18" charset="0"/>
                <a:cs typeface="Times New Roman" pitchFamily="18" charset="0"/>
              </a:rPr>
              <a:t>lymphadenopathy</a:t>
            </a:r>
            <a:r>
              <a:rPr lang="en-US" sz="2000" dirty="0">
                <a:effectLst/>
                <a:latin typeface="Times New Roman" pitchFamily="18" charset="0"/>
                <a:cs typeface="Times New Roman" pitchFamily="18" charset="0"/>
              </a:rPr>
              <a:t> and slight elevation in temperature is seen.</a:t>
            </a:r>
          </a:p>
          <a:p>
            <a:pPr>
              <a:lnSpc>
                <a:spcPct val="150000"/>
              </a:lnSpc>
              <a:buFont typeface="Wingdings" pitchFamily="2" charset="2"/>
              <a:buChar char="§"/>
            </a:pPr>
            <a:r>
              <a:rPr lang="en-US" sz="2000" dirty="0">
                <a:effectLst/>
                <a:latin typeface="Times New Roman" pitchFamily="18" charset="0"/>
                <a:cs typeface="Times New Roman" pitchFamily="18" charset="0"/>
              </a:rPr>
              <a:t>In severe cases—high fever, increased pulse rate,</a:t>
            </a:r>
          </a:p>
          <a:p>
            <a:pPr>
              <a:lnSpc>
                <a:spcPct val="150000"/>
              </a:lnSpc>
              <a:buFont typeface="Wingdings" pitchFamily="2" charset="2"/>
              <a:buChar char="§"/>
            </a:pPr>
            <a:r>
              <a:rPr lang="en-US" sz="2000" dirty="0" err="1">
                <a:effectLst/>
                <a:latin typeface="Times New Roman" pitchFamily="18" charset="0"/>
                <a:cs typeface="Times New Roman" pitchFamily="18" charset="0"/>
              </a:rPr>
              <a:t>leucocytosis</a:t>
            </a:r>
            <a:r>
              <a:rPr lang="en-US" sz="2000" dirty="0">
                <a:effectLst/>
                <a:latin typeface="Times New Roman" pitchFamily="18" charset="0"/>
                <a:cs typeface="Times New Roman" pitchFamily="18" charset="0"/>
              </a:rPr>
              <a:t>, loss of appetite is seen.</a:t>
            </a:r>
          </a:p>
          <a:p>
            <a:pPr>
              <a:lnSpc>
                <a:spcPct val="150000"/>
              </a:lnSpc>
              <a:buFont typeface="Wingdings" pitchFamily="2" charset="2"/>
              <a:buChar char="§"/>
            </a:pPr>
            <a:endParaRPr lang="en-US" sz="2000" dirty="0">
              <a:effectLst/>
              <a:latin typeface="Times New Roman" pitchFamily="18" charset="0"/>
              <a:cs typeface="Times New Roman" pitchFamily="18" charset="0"/>
            </a:endParaRPr>
          </a:p>
          <a:p>
            <a:pPr marL="18288" indent="0">
              <a:lnSpc>
                <a:spcPct val="170000"/>
              </a:lnSpc>
              <a:buNone/>
            </a:pPr>
            <a:r>
              <a:rPr lang="en-US" sz="2000" dirty="0">
                <a:solidFill>
                  <a:srgbClr val="FFFF00"/>
                </a:solidFill>
                <a:effectLst/>
                <a:latin typeface="Times New Roman" pitchFamily="18" charset="0"/>
                <a:cs typeface="Times New Roman" pitchFamily="18" charset="0"/>
              </a:rPr>
              <a:t>In very rare cases, severe </a:t>
            </a:r>
            <a:r>
              <a:rPr lang="en-US" sz="2000" dirty="0" err="1">
                <a:solidFill>
                  <a:srgbClr val="FFFF00"/>
                </a:solidFill>
                <a:effectLst/>
                <a:latin typeface="Times New Roman" pitchFamily="18" charset="0"/>
                <a:cs typeface="Times New Roman" pitchFamily="18" charset="0"/>
              </a:rPr>
              <a:t>sequlae</a:t>
            </a:r>
            <a:r>
              <a:rPr lang="en-US" sz="2000" dirty="0">
                <a:solidFill>
                  <a:srgbClr val="FFFF00"/>
                </a:solidFill>
                <a:effectLst/>
                <a:latin typeface="Times New Roman" pitchFamily="18" charset="0"/>
                <a:cs typeface="Times New Roman" pitchFamily="18" charset="0"/>
              </a:rPr>
              <a:t> may follow:</a:t>
            </a:r>
          </a:p>
          <a:p>
            <a:pPr marL="18288" indent="0">
              <a:lnSpc>
                <a:spcPct val="170000"/>
              </a:lnSpc>
              <a:buNone/>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Noma</a:t>
            </a:r>
            <a:r>
              <a:rPr lang="en-US" sz="2000" dirty="0">
                <a:effectLst/>
                <a:latin typeface="Times New Roman" pitchFamily="18" charset="0"/>
                <a:cs typeface="Times New Roman" pitchFamily="18" charset="0"/>
              </a:rPr>
              <a:t> or gangrenous stomatitis.</a:t>
            </a:r>
          </a:p>
          <a:p>
            <a:pPr marL="18288" indent="0">
              <a:lnSpc>
                <a:spcPct val="170000"/>
              </a:lnSpc>
              <a:buNone/>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Fusospirochetal</a:t>
            </a:r>
            <a:r>
              <a:rPr lang="en-US" sz="2000" dirty="0">
                <a:effectLst/>
                <a:latin typeface="Times New Roman" pitchFamily="18" charset="0"/>
                <a:cs typeface="Times New Roman" pitchFamily="18" charset="0"/>
              </a:rPr>
              <a:t> meningitis.</a:t>
            </a:r>
          </a:p>
          <a:p>
            <a:pPr marL="18288" indent="0">
              <a:lnSpc>
                <a:spcPct val="170000"/>
              </a:lnSpc>
              <a:buNone/>
            </a:pPr>
            <a:r>
              <a:rPr lang="en-US" sz="2000" dirty="0">
                <a:effectLst/>
                <a:latin typeface="Times New Roman" pitchFamily="18" charset="0"/>
                <a:cs typeface="Times New Roman" pitchFamily="18" charset="0"/>
              </a:rPr>
              <a:t>• Toxemia and fatal brain abscess.</a:t>
            </a:r>
          </a:p>
        </p:txBody>
      </p:sp>
      <p:sp>
        <p:nvSpPr>
          <p:cNvPr id="3" name="Slide Number Placeholder 2"/>
          <p:cNvSpPr>
            <a:spLocks noGrp="1"/>
          </p:cNvSpPr>
          <p:nvPr>
            <p:ph type="sldNum" sz="quarter" idx="11"/>
          </p:nvPr>
        </p:nvSpPr>
        <p:spPr/>
        <p:txBody>
          <a:bodyPr/>
          <a:lstStyle/>
          <a:p>
            <a:fld id="{C1AB3586-9833-407A-8B3B-FAE83F554AD2}" type="slidenum">
              <a:rPr lang="en-US" smtClean="0"/>
              <a:pPr/>
              <a:t>63</a:t>
            </a:fld>
            <a:endParaRPr lang="en-US"/>
          </a:p>
        </p:txBody>
      </p:sp>
    </p:spTree>
    <p:extLst>
      <p:ext uri="{BB962C8B-B14F-4D97-AF65-F5344CB8AC3E}">
        <p14:creationId xmlns:p14="http://schemas.microsoft.com/office/powerpoint/2010/main" val="32302629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47800"/>
            <a:ext cx="8991600" cy="4038599"/>
          </a:xfrm>
        </p:spPr>
        <p:txBody>
          <a:bodyPr>
            <a:noAutofit/>
          </a:bodyPr>
          <a:lstStyle/>
          <a:p>
            <a:pPr>
              <a:lnSpc>
                <a:spcPct val="150000"/>
              </a:lnSpc>
              <a:buNone/>
            </a:pPr>
            <a:r>
              <a:rPr lang="en-US" sz="2400" b="1" dirty="0">
                <a:solidFill>
                  <a:srgbClr val="FFFF00"/>
                </a:solidFill>
                <a:effectLst/>
                <a:latin typeface="Times New Roman" pitchFamily="18" charset="0"/>
                <a:cs typeface="Times New Roman" pitchFamily="18" charset="0"/>
              </a:rPr>
              <a:t>Treatment</a:t>
            </a:r>
          </a:p>
          <a:p>
            <a:pPr>
              <a:lnSpc>
                <a:spcPct val="150000"/>
              </a:lnSpc>
              <a:buNone/>
            </a:pPr>
            <a:r>
              <a:rPr lang="en-US" sz="2000" dirty="0">
                <a:effectLst/>
                <a:latin typeface="Times New Roman" pitchFamily="18" charset="0"/>
                <a:cs typeface="Times New Roman" pitchFamily="18" charset="0"/>
              </a:rPr>
              <a:t>Should follow an orderly sequence.</a:t>
            </a:r>
          </a:p>
          <a:p>
            <a:pPr>
              <a:lnSpc>
                <a:spcPct val="150000"/>
              </a:lnSpc>
              <a:buNone/>
            </a:pPr>
            <a:r>
              <a:rPr lang="en-US" sz="2000" b="1" dirty="0">
                <a:solidFill>
                  <a:srgbClr val="FFFF00"/>
                </a:solidFill>
                <a:effectLst/>
                <a:latin typeface="Times New Roman" pitchFamily="18" charset="0"/>
                <a:cs typeface="Times New Roman" pitchFamily="18" charset="0"/>
              </a:rPr>
              <a:t>First visit: </a:t>
            </a:r>
            <a:r>
              <a:rPr lang="en-US" sz="2000" dirty="0">
                <a:effectLst/>
                <a:latin typeface="Times New Roman" pitchFamily="18" charset="0"/>
                <a:cs typeface="Times New Roman" pitchFamily="18" charset="0"/>
              </a:rPr>
              <a:t>Treatment is confined to the acutely involved areas, </a:t>
            </a:r>
          </a:p>
          <a:p>
            <a:pPr>
              <a:lnSpc>
                <a:spcPct val="150000"/>
              </a:lnSpc>
              <a:buFont typeface="Wingdings" pitchFamily="2" charset="2"/>
              <a:buChar char="§"/>
            </a:pPr>
            <a:r>
              <a:rPr lang="en-US" sz="2000" dirty="0">
                <a:effectLst/>
                <a:latin typeface="Times New Roman" pitchFamily="18" charset="0"/>
                <a:cs typeface="Times New Roman" pitchFamily="18" charset="0"/>
              </a:rPr>
              <a:t>after applying topical anesthesia- the areas are gently swabbed to remove the </a:t>
            </a:r>
            <a:r>
              <a:rPr lang="en-US" sz="2000" dirty="0" err="1">
                <a:effectLst/>
                <a:latin typeface="Times New Roman" pitchFamily="18" charset="0"/>
                <a:cs typeface="Times New Roman" pitchFamily="18" charset="0"/>
              </a:rPr>
              <a:t>pseudomembrane</a:t>
            </a:r>
            <a:r>
              <a:rPr lang="en-US" sz="2000" dirty="0">
                <a:effectLst/>
                <a:latin typeface="Times New Roman" pitchFamily="18" charset="0"/>
                <a:cs typeface="Times New Roman" pitchFamily="18" charset="0"/>
              </a:rPr>
              <a:t>.</a:t>
            </a:r>
          </a:p>
          <a:p>
            <a:pPr>
              <a:lnSpc>
                <a:spcPct val="150000"/>
              </a:lnSpc>
              <a:buFont typeface="Wingdings" pitchFamily="2" charset="2"/>
              <a:buChar char="§"/>
            </a:pPr>
            <a:r>
              <a:rPr lang="en-US" sz="2000" dirty="0">
                <a:effectLst/>
                <a:latin typeface="Times New Roman" pitchFamily="18" charset="0"/>
                <a:cs typeface="Times New Roman" pitchFamily="18" charset="0"/>
              </a:rPr>
              <a:t>Superficial calculus is removed with ultrasonic </a:t>
            </a:r>
            <a:r>
              <a:rPr lang="en-US" sz="2000" dirty="0" err="1">
                <a:effectLst/>
                <a:latin typeface="Times New Roman" pitchFamily="18" charset="0"/>
                <a:cs typeface="Times New Roman" pitchFamily="18" charset="0"/>
              </a:rPr>
              <a:t>scaler</a:t>
            </a:r>
            <a:r>
              <a:rPr lang="en-US" sz="2000" dirty="0">
                <a:effectLst/>
                <a:latin typeface="Times New Roman" pitchFamily="18" charset="0"/>
                <a:cs typeface="Times New Roman" pitchFamily="18" charset="0"/>
              </a:rPr>
              <a:t>.</a:t>
            </a:r>
          </a:p>
          <a:p>
            <a:pPr>
              <a:lnSpc>
                <a:spcPct val="150000"/>
              </a:lnSpc>
              <a:buFont typeface="Wingdings" pitchFamily="2" charset="2"/>
              <a:buChar char="§"/>
            </a:pPr>
            <a:r>
              <a:rPr lang="en-US" sz="2000" dirty="0">
                <a:effectLst/>
                <a:latin typeface="Times New Roman" pitchFamily="18" charset="0"/>
                <a:cs typeface="Times New Roman" pitchFamily="18" charset="0"/>
              </a:rPr>
              <a:t>The patient is instructed to rinse the mouth every 2 hours with a glassful of an equal mixture of warm water and 3 percent hydrogen peroxide (</a:t>
            </a:r>
            <a:r>
              <a:rPr lang="en-US" sz="2000" dirty="0" err="1">
                <a:effectLst/>
                <a:latin typeface="Times New Roman" pitchFamily="18" charset="0"/>
                <a:cs typeface="Times New Roman" pitchFamily="18" charset="0"/>
              </a:rPr>
              <a:t>chlorhexidine</a:t>
            </a:r>
            <a:r>
              <a:rPr lang="en-US" sz="2000" dirty="0">
                <a:effectLst/>
                <a:latin typeface="Times New Roman" pitchFamily="18" charset="0"/>
                <a:cs typeface="Times New Roman" pitchFamily="18" charset="0"/>
              </a:rPr>
              <a:t> rinses are also recommended). </a:t>
            </a:r>
          </a:p>
          <a:p>
            <a:pPr>
              <a:lnSpc>
                <a:spcPct val="150000"/>
              </a:lnSpc>
              <a:buFont typeface="Wingdings" pitchFamily="2" charset="2"/>
              <a:buChar char="§"/>
            </a:pPr>
            <a:r>
              <a:rPr lang="en-US" sz="2000" dirty="0">
                <a:effectLst/>
                <a:latin typeface="Times New Roman" pitchFamily="18" charset="0"/>
                <a:cs typeface="Times New Roman" pitchFamily="18" charset="0"/>
              </a:rPr>
              <a:t>In the presence of systemic symptoms penicillin or erythromycin or </a:t>
            </a:r>
            <a:r>
              <a:rPr lang="en-US" sz="2000" dirty="0" err="1">
                <a:effectLst/>
                <a:latin typeface="Times New Roman" pitchFamily="18" charset="0"/>
                <a:cs typeface="Times New Roman" pitchFamily="18" charset="0"/>
              </a:rPr>
              <a:t>Metronidazole</a:t>
            </a:r>
            <a:r>
              <a:rPr lang="en-US" sz="2000" dirty="0">
                <a:effectLst/>
                <a:latin typeface="Times New Roman" pitchFamily="18" charset="0"/>
                <a:cs typeface="Times New Roman" pitchFamily="18" charset="0"/>
              </a:rPr>
              <a:t> is prescribed.</a:t>
            </a:r>
          </a:p>
        </p:txBody>
      </p:sp>
      <p:sp>
        <p:nvSpPr>
          <p:cNvPr id="3" name="Slide Number Placeholder 2"/>
          <p:cNvSpPr>
            <a:spLocks noGrp="1"/>
          </p:cNvSpPr>
          <p:nvPr>
            <p:ph type="sldNum" sz="quarter" idx="11"/>
          </p:nvPr>
        </p:nvSpPr>
        <p:spPr/>
        <p:txBody>
          <a:bodyPr/>
          <a:lstStyle/>
          <a:p>
            <a:fld id="{C1AB3586-9833-407A-8B3B-FAE83F554AD2}" type="slidenum">
              <a:rPr lang="en-US" smtClean="0"/>
              <a:pPr/>
              <a:t>64</a:t>
            </a:fld>
            <a:endParaRPr lang="en-US"/>
          </a:p>
        </p:txBody>
      </p:sp>
    </p:spTree>
    <p:extLst>
      <p:ext uri="{BB962C8B-B14F-4D97-AF65-F5344CB8AC3E}">
        <p14:creationId xmlns:p14="http://schemas.microsoft.com/office/powerpoint/2010/main" val="20424973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2984"/>
            <a:ext cx="8553480" cy="3886216"/>
          </a:xfrm>
        </p:spPr>
        <p:txBody>
          <a:bodyPr>
            <a:noAutofit/>
          </a:bodyPr>
          <a:lstStyle/>
          <a:p>
            <a:pPr marL="18288" indent="0">
              <a:lnSpc>
                <a:spcPct val="150000"/>
              </a:lnSpc>
              <a:buNone/>
            </a:pPr>
            <a:r>
              <a:rPr lang="en-US" sz="2000" dirty="0">
                <a:solidFill>
                  <a:srgbClr val="FFFF00"/>
                </a:solidFill>
                <a:effectLst/>
                <a:latin typeface="Times New Roman" pitchFamily="18" charset="0"/>
                <a:cs typeface="Times New Roman" pitchFamily="18" charset="0"/>
              </a:rPr>
              <a:t>Second visit</a:t>
            </a:r>
            <a:r>
              <a:rPr lang="en-US" sz="2000" dirty="0">
                <a:effectLst/>
                <a:latin typeface="Times New Roman" pitchFamily="18" charset="0"/>
                <a:cs typeface="Times New Roman" pitchFamily="18" charset="0"/>
              </a:rPr>
              <a:t>: Scaling is performed (After 1 to 2 days).</a:t>
            </a:r>
          </a:p>
          <a:p>
            <a:pPr marL="18288" indent="0">
              <a:lnSpc>
                <a:spcPct val="150000"/>
              </a:lnSpc>
              <a:buNone/>
            </a:pPr>
            <a:r>
              <a:rPr lang="en-US" sz="2000" dirty="0">
                <a:solidFill>
                  <a:srgbClr val="FFFF00"/>
                </a:solidFill>
                <a:effectLst/>
                <a:latin typeface="Times New Roman" pitchFamily="18" charset="0"/>
                <a:cs typeface="Times New Roman" pitchFamily="18" charset="0"/>
              </a:rPr>
              <a:t>Third visit</a:t>
            </a:r>
            <a:r>
              <a:rPr lang="en-US" sz="2000" dirty="0">
                <a:effectLst/>
                <a:latin typeface="Times New Roman" pitchFamily="18" charset="0"/>
                <a:cs typeface="Times New Roman" pitchFamily="18" charset="0"/>
              </a:rPr>
              <a:t>: After 1 to 2 days of second visit. </a:t>
            </a:r>
          </a:p>
          <a:p>
            <a:pPr marL="18288" indent="0">
              <a:lnSpc>
                <a:spcPct val="150000"/>
              </a:lnSpc>
              <a:buNone/>
            </a:pPr>
            <a:r>
              <a:rPr lang="en-US" sz="2000" dirty="0">
                <a:effectLst/>
                <a:latin typeface="Times New Roman" pitchFamily="18" charset="0"/>
                <a:cs typeface="Times New Roman" pitchFamily="18" charset="0"/>
              </a:rPr>
              <a:t>Scaling and root </a:t>
            </a:r>
            <a:r>
              <a:rPr lang="en-US" sz="2000" dirty="0" err="1">
                <a:effectLst/>
                <a:latin typeface="Times New Roman" pitchFamily="18" charset="0"/>
                <a:cs typeface="Times New Roman" pitchFamily="18" charset="0"/>
              </a:rPr>
              <a:t>planing</a:t>
            </a:r>
            <a:r>
              <a:rPr lang="en-US" sz="2000" dirty="0">
                <a:effectLst/>
                <a:latin typeface="Times New Roman" pitchFamily="18" charset="0"/>
                <a:cs typeface="Times New Roman" pitchFamily="18" charset="0"/>
              </a:rPr>
              <a:t> are repeated with plaque control instructions, hydrogen peroxide rinses are discontinued,</a:t>
            </a:r>
            <a:r>
              <a:rPr lang="en-US" sz="2000" dirty="0">
                <a:latin typeface="Times New Roman" pitchFamily="18" charset="0"/>
                <a:cs typeface="Times New Roman" pitchFamily="18" charset="0"/>
              </a:rPr>
              <a:t> but </a:t>
            </a:r>
            <a:r>
              <a:rPr lang="en-US" sz="2000" dirty="0" err="1">
                <a:latin typeface="Times New Roman" pitchFamily="18" charset="0"/>
                <a:cs typeface="Times New Roman" pitchFamily="18" charset="0"/>
              </a:rPr>
              <a:t>chlorhexidine</a:t>
            </a:r>
            <a:r>
              <a:rPr lang="en-US" sz="2000" dirty="0">
                <a:latin typeface="Times New Roman" pitchFamily="18" charset="0"/>
                <a:cs typeface="Times New Roman" pitchFamily="18" charset="0"/>
              </a:rPr>
              <a:t> rinses can be maintained for 2 to 3weeks.</a:t>
            </a:r>
          </a:p>
          <a:p>
            <a:pPr marL="18288" indent="0">
              <a:lnSpc>
                <a:spcPct val="150000"/>
              </a:lnSpc>
              <a:buNone/>
            </a:pPr>
            <a:r>
              <a:rPr lang="en-US" sz="2000" dirty="0">
                <a:effectLst/>
                <a:latin typeface="Times New Roman" pitchFamily="18" charset="0"/>
                <a:cs typeface="Times New Roman" pitchFamily="18" charset="0"/>
              </a:rPr>
              <a:t>NOTE-</a:t>
            </a:r>
          </a:p>
          <a:p>
            <a:pPr marL="18288" indent="0">
              <a:lnSpc>
                <a:spcPct val="150000"/>
              </a:lnSpc>
              <a:buNone/>
            </a:pPr>
            <a:r>
              <a:rPr lang="en-US" sz="2000" dirty="0">
                <a:effectLst/>
                <a:latin typeface="Times New Roman" pitchFamily="18" charset="0"/>
                <a:cs typeface="Times New Roman" pitchFamily="18" charset="0"/>
              </a:rPr>
              <a:t>All minor surgical procedures including extractions should be carried out 1 week and major surgical procedures after 3 weeks of complete recovery</a:t>
            </a:r>
          </a:p>
          <a:p>
            <a:pPr marL="18288" indent="0">
              <a:lnSpc>
                <a:spcPct val="150000"/>
              </a:lnSpc>
              <a:buNone/>
            </a:pPr>
            <a:endParaRPr lang="en-US" sz="2000" dirty="0"/>
          </a:p>
        </p:txBody>
      </p:sp>
      <p:sp>
        <p:nvSpPr>
          <p:cNvPr id="3" name="Slide Number Placeholder 2"/>
          <p:cNvSpPr>
            <a:spLocks noGrp="1"/>
          </p:cNvSpPr>
          <p:nvPr>
            <p:ph type="sldNum" sz="quarter" idx="11"/>
          </p:nvPr>
        </p:nvSpPr>
        <p:spPr/>
        <p:txBody>
          <a:bodyPr/>
          <a:lstStyle/>
          <a:p>
            <a:fld id="{C1AB3586-9833-407A-8B3B-FAE83F554AD2}" type="slidenum">
              <a:rPr lang="en-US" smtClean="0"/>
              <a:pPr/>
              <a:t>65</a:t>
            </a:fld>
            <a:endParaRPr lang="en-US"/>
          </a:p>
        </p:txBody>
      </p:sp>
    </p:spTree>
    <p:extLst>
      <p:ext uri="{BB962C8B-B14F-4D97-AF65-F5344CB8AC3E}">
        <p14:creationId xmlns:p14="http://schemas.microsoft.com/office/powerpoint/2010/main" val="30091669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28600"/>
            <a:ext cx="8991600" cy="914400"/>
          </a:xfrm>
        </p:spPr>
        <p:txBody>
          <a:bodyPr/>
          <a:lstStyle/>
          <a:p>
            <a:pPr algn="ctr"/>
            <a:r>
              <a:rPr lang="en-US" sz="3200" spc="-5" dirty="0">
                <a:solidFill>
                  <a:srgbClr val="FFFF00"/>
                </a:solidFill>
                <a:effectLst/>
                <a:uFill>
                  <a:solidFill>
                    <a:srgbClr val="3EC2F0"/>
                  </a:solidFill>
                </a:uFill>
                <a:latin typeface="Times New Roman" pitchFamily="18" charset="0"/>
                <a:cs typeface="Times New Roman" pitchFamily="18" charset="0"/>
              </a:rPr>
              <a:t>Distinguishing </a:t>
            </a:r>
            <a:r>
              <a:rPr lang="en-US" sz="3200" dirty="0">
                <a:solidFill>
                  <a:srgbClr val="FFFF00"/>
                </a:solidFill>
                <a:effectLst/>
                <a:latin typeface="Times New Roman" pitchFamily="18" charset="0"/>
                <a:cs typeface="Times New Roman" pitchFamily="18" charset="0"/>
              </a:rPr>
              <a:t>ANUG From </a:t>
            </a:r>
            <a:br>
              <a:rPr lang="en-US" sz="3200" dirty="0">
                <a:solidFill>
                  <a:srgbClr val="FFFF00"/>
                </a:solidFill>
                <a:effectLst/>
                <a:latin typeface="Times New Roman" pitchFamily="18" charset="0"/>
                <a:cs typeface="Times New Roman" pitchFamily="18" charset="0"/>
              </a:rPr>
            </a:br>
            <a:r>
              <a:rPr lang="en-US" sz="3200" spc="-5" dirty="0">
                <a:solidFill>
                  <a:srgbClr val="FFFF00"/>
                </a:solidFill>
                <a:effectLst/>
                <a:uFill>
                  <a:solidFill>
                    <a:srgbClr val="3EC2F0"/>
                  </a:solidFill>
                </a:uFill>
                <a:latin typeface="Times New Roman" pitchFamily="18" charset="0"/>
                <a:cs typeface="Times New Roman" pitchFamily="18" charset="0"/>
              </a:rPr>
              <a:t>Acute </a:t>
            </a:r>
            <a:r>
              <a:rPr lang="en-US" sz="3200" spc="-5" dirty="0">
                <a:solidFill>
                  <a:srgbClr val="FFFF00"/>
                </a:solidFill>
                <a:effectLst/>
                <a:latin typeface="Times New Roman" pitchFamily="18" charset="0"/>
                <a:cs typeface="Times New Roman" pitchFamily="18" charset="0"/>
              </a:rPr>
              <a:t> </a:t>
            </a:r>
            <a:r>
              <a:rPr lang="en-US" sz="3200" dirty="0">
                <a:solidFill>
                  <a:srgbClr val="FFFF00"/>
                </a:solidFill>
                <a:effectLst/>
                <a:latin typeface="Times New Roman" pitchFamily="18" charset="0"/>
                <a:cs typeface="Times New Roman" pitchFamily="18" charset="0"/>
              </a:rPr>
              <a:t>Herpetic</a:t>
            </a:r>
            <a:r>
              <a:rPr lang="en-US" sz="3200" spc="-20" dirty="0">
                <a:solidFill>
                  <a:srgbClr val="FFFF00"/>
                </a:solidFill>
                <a:effectLst/>
                <a:uFill>
                  <a:solidFill>
                    <a:srgbClr val="3EC2F0"/>
                  </a:solidFill>
                </a:uFill>
                <a:latin typeface="Times New Roman" pitchFamily="18" charset="0"/>
                <a:cs typeface="Times New Roman" pitchFamily="18" charset="0"/>
              </a:rPr>
              <a:t> </a:t>
            </a:r>
            <a:r>
              <a:rPr lang="en-US" sz="3200" dirty="0">
                <a:solidFill>
                  <a:srgbClr val="FFFF00"/>
                </a:solidFill>
                <a:effectLst/>
                <a:latin typeface="Times New Roman" pitchFamily="18" charset="0"/>
                <a:cs typeface="Times New Roman" pitchFamily="18" charset="0"/>
              </a:rPr>
              <a:t>Gingivostomatitis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643050"/>
            <a:ext cx="8784976" cy="488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p:txBody>
          <a:bodyPr/>
          <a:lstStyle/>
          <a:p>
            <a:fld id="{C1AB3586-9833-407A-8B3B-FAE83F554AD2}" type="slidenum">
              <a:rPr lang="en-US" smtClean="0"/>
              <a:pPr/>
              <a:t>66</a:t>
            </a:fld>
            <a:endParaRPr lang="en-US"/>
          </a:p>
        </p:txBody>
      </p:sp>
    </p:spTree>
    <p:extLst>
      <p:ext uri="{BB962C8B-B14F-4D97-AF65-F5344CB8AC3E}">
        <p14:creationId xmlns:p14="http://schemas.microsoft.com/office/powerpoint/2010/main" val="869170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905000"/>
            <a:ext cx="8686800" cy="3657599"/>
          </a:xfrm>
        </p:spPr>
        <p:txBody>
          <a:bodyPr>
            <a:noAutofit/>
          </a:bodyPr>
          <a:lstStyle/>
          <a:p>
            <a:pPr>
              <a:lnSpc>
                <a:spcPct val="150000"/>
              </a:lnSpc>
              <a:buFont typeface="Wingdings" pitchFamily="2" charset="2"/>
              <a:buChar char="§"/>
            </a:pPr>
            <a:endParaRPr lang="en-US" sz="2400" dirty="0">
              <a:effectLst/>
              <a:latin typeface="Times New Roman" pitchFamily="18" charset="0"/>
              <a:cs typeface="Times New Roman" pitchFamily="18" charset="0"/>
            </a:endParaRPr>
          </a:p>
          <a:p>
            <a:pPr algn="just">
              <a:lnSpc>
                <a:spcPct val="150000"/>
              </a:lnSpc>
              <a:buFont typeface="Wingdings" panose="05000000000000000000" pitchFamily="2" charset="2"/>
              <a:buChar char="q"/>
            </a:pPr>
            <a:r>
              <a:rPr lang="en-US" sz="2000" i="1" dirty="0">
                <a:latin typeface="Times New Roman" pitchFamily="18" charset="0"/>
                <a:cs typeface="Times New Roman" pitchFamily="18" charset="0"/>
              </a:rPr>
              <a:t>Candida (</a:t>
            </a:r>
            <a:r>
              <a:rPr lang="en-US" sz="2000" i="1" dirty="0" err="1">
                <a:latin typeface="Times New Roman" pitchFamily="18" charset="0"/>
                <a:cs typeface="Times New Roman" pitchFamily="18" charset="0"/>
              </a:rPr>
              <a:t>Monilia</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albicans</a:t>
            </a:r>
            <a:r>
              <a:rPr lang="en-US" sz="2000" i="1" dirty="0">
                <a:latin typeface="Times New Roman" pitchFamily="18" charset="0"/>
                <a:cs typeface="Times New Roman" pitchFamily="18" charset="0"/>
              </a:rPr>
              <a:t> is a common inhabitant of the </a:t>
            </a:r>
            <a:r>
              <a:rPr lang="en-US" sz="2000" dirty="0">
                <a:latin typeface="Times New Roman" pitchFamily="18" charset="0"/>
                <a:cs typeface="Times New Roman" pitchFamily="18" charset="0"/>
              </a:rPr>
              <a:t>oral cavity that multiply rapidly and cause a pathogenic state when tissue resistance is lowered.</a:t>
            </a:r>
          </a:p>
          <a:p>
            <a:pPr algn="just">
              <a:lnSpc>
                <a:spcPct val="150000"/>
              </a:lnSpc>
              <a:buFont typeface="Wingdings" panose="05000000000000000000" pitchFamily="2" charset="2"/>
              <a:buChar char="q"/>
            </a:pPr>
            <a:r>
              <a:rPr lang="en-US" sz="2000" dirty="0">
                <a:latin typeface="Times New Roman" pitchFamily="18" charset="0"/>
                <a:cs typeface="Times New Roman" pitchFamily="18" charset="0"/>
              </a:rPr>
              <a:t>Young children sometimes develop thrush after local antibiotic therapy, which allows the fungus to proliferate.</a:t>
            </a:r>
          </a:p>
          <a:p>
            <a:pPr algn="just">
              <a:lnSpc>
                <a:spcPct val="150000"/>
              </a:lnSpc>
              <a:buFont typeface="Wingdings" pitchFamily="2" charset="2"/>
              <a:buChar char="§"/>
            </a:pPr>
            <a:r>
              <a:rPr lang="en-US" sz="2000" dirty="0">
                <a:effectLst/>
                <a:latin typeface="Times New Roman" pitchFamily="18" charset="0"/>
                <a:cs typeface="Times New Roman" pitchFamily="18" charset="0"/>
              </a:rPr>
              <a:t>It occurs mainly as a secondary infection in patients with some underlying immunosuppression and the primary form of disease is rare. It affects skin, mucous membrane, nails and internal organs. </a:t>
            </a:r>
          </a:p>
          <a:p>
            <a:pPr algn="just">
              <a:lnSpc>
                <a:spcPct val="150000"/>
              </a:lnSpc>
              <a:buFont typeface="Wingdings" pitchFamily="2" charset="2"/>
              <a:buChar char="§"/>
            </a:pPr>
            <a:r>
              <a:rPr lang="en-US" sz="2000" dirty="0">
                <a:effectLst/>
                <a:latin typeface="Times New Roman" pitchFamily="18" charset="0"/>
                <a:cs typeface="Times New Roman" pitchFamily="18" charset="0"/>
              </a:rPr>
              <a:t>It is </a:t>
            </a:r>
            <a:r>
              <a:rPr lang="en-US" sz="2000" dirty="0">
                <a:solidFill>
                  <a:srgbClr val="FFFF00"/>
                </a:solidFill>
                <a:effectLst/>
                <a:latin typeface="Times New Roman" pitchFamily="18" charset="0"/>
                <a:cs typeface="Times New Roman" pitchFamily="18" charset="0"/>
              </a:rPr>
              <a:t>mainly caused by yeast-like fungus Candida </a:t>
            </a:r>
            <a:r>
              <a:rPr lang="en-US" sz="2000" dirty="0" err="1">
                <a:solidFill>
                  <a:srgbClr val="FFFF00"/>
                </a:solidFill>
                <a:effectLst/>
                <a:latin typeface="Times New Roman" pitchFamily="18" charset="0"/>
                <a:cs typeface="Times New Roman" pitchFamily="18" charset="0"/>
              </a:rPr>
              <a:t>albicans</a:t>
            </a:r>
            <a:r>
              <a:rPr lang="en-US" sz="2000" dirty="0">
                <a:effectLst/>
                <a:latin typeface="Times New Roman" pitchFamily="18" charset="0"/>
                <a:cs typeface="Times New Roman" pitchFamily="18" charset="0"/>
              </a:rPr>
              <a:t> but other species, such as C. </a:t>
            </a:r>
            <a:r>
              <a:rPr lang="en-US" sz="2000" dirty="0" err="1">
                <a:effectLst/>
                <a:latin typeface="Times New Roman" pitchFamily="18" charset="0"/>
                <a:cs typeface="Times New Roman" pitchFamily="18" charset="0"/>
              </a:rPr>
              <a:t>tropicalis</a:t>
            </a:r>
            <a:r>
              <a:rPr lang="en-US" sz="2000" dirty="0">
                <a:effectLst/>
                <a:latin typeface="Times New Roman" pitchFamily="18" charset="0"/>
                <a:cs typeface="Times New Roman" pitchFamily="18" charset="0"/>
              </a:rPr>
              <a:t>, C. </a:t>
            </a:r>
            <a:r>
              <a:rPr lang="en-US" sz="2000" dirty="0" err="1">
                <a:effectLst/>
                <a:latin typeface="Times New Roman" pitchFamily="18" charset="0"/>
                <a:cs typeface="Times New Roman" pitchFamily="18" charset="0"/>
              </a:rPr>
              <a:t>parapsilosis</a:t>
            </a:r>
            <a:r>
              <a:rPr lang="en-US" sz="2000" dirty="0">
                <a:effectLst/>
                <a:latin typeface="Times New Roman" pitchFamily="18" charset="0"/>
                <a:cs typeface="Times New Roman" pitchFamily="18" charset="0"/>
              </a:rPr>
              <a:t>, and C. </a:t>
            </a:r>
            <a:r>
              <a:rPr lang="en-US" sz="2000" dirty="0" err="1">
                <a:effectLst/>
                <a:latin typeface="Times New Roman" pitchFamily="18" charset="0"/>
                <a:cs typeface="Times New Roman" pitchFamily="18" charset="0"/>
              </a:rPr>
              <a:t>krusei</a:t>
            </a:r>
            <a:r>
              <a:rPr lang="en-US" sz="2000" dirty="0">
                <a:effectLst/>
                <a:latin typeface="Times New Roman" pitchFamily="18" charset="0"/>
                <a:cs typeface="Times New Roman" pitchFamily="18" charset="0"/>
              </a:rPr>
              <a:t>. C. </a:t>
            </a:r>
            <a:r>
              <a:rPr lang="en-US" sz="2000" dirty="0" err="1">
                <a:effectLst/>
                <a:latin typeface="Times New Roman" pitchFamily="18" charset="0"/>
                <a:cs typeface="Times New Roman" pitchFamily="18" charset="0"/>
              </a:rPr>
              <a:t>rugosa</a:t>
            </a:r>
            <a:r>
              <a:rPr lang="en-US" sz="2000">
                <a:effectLst/>
                <a:latin typeface="Times New Roman" pitchFamily="18" charset="0"/>
                <a:cs typeface="Times New Roman" pitchFamily="18" charset="0"/>
              </a:rPr>
              <a:t>, and </a:t>
            </a:r>
            <a:r>
              <a:rPr lang="en-US" sz="2000" dirty="0">
                <a:effectLst/>
                <a:latin typeface="Times New Roman" pitchFamily="18" charset="0"/>
                <a:cs typeface="Times New Roman" pitchFamily="18" charset="0"/>
              </a:rPr>
              <a:t>C. </a:t>
            </a:r>
            <a:r>
              <a:rPr lang="en-US" sz="2000" dirty="0" err="1">
                <a:effectLst/>
                <a:latin typeface="Times New Roman" pitchFamily="18" charset="0"/>
                <a:cs typeface="Times New Roman" pitchFamily="18" charset="0"/>
              </a:rPr>
              <a:t>glabrata</a:t>
            </a:r>
            <a:r>
              <a:rPr lang="en-US" sz="2000" dirty="0">
                <a:effectLst/>
                <a:latin typeface="Times New Roman" pitchFamily="18" charset="0"/>
                <a:cs typeface="Times New Roman" pitchFamily="18" charset="0"/>
              </a:rPr>
              <a:t>, may also be involved. </a:t>
            </a:r>
          </a:p>
        </p:txBody>
      </p:sp>
      <p:sp>
        <p:nvSpPr>
          <p:cNvPr id="3" name="Title 2"/>
          <p:cNvSpPr>
            <a:spLocks noGrp="1"/>
          </p:cNvSpPr>
          <p:nvPr>
            <p:ph type="title"/>
          </p:nvPr>
        </p:nvSpPr>
        <p:spPr>
          <a:xfrm>
            <a:off x="0" y="428604"/>
            <a:ext cx="8786842" cy="914400"/>
          </a:xfrm>
        </p:spPr>
        <p:txBody>
          <a:bodyPr/>
          <a:lstStyle/>
          <a:p>
            <a:pPr algn="ctr"/>
            <a:r>
              <a:rPr lang="en-US" sz="3200" b="1" dirty="0">
                <a:solidFill>
                  <a:srgbClr val="FFC000"/>
                </a:solidFill>
                <a:effectLst/>
                <a:uFill>
                  <a:solidFill>
                    <a:srgbClr val="000000"/>
                  </a:solidFill>
                </a:uFill>
                <a:cs typeface="Times New Roman" pitchFamily="18" charset="0"/>
              </a:rPr>
              <a:t>ACUTE  CANDIDIASIS /THRUSH, </a:t>
            </a:r>
            <a:r>
              <a:rPr lang="en-US" sz="3200" b="1" dirty="0">
                <a:solidFill>
                  <a:srgbClr val="FFC000"/>
                </a:solidFill>
                <a:effectLst/>
                <a:cs typeface="Times New Roman" pitchFamily="18" charset="0"/>
              </a:rPr>
              <a:t> </a:t>
            </a:r>
            <a:r>
              <a:rPr lang="en-US" sz="3200" b="1" dirty="0">
                <a:solidFill>
                  <a:srgbClr val="FFC000"/>
                </a:solidFill>
                <a:effectLst/>
                <a:uFill>
                  <a:solidFill>
                    <a:srgbClr val="FF0000"/>
                  </a:solidFill>
                </a:uFill>
                <a:cs typeface="Times New Roman" pitchFamily="18" charset="0"/>
              </a:rPr>
              <a:t>CANDIDOSIS, MONILIASIS</a:t>
            </a:r>
            <a:endParaRPr lang="en-US" sz="3200" b="1" dirty="0"/>
          </a:p>
        </p:txBody>
      </p:sp>
      <p:sp>
        <p:nvSpPr>
          <p:cNvPr id="4" name="Slide Number Placeholder 3"/>
          <p:cNvSpPr>
            <a:spLocks noGrp="1"/>
          </p:cNvSpPr>
          <p:nvPr>
            <p:ph type="sldNum" sz="quarter" idx="11"/>
          </p:nvPr>
        </p:nvSpPr>
        <p:spPr/>
        <p:txBody>
          <a:bodyPr/>
          <a:lstStyle/>
          <a:p>
            <a:fld id="{C1AB3586-9833-407A-8B3B-FAE83F554AD2}" type="slidenum">
              <a:rPr lang="en-US" smtClean="0"/>
              <a:pPr/>
              <a:t>67</a:t>
            </a:fld>
            <a:endParaRPr lang="en-US"/>
          </a:p>
        </p:txBody>
      </p:sp>
    </p:spTree>
    <p:extLst>
      <p:ext uri="{BB962C8B-B14F-4D97-AF65-F5344CB8AC3E}">
        <p14:creationId xmlns:p14="http://schemas.microsoft.com/office/powerpoint/2010/main" val="1591326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282" y="1571612"/>
            <a:ext cx="8686800" cy="3657599"/>
          </a:xfrm>
        </p:spPr>
        <p:txBody>
          <a:bodyPr>
            <a:noAutofit/>
          </a:bodyPr>
          <a:lstStyle/>
          <a:p>
            <a:pPr algn="just">
              <a:lnSpc>
                <a:spcPct val="150000"/>
              </a:lnSpc>
              <a:buFont typeface="Wingdings" pitchFamily="2" charset="2"/>
              <a:buChar char="§"/>
            </a:pPr>
            <a:endParaRPr lang="en-US" sz="2000" dirty="0">
              <a:effectLst/>
              <a:latin typeface="Times New Roman" pitchFamily="18" charset="0"/>
              <a:cs typeface="Times New Roman" pitchFamily="18" charset="0"/>
            </a:endParaRPr>
          </a:p>
          <a:p>
            <a:pPr algn="just">
              <a:lnSpc>
                <a:spcPct val="150000"/>
              </a:lnSpc>
              <a:buFont typeface="Wingdings" pitchFamily="2" charset="2"/>
              <a:buChar char="§"/>
            </a:pPr>
            <a:r>
              <a:rPr lang="en-US" sz="2000" dirty="0">
                <a:effectLst/>
                <a:latin typeface="Times New Roman" pitchFamily="18" charset="0"/>
                <a:cs typeface="Times New Roman" pitchFamily="18" charset="0"/>
              </a:rPr>
              <a:t>The oral lesions are characterized by the appearance </a:t>
            </a:r>
            <a:r>
              <a:rPr lang="en-US" sz="2000" dirty="0">
                <a:solidFill>
                  <a:srgbClr val="FFFF00"/>
                </a:solidFill>
                <a:effectLst/>
                <a:latin typeface="Times New Roman" pitchFamily="18" charset="0"/>
                <a:cs typeface="Times New Roman" pitchFamily="18" charset="0"/>
              </a:rPr>
              <a:t>of soft, white, slightly elevated plaques </a:t>
            </a:r>
            <a:r>
              <a:rPr lang="en-US" sz="2000" dirty="0">
                <a:effectLst/>
                <a:latin typeface="Times New Roman" pitchFamily="18" charset="0"/>
                <a:cs typeface="Times New Roman" pitchFamily="18" charset="0"/>
              </a:rPr>
              <a:t>most frequently occurring on the </a:t>
            </a:r>
            <a:r>
              <a:rPr lang="en-US" sz="2000" dirty="0" err="1">
                <a:effectLst/>
                <a:latin typeface="Times New Roman" pitchFamily="18" charset="0"/>
                <a:cs typeface="Times New Roman" pitchFamily="18" charset="0"/>
              </a:rPr>
              <a:t>buccal</a:t>
            </a:r>
            <a:r>
              <a:rPr lang="en-US" sz="2000" dirty="0">
                <a:effectLst/>
                <a:latin typeface="Times New Roman" pitchFamily="18" charset="0"/>
                <a:cs typeface="Times New Roman" pitchFamily="18" charset="0"/>
              </a:rPr>
              <a:t> mucosa and tongue, but may also be seen on </a:t>
            </a:r>
            <a:r>
              <a:rPr lang="en-US" sz="2000" u="sng" dirty="0">
                <a:effectLst/>
                <a:latin typeface="Times New Roman" pitchFamily="18" charset="0"/>
                <a:cs typeface="Times New Roman" pitchFamily="18" charset="0"/>
              </a:rPr>
              <a:t>gingiva</a:t>
            </a:r>
            <a:r>
              <a:rPr lang="en-US" sz="2000" dirty="0">
                <a:effectLst/>
                <a:latin typeface="Times New Roman" pitchFamily="18" charset="0"/>
                <a:cs typeface="Times New Roman" pitchFamily="18" charset="0"/>
              </a:rPr>
              <a:t> and floor of the mouth. </a:t>
            </a:r>
          </a:p>
          <a:p>
            <a:pPr algn="just">
              <a:lnSpc>
                <a:spcPct val="150000"/>
              </a:lnSpc>
              <a:buFont typeface="Wingdings" pitchFamily="2" charset="2"/>
              <a:buChar char="§"/>
            </a:pPr>
            <a:endParaRPr lang="en-US" sz="2000" dirty="0">
              <a:effectLst/>
              <a:latin typeface="Times New Roman" pitchFamily="18" charset="0"/>
              <a:cs typeface="Times New Roman" pitchFamily="18" charset="0"/>
            </a:endParaRPr>
          </a:p>
          <a:p>
            <a:pPr algn="just">
              <a:lnSpc>
                <a:spcPct val="150000"/>
              </a:lnSpc>
              <a:buFont typeface="Wingdings" pitchFamily="2" charset="2"/>
              <a:buChar char="§"/>
            </a:pPr>
            <a:r>
              <a:rPr lang="en-US" sz="2000" dirty="0">
                <a:effectLst/>
                <a:latin typeface="Times New Roman" pitchFamily="18" charset="0"/>
                <a:cs typeface="Times New Roman" pitchFamily="18" charset="0"/>
              </a:rPr>
              <a:t>The plaques, which have often been described grossly as </a:t>
            </a:r>
            <a:r>
              <a:rPr lang="en-US" sz="2000" dirty="0">
                <a:solidFill>
                  <a:srgbClr val="FFFF00"/>
                </a:solidFill>
                <a:effectLst/>
                <a:latin typeface="Times New Roman" pitchFamily="18" charset="0"/>
                <a:cs typeface="Times New Roman" pitchFamily="18" charset="0"/>
              </a:rPr>
              <a:t>resembling milk curds</a:t>
            </a:r>
            <a:r>
              <a:rPr lang="en-US" sz="2000" dirty="0">
                <a:effectLst/>
                <a:latin typeface="Times New Roman" pitchFamily="18" charset="0"/>
                <a:cs typeface="Times New Roman" pitchFamily="18" charset="0"/>
              </a:rPr>
              <a:t>, consist chiefly of tangled masses of fungal hyphae with intermingled desquamated epithelium, keratin, fibrin, necrotic debris, leukocytes and bacteria</a:t>
            </a:r>
          </a:p>
          <a:p>
            <a:pPr algn="just">
              <a:lnSpc>
                <a:spcPct val="150000"/>
              </a:lnSpc>
              <a:buNone/>
            </a:pPr>
            <a:r>
              <a:rPr lang="en-US" sz="2000" dirty="0">
                <a:effectLst/>
                <a:latin typeface="Times New Roman" pitchFamily="18" charset="0"/>
                <a:cs typeface="Times New Roman" pitchFamily="18" charset="0"/>
              </a:rPr>
              <a:t>. </a:t>
            </a:r>
          </a:p>
          <a:p>
            <a:pPr algn="just">
              <a:lnSpc>
                <a:spcPct val="150000"/>
              </a:lnSpc>
              <a:buFont typeface="Wingdings" pitchFamily="2" charset="2"/>
              <a:buChar char="§"/>
            </a:pPr>
            <a:r>
              <a:rPr lang="en-US" sz="2000" dirty="0">
                <a:effectLst/>
                <a:latin typeface="Times New Roman" pitchFamily="18" charset="0"/>
                <a:cs typeface="Times New Roman" pitchFamily="18" charset="0"/>
              </a:rPr>
              <a:t>The white plaque can usually be wiped away with a gauze, leaving either a relatively normal appearing mucosa or an erythematous area. In severe cases, the entire oral cavity may be involved. </a:t>
            </a:r>
          </a:p>
        </p:txBody>
      </p:sp>
      <p:sp>
        <p:nvSpPr>
          <p:cNvPr id="3" name="Slide Number Placeholder 2"/>
          <p:cNvSpPr>
            <a:spLocks noGrp="1"/>
          </p:cNvSpPr>
          <p:nvPr>
            <p:ph type="sldNum" sz="quarter" idx="11"/>
          </p:nvPr>
        </p:nvSpPr>
        <p:spPr/>
        <p:txBody>
          <a:bodyPr/>
          <a:lstStyle/>
          <a:p>
            <a:fld id="{C1AB3586-9833-407A-8B3B-FAE83F554AD2}" type="slidenum">
              <a:rPr lang="en-US" smtClean="0"/>
              <a:pPr/>
              <a:t>68</a:t>
            </a:fld>
            <a:endParaRPr lang="en-US"/>
          </a:p>
        </p:txBody>
      </p:sp>
    </p:spTree>
    <p:extLst>
      <p:ext uri="{BB962C8B-B14F-4D97-AF65-F5344CB8AC3E}">
        <p14:creationId xmlns:p14="http://schemas.microsoft.com/office/powerpoint/2010/main" val="2332587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596" y="2214554"/>
            <a:ext cx="8424890" cy="2157417"/>
          </a:xfrm>
        </p:spPr>
        <p:txBody>
          <a:bodyPr>
            <a:noAutofit/>
          </a:bodyPr>
          <a:lstStyle/>
          <a:p>
            <a:pPr>
              <a:lnSpc>
                <a:spcPct val="150000"/>
              </a:lnSpc>
              <a:buClr>
                <a:schemeClr val="tx1"/>
              </a:buClr>
              <a:buFont typeface="Wingdings" pitchFamily="2" charset="2"/>
              <a:buChar char="§"/>
            </a:pPr>
            <a:endParaRPr lang="en-US" sz="2800" dirty="0">
              <a:effectLst/>
              <a:latin typeface="Times New Roman" pitchFamily="18" charset="0"/>
              <a:cs typeface="Times New Roman" pitchFamily="18" charset="0"/>
            </a:endParaRPr>
          </a:p>
          <a:p>
            <a:pPr>
              <a:lnSpc>
                <a:spcPct val="150000"/>
              </a:lnSpc>
              <a:buClr>
                <a:schemeClr val="tx1"/>
              </a:buClr>
              <a:buNone/>
            </a:pPr>
            <a:r>
              <a:rPr lang="en-US" sz="2000" b="1" dirty="0">
                <a:solidFill>
                  <a:srgbClr val="FFFF00"/>
                </a:solidFill>
                <a:effectLst/>
                <a:latin typeface="+mj-lt"/>
                <a:cs typeface="Times New Roman" pitchFamily="18" charset="0"/>
              </a:rPr>
              <a:t>Predisposing factors </a:t>
            </a:r>
          </a:p>
          <a:p>
            <a:pPr>
              <a:lnSpc>
                <a:spcPct val="150000"/>
              </a:lnSpc>
              <a:buClr>
                <a:schemeClr val="tx1"/>
              </a:buClr>
              <a:buFont typeface="Wingdings" pitchFamily="2" charset="2"/>
              <a:buChar char="§"/>
            </a:pPr>
            <a:r>
              <a:rPr lang="en-US" sz="2000" dirty="0">
                <a:solidFill>
                  <a:srgbClr val="FFFF00"/>
                </a:solidFill>
                <a:effectLst/>
                <a:latin typeface="+mj-lt"/>
                <a:cs typeface="Times New Roman" pitchFamily="18" charset="0"/>
              </a:rPr>
              <a:t>Acute and chronic diseases </a:t>
            </a:r>
            <a:r>
              <a:rPr lang="en-US" sz="2000" dirty="0">
                <a:effectLst/>
                <a:latin typeface="+mj-lt"/>
                <a:cs typeface="Times New Roman" pitchFamily="18" charset="0"/>
              </a:rPr>
              <a:t>like tuberculosis, diabetes mellitus and </a:t>
            </a:r>
            <a:r>
              <a:rPr lang="en-US" sz="2000" dirty="0" err="1">
                <a:effectLst/>
                <a:latin typeface="+mj-lt"/>
                <a:cs typeface="Times New Roman" pitchFamily="18" charset="0"/>
              </a:rPr>
              <a:t>anaemia</a:t>
            </a:r>
            <a:r>
              <a:rPr lang="en-US" sz="2000" dirty="0">
                <a:effectLst/>
                <a:latin typeface="+mj-lt"/>
                <a:cs typeface="Times New Roman" pitchFamily="18" charset="0"/>
              </a:rPr>
              <a:t>, </a:t>
            </a:r>
            <a:r>
              <a:rPr lang="en-US" sz="2000" dirty="0" err="1">
                <a:effectLst/>
                <a:latin typeface="+mj-lt"/>
                <a:cs typeface="Times New Roman" pitchFamily="18" charset="0"/>
              </a:rPr>
              <a:t>Myxoedema</a:t>
            </a:r>
            <a:r>
              <a:rPr lang="en-US" sz="2000" dirty="0">
                <a:effectLst/>
                <a:latin typeface="+mj-lt"/>
                <a:cs typeface="Times New Roman" pitchFamily="18" charset="0"/>
              </a:rPr>
              <a:t>, </a:t>
            </a:r>
            <a:r>
              <a:rPr lang="en-US" sz="2000" dirty="0" err="1">
                <a:effectLst/>
                <a:latin typeface="+mj-lt"/>
                <a:cs typeface="Times New Roman" pitchFamily="18" charset="0"/>
              </a:rPr>
              <a:t>hypoparathyroidism</a:t>
            </a:r>
            <a:r>
              <a:rPr lang="en-US" sz="2000" dirty="0">
                <a:effectLst/>
                <a:latin typeface="+mj-lt"/>
                <a:cs typeface="Times New Roman" pitchFamily="18" charset="0"/>
              </a:rPr>
              <a:t> and Addison disease </a:t>
            </a:r>
          </a:p>
          <a:p>
            <a:pPr>
              <a:lnSpc>
                <a:spcPct val="150000"/>
              </a:lnSpc>
              <a:buClr>
                <a:schemeClr val="tx1"/>
              </a:buClr>
              <a:buFont typeface="Wingdings" pitchFamily="2" charset="2"/>
              <a:buChar char="§"/>
            </a:pPr>
            <a:r>
              <a:rPr lang="en-US" sz="2000" dirty="0">
                <a:solidFill>
                  <a:srgbClr val="FFFF00"/>
                </a:solidFill>
                <a:effectLst/>
                <a:latin typeface="+mj-lt"/>
                <a:cs typeface="Times New Roman" pitchFamily="18" charset="0"/>
              </a:rPr>
              <a:t> Immunodeficiency</a:t>
            </a:r>
            <a:r>
              <a:rPr lang="en-US" sz="2000" dirty="0">
                <a:effectLst/>
                <a:latin typeface="+mj-lt"/>
                <a:cs typeface="Times New Roman" pitchFamily="18" charset="0"/>
              </a:rPr>
              <a:t> like AIDS </a:t>
            </a:r>
            <a:r>
              <a:rPr lang="en-US" sz="2000" dirty="0">
                <a:solidFill>
                  <a:srgbClr val="FFFF00"/>
                </a:solidFill>
                <a:effectLst/>
                <a:latin typeface="+mj-lt"/>
                <a:cs typeface="Times New Roman" pitchFamily="18" charset="0"/>
              </a:rPr>
              <a:t>Nutritional deficiency </a:t>
            </a:r>
            <a:r>
              <a:rPr lang="en-US" sz="2000" dirty="0">
                <a:effectLst/>
                <a:latin typeface="+mj-lt"/>
                <a:cs typeface="Times New Roman" pitchFamily="18" charset="0"/>
              </a:rPr>
              <a:t>like Fe,  vitamin A and vitamin B6 deficiencies, etc. </a:t>
            </a:r>
          </a:p>
          <a:p>
            <a:pPr>
              <a:lnSpc>
                <a:spcPct val="150000"/>
              </a:lnSpc>
              <a:buClr>
                <a:schemeClr val="tx1"/>
              </a:buClr>
              <a:buFont typeface="Wingdings" pitchFamily="2" charset="2"/>
              <a:buChar char="§"/>
            </a:pPr>
            <a:r>
              <a:rPr lang="en-US" sz="2000" dirty="0">
                <a:effectLst/>
                <a:latin typeface="+mj-lt"/>
                <a:cs typeface="Times New Roman" pitchFamily="18" charset="0"/>
              </a:rPr>
              <a:t> Prolonged hospitalization for chronic illness and debilitating diseases</a:t>
            </a:r>
            <a:r>
              <a:rPr lang="en-US" sz="2000" dirty="0">
                <a:effectLst/>
                <a:latin typeface="Times New Roman" pitchFamily="18" charset="0"/>
                <a:cs typeface="Times New Roman" pitchFamily="18" charset="0"/>
              </a:rPr>
              <a:t>• </a:t>
            </a:r>
            <a:r>
              <a:rPr lang="en-US" sz="2000" dirty="0">
                <a:solidFill>
                  <a:srgbClr val="FFFF00"/>
                </a:solidFill>
                <a:effectLst/>
                <a:latin typeface="Times New Roman" pitchFamily="18" charset="0"/>
                <a:cs typeface="Times New Roman" pitchFamily="18" charset="0"/>
              </a:rPr>
              <a:t>Prolonged use of antibiotics, corticosteroids and </a:t>
            </a:r>
            <a:r>
              <a:rPr lang="en-US" sz="2000" dirty="0" err="1">
                <a:solidFill>
                  <a:srgbClr val="FFFF00"/>
                </a:solidFill>
                <a:effectLst/>
                <a:latin typeface="Times New Roman" pitchFamily="18" charset="0"/>
                <a:cs typeface="Times New Roman" pitchFamily="18" charset="0"/>
              </a:rPr>
              <a:t>cytotoxic</a:t>
            </a:r>
            <a:r>
              <a:rPr lang="en-US" sz="2000" dirty="0">
                <a:solidFill>
                  <a:srgbClr val="FFFF00"/>
                </a:solidFill>
                <a:effectLst/>
                <a:latin typeface="Times New Roman" pitchFamily="18" charset="0"/>
                <a:cs typeface="Times New Roman" pitchFamily="18" charset="0"/>
              </a:rPr>
              <a:t> drugs</a:t>
            </a:r>
          </a:p>
          <a:p>
            <a:pPr>
              <a:lnSpc>
                <a:spcPct val="150000"/>
              </a:lnSpc>
              <a:buClr>
                <a:schemeClr val="tx1"/>
              </a:buClr>
              <a:buFont typeface="Wingdings" pitchFamily="2" charset="2"/>
              <a:buChar char="§"/>
            </a:pPr>
            <a:r>
              <a:rPr lang="en-US" sz="2000" dirty="0">
                <a:solidFill>
                  <a:srgbClr val="FFFF00"/>
                </a:solidFill>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Radiation therapy Use of intravenous tubes, catheters, heart valves and poorly maintained dentures, heavy smoking </a:t>
            </a:r>
          </a:p>
          <a:p>
            <a:pPr>
              <a:lnSpc>
                <a:spcPct val="150000"/>
              </a:lnSpc>
              <a:buClr>
                <a:schemeClr val="tx1"/>
              </a:buClr>
              <a:buFont typeface="Wingdings" pitchFamily="2" charset="2"/>
              <a:buChar char="§"/>
            </a:pPr>
            <a:r>
              <a:rPr lang="en-US" sz="2000" dirty="0">
                <a:solidFill>
                  <a:srgbClr val="FFFF00"/>
                </a:solidFill>
                <a:effectLst/>
                <a:latin typeface="Times New Roman" pitchFamily="18" charset="0"/>
                <a:cs typeface="Times New Roman" pitchFamily="18" charset="0"/>
              </a:rPr>
              <a:t>Old age, infancy and pregnancy </a:t>
            </a:r>
          </a:p>
          <a:p>
            <a:pPr>
              <a:lnSpc>
                <a:spcPct val="150000"/>
              </a:lnSpc>
              <a:buClr>
                <a:schemeClr val="tx1"/>
              </a:buClr>
              <a:buFont typeface="Wingdings" pitchFamily="2" charset="2"/>
              <a:buChar char="§"/>
            </a:pPr>
            <a:r>
              <a:rPr lang="en-US" sz="2000" dirty="0" err="1">
                <a:solidFill>
                  <a:srgbClr val="FFFF00"/>
                </a:solidFill>
                <a:effectLst/>
                <a:latin typeface="Times New Roman" pitchFamily="18" charset="0"/>
                <a:cs typeface="Times New Roman" pitchFamily="18" charset="0"/>
              </a:rPr>
              <a:t>Xerostomia</a:t>
            </a:r>
            <a:r>
              <a:rPr lang="en-US" sz="2000" dirty="0">
                <a:effectLst/>
                <a:latin typeface="Times New Roman" pitchFamily="18" charset="0"/>
                <a:cs typeface="Times New Roman" pitchFamily="18" charset="0"/>
              </a:rPr>
              <a:t>: The protective antifungal proteins, like </a:t>
            </a:r>
            <a:r>
              <a:rPr lang="en-US" sz="2000" dirty="0" err="1">
                <a:effectLst/>
                <a:latin typeface="Times New Roman" pitchFamily="18" charset="0"/>
                <a:cs typeface="Times New Roman" pitchFamily="18" charset="0"/>
              </a:rPr>
              <a:t>histatins</a:t>
            </a:r>
            <a:r>
              <a:rPr lang="en-US" sz="2000" dirty="0">
                <a:effectLst/>
                <a:latin typeface="Times New Roman" pitchFamily="18" charset="0"/>
                <a:cs typeface="Times New Roman" pitchFamily="18" charset="0"/>
              </a:rPr>
              <a:t> and </a:t>
            </a:r>
            <a:r>
              <a:rPr lang="en-US" sz="2000" dirty="0" err="1">
                <a:effectLst/>
                <a:latin typeface="Times New Roman" pitchFamily="18" charset="0"/>
                <a:cs typeface="Times New Roman" pitchFamily="18" charset="0"/>
              </a:rPr>
              <a:t>calprotectin</a:t>
            </a:r>
            <a:r>
              <a:rPr lang="en-US" sz="2000" dirty="0">
                <a:effectLst/>
                <a:latin typeface="Times New Roman" pitchFamily="18" charset="0"/>
                <a:cs typeface="Times New Roman" pitchFamily="18" charset="0"/>
              </a:rPr>
              <a:t>, present in the saliva are absent in patients with </a:t>
            </a:r>
            <a:r>
              <a:rPr lang="en-US" sz="2000" dirty="0" err="1">
                <a:effectLst/>
                <a:latin typeface="Times New Roman" pitchFamily="18" charset="0"/>
                <a:cs typeface="Times New Roman" pitchFamily="18" charset="0"/>
              </a:rPr>
              <a:t>xerostomia</a:t>
            </a:r>
            <a:r>
              <a:rPr lang="en-US" sz="2000" dirty="0">
                <a:effectLst/>
                <a:latin typeface="Times New Roman" pitchFamily="18" charset="0"/>
                <a:cs typeface="Times New Roman" pitchFamily="18" charset="0"/>
              </a:rPr>
              <a:t> </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5964" y="93866"/>
            <a:ext cx="1439323" cy="12144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066800" y="6642580"/>
            <a:ext cx="7010400" cy="253916"/>
          </a:xfrm>
          <a:prstGeom prst="rect">
            <a:avLst/>
          </a:prstGeom>
        </p:spPr>
        <p:txBody>
          <a:bodyPr wrap="square">
            <a:spAutoFit/>
          </a:bodyPr>
          <a:lstStyle/>
          <a:p>
            <a:pPr marL="12700" algn="ctr">
              <a:lnSpc>
                <a:spcPct val="100000"/>
              </a:lnSpc>
              <a:spcBef>
                <a:spcPts val="95"/>
              </a:spcBef>
            </a:pPr>
            <a:r>
              <a:rPr lang="en-US" sz="1050" spc="55" dirty="0">
                <a:solidFill>
                  <a:srgbClr val="FFFF00"/>
                </a:solidFill>
                <a:latin typeface="Times New Roman"/>
                <a:cs typeface="Times New Roman"/>
              </a:rPr>
              <a:t>Dentistry </a:t>
            </a:r>
            <a:r>
              <a:rPr lang="en-US" sz="1050" spc="30" dirty="0">
                <a:solidFill>
                  <a:srgbClr val="FFFF00"/>
                </a:solidFill>
                <a:latin typeface="Times New Roman"/>
                <a:cs typeface="Times New Roman"/>
              </a:rPr>
              <a:t>For </a:t>
            </a:r>
            <a:r>
              <a:rPr lang="en-US" sz="1050" spc="45" dirty="0">
                <a:solidFill>
                  <a:srgbClr val="FFFF00"/>
                </a:solidFill>
                <a:latin typeface="Times New Roman"/>
                <a:cs typeface="Times New Roman"/>
              </a:rPr>
              <a:t>The </a:t>
            </a:r>
            <a:r>
              <a:rPr lang="en-US" sz="1050" spc="-5" dirty="0">
                <a:solidFill>
                  <a:srgbClr val="FFFF00"/>
                </a:solidFill>
                <a:latin typeface="Times New Roman"/>
                <a:cs typeface="Times New Roman"/>
              </a:rPr>
              <a:t>Child </a:t>
            </a:r>
            <a:r>
              <a:rPr lang="en-US" sz="1050" spc="-175" dirty="0">
                <a:solidFill>
                  <a:srgbClr val="FFFF00"/>
                </a:solidFill>
                <a:latin typeface="Times New Roman"/>
                <a:cs typeface="Times New Roman"/>
              </a:rPr>
              <a:t>&amp; </a:t>
            </a:r>
            <a:r>
              <a:rPr lang="en-US" sz="1050" spc="25" dirty="0">
                <a:solidFill>
                  <a:srgbClr val="FFFF00"/>
                </a:solidFill>
                <a:latin typeface="Times New Roman"/>
                <a:cs typeface="Times New Roman"/>
              </a:rPr>
              <a:t>Adolescent, </a:t>
            </a:r>
            <a:r>
              <a:rPr lang="en-US" sz="1050" spc="-150" dirty="0">
                <a:solidFill>
                  <a:srgbClr val="FFFF00"/>
                </a:solidFill>
                <a:latin typeface="Times New Roman"/>
                <a:cs typeface="Times New Roman"/>
              </a:rPr>
              <a:t>MCDONALD, </a:t>
            </a:r>
            <a:r>
              <a:rPr lang="en-US" sz="1050" spc="15" dirty="0">
                <a:solidFill>
                  <a:srgbClr val="FFFF00"/>
                </a:solidFill>
                <a:latin typeface="Times New Roman"/>
                <a:cs typeface="Times New Roman"/>
              </a:rPr>
              <a:t>10</a:t>
            </a:r>
            <a:r>
              <a:rPr lang="en-US" sz="1050" spc="15" baseline="30000" dirty="0">
                <a:solidFill>
                  <a:srgbClr val="FFFF00"/>
                </a:solidFill>
                <a:latin typeface="Times New Roman"/>
                <a:cs typeface="Times New Roman"/>
              </a:rPr>
              <a:t>TH</a:t>
            </a:r>
            <a:r>
              <a:rPr lang="en-US" sz="1050" spc="15" dirty="0">
                <a:solidFill>
                  <a:srgbClr val="FFFF00"/>
                </a:solidFill>
                <a:latin typeface="Times New Roman"/>
                <a:cs typeface="Times New Roman"/>
              </a:rPr>
              <a:t> EDITION</a:t>
            </a:r>
            <a:r>
              <a:rPr lang="en-US" sz="1050" spc="-80" dirty="0">
                <a:solidFill>
                  <a:srgbClr val="FFFF00"/>
                </a:solidFill>
                <a:latin typeface="Times New Roman"/>
                <a:cs typeface="Times New Roman"/>
              </a:rPr>
              <a:t>.</a:t>
            </a:r>
            <a:endParaRPr lang="en-US" sz="1050" dirty="0">
              <a:solidFill>
                <a:srgbClr val="FFFF00"/>
              </a:solidFill>
              <a:latin typeface="Times New Roman"/>
              <a:cs typeface="Times New Roman"/>
            </a:endParaRPr>
          </a:p>
        </p:txBody>
      </p:sp>
      <p:sp>
        <p:nvSpPr>
          <p:cNvPr id="5" name="Slide Number Placeholder 4"/>
          <p:cNvSpPr>
            <a:spLocks noGrp="1"/>
          </p:cNvSpPr>
          <p:nvPr>
            <p:ph type="sldNum" sz="quarter" idx="11"/>
          </p:nvPr>
        </p:nvSpPr>
        <p:spPr/>
        <p:txBody>
          <a:bodyPr/>
          <a:lstStyle/>
          <a:p>
            <a:fld id="{C1AB3586-9833-407A-8B3B-FAE83F554AD2}" type="slidenum">
              <a:rPr lang="en-US" smtClean="0"/>
              <a:pPr/>
              <a:t>69</a:t>
            </a:fld>
            <a:endParaRPr lang="en-US"/>
          </a:p>
        </p:txBody>
      </p:sp>
    </p:spTree>
    <p:extLst>
      <p:ext uri="{BB962C8B-B14F-4D97-AF65-F5344CB8AC3E}">
        <p14:creationId xmlns:p14="http://schemas.microsoft.com/office/powerpoint/2010/main" val="134748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966" y="1908359"/>
            <a:ext cx="8229600" cy="4154984"/>
          </a:xfrm>
          <a:prstGeom prst="rect">
            <a:avLst/>
          </a:prstGeom>
        </p:spPr>
        <p:txBody>
          <a:bodyPr wrap="square">
            <a:spAutoFit/>
          </a:bodyPr>
          <a:lstStyle/>
          <a:p>
            <a:pPr algn="just">
              <a:lnSpc>
                <a:spcPct val="150000"/>
              </a:lnSpc>
            </a:pPr>
            <a:r>
              <a:rPr lang="en-IN" sz="2200" dirty="0"/>
              <a:t>“Gingiva is that part of oral mucous membrane that covers the alveolar bone and portions of the teeth.”</a:t>
            </a:r>
          </a:p>
          <a:p>
            <a:pPr algn="just">
              <a:lnSpc>
                <a:spcPct val="150000"/>
              </a:lnSpc>
            </a:pPr>
            <a:endParaRPr lang="en-IN" sz="2200" dirty="0"/>
          </a:p>
          <a:p>
            <a:pPr algn="just">
              <a:lnSpc>
                <a:spcPct val="150000"/>
              </a:lnSpc>
            </a:pPr>
            <a:endParaRPr lang="en-IN" sz="2200" dirty="0"/>
          </a:p>
          <a:p>
            <a:pPr marL="342900" indent="-342900" algn="just">
              <a:lnSpc>
                <a:spcPct val="150000"/>
              </a:lnSpc>
              <a:buFont typeface="Wingdings" pitchFamily="2" charset="2"/>
              <a:buChar char="q"/>
            </a:pPr>
            <a:endParaRPr lang="en-IN" sz="2200" dirty="0"/>
          </a:p>
          <a:p>
            <a:pPr algn="just">
              <a:lnSpc>
                <a:spcPct val="150000"/>
              </a:lnSpc>
            </a:pPr>
            <a:r>
              <a:rPr lang="en-IN" sz="2200" dirty="0" err="1">
                <a:solidFill>
                  <a:srgbClr val="FFC000"/>
                </a:solidFill>
              </a:rPr>
              <a:t>Caranza</a:t>
            </a:r>
            <a:r>
              <a:rPr lang="en-IN" sz="2200" dirty="0">
                <a:solidFill>
                  <a:srgbClr val="FFC000"/>
                </a:solidFill>
              </a:rPr>
              <a:t> defines </a:t>
            </a:r>
            <a:r>
              <a:rPr lang="en-IN" sz="2200" dirty="0"/>
              <a:t>Gingiva as that part of the oral mucosa that covers the alveolar </a:t>
            </a:r>
            <a:r>
              <a:rPr lang="en-IN" sz="2200" dirty="0" err="1"/>
              <a:t>procesess</a:t>
            </a:r>
            <a:r>
              <a:rPr lang="en-IN" sz="2200" dirty="0"/>
              <a:t> of the jaws and surrounds the necks of teeth.</a:t>
            </a:r>
          </a:p>
        </p:txBody>
      </p:sp>
      <p:sp>
        <p:nvSpPr>
          <p:cNvPr id="3" name="TextBox 2"/>
          <p:cNvSpPr txBox="1"/>
          <p:nvPr/>
        </p:nvSpPr>
        <p:spPr>
          <a:xfrm>
            <a:off x="446690" y="609600"/>
            <a:ext cx="5105400" cy="707886"/>
          </a:xfrm>
          <a:prstGeom prst="rect">
            <a:avLst/>
          </a:prstGeom>
          <a:noFill/>
        </p:spPr>
        <p:txBody>
          <a:bodyPr wrap="square" rtlCol="0">
            <a:spAutoFit/>
          </a:bodyPr>
          <a:lstStyle/>
          <a:p>
            <a:r>
              <a:rPr lang="en-IN" sz="4000" b="1" dirty="0">
                <a:solidFill>
                  <a:srgbClr val="FFC000"/>
                </a:solidFill>
                <a:latin typeface="Tempus Sans ITC" pitchFamily="82" charset="0"/>
              </a:rPr>
              <a:t>What is GINGIVA??</a:t>
            </a:r>
          </a:p>
        </p:txBody>
      </p:sp>
      <p:sp>
        <p:nvSpPr>
          <p:cNvPr id="4" name="Rectangle 3"/>
          <p:cNvSpPr/>
          <p:nvPr/>
        </p:nvSpPr>
        <p:spPr>
          <a:xfrm>
            <a:off x="2967859" y="3226336"/>
            <a:ext cx="5831540" cy="461665"/>
          </a:xfrm>
          <a:prstGeom prst="rect">
            <a:avLst/>
          </a:prstGeom>
        </p:spPr>
        <p:txBody>
          <a:bodyPr wrap="square">
            <a:spAutoFit/>
          </a:bodyPr>
          <a:lstStyle/>
          <a:p>
            <a:pPr algn="r"/>
            <a:r>
              <a:rPr lang="en-IN" sz="2400" b="1" dirty="0">
                <a:effectLst>
                  <a:outerShdw blurRad="38100" dist="38100" dir="2700000" algn="tl">
                    <a:srgbClr val="000000">
                      <a:alpha val="43137"/>
                    </a:srgbClr>
                  </a:outerShdw>
                </a:effectLst>
              </a:rPr>
              <a:t>- </a:t>
            </a:r>
            <a:r>
              <a:rPr lang="en-IN" sz="2400" b="1" dirty="0" err="1">
                <a:effectLst>
                  <a:outerShdw blurRad="38100" dist="38100" dir="2700000" algn="tl">
                    <a:srgbClr val="000000">
                      <a:alpha val="43137"/>
                    </a:srgbClr>
                  </a:outerShdw>
                </a:effectLst>
              </a:rPr>
              <a:t>Loe</a:t>
            </a:r>
            <a:r>
              <a:rPr lang="en-IN" sz="2400" b="1" dirty="0">
                <a:effectLst>
                  <a:outerShdw blurRad="38100" dist="38100" dir="2700000" algn="tl">
                    <a:srgbClr val="000000">
                      <a:alpha val="43137"/>
                    </a:srgbClr>
                  </a:outerShdw>
                </a:effectLst>
              </a:rPr>
              <a:t>, </a:t>
            </a:r>
            <a:r>
              <a:rPr lang="en-IN" sz="2400" b="1" dirty="0" err="1">
                <a:effectLst>
                  <a:outerShdw blurRad="38100" dist="38100" dir="2700000" algn="tl">
                    <a:srgbClr val="000000">
                      <a:alpha val="43137"/>
                    </a:srgbClr>
                  </a:outerShdw>
                </a:effectLst>
              </a:rPr>
              <a:t>Listgarten</a:t>
            </a:r>
            <a:r>
              <a:rPr lang="en-IN" sz="2400" b="1" dirty="0">
                <a:effectLst>
                  <a:outerShdw blurRad="38100" dist="38100" dir="2700000" algn="tl">
                    <a:srgbClr val="000000">
                      <a:alpha val="43137"/>
                    </a:srgbClr>
                  </a:outerShdw>
                </a:effectLst>
              </a:rPr>
              <a:t> and </a:t>
            </a:r>
            <a:r>
              <a:rPr lang="en-IN" sz="2400" b="1" dirty="0" err="1">
                <a:effectLst>
                  <a:outerShdw blurRad="38100" dist="38100" dir="2700000" algn="tl">
                    <a:srgbClr val="000000">
                      <a:alpha val="43137"/>
                    </a:srgbClr>
                  </a:outerShdw>
                </a:effectLst>
              </a:rPr>
              <a:t>Terranova</a:t>
            </a:r>
            <a:r>
              <a:rPr lang="en-IN" sz="2400" b="1" dirty="0">
                <a:effectLst>
                  <a:outerShdw blurRad="38100" dist="38100" dir="2700000" algn="tl">
                    <a:srgbClr val="000000">
                      <a:alpha val="43137"/>
                    </a:srgbClr>
                  </a:outerShdw>
                </a:effectLst>
              </a:rPr>
              <a:t> 1990 </a:t>
            </a:r>
          </a:p>
        </p:txBody>
      </p:sp>
      <p:sp>
        <p:nvSpPr>
          <p:cNvPr id="5" name="Slide Number Placeholder 4"/>
          <p:cNvSpPr>
            <a:spLocks noGrp="1"/>
          </p:cNvSpPr>
          <p:nvPr>
            <p:ph type="sldNum" sz="quarter" idx="11"/>
          </p:nvPr>
        </p:nvSpPr>
        <p:spPr/>
        <p:txBody>
          <a:bodyPr/>
          <a:lstStyle/>
          <a:p>
            <a:fld id="{C1AB3586-9833-407A-8B3B-FAE83F554AD2}" type="slidenum">
              <a:rPr lang="en-US" smtClean="0"/>
              <a:pPr/>
              <a:t>7</a:t>
            </a:fld>
            <a:endParaRPr lang="en-US"/>
          </a:p>
        </p:txBody>
      </p:sp>
    </p:spTree>
    <p:extLst>
      <p:ext uri="{BB962C8B-B14F-4D97-AF65-F5344CB8AC3E}">
        <p14:creationId xmlns:p14="http://schemas.microsoft.com/office/powerpoint/2010/main" val="1643682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16" y="1981200"/>
            <a:ext cx="8894301" cy="3657599"/>
          </a:xfrm>
        </p:spPr>
        <p:txBody>
          <a:bodyPr>
            <a:noAutofit/>
          </a:bodyPr>
          <a:lstStyle/>
          <a:p>
            <a:pPr marL="720725" indent="-360363" algn="just">
              <a:lnSpc>
                <a:spcPct val="150000"/>
              </a:lnSpc>
              <a:spcBef>
                <a:spcPts val="100"/>
              </a:spcBef>
              <a:buClr>
                <a:schemeClr val="tx1"/>
              </a:buClr>
              <a:buFont typeface="Wingdings" pitchFamily="2" charset="2"/>
              <a:buChar char="§"/>
            </a:pPr>
            <a:r>
              <a:rPr lang="en-US" sz="2000" spc="-5" dirty="0">
                <a:effectLst/>
                <a:latin typeface="Times New Roman" pitchFamily="18" charset="0"/>
                <a:cs typeface="Times New Roman" pitchFamily="18" charset="0"/>
              </a:rPr>
              <a:t>For infants </a:t>
            </a:r>
            <a:r>
              <a:rPr lang="en-US" sz="2000" dirty="0">
                <a:effectLst/>
                <a:latin typeface="Times New Roman" pitchFamily="18" charset="0"/>
                <a:cs typeface="Times New Roman" pitchFamily="18" charset="0"/>
              </a:rPr>
              <a:t>and </a:t>
            </a:r>
            <a:r>
              <a:rPr lang="en-US" sz="2000" spc="-5" dirty="0">
                <a:effectLst/>
                <a:latin typeface="Times New Roman" pitchFamily="18" charset="0"/>
                <a:cs typeface="Times New Roman" pitchFamily="18" charset="0"/>
              </a:rPr>
              <a:t>very </a:t>
            </a:r>
            <a:r>
              <a:rPr lang="en-US" sz="2000" dirty="0">
                <a:effectLst/>
                <a:latin typeface="Times New Roman" pitchFamily="18" charset="0"/>
                <a:cs typeface="Times New Roman" pitchFamily="18" charset="0"/>
              </a:rPr>
              <a:t>young </a:t>
            </a:r>
            <a:r>
              <a:rPr lang="en-US" sz="2000" spc="-5" dirty="0">
                <a:effectLst/>
                <a:latin typeface="Times New Roman" pitchFamily="18" charset="0"/>
                <a:cs typeface="Times New Roman" pitchFamily="18" charset="0"/>
              </a:rPr>
              <a:t>children, </a:t>
            </a:r>
            <a:r>
              <a:rPr lang="en-US" sz="2000" dirty="0">
                <a:effectLst/>
                <a:latin typeface="Times New Roman" pitchFamily="18" charset="0"/>
                <a:cs typeface="Times New Roman" pitchFamily="18" charset="0"/>
              </a:rPr>
              <a:t>a </a:t>
            </a:r>
            <a:r>
              <a:rPr lang="en-US" sz="2000" spc="-5" dirty="0">
                <a:effectLst/>
                <a:latin typeface="Times New Roman" pitchFamily="18" charset="0"/>
                <a:cs typeface="Times New Roman" pitchFamily="18" charset="0"/>
              </a:rPr>
              <a:t>suspension of  </a:t>
            </a:r>
            <a:r>
              <a:rPr lang="en-US" sz="2000" dirty="0">
                <a:effectLst/>
                <a:latin typeface="Times New Roman" pitchFamily="18" charset="0"/>
                <a:cs typeface="Times New Roman" pitchFamily="18" charset="0"/>
              </a:rPr>
              <a:t>1 </a:t>
            </a:r>
            <a:r>
              <a:rPr lang="en-US" sz="2000" spc="-5" dirty="0">
                <a:effectLst/>
                <a:latin typeface="Times New Roman" pitchFamily="18" charset="0"/>
                <a:cs typeface="Times New Roman" pitchFamily="18" charset="0"/>
              </a:rPr>
              <a:t>mL </a:t>
            </a:r>
            <a:r>
              <a:rPr lang="en-US" sz="2000" spc="-10" dirty="0">
                <a:effectLst/>
                <a:latin typeface="Times New Roman" pitchFamily="18" charset="0"/>
                <a:cs typeface="Times New Roman" pitchFamily="18" charset="0"/>
              </a:rPr>
              <a:t>(100,000 </a:t>
            </a:r>
            <a:r>
              <a:rPr lang="en-US" sz="2000" spc="-5" dirty="0">
                <a:effectLst/>
                <a:latin typeface="Times New Roman" pitchFamily="18" charset="0"/>
                <a:cs typeface="Times New Roman" pitchFamily="18" charset="0"/>
              </a:rPr>
              <a:t>U) of </a:t>
            </a:r>
            <a:r>
              <a:rPr lang="en-US" sz="2000" spc="-10" dirty="0">
                <a:effectLst/>
                <a:latin typeface="Times New Roman" pitchFamily="18" charset="0"/>
                <a:cs typeface="Times New Roman" pitchFamily="18" charset="0"/>
              </a:rPr>
              <a:t>nystatin </a:t>
            </a:r>
            <a:r>
              <a:rPr lang="en-US" sz="2000" spc="-5" dirty="0">
                <a:effectLst/>
                <a:latin typeface="Times New Roman" pitchFamily="18" charset="0"/>
                <a:cs typeface="Times New Roman" pitchFamily="18" charset="0"/>
              </a:rPr>
              <a:t>(Mycostatin) may </a:t>
            </a:r>
            <a:r>
              <a:rPr lang="en-US" sz="2000" dirty="0">
                <a:effectLst/>
                <a:latin typeface="Times New Roman" pitchFamily="18" charset="0"/>
                <a:cs typeface="Times New Roman" pitchFamily="18" charset="0"/>
              </a:rPr>
              <a:t>be </a:t>
            </a:r>
            <a:r>
              <a:rPr lang="en-US" sz="2000" spc="-5" dirty="0">
                <a:effectLst/>
                <a:latin typeface="Times New Roman" pitchFamily="18" charset="0"/>
                <a:cs typeface="Times New Roman" pitchFamily="18" charset="0"/>
              </a:rPr>
              <a:t>dropped </a:t>
            </a:r>
            <a:r>
              <a:rPr lang="en-US" sz="2000" dirty="0">
                <a:effectLst/>
                <a:latin typeface="Times New Roman" pitchFamily="18" charset="0"/>
                <a:cs typeface="Times New Roman" pitchFamily="18" charset="0"/>
              </a:rPr>
              <a:t>into </a:t>
            </a:r>
            <a:r>
              <a:rPr lang="en-US" sz="2000" spc="-10" dirty="0">
                <a:effectLst/>
                <a:latin typeface="Times New Roman" pitchFamily="18" charset="0"/>
                <a:cs typeface="Times New Roman" pitchFamily="18" charset="0"/>
              </a:rPr>
              <a:t>the </a:t>
            </a:r>
            <a:r>
              <a:rPr lang="en-US" sz="2000" spc="-5" dirty="0">
                <a:effectLst/>
                <a:latin typeface="Times New Roman" pitchFamily="18" charset="0"/>
                <a:cs typeface="Times New Roman" pitchFamily="18" charset="0"/>
              </a:rPr>
              <a:t>mouth </a:t>
            </a:r>
            <a:r>
              <a:rPr lang="en-US" sz="2000" dirty="0">
                <a:effectLst/>
                <a:latin typeface="Times New Roman" pitchFamily="18" charset="0"/>
                <a:cs typeface="Times New Roman" pitchFamily="18" charset="0"/>
              </a:rPr>
              <a:t>for </a:t>
            </a:r>
            <a:r>
              <a:rPr lang="en-US" sz="2000" spc="-5" dirty="0">
                <a:effectLst/>
                <a:latin typeface="Times New Roman" pitchFamily="18" charset="0"/>
                <a:cs typeface="Times New Roman" pitchFamily="18" charset="0"/>
              </a:rPr>
              <a:t>local action four times </a:t>
            </a:r>
            <a:r>
              <a:rPr lang="en-US" sz="2000" dirty="0">
                <a:effectLst/>
                <a:latin typeface="Times New Roman" pitchFamily="18" charset="0"/>
                <a:cs typeface="Times New Roman" pitchFamily="18" charset="0"/>
              </a:rPr>
              <a:t>a  </a:t>
            </a:r>
            <a:r>
              <a:rPr lang="en-US" sz="2000" spc="-5" dirty="0">
                <a:effectLst/>
                <a:latin typeface="Times New Roman" pitchFamily="18" charset="0"/>
                <a:cs typeface="Times New Roman" pitchFamily="18" charset="0"/>
              </a:rPr>
              <a:t>day. </a:t>
            </a:r>
            <a:r>
              <a:rPr lang="en-US" sz="2000" dirty="0">
                <a:effectLst/>
                <a:latin typeface="Times New Roman" pitchFamily="18" charset="0"/>
                <a:cs typeface="Times New Roman" pitchFamily="18" charset="0"/>
              </a:rPr>
              <a:t>The </a:t>
            </a:r>
            <a:r>
              <a:rPr lang="en-US" sz="2000" spc="-5" dirty="0">
                <a:effectLst/>
                <a:latin typeface="Times New Roman" pitchFamily="18" charset="0"/>
                <a:cs typeface="Times New Roman" pitchFamily="18" charset="0"/>
              </a:rPr>
              <a:t>drug is nonirritating </a:t>
            </a:r>
            <a:r>
              <a:rPr lang="en-US" sz="2000" dirty="0">
                <a:effectLst/>
                <a:latin typeface="Times New Roman" pitchFamily="18" charset="0"/>
                <a:cs typeface="Times New Roman" pitchFamily="18" charset="0"/>
              </a:rPr>
              <a:t>and </a:t>
            </a:r>
            <a:r>
              <a:rPr lang="en-US" sz="2000" spc="-5" dirty="0">
                <a:effectLst/>
                <a:latin typeface="Times New Roman" pitchFamily="18" charset="0"/>
                <a:cs typeface="Times New Roman" pitchFamily="18" charset="0"/>
              </a:rPr>
              <a:t>nontoxic.</a:t>
            </a:r>
            <a:endParaRPr lang="en-US" sz="2000" dirty="0">
              <a:effectLst/>
              <a:latin typeface="Times New Roman" pitchFamily="18" charset="0"/>
              <a:cs typeface="Times New Roman" pitchFamily="18" charset="0"/>
            </a:endParaRPr>
          </a:p>
          <a:p>
            <a:pPr marL="720725" marR="9525" indent="-360363" algn="just">
              <a:lnSpc>
                <a:spcPct val="150000"/>
              </a:lnSpc>
              <a:spcBef>
                <a:spcPts val="1805"/>
              </a:spcBef>
              <a:buClr>
                <a:schemeClr val="tx1"/>
              </a:buClr>
              <a:buFont typeface="Wingdings" pitchFamily="2" charset="2"/>
              <a:buChar char="§"/>
              <a:tabLst>
                <a:tab pos="255904" algn="l"/>
              </a:tabLst>
            </a:pPr>
            <a:r>
              <a:rPr lang="en-US" sz="2000" spc="-5" dirty="0">
                <a:effectLst/>
                <a:latin typeface="Times New Roman" pitchFamily="18" charset="0"/>
                <a:cs typeface="Times New Roman" pitchFamily="18" charset="0"/>
              </a:rPr>
              <a:t>Clotrimazole suspension (10 mg/mL), </a:t>
            </a:r>
            <a:r>
              <a:rPr lang="en-US" sz="2000" dirty="0">
                <a:effectLst/>
                <a:latin typeface="Times New Roman" pitchFamily="18" charset="0"/>
                <a:cs typeface="Times New Roman" pitchFamily="18" charset="0"/>
              </a:rPr>
              <a:t>1 </a:t>
            </a:r>
            <a:r>
              <a:rPr lang="en-US" sz="2000" spc="-5" dirty="0">
                <a:effectLst/>
                <a:latin typeface="Times New Roman" pitchFamily="18" charset="0"/>
                <a:cs typeface="Times New Roman" pitchFamily="18" charset="0"/>
              </a:rPr>
              <a:t>to </a:t>
            </a:r>
            <a:r>
              <a:rPr lang="en-US" sz="2000" dirty="0">
                <a:effectLst/>
                <a:latin typeface="Times New Roman" pitchFamily="18" charset="0"/>
                <a:cs typeface="Times New Roman" pitchFamily="18" charset="0"/>
              </a:rPr>
              <a:t>2 </a:t>
            </a:r>
            <a:r>
              <a:rPr lang="en-US" sz="2000" spc="-20" dirty="0">
                <a:effectLst/>
                <a:latin typeface="Times New Roman" pitchFamily="18" charset="0"/>
                <a:cs typeface="Times New Roman" pitchFamily="18" charset="0"/>
              </a:rPr>
              <a:t>mL  </a:t>
            </a:r>
            <a:r>
              <a:rPr lang="en-US" sz="2000" dirty="0">
                <a:effectLst/>
                <a:latin typeface="Times New Roman" pitchFamily="18" charset="0"/>
                <a:cs typeface="Times New Roman" pitchFamily="18" charset="0"/>
              </a:rPr>
              <a:t>applied </a:t>
            </a:r>
            <a:r>
              <a:rPr lang="en-US" sz="2000" spc="-5" dirty="0">
                <a:effectLst/>
                <a:latin typeface="Times New Roman" pitchFamily="18" charset="0"/>
                <a:cs typeface="Times New Roman" pitchFamily="18" charset="0"/>
              </a:rPr>
              <a:t>to affected areas four </a:t>
            </a:r>
            <a:r>
              <a:rPr lang="en-US" sz="2000" spc="-10" dirty="0">
                <a:effectLst/>
                <a:latin typeface="Times New Roman" pitchFamily="18" charset="0"/>
                <a:cs typeface="Times New Roman" pitchFamily="18" charset="0"/>
              </a:rPr>
              <a:t>times </a:t>
            </a:r>
            <a:r>
              <a:rPr lang="en-US" sz="2000" spc="-5" dirty="0">
                <a:effectLst/>
                <a:latin typeface="Times New Roman" pitchFamily="18" charset="0"/>
                <a:cs typeface="Times New Roman" pitchFamily="18" charset="0"/>
              </a:rPr>
              <a:t>daily, is</a:t>
            </a:r>
            <a:r>
              <a:rPr lang="en-US" sz="2000" spc="415" dirty="0">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an </a:t>
            </a:r>
            <a:r>
              <a:rPr lang="en-US" sz="2000" dirty="0">
                <a:effectLst/>
                <a:latin typeface="Times New Roman" pitchFamily="18" charset="0"/>
                <a:cs typeface="Times New Roman" pitchFamily="18" charset="0"/>
              </a:rPr>
              <a:t>effective antifungal</a:t>
            </a:r>
            <a:r>
              <a:rPr lang="en-US" sz="2000" spc="-45" dirty="0">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medication.</a:t>
            </a:r>
            <a:endParaRPr lang="en-US" sz="2000" dirty="0">
              <a:effectLst/>
              <a:latin typeface="Times New Roman" pitchFamily="18" charset="0"/>
              <a:cs typeface="Times New Roman" pitchFamily="18" charset="0"/>
            </a:endParaRPr>
          </a:p>
          <a:p>
            <a:pPr marL="720725" marR="5715" indent="-360363" algn="just">
              <a:lnSpc>
                <a:spcPct val="150000"/>
              </a:lnSpc>
              <a:spcBef>
                <a:spcPts val="1800"/>
              </a:spcBef>
              <a:buClr>
                <a:schemeClr val="tx1"/>
              </a:buClr>
              <a:buFont typeface="Wingdings" pitchFamily="2" charset="2"/>
              <a:buChar char="§"/>
              <a:tabLst>
                <a:tab pos="255904" algn="l"/>
              </a:tabLst>
            </a:pPr>
            <a:r>
              <a:rPr lang="en-US" sz="2000" spc="-5" dirty="0">
                <a:effectLst/>
                <a:latin typeface="Times New Roman" pitchFamily="18" charset="0"/>
                <a:cs typeface="Times New Roman" pitchFamily="18" charset="0"/>
              </a:rPr>
              <a:t>Systemic </a:t>
            </a:r>
            <a:r>
              <a:rPr lang="en-US" sz="2000" dirty="0">
                <a:effectLst/>
                <a:latin typeface="Times New Roman" pitchFamily="18" charset="0"/>
                <a:cs typeface="Times New Roman" pitchFamily="18" charset="0"/>
              </a:rPr>
              <a:t>fluconazole </a:t>
            </a:r>
            <a:r>
              <a:rPr lang="en-US" sz="2000" spc="-5" dirty="0">
                <a:effectLst/>
                <a:latin typeface="Times New Roman" pitchFamily="18" charset="0"/>
                <a:cs typeface="Times New Roman" pitchFamily="18" charset="0"/>
              </a:rPr>
              <a:t>suspension (10 mg/mL) is safe  to </a:t>
            </a:r>
            <a:r>
              <a:rPr lang="en-US" sz="2000" dirty="0">
                <a:effectLst/>
                <a:latin typeface="Times New Roman" pitchFamily="18" charset="0"/>
                <a:cs typeface="Times New Roman" pitchFamily="18" charset="0"/>
              </a:rPr>
              <a:t>use </a:t>
            </a:r>
            <a:r>
              <a:rPr lang="en-US" sz="2000" spc="-5" dirty="0">
                <a:effectLst/>
                <a:latin typeface="Times New Roman" pitchFamily="18" charset="0"/>
                <a:cs typeface="Times New Roman" pitchFamily="18" charset="0"/>
              </a:rPr>
              <a:t>in infants at </a:t>
            </a:r>
            <a:r>
              <a:rPr lang="en-US" sz="2000" dirty="0">
                <a:effectLst/>
                <a:latin typeface="Times New Roman" pitchFamily="18" charset="0"/>
                <a:cs typeface="Times New Roman" pitchFamily="18" charset="0"/>
              </a:rPr>
              <a:t>a </a:t>
            </a:r>
            <a:r>
              <a:rPr lang="en-US" sz="2000" spc="-10" dirty="0">
                <a:effectLst/>
                <a:latin typeface="Times New Roman" pitchFamily="18" charset="0"/>
                <a:cs typeface="Times New Roman" pitchFamily="18" charset="0"/>
              </a:rPr>
              <a:t>total </a:t>
            </a:r>
            <a:r>
              <a:rPr lang="en-US" sz="2000" spc="-5" dirty="0">
                <a:effectLst/>
                <a:latin typeface="Times New Roman" pitchFamily="18" charset="0"/>
                <a:cs typeface="Times New Roman" pitchFamily="18" charset="0"/>
              </a:rPr>
              <a:t>dosage of </a:t>
            </a:r>
            <a:r>
              <a:rPr lang="en-US" sz="2000" dirty="0">
                <a:effectLst/>
                <a:latin typeface="Times New Roman" pitchFamily="18" charset="0"/>
                <a:cs typeface="Times New Roman" pitchFamily="18" charset="0"/>
              </a:rPr>
              <a:t>6 </a:t>
            </a:r>
            <a:r>
              <a:rPr lang="en-US" sz="2000" spc="-5" dirty="0">
                <a:effectLst/>
                <a:latin typeface="Times New Roman" pitchFamily="18" charset="0"/>
                <a:cs typeface="Times New Roman" pitchFamily="18" charset="0"/>
              </a:rPr>
              <a:t>mg/kg or </a:t>
            </a:r>
            <a:r>
              <a:rPr lang="en-US" sz="2000" dirty="0">
                <a:effectLst/>
                <a:latin typeface="Times New Roman" pitchFamily="18" charset="0"/>
                <a:cs typeface="Times New Roman" pitchFamily="18" charset="0"/>
              </a:rPr>
              <a:t>less  per</a:t>
            </a:r>
            <a:r>
              <a:rPr lang="en-US" sz="2000" spc="-20" dirty="0">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day.</a:t>
            </a:r>
            <a:endParaRPr lang="en-US" sz="2000" dirty="0">
              <a:effectLst/>
              <a:latin typeface="Times New Roman" pitchFamily="18" charset="0"/>
              <a:cs typeface="Times New Roman" pitchFamily="18" charset="0"/>
            </a:endParaRPr>
          </a:p>
        </p:txBody>
      </p:sp>
      <p:sp>
        <p:nvSpPr>
          <p:cNvPr id="4" name="TextBox 3"/>
          <p:cNvSpPr txBox="1"/>
          <p:nvPr/>
        </p:nvSpPr>
        <p:spPr>
          <a:xfrm>
            <a:off x="428596" y="785794"/>
            <a:ext cx="1905000" cy="584775"/>
          </a:xfrm>
          <a:prstGeom prst="rect">
            <a:avLst/>
          </a:prstGeom>
          <a:noFill/>
        </p:spPr>
        <p:txBody>
          <a:bodyPr wrap="square" rtlCol="0">
            <a:spAutoFit/>
          </a:bodyPr>
          <a:lstStyle/>
          <a:p>
            <a:r>
              <a:rPr lang="en-US" sz="3200" dirty="0">
                <a:solidFill>
                  <a:srgbClr val="FFFF00"/>
                </a:solidFill>
                <a:latin typeface="Times New Roman" pitchFamily="18" charset="0"/>
                <a:cs typeface="Times New Roman" pitchFamily="18" charset="0"/>
              </a:rPr>
              <a:t>Treatment</a:t>
            </a:r>
          </a:p>
        </p:txBody>
      </p:sp>
      <p:sp>
        <p:nvSpPr>
          <p:cNvPr id="3" name="Slide Number Placeholder 2"/>
          <p:cNvSpPr>
            <a:spLocks noGrp="1"/>
          </p:cNvSpPr>
          <p:nvPr>
            <p:ph type="sldNum" sz="quarter" idx="11"/>
          </p:nvPr>
        </p:nvSpPr>
        <p:spPr/>
        <p:txBody>
          <a:bodyPr/>
          <a:lstStyle/>
          <a:p>
            <a:fld id="{C1AB3586-9833-407A-8B3B-FAE83F554AD2}" type="slidenum">
              <a:rPr lang="en-US" smtClean="0"/>
              <a:pPr/>
              <a:t>70</a:t>
            </a:fld>
            <a:endParaRPr lang="en-US"/>
          </a:p>
        </p:txBody>
      </p:sp>
    </p:spTree>
    <p:extLst>
      <p:ext uri="{BB962C8B-B14F-4D97-AF65-F5344CB8AC3E}">
        <p14:creationId xmlns:p14="http://schemas.microsoft.com/office/powerpoint/2010/main" val="7236890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685801"/>
            <a:ext cx="7696200" cy="3657599"/>
          </a:xfrm>
        </p:spPr>
        <p:txBody>
          <a:bodyPr>
            <a:noAutofit/>
          </a:bodyPr>
          <a:lstStyle/>
          <a:p>
            <a:pPr algn="just">
              <a:lnSpc>
                <a:spcPct val="150000"/>
              </a:lnSpc>
              <a:buFont typeface="Wingdings" pitchFamily="2" charset="2"/>
              <a:buChar char="§"/>
            </a:pPr>
            <a:r>
              <a:rPr lang="en-US" sz="2000" dirty="0" err="1">
                <a:latin typeface="Times New Roman" pitchFamily="18" charset="0"/>
                <a:cs typeface="Times New Roman" pitchFamily="18" charset="0"/>
              </a:rPr>
              <a:t>Ketaconazole</a:t>
            </a:r>
            <a:r>
              <a:rPr lang="en-US" sz="2000" dirty="0">
                <a:latin typeface="Times New Roman" pitchFamily="18" charset="0"/>
                <a:cs typeface="Times New Roman" pitchFamily="18" charset="0"/>
              </a:rPr>
              <a:t> is not recommended for the infant, due to risk of  liver toxicity.</a:t>
            </a:r>
          </a:p>
          <a:p>
            <a:pPr marL="18288" indent="0" algn="just">
              <a:lnSpc>
                <a:spcPct val="150000"/>
              </a:lnSpc>
              <a:buNone/>
            </a:pPr>
            <a:endParaRPr lang="en-US" sz="2000" dirty="0">
              <a:latin typeface="Times New Roman" pitchFamily="18" charset="0"/>
              <a:cs typeface="Times New Roman" pitchFamily="18" charset="0"/>
            </a:endParaRPr>
          </a:p>
          <a:p>
            <a:pPr algn="just">
              <a:lnSpc>
                <a:spcPct val="150000"/>
              </a:lnSpc>
              <a:buFont typeface="Wingdings" pitchFamily="2" charset="2"/>
              <a:buChar char="§"/>
            </a:pPr>
            <a:r>
              <a:rPr lang="en-US" sz="2000" dirty="0">
                <a:latin typeface="Times New Roman" pitchFamily="18" charset="0"/>
                <a:cs typeface="Times New Roman" pitchFamily="18" charset="0"/>
              </a:rPr>
              <a:t>The use of pacifiers may act as source of infection, so appropriate measures should be taken to prevent infection, such as treating the pacifiers in water and bleaching solution in between uses.</a:t>
            </a:r>
          </a:p>
        </p:txBody>
      </p:sp>
      <p:sp>
        <p:nvSpPr>
          <p:cNvPr id="4" name="Rectangle 3"/>
          <p:cNvSpPr/>
          <p:nvPr/>
        </p:nvSpPr>
        <p:spPr>
          <a:xfrm>
            <a:off x="0" y="6581001"/>
            <a:ext cx="7239000" cy="261610"/>
          </a:xfrm>
          <a:prstGeom prst="rect">
            <a:avLst/>
          </a:prstGeom>
        </p:spPr>
        <p:txBody>
          <a:bodyPr wrap="square">
            <a:spAutoFit/>
          </a:bodyPr>
          <a:lstStyle/>
          <a:p>
            <a:pPr marL="99568" indent="-342900">
              <a:spcBef>
                <a:spcPts val="5"/>
              </a:spcBef>
              <a:buFont typeface="Wingdings" pitchFamily="2" charset="2"/>
              <a:buChar char="§"/>
            </a:pPr>
            <a:r>
              <a:rPr lang="en-US" sz="1100" spc="85" dirty="0">
                <a:solidFill>
                  <a:srgbClr val="FFFF00"/>
                </a:solidFill>
                <a:latin typeface="Times New Roman" pitchFamily="18" charset="0"/>
                <a:cs typeface="Times New Roman" pitchFamily="18" charset="0"/>
              </a:rPr>
              <a:t>Shafer’s Textbook of Oral Pathology , 8</a:t>
            </a:r>
            <a:r>
              <a:rPr lang="en-US" sz="1100" spc="85" baseline="30000" dirty="0">
                <a:solidFill>
                  <a:srgbClr val="FFFF00"/>
                </a:solidFill>
                <a:latin typeface="Times New Roman" pitchFamily="18" charset="0"/>
                <a:cs typeface="Times New Roman" pitchFamily="18" charset="0"/>
              </a:rPr>
              <a:t>th</a:t>
            </a:r>
            <a:r>
              <a:rPr lang="en-US" sz="1100" spc="85" dirty="0">
                <a:solidFill>
                  <a:srgbClr val="FFFF00"/>
                </a:solidFill>
                <a:latin typeface="Times New Roman" pitchFamily="18" charset="0"/>
                <a:cs typeface="Times New Roman" pitchFamily="18" charset="0"/>
              </a:rPr>
              <a:t> edition</a:t>
            </a:r>
          </a:p>
        </p:txBody>
      </p:sp>
      <p:sp>
        <p:nvSpPr>
          <p:cNvPr id="3" name="Slide Number Placeholder 2"/>
          <p:cNvSpPr>
            <a:spLocks noGrp="1"/>
          </p:cNvSpPr>
          <p:nvPr>
            <p:ph type="sldNum" sz="quarter" idx="11"/>
          </p:nvPr>
        </p:nvSpPr>
        <p:spPr/>
        <p:txBody>
          <a:bodyPr/>
          <a:lstStyle/>
          <a:p>
            <a:fld id="{C1AB3586-9833-407A-8B3B-FAE83F554AD2}" type="slidenum">
              <a:rPr lang="en-US" smtClean="0"/>
              <a:pPr/>
              <a:t>71</a:t>
            </a:fld>
            <a:endParaRPr lang="en-US"/>
          </a:p>
        </p:txBody>
      </p:sp>
    </p:spTree>
    <p:extLst>
      <p:ext uri="{BB962C8B-B14F-4D97-AF65-F5344CB8AC3E}">
        <p14:creationId xmlns:p14="http://schemas.microsoft.com/office/powerpoint/2010/main" val="2697582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1524000"/>
            <a:ext cx="8839200" cy="3657599"/>
          </a:xfrm>
        </p:spPr>
        <p:txBody>
          <a:bodyPr>
            <a:noAutofit/>
          </a:bodyPr>
          <a:lstStyle/>
          <a:p>
            <a:pPr marL="0" indent="0">
              <a:lnSpc>
                <a:spcPct val="150000"/>
              </a:lnSpc>
              <a:spcBef>
                <a:spcPts val="100"/>
              </a:spcBef>
              <a:buNone/>
            </a:pPr>
            <a:endParaRPr lang="en-US" sz="2800" dirty="0">
              <a:effectLst/>
              <a:latin typeface="Times New Roman" pitchFamily="18" charset="0"/>
              <a:cs typeface="Times New Roman" pitchFamily="18" charset="0"/>
            </a:endParaRPr>
          </a:p>
          <a:p>
            <a:pPr marL="355600" marR="5080" indent="-342900">
              <a:lnSpc>
                <a:spcPct val="150000"/>
              </a:lnSpc>
              <a:spcBef>
                <a:spcPts val="1795"/>
              </a:spcBef>
              <a:buFont typeface="Wingdings" pitchFamily="2" charset="2"/>
              <a:buChar char="§"/>
            </a:pPr>
            <a:r>
              <a:rPr lang="en-US" sz="2000" spc="-5" dirty="0">
                <a:effectLst/>
                <a:latin typeface="Times New Roman" pitchFamily="18" charset="0"/>
                <a:cs typeface="Times New Roman" pitchFamily="18" charset="0"/>
              </a:rPr>
              <a:t>It is </a:t>
            </a:r>
            <a:r>
              <a:rPr lang="en-US" sz="2000" dirty="0">
                <a:effectLst/>
                <a:latin typeface="Times New Roman" pitchFamily="18" charset="0"/>
                <a:cs typeface="Times New Roman" pitchFamily="18" charset="0"/>
              </a:rPr>
              <a:t>a painful </a:t>
            </a:r>
            <a:r>
              <a:rPr lang="en-US" sz="2000" spc="-5" dirty="0">
                <a:effectLst/>
                <a:latin typeface="Times New Roman" pitchFamily="18" charset="0"/>
                <a:cs typeface="Times New Roman" pitchFamily="18" charset="0"/>
              </a:rPr>
              <a:t>ulceration  </a:t>
            </a:r>
            <a:r>
              <a:rPr lang="en-US" sz="2000" dirty="0">
                <a:effectLst/>
                <a:latin typeface="Times New Roman" pitchFamily="18" charset="0"/>
                <a:cs typeface="Times New Roman" pitchFamily="18" charset="0"/>
              </a:rPr>
              <a:t>on </a:t>
            </a:r>
            <a:r>
              <a:rPr lang="en-US" sz="2000" spc="-5" dirty="0">
                <a:effectLst/>
                <a:latin typeface="Times New Roman" pitchFamily="18" charset="0"/>
                <a:cs typeface="Times New Roman" pitchFamily="18" charset="0"/>
              </a:rPr>
              <a:t>the unattached  mucous membrane that  </a:t>
            </a:r>
            <a:r>
              <a:rPr lang="en-US" sz="2000" dirty="0">
                <a:effectLst/>
                <a:latin typeface="Times New Roman" pitchFamily="18" charset="0"/>
                <a:cs typeface="Times New Roman" pitchFamily="18" charset="0"/>
              </a:rPr>
              <a:t>occurs </a:t>
            </a:r>
            <a:r>
              <a:rPr lang="en-US" sz="2000" spc="-5" dirty="0">
                <a:effectLst/>
                <a:latin typeface="Times New Roman" pitchFamily="18" charset="0"/>
                <a:cs typeface="Times New Roman" pitchFamily="18" charset="0"/>
              </a:rPr>
              <a:t>in school-going  children </a:t>
            </a:r>
            <a:r>
              <a:rPr lang="en-US" sz="2000" dirty="0">
                <a:effectLst/>
                <a:latin typeface="Times New Roman" pitchFamily="18" charset="0"/>
                <a:cs typeface="Times New Roman" pitchFamily="18" charset="0"/>
              </a:rPr>
              <a:t>and</a:t>
            </a:r>
            <a:r>
              <a:rPr lang="en-US" sz="2000" spc="-10" dirty="0">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adults.</a:t>
            </a:r>
            <a:endParaRPr lang="en-US" sz="2000" dirty="0">
              <a:effectLst/>
              <a:latin typeface="Times New Roman" pitchFamily="18" charset="0"/>
              <a:cs typeface="Times New Roman" pitchFamily="18" charset="0"/>
            </a:endParaRPr>
          </a:p>
          <a:p>
            <a:pPr marL="355600" marR="465455" indent="-342900">
              <a:lnSpc>
                <a:spcPct val="150000"/>
              </a:lnSpc>
              <a:spcBef>
                <a:spcPts val="1775"/>
              </a:spcBef>
              <a:buFont typeface="Wingdings" pitchFamily="2" charset="2"/>
              <a:buChar char="§"/>
            </a:pPr>
            <a:r>
              <a:rPr lang="en-US" sz="2000" dirty="0">
                <a:effectLst/>
                <a:latin typeface="Times New Roman" pitchFamily="18" charset="0"/>
                <a:cs typeface="Times New Roman" pitchFamily="18" charset="0"/>
              </a:rPr>
              <a:t>Peak </a:t>
            </a:r>
            <a:r>
              <a:rPr lang="en-US" sz="2000" spc="-5" dirty="0">
                <a:effectLst/>
                <a:latin typeface="Times New Roman" pitchFamily="18" charset="0"/>
                <a:cs typeface="Times New Roman" pitchFamily="18" charset="0"/>
              </a:rPr>
              <a:t>age is between </a:t>
            </a:r>
            <a:r>
              <a:rPr lang="en-US" sz="2000" spc="-5" dirty="0">
                <a:solidFill>
                  <a:srgbClr val="FFFF00"/>
                </a:solidFill>
                <a:effectLst/>
                <a:uFill>
                  <a:solidFill>
                    <a:srgbClr val="C00000"/>
                  </a:solidFill>
                </a:uFill>
                <a:latin typeface="Times New Roman" pitchFamily="18" charset="0"/>
                <a:cs typeface="Times New Roman" pitchFamily="18" charset="0"/>
              </a:rPr>
              <a:t>10 </a:t>
            </a:r>
            <a:r>
              <a:rPr lang="en-US" sz="2000" dirty="0">
                <a:solidFill>
                  <a:srgbClr val="FFFF00"/>
                </a:solidFill>
                <a:effectLst/>
                <a:uFill>
                  <a:solidFill>
                    <a:srgbClr val="C00000"/>
                  </a:solidFill>
                </a:uFill>
                <a:latin typeface="Times New Roman" pitchFamily="18" charset="0"/>
                <a:cs typeface="Times New Roman" pitchFamily="18" charset="0"/>
              </a:rPr>
              <a:t>and </a:t>
            </a:r>
            <a:r>
              <a:rPr lang="en-US" sz="2000" spc="-5" dirty="0">
                <a:solidFill>
                  <a:srgbClr val="FFFF00"/>
                </a:solidFill>
                <a:effectLst/>
                <a:uFill>
                  <a:solidFill>
                    <a:srgbClr val="C00000"/>
                  </a:solidFill>
                </a:uFill>
                <a:latin typeface="Times New Roman" pitchFamily="18" charset="0"/>
                <a:cs typeface="Times New Roman" pitchFamily="18" charset="0"/>
              </a:rPr>
              <a:t>19 </a:t>
            </a:r>
            <a:r>
              <a:rPr lang="en-US" sz="2000" dirty="0">
                <a:solidFill>
                  <a:srgbClr val="FFFF00"/>
                </a:solidFill>
                <a:effectLst/>
                <a:uFill>
                  <a:solidFill>
                    <a:srgbClr val="C00000"/>
                  </a:solidFill>
                </a:uFill>
                <a:latin typeface="Times New Roman" pitchFamily="18" charset="0"/>
                <a:cs typeface="Times New Roman" pitchFamily="18" charset="0"/>
              </a:rPr>
              <a:t>years</a:t>
            </a:r>
            <a:r>
              <a:rPr lang="en-US" sz="2000" dirty="0">
                <a:solidFill>
                  <a:srgbClr val="FFFF00"/>
                </a:solidFill>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of</a:t>
            </a:r>
            <a:r>
              <a:rPr lang="en-US" sz="2000" spc="-105" dirty="0">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age.</a:t>
            </a:r>
            <a:endParaRPr lang="en-US" sz="2000" dirty="0">
              <a:effectLst/>
              <a:latin typeface="Times New Roman" pitchFamily="18" charset="0"/>
              <a:cs typeface="Times New Roman" pitchFamily="18" charset="0"/>
            </a:endParaRPr>
          </a:p>
          <a:p>
            <a:pPr marL="355600" marR="465455" indent="-342900">
              <a:lnSpc>
                <a:spcPct val="150000"/>
              </a:lnSpc>
              <a:spcBef>
                <a:spcPts val="1775"/>
              </a:spcBef>
              <a:buFont typeface="Wingdings" pitchFamily="2" charset="2"/>
              <a:buChar char="§"/>
            </a:pPr>
            <a:r>
              <a:rPr lang="en-US" sz="2000" spc="-114" dirty="0">
                <a:solidFill>
                  <a:srgbClr val="FFFF00"/>
                </a:solidFill>
                <a:effectLst/>
                <a:uFill>
                  <a:solidFill>
                    <a:srgbClr val="FF0000"/>
                  </a:solidFill>
                </a:uFill>
                <a:latin typeface="Times New Roman" pitchFamily="18" charset="0"/>
                <a:cs typeface="Times New Roman" pitchFamily="18" charset="0"/>
              </a:rPr>
              <a:t>Recurrent  </a:t>
            </a:r>
            <a:r>
              <a:rPr lang="en-US" sz="2000" dirty="0" err="1">
                <a:solidFill>
                  <a:srgbClr val="FFFF00"/>
                </a:solidFill>
                <a:effectLst/>
                <a:uFill>
                  <a:solidFill>
                    <a:srgbClr val="FF0000"/>
                  </a:solidFill>
                </a:uFill>
                <a:latin typeface="Times New Roman" pitchFamily="18" charset="0"/>
                <a:cs typeface="Times New Roman" pitchFamily="18" charset="0"/>
              </a:rPr>
              <a:t>Aphthous</a:t>
            </a:r>
            <a:r>
              <a:rPr lang="en-US" sz="2000" dirty="0">
                <a:solidFill>
                  <a:srgbClr val="FFFF00"/>
                </a:solidFill>
                <a:effectLst/>
                <a:uFill>
                  <a:solidFill>
                    <a:srgbClr val="FF0000"/>
                  </a:solidFill>
                </a:uFill>
                <a:latin typeface="Times New Roman" pitchFamily="18" charset="0"/>
                <a:cs typeface="Times New Roman" pitchFamily="18" charset="0"/>
              </a:rPr>
              <a:t> </a:t>
            </a:r>
            <a:r>
              <a:rPr lang="en-US" sz="2000" dirty="0">
                <a:solidFill>
                  <a:srgbClr val="FFFF00"/>
                </a:solidFill>
                <a:effectLst/>
                <a:latin typeface="Times New Roman" pitchFamily="18" charset="0"/>
                <a:cs typeface="Times New Roman" pitchFamily="18" charset="0"/>
              </a:rPr>
              <a:t> </a:t>
            </a:r>
            <a:r>
              <a:rPr lang="en-US" sz="2000" spc="-10" dirty="0" err="1">
                <a:solidFill>
                  <a:srgbClr val="FFFF00"/>
                </a:solidFill>
                <a:effectLst/>
                <a:uFill>
                  <a:solidFill>
                    <a:srgbClr val="FF0000"/>
                  </a:solidFill>
                </a:uFill>
                <a:latin typeface="Times New Roman" pitchFamily="18" charset="0"/>
                <a:cs typeface="Times New Roman" pitchFamily="18" charset="0"/>
              </a:rPr>
              <a:t>Stomatitis</a:t>
            </a:r>
            <a:r>
              <a:rPr lang="en-US" sz="2000" spc="-35" dirty="0">
                <a:solidFill>
                  <a:srgbClr val="FFFF00"/>
                </a:solidFill>
                <a:effectLst/>
                <a:uFill>
                  <a:solidFill>
                    <a:srgbClr val="FF0000"/>
                  </a:solidFill>
                </a:uFill>
                <a:latin typeface="Times New Roman" pitchFamily="18" charset="0"/>
                <a:cs typeface="Times New Roman" pitchFamily="18" charset="0"/>
              </a:rPr>
              <a:t> </a:t>
            </a:r>
            <a:r>
              <a:rPr lang="en-US" sz="2000" spc="-5" dirty="0">
                <a:solidFill>
                  <a:srgbClr val="FFFF00"/>
                </a:solidFill>
                <a:effectLst/>
                <a:uFill>
                  <a:solidFill>
                    <a:srgbClr val="FF0000"/>
                  </a:solidFill>
                </a:uFill>
                <a:latin typeface="Times New Roman" pitchFamily="18" charset="0"/>
                <a:cs typeface="Times New Roman" pitchFamily="18" charset="0"/>
              </a:rPr>
              <a:t>(RAS)</a:t>
            </a:r>
            <a:endParaRPr lang="en-US" sz="2000" dirty="0">
              <a:solidFill>
                <a:srgbClr val="FFFF00"/>
              </a:solidFill>
              <a:effectLst/>
              <a:latin typeface="Times New Roman" pitchFamily="18" charset="0"/>
              <a:cs typeface="Times New Roman" pitchFamily="18" charset="0"/>
            </a:endParaRPr>
          </a:p>
          <a:p>
            <a:pPr>
              <a:lnSpc>
                <a:spcPct val="150000"/>
              </a:lnSpc>
              <a:buFont typeface="Wingdings" pitchFamily="2" charset="2"/>
              <a:buChar char="§"/>
            </a:pPr>
            <a:endParaRPr lang="en-US" sz="2800" dirty="0">
              <a:effectLst/>
              <a:latin typeface="Times New Roman" pitchFamily="18" charset="0"/>
              <a:cs typeface="Times New Roman" pitchFamily="18" charset="0"/>
            </a:endParaRPr>
          </a:p>
        </p:txBody>
      </p:sp>
      <p:sp>
        <p:nvSpPr>
          <p:cNvPr id="3" name="Title 2"/>
          <p:cNvSpPr>
            <a:spLocks noGrp="1"/>
          </p:cNvSpPr>
          <p:nvPr>
            <p:ph type="title"/>
          </p:nvPr>
        </p:nvSpPr>
        <p:spPr>
          <a:xfrm>
            <a:off x="762000" y="533400"/>
            <a:ext cx="7543800" cy="914400"/>
          </a:xfrm>
        </p:spPr>
        <p:txBody>
          <a:bodyPr/>
          <a:lstStyle/>
          <a:p>
            <a:pPr algn="ctr"/>
            <a:r>
              <a:rPr lang="pt-BR" sz="3200" b="1" spc="-430" dirty="0">
                <a:solidFill>
                  <a:srgbClr val="FFC000"/>
                </a:solidFill>
                <a:effectLst/>
                <a:uFill>
                  <a:solidFill>
                    <a:srgbClr val="000000"/>
                  </a:solidFill>
                </a:uFill>
                <a:latin typeface="Times New Roman" pitchFamily="18" charset="0"/>
                <a:cs typeface="Times New Roman" pitchFamily="18" charset="0"/>
              </a:rPr>
              <a:t>R E C UR RENT     </a:t>
            </a:r>
            <a:r>
              <a:rPr lang="pt-BR" sz="3200" b="1" spc="-415" dirty="0">
                <a:solidFill>
                  <a:srgbClr val="FFC000"/>
                </a:solidFill>
                <a:effectLst/>
                <a:uFill>
                  <a:solidFill>
                    <a:srgbClr val="000000"/>
                  </a:solidFill>
                </a:uFill>
                <a:latin typeface="Times New Roman" pitchFamily="18" charset="0"/>
                <a:cs typeface="Times New Roman" pitchFamily="18" charset="0"/>
              </a:rPr>
              <a:t>A P HT HOUS      </a:t>
            </a:r>
            <a:r>
              <a:rPr lang="pt-BR" sz="3200" b="1" spc="-470" dirty="0">
                <a:solidFill>
                  <a:srgbClr val="FFC000"/>
                </a:solidFill>
                <a:effectLst/>
                <a:uFill>
                  <a:solidFill>
                    <a:srgbClr val="000000"/>
                  </a:solidFill>
                </a:uFill>
                <a:latin typeface="Times New Roman" pitchFamily="18" charset="0"/>
                <a:cs typeface="Times New Roman" pitchFamily="18" charset="0"/>
              </a:rPr>
              <a:t>U L C E R </a:t>
            </a:r>
            <a:r>
              <a:rPr lang="pt-BR" sz="3200" b="1" spc="-470" dirty="0">
                <a:solidFill>
                  <a:srgbClr val="FFC000"/>
                </a:solidFill>
                <a:effectLst/>
                <a:latin typeface="Times New Roman" pitchFamily="18" charset="0"/>
                <a:cs typeface="Times New Roman" pitchFamily="18" charset="0"/>
              </a:rPr>
              <a:t> </a:t>
            </a:r>
            <a:br>
              <a:rPr lang="pt-BR" sz="3200" b="1" spc="-470" dirty="0">
                <a:solidFill>
                  <a:srgbClr val="FFC000"/>
                </a:solidFill>
                <a:effectLst/>
                <a:latin typeface="Times New Roman" pitchFamily="18" charset="0"/>
                <a:cs typeface="Times New Roman" pitchFamily="18" charset="0"/>
              </a:rPr>
            </a:br>
            <a:r>
              <a:rPr lang="pt-BR" sz="3200" b="1" spc="-395" dirty="0">
                <a:solidFill>
                  <a:srgbClr val="FFC000"/>
                </a:solidFill>
                <a:effectLst/>
                <a:uFill>
                  <a:solidFill>
                    <a:srgbClr val="000000"/>
                  </a:solidFill>
                </a:uFill>
                <a:latin typeface="Times New Roman" pitchFamily="18" charset="0"/>
                <a:cs typeface="Times New Roman" pitchFamily="18" charset="0"/>
              </a:rPr>
              <a:t>(CANKER</a:t>
            </a:r>
            <a:r>
              <a:rPr lang="pt-BR" sz="3200" b="1" spc="-114" dirty="0">
                <a:solidFill>
                  <a:srgbClr val="FFC000"/>
                </a:solidFill>
                <a:effectLst/>
                <a:uFill>
                  <a:solidFill>
                    <a:srgbClr val="000000"/>
                  </a:solidFill>
                </a:uFill>
                <a:latin typeface="Times New Roman" pitchFamily="18" charset="0"/>
                <a:cs typeface="Times New Roman" pitchFamily="18" charset="0"/>
              </a:rPr>
              <a:t> </a:t>
            </a:r>
            <a:r>
              <a:rPr lang="pt-BR" sz="3200" b="1" spc="-370" dirty="0">
                <a:solidFill>
                  <a:srgbClr val="FFC000"/>
                </a:solidFill>
                <a:effectLst/>
                <a:uFill>
                  <a:solidFill>
                    <a:srgbClr val="000000"/>
                  </a:solidFill>
                </a:uFill>
                <a:latin typeface="Times New Roman" pitchFamily="18" charset="0"/>
                <a:cs typeface="Times New Roman" pitchFamily="18" charset="0"/>
              </a:rPr>
              <a:t>SORE)</a:t>
            </a:r>
            <a:endParaRPr lang="en-US" sz="3200" b="1" dirty="0">
              <a:solidFill>
                <a:srgbClr val="FFC000"/>
              </a:solidFill>
              <a:effectLst/>
              <a:latin typeface="Times New Roman" pitchFamily="18" charset="0"/>
              <a:cs typeface="Times New Roman" pitchFamily="18" charset="0"/>
            </a:endParaRPr>
          </a:p>
        </p:txBody>
      </p:sp>
      <p:sp>
        <p:nvSpPr>
          <p:cNvPr id="4" name="object 54"/>
          <p:cNvSpPr/>
          <p:nvPr/>
        </p:nvSpPr>
        <p:spPr>
          <a:xfrm>
            <a:off x="6929454" y="5286388"/>
            <a:ext cx="1992041" cy="1561672"/>
          </a:xfrm>
          <a:prstGeom prst="rect">
            <a:avLst/>
          </a:prstGeom>
          <a:blipFill>
            <a:blip r:embed="rId2" cstate="print"/>
            <a:stretch>
              <a:fillRect/>
            </a:stretch>
          </a:blipFill>
        </p:spPr>
        <p:txBody>
          <a:bodyPr wrap="square" lIns="0" tIns="0" rIns="0" bIns="0" rtlCol="0"/>
          <a:lstStyle/>
          <a:p>
            <a:endParaRPr/>
          </a:p>
        </p:txBody>
      </p:sp>
      <p:sp>
        <p:nvSpPr>
          <p:cNvPr id="5" name="Slide Number Placeholder 4"/>
          <p:cNvSpPr>
            <a:spLocks noGrp="1"/>
          </p:cNvSpPr>
          <p:nvPr>
            <p:ph type="sldNum" sz="quarter" idx="11"/>
          </p:nvPr>
        </p:nvSpPr>
        <p:spPr/>
        <p:txBody>
          <a:bodyPr/>
          <a:lstStyle/>
          <a:p>
            <a:fld id="{C1AB3586-9833-407A-8B3B-FAE83F554AD2}" type="slidenum">
              <a:rPr lang="en-US" smtClean="0"/>
              <a:pPr/>
              <a:t>72</a:t>
            </a:fld>
            <a:endParaRPr lang="en-US"/>
          </a:p>
        </p:txBody>
      </p:sp>
    </p:spTree>
    <p:extLst>
      <p:ext uri="{BB962C8B-B14F-4D97-AF65-F5344CB8AC3E}">
        <p14:creationId xmlns:p14="http://schemas.microsoft.com/office/powerpoint/2010/main" val="166373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83478"/>
            <a:ext cx="8915400" cy="2531142"/>
          </a:xfrm>
        </p:spPr>
        <p:txBody>
          <a:bodyPr>
            <a:noAutofit/>
          </a:bodyPr>
          <a:lstStyle/>
          <a:p>
            <a:pPr marL="213868" indent="-457200">
              <a:lnSpc>
                <a:spcPct val="150000"/>
              </a:lnSpc>
              <a:spcBef>
                <a:spcPts val="1800"/>
              </a:spcBef>
              <a:buClr>
                <a:schemeClr val="tx1"/>
              </a:buClr>
              <a:buNone/>
            </a:pPr>
            <a:r>
              <a:rPr lang="en-US" sz="2800" dirty="0">
                <a:solidFill>
                  <a:srgbClr val="FFFF00"/>
                </a:solidFill>
                <a:effectLst/>
                <a:uFill>
                  <a:solidFill>
                    <a:srgbClr val="006FC0"/>
                  </a:solidFill>
                </a:uFill>
                <a:latin typeface="Times New Roman" pitchFamily="18" charset="0"/>
                <a:cs typeface="Times New Roman" pitchFamily="18" charset="0"/>
              </a:rPr>
              <a:t>Characterized by</a:t>
            </a:r>
            <a:r>
              <a:rPr lang="en-US" sz="2800" spc="-55" dirty="0">
                <a:solidFill>
                  <a:srgbClr val="FFFF00"/>
                </a:solidFill>
                <a:effectLst/>
                <a:uFill>
                  <a:solidFill>
                    <a:srgbClr val="006FC0"/>
                  </a:solidFill>
                </a:uFill>
                <a:latin typeface="Times New Roman" pitchFamily="18" charset="0"/>
                <a:cs typeface="Times New Roman" pitchFamily="18" charset="0"/>
              </a:rPr>
              <a:t> </a:t>
            </a:r>
            <a:r>
              <a:rPr lang="en-US" sz="2800" dirty="0">
                <a:solidFill>
                  <a:srgbClr val="FFFF00"/>
                </a:solidFill>
                <a:effectLst/>
                <a:uFill>
                  <a:solidFill>
                    <a:srgbClr val="006FC0"/>
                  </a:solidFill>
                </a:uFill>
                <a:latin typeface="Times New Roman" pitchFamily="18" charset="0"/>
                <a:cs typeface="Times New Roman" pitchFamily="18" charset="0"/>
              </a:rPr>
              <a:t>:</a:t>
            </a:r>
            <a:endParaRPr lang="en-US" sz="2800" dirty="0">
              <a:solidFill>
                <a:srgbClr val="FFFF00"/>
              </a:solidFill>
              <a:effectLst/>
              <a:latin typeface="Times New Roman" pitchFamily="18" charset="0"/>
              <a:cs typeface="Times New Roman" pitchFamily="18" charset="0"/>
            </a:endParaRPr>
          </a:p>
          <a:p>
            <a:pPr marL="469900" marR="5080" indent="-457200">
              <a:lnSpc>
                <a:spcPct val="150000"/>
              </a:lnSpc>
              <a:spcBef>
                <a:spcPts val="1800"/>
              </a:spcBef>
              <a:buClr>
                <a:schemeClr val="tx1"/>
              </a:buClr>
              <a:buSzPct val="95833"/>
              <a:buFont typeface="Wingdings" pitchFamily="2" charset="2"/>
              <a:buChar char="§"/>
              <a:tabLst>
                <a:tab pos="255904" algn="l"/>
              </a:tabLst>
            </a:pPr>
            <a:r>
              <a:rPr lang="en-US" sz="2000" dirty="0">
                <a:effectLst/>
                <a:latin typeface="Times New Roman" pitchFamily="18" charset="0"/>
                <a:cs typeface="Times New Roman" pitchFamily="18" charset="0"/>
              </a:rPr>
              <a:t>Recurrent </a:t>
            </a:r>
            <a:r>
              <a:rPr lang="en-US" sz="2000" spc="-5" dirty="0">
                <a:effectLst/>
                <a:latin typeface="Times New Roman" pitchFamily="18" charset="0"/>
                <a:cs typeface="Times New Roman" pitchFamily="18" charset="0"/>
              </a:rPr>
              <a:t>ulcerations on </a:t>
            </a:r>
            <a:r>
              <a:rPr lang="en-US" sz="2000" spc="-10" dirty="0">
                <a:effectLst/>
                <a:latin typeface="Times New Roman" pitchFamily="18" charset="0"/>
                <a:cs typeface="Times New Roman" pitchFamily="18" charset="0"/>
              </a:rPr>
              <a:t>the </a:t>
            </a:r>
            <a:r>
              <a:rPr lang="en-US" sz="2000" dirty="0">
                <a:effectLst/>
                <a:latin typeface="Times New Roman" pitchFamily="18" charset="0"/>
                <a:cs typeface="Times New Roman" pitchFamily="18" charset="0"/>
              </a:rPr>
              <a:t>moist mucous  membranes </a:t>
            </a:r>
            <a:r>
              <a:rPr lang="en-US" sz="2000" spc="-5" dirty="0">
                <a:effectLst/>
                <a:latin typeface="Times New Roman" pitchFamily="18" charset="0"/>
                <a:cs typeface="Times New Roman" pitchFamily="18" charset="0"/>
              </a:rPr>
              <a:t>of </a:t>
            </a:r>
            <a:r>
              <a:rPr lang="en-US" sz="2000" spc="-10" dirty="0">
                <a:effectLst/>
                <a:latin typeface="Times New Roman" pitchFamily="18" charset="0"/>
                <a:cs typeface="Times New Roman" pitchFamily="18" charset="0"/>
              </a:rPr>
              <a:t>the </a:t>
            </a:r>
            <a:r>
              <a:rPr lang="en-US" sz="2000" spc="-5" dirty="0">
                <a:effectLst/>
                <a:latin typeface="Times New Roman" pitchFamily="18" charset="0"/>
                <a:cs typeface="Times New Roman" pitchFamily="18" charset="0"/>
              </a:rPr>
              <a:t>mouth, in which both  discrete </a:t>
            </a:r>
            <a:r>
              <a:rPr lang="en-US" sz="2000" dirty="0">
                <a:effectLst/>
                <a:latin typeface="Times New Roman" pitchFamily="18" charset="0"/>
                <a:cs typeface="Times New Roman" pitchFamily="18" charset="0"/>
              </a:rPr>
              <a:t>and confluent </a:t>
            </a:r>
            <a:r>
              <a:rPr lang="en-US" sz="2000" spc="-5" dirty="0">
                <a:effectLst/>
                <a:latin typeface="Times New Roman" pitchFamily="18" charset="0"/>
                <a:cs typeface="Times New Roman" pitchFamily="18" charset="0"/>
              </a:rPr>
              <a:t>lesions form </a:t>
            </a:r>
            <a:r>
              <a:rPr lang="en-US" sz="2000" spc="-10" dirty="0">
                <a:effectLst/>
                <a:latin typeface="Times New Roman" pitchFamily="18" charset="0"/>
                <a:cs typeface="Times New Roman" pitchFamily="18" charset="0"/>
              </a:rPr>
              <a:t>rapidly </a:t>
            </a:r>
            <a:r>
              <a:rPr lang="en-US" sz="2000" dirty="0">
                <a:effectLst/>
                <a:latin typeface="Times New Roman" pitchFamily="18" charset="0"/>
                <a:cs typeface="Times New Roman" pitchFamily="18" charset="0"/>
              </a:rPr>
              <a:t>in  </a:t>
            </a:r>
            <a:r>
              <a:rPr lang="en-US" sz="2000" spc="-5" dirty="0">
                <a:effectLst/>
                <a:latin typeface="Times New Roman" pitchFamily="18" charset="0"/>
                <a:cs typeface="Times New Roman" pitchFamily="18" charset="0"/>
              </a:rPr>
              <a:t>certain </a:t>
            </a:r>
            <a:r>
              <a:rPr lang="en-US" sz="2000" dirty="0">
                <a:effectLst/>
                <a:latin typeface="Times New Roman" pitchFamily="18" charset="0"/>
                <a:cs typeface="Times New Roman" pitchFamily="18" charset="0"/>
              </a:rPr>
              <a:t>sites and </a:t>
            </a:r>
            <a:r>
              <a:rPr lang="en-US" sz="2000" spc="-5" dirty="0">
                <a:effectLst/>
                <a:latin typeface="Times New Roman" pitchFamily="18" charset="0"/>
                <a:cs typeface="Times New Roman" pitchFamily="18" charset="0"/>
              </a:rPr>
              <a:t>feature</a:t>
            </a:r>
            <a:r>
              <a:rPr lang="en-US" sz="2000" spc="675"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a:t>
            </a:r>
          </a:p>
        </p:txBody>
      </p:sp>
      <p:sp>
        <p:nvSpPr>
          <p:cNvPr id="4" name="Rectangle 3"/>
          <p:cNvSpPr/>
          <p:nvPr/>
        </p:nvSpPr>
        <p:spPr>
          <a:xfrm>
            <a:off x="500034" y="5357826"/>
            <a:ext cx="4143388" cy="873572"/>
          </a:xfrm>
          <a:prstGeom prst="rect">
            <a:avLst/>
          </a:prstGeom>
        </p:spPr>
        <p:txBody>
          <a:bodyPr wrap="square">
            <a:spAutoFit/>
          </a:bodyPr>
          <a:lstStyle/>
          <a:p>
            <a:pPr marL="442913" indent="-425450">
              <a:lnSpc>
                <a:spcPct val="150000"/>
              </a:lnSpc>
              <a:buClr>
                <a:schemeClr val="tx1"/>
              </a:buClr>
            </a:pPr>
            <a:r>
              <a:rPr lang="en-IN" dirty="0">
                <a:latin typeface="Times New Roman" pitchFamily="18" charset="0"/>
                <a:cs typeface="Times New Roman" pitchFamily="18" charset="0"/>
              </a:rPr>
              <a:t>Round	to oval </a:t>
            </a:r>
            <a:r>
              <a:rPr lang="en-IN" dirty="0" err="1">
                <a:latin typeface="Times New Roman" pitchFamily="18" charset="0"/>
                <a:cs typeface="Times New Roman" pitchFamily="18" charset="0"/>
              </a:rPr>
              <a:t>crateriform</a:t>
            </a:r>
            <a:r>
              <a:rPr lang="en-IN" dirty="0">
                <a:latin typeface="Times New Roman" pitchFamily="18" charset="0"/>
                <a:cs typeface="Times New Roman" pitchFamily="18" charset="0"/>
              </a:rPr>
              <a:t> base,</a:t>
            </a:r>
          </a:p>
          <a:p>
            <a:pPr marL="442913" indent="-425450">
              <a:lnSpc>
                <a:spcPct val="150000"/>
              </a:lnSpc>
              <a:buClr>
                <a:schemeClr val="tx1"/>
              </a:buClr>
            </a:pPr>
            <a:r>
              <a:rPr lang="en-IN" dirty="0">
                <a:latin typeface="Times New Roman" pitchFamily="18" charset="0"/>
                <a:cs typeface="Times New Roman" pitchFamily="18" charset="0"/>
              </a:rPr>
              <a:t>raised  reddened margins, and pain.</a:t>
            </a:r>
            <a:endParaRPr lang="en-US" dirty="0">
              <a:latin typeface="Times New Roman" pitchFamily="18" charset="0"/>
              <a:cs typeface="Times New Roman" pitchFamily="18" charset="0"/>
            </a:endParaRPr>
          </a:p>
        </p:txBody>
      </p:sp>
      <p:sp>
        <p:nvSpPr>
          <p:cNvPr id="5" name="Rectangle 4"/>
          <p:cNvSpPr/>
          <p:nvPr/>
        </p:nvSpPr>
        <p:spPr>
          <a:xfrm>
            <a:off x="0" y="6611779"/>
            <a:ext cx="9144000" cy="246221"/>
          </a:xfrm>
          <a:prstGeom prst="rect">
            <a:avLst/>
          </a:prstGeom>
        </p:spPr>
        <p:txBody>
          <a:bodyPr wrap="square">
            <a:spAutoFit/>
          </a:bodyPr>
          <a:lstStyle/>
          <a:p>
            <a:pPr algn="ctr"/>
            <a:r>
              <a:rPr lang="en-IN" sz="1000" dirty="0" err="1">
                <a:solidFill>
                  <a:srgbClr val="FFFF00"/>
                </a:solidFill>
              </a:rPr>
              <a:t>Preeti</a:t>
            </a:r>
            <a:r>
              <a:rPr lang="en-IN" sz="1000" dirty="0">
                <a:solidFill>
                  <a:srgbClr val="FFFF00"/>
                </a:solidFill>
              </a:rPr>
              <a:t> L. J Oral </a:t>
            </a:r>
            <a:r>
              <a:rPr lang="en-IN" sz="1000" dirty="0" err="1">
                <a:solidFill>
                  <a:srgbClr val="FFFF00"/>
                </a:solidFill>
              </a:rPr>
              <a:t>Maxillofac</a:t>
            </a:r>
            <a:r>
              <a:rPr lang="en-IN" sz="1000" dirty="0">
                <a:solidFill>
                  <a:srgbClr val="FFFF00"/>
                </a:solidFill>
              </a:rPr>
              <a:t> </a:t>
            </a:r>
            <a:r>
              <a:rPr lang="en-IN" sz="1000" dirty="0" err="1">
                <a:solidFill>
                  <a:srgbClr val="FFFF00"/>
                </a:solidFill>
              </a:rPr>
              <a:t>Pathol</a:t>
            </a:r>
            <a:r>
              <a:rPr lang="en-IN" sz="1000" dirty="0">
                <a:solidFill>
                  <a:srgbClr val="FFFF00"/>
                </a:solidFill>
              </a:rPr>
              <a:t>. 2011 Sep-Dec; 15(3): 252–256.</a:t>
            </a:r>
          </a:p>
        </p:txBody>
      </p:sp>
      <p:pic>
        <p:nvPicPr>
          <p:cNvPr id="6" name="Picture 5" descr="download.jpg"/>
          <p:cNvPicPr>
            <a:picLocks noChangeAspect="1"/>
          </p:cNvPicPr>
          <p:nvPr/>
        </p:nvPicPr>
        <p:blipFill>
          <a:blip r:embed="rId2"/>
          <a:stretch>
            <a:fillRect/>
          </a:stretch>
        </p:blipFill>
        <p:spPr>
          <a:xfrm>
            <a:off x="500034" y="2928934"/>
            <a:ext cx="3571900" cy="2398648"/>
          </a:xfrm>
          <a:prstGeom prst="rect">
            <a:avLst/>
          </a:prstGeom>
        </p:spPr>
      </p:pic>
      <p:sp>
        <p:nvSpPr>
          <p:cNvPr id="3" name="Slide Number Placeholder 2"/>
          <p:cNvSpPr>
            <a:spLocks noGrp="1"/>
          </p:cNvSpPr>
          <p:nvPr>
            <p:ph type="sldNum" sz="quarter" idx="11"/>
          </p:nvPr>
        </p:nvSpPr>
        <p:spPr/>
        <p:txBody>
          <a:bodyPr/>
          <a:lstStyle/>
          <a:p>
            <a:fld id="{C1AB3586-9833-407A-8B3B-FAE83F554AD2}" type="slidenum">
              <a:rPr lang="en-US" smtClean="0"/>
              <a:pPr/>
              <a:t>73</a:t>
            </a:fld>
            <a:endParaRPr lang="en-US"/>
          </a:p>
        </p:txBody>
      </p:sp>
    </p:spTree>
    <p:extLst>
      <p:ext uri="{BB962C8B-B14F-4D97-AF65-F5344CB8AC3E}">
        <p14:creationId xmlns:p14="http://schemas.microsoft.com/office/powerpoint/2010/main" val="31041694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2984"/>
            <a:ext cx="9296400" cy="4800615"/>
          </a:xfrm>
        </p:spPr>
        <p:txBody>
          <a:bodyPr>
            <a:noAutofit/>
          </a:bodyPr>
          <a:lstStyle/>
          <a:p>
            <a:pPr marL="623888" indent="-444500">
              <a:lnSpc>
                <a:spcPct val="150000"/>
              </a:lnSpc>
              <a:spcBef>
                <a:spcPts val="100"/>
              </a:spcBef>
              <a:buClr>
                <a:schemeClr val="tx1"/>
              </a:buClr>
              <a:buSzPct val="95833"/>
              <a:buNone/>
              <a:tabLst>
                <a:tab pos="539750" algn="l"/>
              </a:tabLst>
            </a:pPr>
            <a:r>
              <a:rPr lang="en-IN" sz="2400" b="1" dirty="0">
                <a:solidFill>
                  <a:srgbClr val="FFFF00"/>
                </a:solidFill>
                <a:effectLst/>
                <a:uFill>
                  <a:solidFill>
                    <a:srgbClr val="C00000"/>
                  </a:solidFill>
                </a:uFill>
                <a:latin typeface="Times New Roman" pitchFamily="18" charset="0"/>
                <a:cs typeface="Times New Roman" pitchFamily="18" charset="0"/>
              </a:rPr>
              <a:t>Predisposing factors </a:t>
            </a:r>
          </a:p>
          <a:p>
            <a:pPr marL="623888" indent="-444500">
              <a:lnSpc>
                <a:spcPct val="150000"/>
              </a:lnSpc>
              <a:spcBef>
                <a:spcPts val="100"/>
              </a:spcBef>
              <a:buClr>
                <a:schemeClr val="tx1"/>
              </a:buClr>
              <a:buSzPct val="95833"/>
              <a:tabLst>
                <a:tab pos="539750" algn="l"/>
              </a:tabLst>
            </a:pPr>
            <a:r>
              <a:rPr lang="en-IN" sz="2000" dirty="0">
                <a:effectLst/>
                <a:uFill>
                  <a:solidFill>
                    <a:srgbClr val="C00000"/>
                  </a:solidFill>
                </a:uFill>
                <a:latin typeface="Times New Roman" pitchFamily="18" charset="0"/>
                <a:cs typeface="Times New Roman" pitchFamily="18" charset="0"/>
              </a:rPr>
              <a:t>genetic predisposition: strongly suggested as about 40% of patients have a family history and these individuals develop ulcers earlier and are of more severe nature.</a:t>
            </a:r>
          </a:p>
          <a:p>
            <a:pPr marL="623888" indent="-444500">
              <a:lnSpc>
                <a:spcPct val="150000"/>
              </a:lnSpc>
              <a:spcBef>
                <a:spcPts val="100"/>
              </a:spcBef>
              <a:buClr>
                <a:schemeClr val="tx1"/>
              </a:buClr>
              <a:buSzPct val="95833"/>
              <a:tabLst>
                <a:tab pos="539750" algn="l"/>
              </a:tabLst>
            </a:pPr>
            <a:endParaRPr lang="en-IN" sz="2000" dirty="0">
              <a:effectLst/>
              <a:uFill>
                <a:solidFill>
                  <a:srgbClr val="C00000"/>
                </a:solidFill>
              </a:uFill>
              <a:latin typeface="Times New Roman" pitchFamily="18" charset="0"/>
              <a:cs typeface="Times New Roman" pitchFamily="18" charset="0"/>
            </a:endParaRPr>
          </a:p>
          <a:p>
            <a:pPr marL="623888" indent="-444500">
              <a:lnSpc>
                <a:spcPct val="150000"/>
              </a:lnSpc>
              <a:spcBef>
                <a:spcPts val="100"/>
              </a:spcBef>
              <a:buClr>
                <a:schemeClr val="tx1"/>
              </a:buClr>
              <a:buSzPct val="95833"/>
              <a:tabLst>
                <a:tab pos="539750" algn="l"/>
              </a:tabLst>
            </a:pPr>
            <a:r>
              <a:rPr lang="en-IN" sz="2000" dirty="0">
                <a:effectLst/>
                <a:uFill>
                  <a:solidFill>
                    <a:srgbClr val="C00000"/>
                  </a:solidFill>
                </a:uFill>
                <a:latin typeface="Times New Roman" pitchFamily="18" charset="0"/>
                <a:cs typeface="Times New Roman" pitchFamily="18" charset="0"/>
              </a:rPr>
              <a:t>Trauma to the oral mucosa due to local </a:t>
            </a:r>
            <a:r>
              <a:rPr lang="en-IN" sz="2000" dirty="0" err="1">
                <a:effectLst/>
                <a:uFill>
                  <a:solidFill>
                    <a:srgbClr val="C00000"/>
                  </a:solidFill>
                </a:uFill>
                <a:latin typeface="Times New Roman" pitchFamily="18" charset="0"/>
                <a:cs typeface="Times New Roman" pitchFamily="18" charset="0"/>
              </a:rPr>
              <a:t>anesthetic</a:t>
            </a:r>
            <a:r>
              <a:rPr lang="en-IN" sz="2000" dirty="0">
                <a:effectLst/>
                <a:uFill>
                  <a:solidFill>
                    <a:srgbClr val="C00000"/>
                  </a:solidFill>
                </a:uFill>
                <a:latin typeface="Times New Roman" pitchFamily="18" charset="0"/>
                <a:cs typeface="Times New Roman" pitchFamily="18" charset="0"/>
              </a:rPr>
              <a:t> injections, sharp tooth, dental treatments, and tooth brush injury. Wray et al. in 1981 proposed that mechanical injury may aid in identifying and studying patients prone to </a:t>
            </a:r>
            <a:r>
              <a:rPr lang="en-IN" sz="2000" dirty="0" err="1">
                <a:effectLst/>
                <a:uFill>
                  <a:solidFill>
                    <a:srgbClr val="C00000"/>
                  </a:solidFill>
                </a:uFill>
                <a:latin typeface="Times New Roman" pitchFamily="18" charset="0"/>
                <a:cs typeface="Times New Roman" pitchFamily="18" charset="0"/>
              </a:rPr>
              <a:t>aphthous</a:t>
            </a:r>
            <a:r>
              <a:rPr lang="en-IN" sz="2000" dirty="0">
                <a:effectLst/>
                <a:uFill>
                  <a:solidFill>
                    <a:srgbClr val="C00000"/>
                  </a:solidFill>
                </a:uFill>
                <a:latin typeface="Times New Roman" pitchFamily="18" charset="0"/>
                <a:cs typeface="Times New Roman" pitchFamily="18" charset="0"/>
              </a:rPr>
              <a:t> </a:t>
            </a:r>
            <a:r>
              <a:rPr lang="en-IN" sz="2000" dirty="0" err="1">
                <a:effectLst/>
                <a:uFill>
                  <a:solidFill>
                    <a:srgbClr val="C00000"/>
                  </a:solidFill>
                </a:uFill>
                <a:latin typeface="Times New Roman" pitchFamily="18" charset="0"/>
                <a:cs typeface="Times New Roman" pitchFamily="18" charset="0"/>
              </a:rPr>
              <a:t>stomatitis</a:t>
            </a:r>
            <a:r>
              <a:rPr lang="en-IN" sz="2000" dirty="0">
                <a:effectLst/>
                <a:uFill>
                  <a:solidFill>
                    <a:srgbClr val="C00000"/>
                  </a:solidFill>
                </a:uFill>
                <a:latin typeface="Times New Roman" pitchFamily="18" charset="0"/>
                <a:cs typeface="Times New Roman" pitchFamily="18" charset="0"/>
              </a:rPr>
              <a:t>. </a:t>
            </a:r>
          </a:p>
          <a:p>
            <a:pPr marL="623888" indent="-444500">
              <a:lnSpc>
                <a:spcPct val="150000"/>
              </a:lnSpc>
              <a:spcBef>
                <a:spcPts val="100"/>
              </a:spcBef>
              <a:buClr>
                <a:schemeClr val="tx1"/>
              </a:buClr>
              <a:buSzPct val="95833"/>
              <a:tabLst>
                <a:tab pos="539750" algn="l"/>
              </a:tabLst>
            </a:pPr>
            <a:endParaRPr lang="en-IN" sz="2000" dirty="0">
              <a:effectLst/>
              <a:uFill>
                <a:solidFill>
                  <a:srgbClr val="C00000"/>
                </a:solidFill>
              </a:uFill>
              <a:latin typeface="Times New Roman" pitchFamily="18" charset="0"/>
              <a:cs typeface="Times New Roman" pitchFamily="18" charset="0"/>
            </a:endParaRPr>
          </a:p>
          <a:p>
            <a:pPr marL="623888" indent="-444500">
              <a:lnSpc>
                <a:spcPct val="150000"/>
              </a:lnSpc>
              <a:spcBef>
                <a:spcPts val="100"/>
              </a:spcBef>
              <a:buClr>
                <a:schemeClr val="tx1"/>
              </a:buClr>
              <a:buSzPct val="95833"/>
              <a:tabLst>
                <a:tab pos="539750" algn="l"/>
              </a:tabLst>
            </a:pPr>
            <a:r>
              <a:rPr lang="en-IN" sz="2000" dirty="0">
                <a:effectLst/>
                <a:uFill>
                  <a:solidFill>
                    <a:srgbClr val="C00000"/>
                  </a:solidFill>
                </a:uFill>
                <a:latin typeface="Times New Roman" pitchFamily="18" charset="0"/>
                <a:cs typeface="Times New Roman" pitchFamily="18" charset="0"/>
              </a:rPr>
              <a:t>Tobacco: Several studies reveal negative association between cigarette smoking, smokeless tobacco and RAS. Possible explanations given include increased mucosal </a:t>
            </a:r>
            <a:r>
              <a:rPr lang="en-IN" sz="2000" dirty="0" err="1">
                <a:effectLst/>
                <a:uFill>
                  <a:solidFill>
                    <a:srgbClr val="C00000"/>
                  </a:solidFill>
                </a:uFill>
                <a:latin typeface="Times New Roman" pitchFamily="18" charset="0"/>
                <a:cs typeface="Times New Roman" pitchFamily="18" charset="0"/>
              </a:rPr>
              <a:t>keratinization</a:t>
            </a:r>
            <a:r>
              <a:rPr lang="en-IN" sz="2000" dirty="0">
                <a:effectLst/>
                <a:uFill>
                  <a:solidFill>
                    <a:srgbClr val="C00000"/>
                  </a:solidFill>
                </a:uFill>
                <a:latin typeface="Times New Roman" pitchFamily="18" charset="0"/>
                <a:cs typeface="Times New Roman" pitchFamily="18" charset="0"/>
              </a:rPr>
              <a:t>; which serves as a mechanical and protective barrier against trauma and microbes.</a:t>
            </a:r>
          </a:p>
        </p:txBody>
      </p:sp>
      <p:sp>
        <p:nvSpPr>
          <p:cNvPr id="3" name="Slide Number Placeholder 2"/>
          <p:cNvSpPr>
            <a:spLocks noGrp="1"/>
          </p:cNvSpPr>
          <p:nvPr>
            <p:ph type="sldNum" sz="quarter" idx="11"/>
          </p:nvPr>
        </p:nvSpPr>
        <p:spPr/>
        <p:txBody>
          <a:bodyPr/>
          <a:lstStyle/>
          <a:p>
            <a:fld id="{C1AB3586-9833-407A-8B3B-FAE83F554AD2}" type="slidenum">
              <a:rPr lang="en-US" smtClean="0"/>
              <a:pPr/>
              <a:t>74</a:t>
            </a:fld>
            <a:endParaRPr lang="en-US"/>
          </a:p>
        </p:txBody>
      </p:sp>
    </p:spTree>
    <p:extLst>
      <p:ext uri="{BB962C8B-B14F-4D97-AF65-F5344CB8AC3E}">
        <p14:creationId xmlns:p14="http://schemas.microsoft.com/office/powerpoint/2010/main" val="25152730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857364"/>
            <a:ext cx="8929718" cy="3657599"/>
          </a:xfrm>
        </p:spPr>
        <p:txBody>
          <a:bodyPr>
            <a:noAutofit/>
          </a:bodyPr>
          <a:lstStyle/>
          <a:p>
            <a:pPr marL="623888" indent="-444500" algn="just">
              <a:lnSpc>
                <a:spcPct val="150000"/>
              </a:lnSpc>
              <a:spcBef>
                <a:spcPts val="100"/>
              </a:spcBef>
              <a:buClr>
                <a:schemeClr val="tx1"/>
              </a:buClr>
              <a:buSzPct val="95833"/>
              <a:tabLst>
                <a:tab pos="539750" algn="l"/>
              </a:tabLst>
            </a:pPr>
            <a:r>
              <a:rPr lang="en-IN" sz="2000" dirty="0">
                <a:effectLst/>
                <a:uFill>
                  <a:solidFill>
                    <a:srgbClr val="C00000"/>
                  </a:solidFill>
                </a:uFill>
                <a:latin typeface="Times New Roman" pitchFamily="18" charset="0"/>
                <a:cs typeface="Times New Roman" pitchFamily="18" charset="0"/>
              </a:rPr>
              <a:t>Drugs: include </a:t>
            </a:r>
            <a:r>
              <a:rPr lang="en-IN" sz="2000" dirty="0" err="1">
                <a:effectLst/>
                <a:uFill>
                  <a:solidFill>
                    <a:srgbClr val="C00000"/>
                  </a:solidFill>
                </a:uFill>
                <a:latin typeface="Times New Roman" pitchFamily="18" charset="0"/>
                <a:cs typeface="Times New Roman" pitchFamily="18" charset="0"/>
              </a:rPr>
              <a:t>angiotensin</a:t>
            </a:r>
            <a:r>
              <a:rPr lang="en-IN" sz="2000" dirty="0">
                <a:effectLst/>
                <a:uFill>
                  <a:solidFill>
                    <a:srgbClr val="C00000"/>
                  </a:solidFill>
                </a:uFill>
                <a:latin typeface="Times New Roman" pitchFamily="18" charset="0"/>
                <a:cs typeface="Times New Roman" pitchFamily="18" charset="0"/>
              </a:rPr>
              <a:t> converting enzyme inhibitor </a:t>
            </a:r>
            <a:r>
              <a:rPr lang="en-IN" sz="2000" dirty="0" err="1">
                <a:effectLst/>
                <a:uFill>
                  <a:solidFill>
                    <a:srgbClr val="C00000"/>
                  </a:solidFill>
                </a:uFill>
                <a:latin typeface="Times New Roman" pitchFamily="18" charset="0"/>
                <a:cs typeface="Times New Roman" pitchFamily="18" charset="0"/>
              </a:rPr>
              <a:t>captopril</a:t>
            </a:r>
            <a:r>
              <a:rPr lang="en-IN" sz="2000" dirty="0">
                <a:effectLst/>
                <a:uFill>
                  <a:solidFill>
                    <a:srgbClr val="C00000"/>
                  </a:solidFill>
                </a:uFill>
                <a:latin typeface="Times New Roman" pitchFamily="18" charset="0"/>
                <a:cs typeface="Times New Roman" pitchFamily="18" charset="0"/>
              </a:rPr>
              <a:t>, gold salts, </a:t>
            </a:r>
            <a:r>
              <a:rPr lang="en-IN" sz="2000" dirty="0" err="1">
                <a:effectLst/>
                <a:uFill>
                  <a:solidFill>
                    <a:srgbClr val="C00000"/>
                  </a:solidFill>
                </a:uFill>
                <a:latin typeface="Times New Roman" pitchFamily="18" charset="0"/>
                <a:cs typeface="Times New Roman" pitchFamily="18" charset="0"/>
              </a:rPr>
              <a:t>nicorandil</a:t>
            </a:r>
            <a:r>
              <a:rPr lang="en-IN" sz="2000" dirty="0">
                <a:effectLst/>
                <a:uFill>
                  <a:solidFill>
                    <a:srgbClr val="C00000"/>
                  </a:solidFill>
                </a:uFill>
                <a:latin typeface="Times New Roman" pitchFamily="18" charset="0"/>
                <a:cs typeface="Times New Roman" pitchFamily="18" charset="0"/>
              </a:rPr>
              <a:t>, </a:t>
            </a:r>
            <a:r>
              <a:rPr lang="en-IN" sz="2000" dirty="0" err="1">
                <a:effectLst/>
                <a:uFill>
                  <a:solidFill>
                    <a:srgbClr val="C00000"/>
                  </a:solidFill>
                </a:uFill>
                <a:latin typeface="Times New Roman" pitchFamily="18" charset="0"/>
                <a:cs typeface="Times New Roman" pitchFamily="18" charset="0"/>
              </a:rPr>
              <a:t>phenindione</a:t>
            </a:r>
            <a:r>
              <a:rPr lang="en-IN" sz="2000" dirty="0">
                <a:effectLst/>
                <a:uFill>
                  <a:solidFill>
                    <a:srgbClr val="C00000"/>
                  </a:solidFill>
                </a:uFill>
                <a:latin typeface="Times New Roman" pitchFamily="18" charset="0"/>
                <a:cs typeface="Times New Roman" pitchFamily="18" charset="0"/>
              </a:rPr>
              <a:t>, </a:t>
            </a:r>
            <a:r>
              <a:rPr lang="en-IN" sz="2000" dirty="0" err="1">
                <a:effectLst/>
                <a:uFill>
                  <a:solidFill>
                    <a:srgbClr val="C00000"/>
                  </a:solidFill>
                </a:uFill>
                <a:latin typeface="Times New Roman" pitchFamily="18" charset="0"/>
                <a:cs typeface="Times New Roman" pitchFamily="18" charset="0"/>
              </a:rPr>
              <a:t>phenobarbital</a:t>
            </a:r>
            <a:r>
              <a:rPr lang="en-IN" sz="2000" dirty="0">
                <a:effectLst/>
                <a:uFill>
                  <a:solidFill>
                    <a:srgbClr val="C00000"/>
                  </a:solidFill>
                </a:uFill>
                <a:latin typeface="Times New Roman" pitchFamily="18" charset="0"/>
                <a:cs typeface="Times New Roman" pitchFamily="18" charset="0"/>
              </a:rPr>
              <a:t>, and sodium </a:t>
            </a:r>
            <a:r>
              <a:rPr lang="en-IN" sz="2000" dirty="0" err="1">
                <a:effectLst/>
                <a:uFill>
                  <a:solidFill>
                    <a:srgbClr val="C00000"/>
                  </a:solidFill>
                </a:uFill>
                <a:latin typeface="Times New Roman" pitchFamily="18" charset="0"/>
                <a:cs typeface="Times New Roman" pitchFamily="18" charset="0"/>
              </a:rPr>
              <a:t>hypochloride</a:t>
            </a:r>
            <a:r>
              <a:rPr lang="en-IN" sz="2000" dirty="0">
                <a:effectLst/>
                <a:uFill>
                  <a:solidFill>
                    <a:srgbClr val="C00000"/>
                  </a:solidFill>
                </a:uFill>
                <a:latin typeface="Times New Roman" pitchFamily="18" charset="0"/>
                <a:cs typeface="Times New Roman" pitchFamily="18" charset="0"/>
              </a:rPr>
              <a:t>. NSAIDS such as </a:t>
            </a:r>
            <a:r>
              <a:rPr lang="en-IN" sz="2000" dirty="0" err="1">
                <a:effectLst/>
                <a:uFill>
                  <a:solidFill>
                    <a:srgbClr val="C00000"/>
                  </a:solidFill>
                </a:uFill>
                <a:latin typeface="Times New Roman" pitchFamily="18" charset="0"/>
                <a:cs typeface="Times New Roman" pitchFamily="18" charset="0"/>
              </a:rPr>
              <a:t>propionic</a:t>
            </a:r>
            <a:r>
              <a:rPr lang="en-IN" sz="2000" dirty="0">
                <a:effectLst/>
                <a:uFill>
                  <a:solidFill>
                    <a:srgbClr val="C00000"/>
                  </a:solidFill>
                </a:uFill>
                <a:latin typeface="Times New Roman" pitchFamily="18" charset="0"/>
                <a:cs typeface="Times New Roman" pitchFamily="18" charset="0"/>
              </a:rPr>
              <a:t> acid, </a:t>
            </a:r>
            <a:r>
              <a:rPr lang="en-IN" sz="2000" dirty="0" err="1">
                <a:effectLst/>
                <a:uFill>
                  <a:solidFill>
                    <a:srgbClr val="C00000"/>
                  </a:solidFill>
                </a:uFill>
                <a:latin typeface="Times New Roman" pitchFamily="18" charset="0"/>
                <a:cs typeface="Times New Roman" pitchFamily="18" charset="0"/>
              </a:rPr>
              <a:t>diclofenac</a:t>
            </a:r>
            <a:r>
              <a:rPr lang="en-IN" sz="2000" dirty="0">
                <a:effectLst/>
                <a:uFill>
                  <a:solidFill>
                    <a:srgbClr val="C00000"/>
                  </a:solidFill>
                </a:uFill>
                <a:latin typeface="Times New Roman" pitchFamily="18" charset="0"/>
                <a:cs typeface="Times New Roman" pitchFamily="18" charset="0"/>
              </a:rPr>
              <a:t>, and </a:t>
            </a:r>
            <a:r>
              <a:rPr lang="en-IN" sz="2000" dirty="0" err="1">
                <a:effectLst/>
                <a:uFill>
                  <a:solidFill>
                    <a:srgbClr val="C00000"/>
                  </a:solidFill>
                </a:uFill>
                <a:latin typeface="Times New Roman" pitchFamily="18" charset="0"/>
                <a:cs typeface="Times New Roman" pitchFamily="18" charset="0"/>
              </a:rPr>
              <a:t>piroxicam</a:t>
            </a:r>
            <a:r>
              <a:rPr lang="en-IN" sz="2000" dirty="0">
                <a:effectLst/>
                <a:uFill>
                  <a:solidFill>
                    <a:srgbClr val="C00000"/>
                  </a:solidFill>
                </a:uFill>
                <a:latin typeface="Times New Roman" pitchFamily="18" charset="0"/>
                <a:cs typeface="Times New Roman" pitchFamily="18" charset="0"/>
              </a:rPr>
              <a:t> may also cause oral ulceration similar to RAS.</a:t>
            </a:r>
          </a:p>
          <a:p>
            <a:pPr marL="623888" indent="-444500" algn="just">
              <a:lnSpc>
                <a:spcPct val="150000"/>
              </a:lnSpc>
              <a:spcBef>
                <a:spcPts val="100"/>
              </a:spcBef>
              <a:buClr>
                <a:schemeClr val="tx1"/>
              </a:buClr>
              <a:buSzPct val="95833"/>
              <a:tabLst>
                <a:tab pos="539750" algn="l"/>
              </a:tabLst>
            </a:pPr>
            <a:endParaRPr lang="en-IN" sz="2000" dirty="0">
              <a:effectLst/>
              <a:uFill>
                <a:solidFill>
                  <a:srgbClr val="C00000"/>
                </a:solidFill>
              </a:uFill>
              <a:latin typeface="Times New Roman" pitchFamily="18" charset="0"/>
              <a:cs typeface="Times New Roman" pitchFamily="18" charset="0"/>
            </a:endParaRPr>
          </a:p>
          <a:p>
            <a:pPr marL="623888" indent="-444500" algn="just">
              <a:lnSpc>
                <a:spcPct val="150000"/>
              </a:lnSpc>
              <a:spcBef>
                <a:spcPts val="100"/>
              </a:spcBef>
              <a:buClr>
                <a:schemeClr val="tx1"/>
              </a:buClr>
              <a:buSzPct val="95833"/>
              <a:tabLst>
                <a:tab pos="539750" algn="l"/>
              </a:tabLst>
            </a:pPr>
            <a:r>
              <a:rPr lang="en-IN" sz="2000" dirty="0">
                <a:effectLst/>
                <a:uFill>
                  <a:solidFill>
                    <a:srgbClr val="C00000"/>
                  </a:solidFill>
                </a:uFill>
                <a:latin typeface="Times New Roman" pitchFamily="18" charset="0"/>
                <a:cs typeface="Times New Roman" pitchFamily="18" charset="0"/>
              </a:rPr>
              <a:t>Deficiencies of iron, vitamin B12, and folic acid predispose development of RAS.</a:t>
            </a:r>
          </a:p>
          <a:p>
            <a:pPr marL="623888" indent="-444500" algn="just">
              <a:lnSpc>
                <a:spcPct val="150000"/>
              </a:lnSpc>
              <a:spcBef>
                <a:spcPts val="100"/>
              </a:spcBef>
              <a:buClr>
                <a:schemeClr val="tx1"/>
              </a:buClr>
              <a:buSzPct val="95833"/>
              <a:buNone/>
              <a:tabLst>
                <a:tab pos="539750" algn="l"/>
              </a:tabLst>
            </a:pPr>
            <a:r>
              <a:rPr lang="en-IN" sz="2000" dirty="0">
                <a:effectLst/>
                <a:uFill>
                  <a:solidFill>
                    <a:srgbClr val="C00000"/>
                  </a:solidFill>
                </a:uFill>
                <a:latin typeface="Times New Roman" pitchFamily="18" charset="0"/>
                <a:cs typeface="Times New Roman" pitchFamily="18" charset="0"/>
              </a:rPr>
              <a:t> </a:t>
            </a:r>
          </a:p>
          <a:p>
            <a:pPr marL="623888" indent="-444500" algn="just">
              <a:lnSpc>
                <a:spcPct val="150000"/>
              </a:lnSpc>
              <a:spcBef>
                <a:spcPts val="100"/>
              </a:spcBef>
              <a:buClr>
                <a:schemeClr val="tx1"/>
              </a:buClr>
              <a:buSzPct val="95833"/>
              <a:tabLst>
                <a:tab pos="539750" algn="l"/>
              </a:tabLst>
            </a:pPr>
            <a:r>
              <a:rPr lang="en-IN" sz="2000" dirty="0">
                <a:effectLst/>
                <a:uFill>
                  <a:solidFill>
                    <a:srgbClr val="C00000"/>
                  </a:solidFill>
                </a:uFill>
                <a:latin typeface="Times New Roman" pitchFamily="18" charset="0"/>
                <a:cs typeface="Times New Roman" pitchFamily="18" charset="0"/>
              </a:rPr>
              <a:t>Gluten sensitive </a:t>
            </a:r>
            <a:r>
              <a:rPr lang="en-IN" sz="2000" dirty="0" err="1">
                <a:effectLst/>
                <a:uFill>
                  <a:solidFill>
                    <a:srgbClr val="C00000"/>
                  </a:solidFill>
                </a:uFill>
                <a:latin typeface="Times New Roman" pitchFamily="18" charset="0"/>
                <a:cs typeface="Times New Roman" pitchFamily="18" charset="0"/>
              </a:rPr>
              <a:t>enteropathy</a:t>
            </a:r>
            <a:r>
              <a:rPr lang="en-IN" sz="2000" dirty="0">
                <a:effectLst/>
                <a:uFill>
                  <a:solidFill>
                    <a:srgbClr val="C00000"/>
                  </a:solidFill>
                </a:uFill>
                <a:latin typeface="Times New Roman" pitchFamily="18" charset="0"/>
                <a:cs typeface="Times New Roman" pitchFamily="18" charset="0"/>
              </a:rPr>
              <a:t>/celiac disease, inflammatory bowel disease Gluten sensitive </a:t>
            </a:r>
            <a:r>
              <a:rPr lang="en-IN" sz="2000" dirty="0" err="1">
                <a:effectLst/>
                <a:uFill>
                  <a:solidFill>
                    <a:srgbClr val="C00000"/>
                  </a:solidFill>
                </a:uFill>
                <a:latin typeface="Times New Roman" pitchFamily="18" charset="0"/>
                <a:cs typeface="Times New Roman" pitchFamily="18" charset="0"/>
              </a:rPr>
              <a:t>enteropathy</a:t>
            </a:r>
            <a:r>
              <a:rPr lang="en-IN" sz="2000" dirty="0">
                <a:effectLst/>
                <a:uFill>
                  <a:solidFill>
                    <a:srgbClr val="C00000"/>
                  </a:solidFill>
                </a:uFill>
                <a:latin typeface="Times New Roman" pitchFamily="18" charset="0"/>
                <a:cs typeface="Times New Roman" pitchFamily="18" charset="0"/>
              </a:rPr>
              <a:t> (GSE) - an autoimmune inflammatory disease of small intestine - characterized by </a:t>
            </a:r>
            <a:r>
              <a:rPr lang="en-IN" sz="2000" dirty="0" err="1">
                <a:effectLst/>
                <a:uFill>
                  <a:solidFill>
                    <a:srgbClr val="C00000"/>
                  </a:solidFill>
                </a:uFill>
                <a:latin typeface="Times New Roman" pitchFamily="18" charset="0"/>
                <a:cs typeface="Times New Roman" pitchFamily="18" charset="0"/>
              </a:rPr>
              <a:t>aphthous</a:t>
            </a:r>
            <a:r>
              <a:rPr lang="en-IN" sz="2000" dirty="0">
                <a:effectLst/>
                <a:uFill>
                  <a:solidFill>
                    <a:srgbClr val="C00000"/>
                  </a:solidFill>
                </a:uFill>
                <a:latin typeface="Times New Roman" pitchFamily="18" charset="0"/>
                <a:cs typeface="Times New Roman" pitchFamily="18" charset="0"/>
              </a:rPr>
              <a:t> oral ulcers, </a:t>
            </a:r>
            <a:r>
              <a:rPr lang="en-IN" sz="2000" dirty="0" err="1">
                <a:effectLst/>
                <a:uFill>
                  <a:solidFill>
                    <a:srgbClr val="C00000"/>
                  </a:solidFill>
                </a:uFill>
                <a:latin typeface="Times New Roman" pitchFamily="18" charset="0"/>
                <a:cs typeface="Times New Roman" pitchFamily="18" charset="0"/>
              </a:rPr>
              <a:t>glossitis</a:t>
            </a:r>
            <a:r>
              <a:rPr lang="en-IN" sz="2000" dirty="0">
                <a:effectLst/>
                <a:uFill>
                  <a:solidFill>
                    <a:srgbClr val="C00000"/>
                  </a:solidFill>
                </a:uFill>
                <a:latin typeface="Times New Roman" pitchFamily="18" charset="0"/>
                <a:cs typeface="Times New Roman" pitchFamily="18" charset="0"/>
              </a:rPr>
              <a:t>, and </a:t>
            </a:r>
            <a:r>
              <a:rPr lang="en-IN" sz="2000" dirty="0" err="1">
                <a:effectLst/>
                <a:uFill>
                  <a:solidFill>
                    <a:srgbClr val="C00000"/>
                  </a:solidFill>
                </a:uFill>
                <a:latin typeface="Times New Roman" pitchFamily="18" charset="0"/>
                <a:cs typeface="Times New Roman" pitchFamily="18" charset="0"/>
              </a:rPr>
              <a:t>stomatitis</a:t>
            </a:r>
            <a:r>
              <a:rPr lang="en-IN" sz="2000" dirty="0">
                <a:effectLst/>
                <a:uFill>
                  <a:solidFill>
                    <a:srgbClr val="C00000"/>
                  </a:solidFill>
                </a:uFill>
                <a:latin typeface="Times New Roman" pitchFamily="18" charset="0"/>
                <a:cs typeface="Times New Roman" pitchFamily="18" charset="0"/>
              </a:rPr>
              <a:t>. RAS may be the sole manifestation of the disease. </a:t>
            </a:r>
          </a:p>
        </p:txBody>
      </p:sp>
      <p:sp>
        <p:nvSpPr>
          <p:cNvPr id="3" name="Slide Number Placeholder 2"/>
          <p:cNvSpPr>
            <a:spLocks noGrp="1"/>
          </p:cNvSpPr>
          <p:nvPr>
            <p:ph type="sldNum" sz="quarter" idx="11"/>
          </p:nvPr>
        </p:nvSpPr>
        <p:spPr/>
        <p:txBody>
          <a:bodyPr/>
          <a:lstStyle/>
          <a:p>
            <a:fld id="{C1AB3586-9833-407A-8B3B-FAE83F554AD2}" type="slidenum">
              <a:rPr lang="en-US" smtClean="0"/>
              <a:pPr/>
              <a:t>75</a:t>
            </a:fld>
            <a:endParaRPr lang="en-US"/>
          </a:p>
        </p:txBody>
      </p:sp>
    </p:spTree>
    <p:extLst>
      <p:ext uri="{BB962C8B-B14F-4D97-AF65-F5344CB8AC3E}">
        <p14:creationId xmlns:p14="http://schemas.microsoft.com/office/powerpoint/2010/main" val="25152730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00174"/>
            <a:ext cx="9144000" cy="3657599"/>
          </a:xfrm>
        </p:spPr>
        <p:txBody>
          <a:bodyPr>
            <a:noAutofit/>
          </a:bodyPr>
          <a:lstStyle/>
          <a:p>
            <a:pPr marL="623888" indent="-444500" algn="just">
              <a:lnSpc>
                <a:spcPct val="150000"/>
              </a:lnSpc>
              <a:spcBef>
                <a:spcPts val="100"/>
              </a:spcBef>
              <a:buClr>
                <a:schemeClr val="tx1"/>
              </a:buClr>
              <a:buSzPct val="95833"/>
              <a:tabLst>
                <a:tab pos="539750" algn="l"/>
              </a:tabLst>
            </a:pPr>
            <a:r>
              <a:rPr lang="en-IN" sz="1800" dirty="0">
                <a:effectLst/>
                <a:uFill>
                  <a:solidFill>
                    <a:srgbClr val="C00000"/>
                  </a:solidFill>
                </a:uFill>
                <a:latin typeface="Times New Roman" pitchFamily="18" charset="0"/>
                <a:cs typeface="Times New Roman" pitchFamily="18" charset="0"/>
              </a:rPr>
              <a:t>Sodium </a:t>
            </a:r>
            <a:r>
              <a:rPr lang="en-IN" sz="1800" dirty="0" err="1">
                <a:effectLst/>
                <a:uFill>
                  <a:solidFill>
                    <a:srgbClr val="C00000"/>
                  </a:solidFill>
                </a:uFill>
                <a:latin typeface="Times New Roman" pitchFamily="18" charset="0"/>
                <a:cs typeface="Times New Roman" pitchFamily="18" charset="0"/>
              </a:rPr>
              <a:t>lauryl</a:t>
            </a:r>
            <a:r>
              <a:rPr lang="en-IN" sz="1800" dirty="0">
                <a:effectLst/>
                <a:uFill>
                  <a:solidFill>
                    <a:srgbClr val="C00000"/>
                  </a:solidFill>
                </a:uFill>
                <a:latin typeface="Times New Roman" pitchFamily="18" charset="0"/>
                <a:cs typeface="Times New Roman" pitchFamily="18" charset="0"/>
              </a:rPr>
              <a:t> </a:t>
            </a:r>
            <a:r>
              <a:rPr lang="en-IN" sz="1800" dirty="0" err="1">
                <a:effectLst/>
                <a:uFill>
                  <a:solidFill>
                    <a:srgbClr val="C00000"/>
                  </a:solidFill>
                </a:uFill>
                <a:latin typeface="Times New Roman" pitchFamily="18" charset="0"/>
                <a:cs typeface="Times New Roman" pitchFamily="18" charset="0"/>
              </a:rPr>
              <a:t>sulfate</a:t>
            </a:r>
            <a:r>
              <a:rPr lang="en-IN" sz="1800" dirty="0">
                <a:effectLst/>
                <a:uFill>
                  <a:solidFill>
                    <a:srgbClr val="C00000"/>
                  </a:solidFill>
                </a:uFill>
                <a:latin typeface="Times New Roman" pitchFamily="18" charset="0"/>
                <a:cs typeface="Times New Roman" pitchFamily="18" charset="0"/>
              </a:rPr>
              <a:t> - containing toothpaste An increased frequency in the occurrence of RAS has been reported on using sodium </a:t>
            </a:r>
            <a:r>
              <a:rPr lang="en-IN" sz="1800" dirty="0" err="1">
                <a:effectLst/>
                <a:uFill>
                  <a:solidFill>
                    <a:srgbClr val="C00000"/>
                  </a:solidFill>
                </a:uFill>
                <a:latin typeface="Times New Roman" pitchFamily="18" charset="0"/>
                <a:cs typeface="Times New Roman" pitchFamily="18" charset="0"/>
              </a:rPr>
              <a:t>lauryl</a:t>
            </a:r>
            <a:r>
              <a:rPr lang="en-IN" sz="1800" dirty="0">
                <a:effectLst/>
                <a:uFill>
                  <a:solidFill>
                    <a:srgbClr val="C00000"/>
                  </a:solidFill>
                </a:uFill>
                <a:latin typeface="Times New Roman" pitchFamily="18" charset="0"/>
                <a:cs typeface="Times New Roman" pitchFamily="18" charset="0"/>
              </a:rPr>
              <a:t> </a:t>
            </a:r>
            <a:r>
              <a:rPr lang="en-IN" sz="1800" dirty="0" err="1">
                <a:effectLst/>
                <a:uFill>
                  <a:solidFill>
                    <a:srgbClr val="C00000"/>
                  </a:solidFill>
                </a:uFill>
                <a:latin typeface="Times New Roman" pitchFamily="18" charset="0"/>
                <a:cs typeface="Times New Roman" pitchFamily="18" charset="0"/>
              </a:rPr>
              <a:t>sulfate</a:t>
            </a:r>
            <a:r>
              <a:rPr lang="en-IN" sz="1800" dirty="0">
                <a:effectLst/>
                <a:uFill>
                  <a:solidFill>
                    <a:srgbClr val="C00000"/>
                  </a:solidFill>
                </a:uFill>
                <a:latin typeface="Times New Roman" pitchFamily="18" charset="0"/>
                <a:cs typeface="Times New Roman" pitchFamily="18" charset="0"/>
              </a:rPr>
              <a:t> (SLS)-containing tooth paste with some reduction in ulceration on use of SLS-free tooth paste. </a:t>
            </a:r>
          </a:p>
          <a:p>
            <a:pPr marL="623888" indent="-444500" algn="just">
              <a:lnSpc>
                <a:spcPct val="150000"/>
              </a:lnSpc>
              <a:spcBef>
                <a:spcPts val="100"/>
              </a:spcBef>
              <a:buClr>
                <a:schemeClr val="tx1"/>
              </a:buClr>
              <a:buSzPct val="95833"/>
              <a:tabLst>
                <a:tab pos="539750" algn="l"/>
              </a:tabLst>
            </a:pPr>
            <a:endParaRPr lang="en-IN" sz="1800" dirty="0">
              <a:effectLst/>
              <a:uFill>
                <a:solidFill>
                  <a:srgbClr val="C00000"/>
                </a:solidFill>
              </a:uFill>
              <a:latin typeface="Times New Roman" pitchFamily="18" charset="0"/>
              <a:cs typeface="Times New Roman" pitchFamily="18" charset="0"/>
            </a:endParaRPr>
          </a:p>
          <a:p>
            <a:pPr marL="623888" indent="-444500" algn="just">
              <a:lnSpc>
                <a:spcPct val="150000"/>
              </a:lnSpc>
              <a:spcBef>
                <a:spcPts val="100"/>
              </a:spcBef>
              <a:buClr>
                <a:schemeClr val="tx1"/>
              </a:buClr>
              <a:buSzPct val="95833"/>
              <a:tabLst>
                <a:tab pos="539750" algn="l"/>
              </a:tabLst>
            </a:pPr>
            <a:r>
              <a:rPr lang="en-IN" sz="1800" dirty="0">
                <a:effectLst/>
                <a:uFill>
                  <a:solidFill>
                    <a:srgbClr val="C00000"/>
                  </a:solidFill>
                </a:uFill>
                <a:latin typeface="Times New Roman" pitchFamily="18" charset="0"/>
                <a:cs typeface="Times New Roman" pitchFamily="18" charset="0"/>
              </a:rPr>
              <a:t>Hormonal changes: Conflicting reports exist- Studies state association of oral ulceration with onset of menstruation or in the </a:t>
            </a:r>
            <a:r>
              <a:rPr lang="en-IN" sz="1800" dirty="0" err="1">
                <a:effectLst/>
                <a:uFill>
                  <a:solidFill>
                    <a:srgbClr val="C00000"/>
                  </a:solidFill>
                </a:uFill>
                <a:latin typeface="Times New Roman" pitchFamily="18" charset="0"/>
                <a:cs typeface="Times New Roman" pitchFamily="18" charset="0"/>
              </a:rPr>
              <a:t>luteal</a:t>
            </a:r>
            <a:r>
              <a:rPr lang="en-IN" sz="1800" dirty="0">
                <a:effectLst/>
                <a:uFill>
                  <a:solidFill>
                    <a:srgbClr val="C00000"/>
                  </a:solidFill>
                </a:uFill>
                <a:latin typeface="Times New Roman" pitchFamily="18" charset="0"/>
                <a:cs typeface="Times New Roman" pitchFamily="18" charset="0"/>
              </a:rPr>
              <a:t> phase of the menstrual cycle. Mc </a:t>
            </a:r>
            <a:r>
              <a:rPr lang="en-IN" sz="1800" dirty="0" err="1">
                <a:effectLst/>
                <a:uFill>
                  <a:solidFill>
                    <a:srgbClr val="C00000"/>
                  </a:solidFill>
                </a:uFill>
                <a:latin typeface="Times New Roman" pitchFamily="18" charset="0"/>
                <a:cs typeface="Times New Roman" pitchFamily="18" charset="0"/>
              </a:rPr>
              <a:t>Cartan</a:t>
            </a:r>
            <a:r>
              <a:rPr lang="en-IN" sz="1800" dirty="0">
                <a:effectLst/>
                <a:uFill>
                  <a:solidFill>
                    <a:srgbClr val="C00000"/>
                  </a:solidFill>
                </a:uFill>
                <a:latin typeface="Times New Roman" pitchFamily="18" charset="0"/>
                <a:cs typeface="Times New Roman" pitchFamily="18" charset="0"/>
              </a:rPr>
              <a:t> et al. in 1992 established no association between </a:t>
            </a:r>
            <a:r>
              <a:rPr lang="en-IN" sz="1800" dirty="0" err="1">
                <a:effectLst/>
                <a:uFill>
                  <a:solidFill>
                    <a:srgbClr val="C00000"/>
                  </a:solidFill>
                </a:uFill>
                <a:latin typeface="Times New Roman" pitchFamily="18" charset="0"/>
                <a:cs typeface="Times New Roman" pitchFamily="18" charset="0"/>
              </a:rPr>
              <a:t>apthous</a:t>
            </a:r>
            <a:r>
              <a:rPr lang="en-IN" sz="1800" dirty="0">
                <a:effectLst/>
                <a:uFill>
                  <a:solidFill>
                    <a:srgbClr val="C00000"/>
                  </a:solidFill>
                </a:uFill>
                <a:latin typeface="Times New Roman" pitchFamily="18" charset="0"/>
                <a:cs typeface="Times New Roman" pitchFamily="18" charset="0"/>
              </a:rPr>
              <a:t> </a:t>
            </a:r>
            <a:r>
              <a:rPr lang="en-IN" sz="1800" dirty="0" err="1">
                <a:effectLst/>
                <a:uFill>
                  <a:solidFill>
                    <a:srgbClr val="C00000"/>
                  </a:solidFill>
                </a:uFill>
                <a:latin typeface="Times New Roman" pitchFamily="18" charset="0"/>
                <a:cs typeface="Times New Roman" pitchFamily="18" charset="0"/>
              </a:rPr>
              <a:t>stomatitis</a:t>
            </a:r>
            <a:r>
              <a:rPr lang="en-IN" sz="1800" dirty="0">
                <a:effectLst/>
                <a:uFill>
                  <a:solidFill>
                    <a:srgbClr val="C00000"/>
                  </a:solidFill>
                </a:uFill>
                <a:latin typeface="Times New Roman" pitchFamily="18" charset="0"/>
                <a:cs typeface="Times New Roman" pitchFamily="18" charset="0"/>
              </a:rPr>
              <a:t> and premenstrual period, pregnancy, or menopause. </a:t>
            </a:r>
          </a:p>
          <a:p>
            <a:pPr marL="623888" indent="-444500" algn="just">
              <a:lnSpc>
                <a:spcPct val="150000"/>
              </a:lnSpc>
              <a:spcBef>
                <a:spcPts val="100"/>
              </a:spcBef>
              <a:buClr>
                <a:schemeClr val="tx1"/>
              </a:buClr>
              <a:buSzPct val="95833"/>
              <a:tabLst>
                <a:tab pos="539750" algn="l"/>
              </a:tabLst>
            </a:pPr>
            <a:endParaRPr lang="en-IN" sz="1800" dirty="0">
              <a:effectLst/>
              <a:uFill>
                <a:solidFill>
                  <a:srgbClr val="C00000"/>
                </a:solidFill>
              </a:uFill>
              <a:latin typeface="Times New Roman" pitchFamily="18" charset="0"/>
              <a:cs typeface="Times New Roman" pitchFamily="18" charset="0"/>
            </a:endParaRPr>
          </a:p>
          <a:p>
            <a:pPr marL="623888" indent="-444500" algn="just">
              <a:lnSpc>
                <a:spcPct val="150000"/>
              </a:lnSpc>
              <a:spcBef>
                <a:spcPts val="100"/>
              </a:spcBef>
              <a:buClr>
                <a:schemeClr val="tx1"/>
              </a:buClr>
              <a:buSzPct val="95833"/>
              <a:tabLst>
                <a:tab pos="539750" algn="l"/>
              </a:tabLst>
            </a:pPr>
            <a:r>
              <a:rPr lang="en-IN" sz="1800" dirty="0">
                <a:effectLst/>
                <a:uFill>
                  <a:solidFill>
                    <a:srgbClr val="C00000"/>
                  </a:solidFill>
                </a:uFill>
                <a:latin typeface="Times New Roman" pitchFamily="18" charset="0"/>
                <a:cs typeface="Times New Roman" pitchFamily="18" charset="0"/>
              </a:rPr>
              <a:t>Stress -as a causative factor in RAU-may induce trauma to oral soft tissues by </a:t>
            </a:r>
            <a:r>
              <a:rPr lang="en-IN" sz="1800" dirty="0" err="1">
                <a:effectLst/>
                <a:uFill>
                  <a:solidFill>
                    <a:srgbClr val="C00000"/>
                  </a:solidFill>
                </a:uFill>
                <a:latin typeface="Times New Roman" pitchFamily="18" charset="0"/>
                <a:cs typeface="Times New Roman" pitchFamily="18" charset="0"/>
              </a:rPr>
              <a:t>parafunctional</a:t>
            </a:r>
            <a:r>
              <a:rPr lang="en-IN" sz="1800" dirty="0">
                <a:effectLst/>
                <a:uFill>
                  <a:solidFill>
                    <a:srgbClr val="C00000"/>
                  </a:solidFill>
                </a:uFill>
                <a:latin typeface="Times New Roman" pitchFamily="18" charset="0"/>
                <a:cs typeface="Times New Roman" pitchFamily="18" charset="0"/>
              </a:rPr>
              <a:t> habits such as lip or cheek biting and this trauma may predispose to ulceration. </a:t>
            </a:r>
          </a:p>
          <a:p>
            <a:pPr marL="623888" indent="-444500" algn="just">
              <a:lnSpc>
                <a:spcPct val="150000"/>
              </a:lnSpc>
              <a:spcBef>
                <a:spcPts val="100"/>
              </a:spcBef>
              <a:buClr>
                <a:schemeClr val="tx1"/>
              </a:buClr>
              <a:buSzPct val="95833"/>
              <a:buNone/>
              <a:tabLst>
                <a:tab pos="539750" algn="l"/>
              </a:tabLst>
            </a:pPr>
            <a:endParaRPr lang="en-IN" sz="1800" dirty="0">
              <a:effectLst/>
              <a:uFill>
                <a:solidFill>
                  <a:srgbClr val="C00000"/>
                </a:solidFill>
              </a:uFill>
              <a:latin typeface="Times New Roman" pitchFamily="18" charset="0"/>
              <a:cs typeface="Times New Roman" pitchFamily="18" charset="0"/>
            </a:endParaRPr>
          </a:p>
        </p:txBody>
      </p:sp>
      <p:sp>
        <p:nvSpPr>
          <p:cNvPr id="3" name="Rectangle 2"/>
          <p:cNvSpPr/>
          <p:nvPr/>
        </p:nvSpPr>
        <p:spPr>
          <a:xfrm>
            <a:off x="0" y="6565612"/>
            <a:ext cx="9144000" cy="461665"/>
          </a:xfrm>
          <a:prstGeom prst="rect">
            <a:avLst/>
          </a:prstGeom>
        </p:spPr>
        <p:txBody>
          <a:bodyPr wrap="square">
            <a:spAutoFit/>
          </a:bodyPr>
          <a:lstStyle/>
          <a:p>
            <a:r>
              <a:rPr lang="en-IN" sz="800" dirty="0" err="1">
                <a:solidFill>
                  <a:srgbClr val="FFFF00"/>
                </a:solidFill>
              </a:rPr>
              <a:t>Jurge</a:t>
            </a:r>
            <a:r>
              <a:rPr lang="en-IN" sz="800" dirty="0">
                <a:solidFill>
                  <a:srgbClr val="FFFF00"/>
                </a:solidFill>
              </a:rPr>
              <a:t> S, </a:t>
            </a:r>
            <a:r>
              <a:rPr lang="en-IN" sz="800" dirty="0" err="1">
                <a:solidFill>
                  <a:srgbClr val="FFFF00"/>
                </a:solidFill>
              </a:rPr>
              <a:t>Kuffer</a:t>
            </a:r>
            <a:r>
              <a:rPr lang="en-IN" sz="800" dirty="0">
                <a:solidFill>
                  <a:srgbClr val="FFFF00"/>
                </a:solidFill>
              </a:rPr>
              <a:t> R, Scully C, Porter SR. Recurrent </a:t>
            </a:r>
            <a:r>
              <a:rPr lang="en-IN" sz="800" dirty="0" err="1">
                <a:solidFill>
                  <a:srgbClr val="FFFF00"/>
                </a:solidFill>
              </a:rPr>
              <a:t>aphthous</a:t>
            </a:r>
            <a:r>
              <a:rPr lang="en-IN" sz="800" dirty="0">
                <a:solidFill>
                  <a:srgbClr val="FFFF00"/>
                </a:solidFill>
              </a:rPr>
              <a:t> </a:t>
            </a:r>
            <a:r>
              <a:rPr lang="en-IN" sz="800" dirty="0" err="1">
                <a:solidFill>
                  <a:srgbClr val="FFFF00"/>
                </a:solidFill>
              </a:rPr>
              <a:t>stomatitis</a:t>
            </a:r>
            <a:r>
              <a:rPr lang="en-IN" sz="800" dirty="0">
                <a:solidFill>
                  <a:srgbClr val="FFFF00"/>
                </a:solidFill>
              </a:rPr>
              <a:t>. Oral Dis. 2006;12:1–21. [</a:t>
            </a:r>
          </a:p>
          <a:p>
            <a:br>
              <a:rPr lang="en-IN" sz="800" dirty="0">
                <a:solidFill>
                  <a:srgbClr val="FFFF00"/>
                </a:solidFill>
              </a:rPr>
            </a:br>
            <a:endParaRPr lang="en-IN" sz="800" dirty="0">
              <a:solidFill>
                <a:srgbClr val="FFFF00"/>
              </a:solidFill>
            </a:endParaRPr>
          </a:p>
        </p:txBody>
      </p:sp>
      <p:sp>
        <p:nvSpPr>
          <p:cNvPr id="4" name="Slide Number Placeholder 3"/>
          <p:cNvSpPr>
            <a:spLocks noGrp="1"/>
          </p:cNvSpPr>
          <p:nvPr>
            <p:ph type="sldNum" sz="quarter" idx="11"/>
          </p:nvPr>
        </p:nvSpPr>
        <p:spPr/>
        <p:txBody>
          <a:bodyPr/>
          <a:lstStyle/>
          <a:p>
            <a:fld id="{C1AB3586-9833-407A-8B3B-FAE83F554AD2}" type="slidenum">
              <a:rPr lang="en-US" smtClean="0"/>
              <a:pPr/>
              <a:t>76</a:t>
            </a:fld>
            <a:endParaRPr lang="en-US"/>
          </a:p>
        </p:txBody>
      </p:sp>
    </p:spTree>
    <p:extLst>
      <p:ext uri="{BB962C8B-B14F-4D97-AF65-F5344CB8AC3E}">
        <p14:creationId xmlns:p14="http://schemas.microsoft.com/office/powerpoint/2010/main" val="25152730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JPG"/>
          <p:cNvPicPr>
            <a:picLocks noGrp="1" noChangeAspect="1"/>
          </p:cNvPicPr>
          <p:nvPr>
            <p:ph idx="1"/>
          </p:nvPr>
        </p:nvPicPr>
        <p:blipFill>
          <a:blip r:embed="rId2">
            <a:lum contrast="10000"/>
          </a:blip>
          <a:srcRect l="6015" t="13367" r="16640" b="23972"/>
          <a:stretch>
            <a:fillRect/>
          </a:stretch>
        </p:blipFill>
        <p:spPr>
          <a:xfrm>
            <a:off x="200117" y="302471"/>
            <a:ext cx="8698046" cy="3098932"/>
          </a:xfrm>
        </p:spPr>
      </p:pic>
      <p:sp>
        <p:nvSpPr>
          <p:cNvPr id="3" name="Title 2"/>
          <p:cNvSpPr>
            <a:spLocks noGrp="1"/>
          </p:cNvSpPr>
          <p:nvPr>
            <p:ph type="title"/>
          </p:nvPr>
        </p:nvSpPr>
        <p:spPr/>
        <p:txBody>
          <a:bodyPr/>
          <a:lstStyle/>
          <a:p>
            <a:endParaRPr lang="en-IN"/>
          </a:p>
        </p:txBody>
      </p:sp>
      <p:pic>
        <p:nvPicPr>
          <p:cNvPr id="6" name="Picture 5" descr="Capture.JPG"/>
          <p:cNvPicPr>
            <a:picLocks noChangeAspect="1"/>
          </p:cNvPicPr>
          <p:nvPr/>
        </p:nvPicPr>
        <p:blipFill>
          <a:blip r:embed="rId3">
            <a:lum contrast="10000"/>
          </a:blip>
          <a:stretch>
            <a:fillRect/>
          </a:stretch>
        </p:blipFill>
        <p:spPr>
          <a:xfrm>
            <a:off x="200116" y="3562258"/>
            <a:ext cx="8698047" cy="2719389"/>
          </a:xfrm>
          <a:prstGeom prst="rect">
            <a:avLst/>
          </a:prstGeom>
        </p:spPr>
      </p:pic>
      <p:sp>
        <p:nvSpPr>
          <p:cNvPr id="7" name="Rectangle 6"/>
          <p:cNvSpPr/>
          <p:nvPr/>
        </p:nvSpPr>
        <p:spPr>
          <a:xfrm>
            <a:off x="0" y="6442502"/>
            <a:ext cx="9144000" cy="415498"/>
          </a:xfrm>
          <a:prstGeom prst="rect">
            <a:avLst/>
          </a:prstGeom>
        </p:spPr>
        <p:txBody>
          <a:bodyPr wrap="square">
            <a:spAutoFit/>
          </a:bodyPr>
          <a:lstStyle/>
          <a:p>
            <a:pPr algn="ctr"/>
            <a:r>
              <a:rPr lang="en-IN" sz="1050" b="1" dirty="0" err="1">
                <a:solidFill>
                  <a:srgbClr val="FFFF00"/>
                </a:solidFill>
              </a:rPr>
              <a:t>Natah</a:t>
            </a:r>
            <a:r>
              <a:rPr lang="en-IN" sz="1050" b="1" dirty="0">
                <a:solidFill>
                  <a:srgbClr val="FFFF00"/>
                </a:solidFill>
              </a:rPr>
              <a:t> SS, </a:t>
            </a:r>
            <a:r>
              <a:rPr lang="en-IN" sz="1050" b="1" dirty="0" err="1">
                <a:solidFill>
                  <a:srgbClr val="FFFF00"/>
                </a:solidFill>
              </a:rPr>
              <a:t>Konttinen</a:t>
            </a:r>
            <a:r>
              <a:rPr lang="en-IN" sz="1050" b="1" dirty="0">
                <a:solidFill>
                  <a:srgbClr val="FFFF00"/>
                </a:solidFill>
              </a:rPr>
              <a:t> YT, </a:t>
            </a:r>
            <a:r>
              <a:rPr lang="en-IN" sz="1050" b="1" dirty="0" err="1">
                <a:solidFill>
                  <a:srgbClr val="FFFF00"/>
                </a:solidFill>
              </a:rPr>
              <a:t>Enattah</a:t>
            </a:r>
            <a:r>
              <a:rPr lang="en-IN" sz="1050" b="1" dirty="0">
                <a:solidFill>
                  <a:srgbClr val="FFFF00"/>
                </a:solidFill>
              </a:rPr>
              <a:t> NS, </a:t>
            </a:r>
            <a:r>
              <a:rPr lang="en-IN" sz="1050" b="1" dirty="0" err="1">
                <a:solidFill>
                  <a:srgbClr val="FFFF00"/>
                </a:solidFill>
              </a:rPr>
              <a:t>Ashammakhi</a:t>
            </a:r>
            <a:r>
              <a:rPr lang="en-IN" sz="1050" b="1" dirty="0">
                <a:solidFill>
                  <a:srgbClr val="FFFF00"/>
                </a:solidFill>
              </a:rPr>
              <a:t> N, Sharkey KA, </a:t>
            </a:r>
            <a:r>
              <a:rPr lang="en-IN" sz="1050" b="1" dirty="0" err="1">
                <a:solidFill>
                  <a:srgbClr val="FFFF00"/>
                </a:solidFill>
              </a:rPr>
              <a:t>Häyrinen-Immonen</a:t>
            </a:r>
            <a:r>
              <a:rPr lang="en-IN" sz="1050" b="1" dirty="0">
                <a:solidFill>
                  <a:srgbClr val="FFFF00"/>
                </a:solidFill>
              </a:rPr>
              <a:t> R. Recurrent </a:t>
            </a:r>
            <a:r>
              <a:rPr lang="en-IN" sz="1050" b="1" dirty="0" err="1">
                <a:solidFill>
                  <a:srgbClr val="FFFF00"/>
                </a:solidFill>
              </a:rPr>
              <a:t>aphthous</a:t>
            </a:r>
            <a:r>
              <a:rPr lang="en-IN" sz="1050" b="1" dirty="0">
                <a:solidFill>
                  <a:srgbClr val="FFFF00"/>
                </a:solidFill>
              </a:rPr>
              <a:t> ulcers today: a review of the growing knowledge. </a:t>
            </a:r>
            <a:r>
              <a:rPr lang="en-IN" sz="1050" b="1" dirty="0" err="1">
                <a:solidFill>
                  <a:srgbClr val="FFFF00"/>
                </a:solidFill>
              </a:rPr>
              <a:t>Int</a:t>
            </a:r>
            <a:r>
              <a:rPr lang="en-IN" sz="1050" b="1" dirty="0">
                <a:solidFill>
                  <a:srgbClr val="FFFF00"/>
                </a:solidFill>
              </a:rPr>
              <a:t> J Oral </a:t>
            </a:r>
            <a:r>
              <a:rPr lang="en-IN" sz="1050" b="1" dirty="0" err="1">
                <a:solidFill>
                  <a:srgbClr val="FFFF00"/>
                </a:solidFill>
              </a:rPr>
              <a:t>Maxillofac</a:t>
            </a:r>
            <a:r>
              <a:rPr lang="en-IN" sz="1050" b="1" dirty="0">
                <a:solidFill>
                  <a:srgbClr val="FFFF00"/>
                </a:solidFill>
              </a:rPr>
              <a:t> Surg. 2004 Apr;33(3):221-34.</a:t>
            </a:r>
          </a:p>
        </p:txBody>
      </p:sp>
      <p:sp>
        <p:nvSpPr>
          <p:cNvPr id="2" name="Slide Number Placeholder 1"/>
          <p:cNvSpPr>
            <a:spLocks noGrp="1"/>
          </p:cNvSpPr>
          <p:nvPr>
            <p:ph type="sldNum" sz="quarter" idx="11"/>
          </p:nvPr>
        </p:nvSpPr>
        <p:spPr/>
        <p:txBody>
          <a:bodyPr/>
          <a:lstStyle/>
          <a:p>
            <a:fld id="{C1AB3586-9833-407A-8B3B-FAE83F554AD2}" type="slidenum">
              <a:rPr lang="en-US" smtClean="0"/>
              <a:pPr/>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844824"/>
            <a:ext cx="8524056" cy="4098775"/>
          </a:xfrm>
        </p:spPr>
        <p:txBody>
          <a:bodyPr>
            <a:noAutofit/>
          </a:bodyPr>
          <a:lstStyle/>
          <a:p>
            <a:pPr marL="401320" marR="5080" indent="-342900">
              <a:lnSpc>
                <a:spcPct val="150000"/>
              </a:lnSpc>
              <a:spcBef>
                <a:spcPts val="100"/>
              </a:spcBef>
              <a:buClr>
                <a:schemeClr val="tx1"/>
              </a:buClr>
              <a:buSzPct val="95833"/>
              <a:buFont typeface="Wingdings" pitchFamily="2" charset="2"/>
              <a:buChar char="§"/>
              <a:tabLst>
                <a:tab pos="301625" algn="l"/>
              </a:tabLst>
            </a:pPr>
            <a:r>
              <a:rPr lang="en-US" sz="2000" dirty="0">
                <a:effectLst/>
                <a:latin typeface="Times New Roman" pitchFamily="18" charset="0"/>
                <a:cs typeface="Times New Roman" pitchFamily="18" charset="0"/>
              </a:rPr>
              <a:t>Lesions </a:t>
            </a:r>
            <a:r>
              <a:rPr lang="en-US" sz="2000" spc="-10" dirty="0">
                <a:effectLst/>
                <a:latin typeface="Times New Roman" pitchFamily="18" charset="0"/>
                <a:cs typeface="Times New Roman" pitchFamily="18" charset="0"/>
              </a:rPr>
              <a:t>persist </a:t>
            </a:r>
            <a:r>
              <a:rPr lang="en-US" sz="2000" spc="-5" dirty="0">
                <a:effectLst/>
                <a:latin typeface="Times New Roman" pitchFamily="18" charset="0"/>
                <a:cs typeface="Times New Roman" pitchFamily="18" charset="0"/>
              </a:rPr>
              <a:t>for </a:t>
            </a:r>
            <a:r>
              <a:rPr lang="en-US" sz="2000" dirty="0">
                <a:effectLst/>
                <a:latin typeface="Times New Roman" pitchFamily="18" charset="0"/>
                <a:cs typeface="Times New Roman" pitchFamily="18" charset="0"/>
              </a:rPr>
              <a:t>4 </a:t>
            </a:r>
            <a:r>
              <a:rPr lang="en-US" sz="2000" spc="-5" dirty="0">
                <a:effectLst/>
                <a:latin typeface="Times New Roman" pitchFamily="18" charset="0"/>
                <a:cs typeface="Times New Roman" pitchFamily="18" charset="0"/>
              </a:rPr>
              <a:t>to 12 days </a:t>
            </a:r>
            <a:r>
              <a:rPr lang="en-US" sz="2000" dirty="0">
                <a:effectLst/>
                <a:latin typeface="Times New Roman" pitchFamily="18" charset="0"/>
                <a:cs typeface="Times New Roman" pitchFamily="18" charset="0"/>
              </a:rPr>
              <a:t>and heal </a:t>
            </a:r>
            <a:r>
              <a:rPr lang="en-US" sz="2000" spc="-5" dirty="0">
                <a:effectLst/>
                <a:latin typeface="Times New Roman" pitchFamily="18" charset="0"/>
                <a:cs typeface="Times New Roman" pitchFamily="18" charset="0"/>
              </a:rPr>
              <a:t>uneventfully,  leaving scars  </a:t>
            </a:r>
            <a:r>
              <a:rPr lang="en-US" sz="2000" dirty="0">
                <a:effectLst/>
                <a:latin typeface="Times New Roman" pitchFamily="18" charset="0"/>
                <a:cs typeface="Times New Roman" pitchFamily="18" charset="0"/>
              </a:rPr>
              <a:t>only </a:t>
            </a:r>
            <a:r>
              <a:rPr lang="en-US" sz="2000" spc="-5" dirty="0">
                <a:effectLst/>
                <a:latin typeface="Times New Roman" pitchFamily="18" charset="0"/>
                <a:cs typeface="Times New Roman" pitchFamily="18" charset="0"/>
              </a:rPr>
              <a:t>rarely </a:t>
            </a:r>
            <a:r>
              <a:rPr lang="en-US" sz="2000" dirty="0">
                <a:effectLst/>
                <a:latin typeface="Times New Roman" pitchFamily="18" charset="0"/>
                <a:cs typeface="Times New Roman" pitchFamily="18" charset="0"/>
              </a:rPr>
              <a:t>and only </a:t>
            </a:r>
            <a:r>
              <a:rPr lang="en-US" sz="2000" spc="-5" dirty="0">
                <a:effectLst/>
                <a:latin typeface="Times New Roman" pitchFamily="18" charset="0"/>
                <a:cs typeface="Times New Roman" pitchFamily="18" charset="0"/>
              </a:rPr>
              <a:t>in cases of </a:t>
            </a:r>
            <a:r>
              <a:rPr lang="en-US" sz="2000" dirty="0">
                <a:effectLst/>
                <a:latin typeface="Times New Roman" pitchFamily="18" charset="0"/>
                <a:cs typeface="Times New Roman" pitchFamily="18" charset="0"/>
              </a:rPr>
              <a:t>unusually  </a:t>
            </a:r>
            <a:r>
              <a:rPr lang="en-US" sz="2000" spc="-5" dirty="0">
                <a:effectLst/>
                <a:latin typeface="Times New Roman" pitchFamily="18" charset="0"/>
                <a:cs typeface="Times New Roman" pitchFamily="18" charset="0"/>
              </a:rPr>
              <a:t>large </a:t>
            </a:r>
            <a:r>
              <a:rPr lang="en-US" sz="2000" dirty="0">
                <a:effectLst/>
                <a:latin typeface="Times New Roman" pitchFamily="18" charset="0"/>
                <a:cs typeface="Times New Roman" pitchFamily="18" charset="0"/>
              </a:rPr>
              <a:t>lesions</a:t>
            </a:r>
            <a:r>
              <a:rPr lang="en-US" sz="2000" spc="-15"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a:t>
            </a:r>
          </a:p>
          <a:p>
            <a:pPr marL="401320" indent="-342900">
              <a:lnSpc>
                <a:spcPct val="150000"/>
              </a:lnSpc>
              <a:spcBef>
                <a:spcPts val="1800"/>
              </a:spcBef>
              <a:buClr>
                <a:schemeClr val="tx1"/>
              </a:buClr>
              <a:buSzPct val="95833"/>
              <a:buFont typeface="Wingdings" pitchFamily="2" charset="2"/>
              <a:buChar char="§"/>
              <a:tabLst>
                <a:tab pos="301625" algn="l"/>
              </a:tabLst>
            </a:pPr>
            <a:r>
              <a:rPr lang="en-US" sz="2000" dirty="0">
                <a:effectLst/>
                <a:latin typeface="Times New Roman" pitchFamily="18" charset="0"/>
                <a:cs typeface="Times New Roman" pitchFamily="18" charset="0"/>
              </a:rPr>
              <a:t>Current </a:t>
            </a:r>
            <a:r>
              <a:rPr lang="en-US" sz="2000" spc="-5" dirty="0">
                <a:effectLst/>
                <a:latin typeface="Times New Roman" pitchFamily="18" charset="0"/>
                <a:cs typeface="Times New Roman" pitchFamily="18" charset="0"/>
              </a:rPr>
              <a:t>treatment is focused</a:t>
            </a:r>
            <a:r>
              <a:rPr lang="en-US" sz="2000" spc="-45" dirty="0">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on:</a:t>
            </a:r>
            <a:endParaRPr lang="en-US" sz="2000" dirty="0">
              <a:effectLst/>
              <a:latin typeface="Times New Roman" pitchFamily="18" charset="0"/>
              <a:cs typeface="Times New Roman" pitchFamily="18" charset="0"/>
            </a:endParaRPr>
          </a:p>
          <a:p>
            <a:pPr marL="615950" indent="-173038">
              <a:lnSpc>
                <a:spcPct val="150000"/>
              </a:lnSpc>
              <a:spcBef>
                <a:spcPts val="1800"/>
              </a:spcBef>
              <a:buClr>
                <a:schemeClr val="tx1"/>
              </a:buClr>
              <a:buFont typeface="Wingdings" pitchFamily="2" charset="2"/>
              <a:buChar char="q"/>
              <a:tabLst>
                <a:tab pos="617538" algn="l"/>
                <a:tab pos="900113" algn="l"/>
              </a:tabLst>
            </a:pPr>
            <a:r>
              <a:rPr lang="en-US" sz="2000" spc="-5" dirty="0">
                <a:effectLst/>
                <a:latin typeface="Times New Roman" pitchFamily="18" charset="0"/>
                <a:cs typeface="Times New Roman" pitchFamily="18" charset="0"/>
              </a:rPr>
              <a:t>Promoting </a:t>
            </a:r>
            <a:r>
              <a:rPr lang="en-US" sz="2000" dirty="0">
                <a:effectLst/>
                <a:latin typeface="Times New Roman" pitchFamily="18" charset="0"/>
                <a:cs typeface="Times New Roman" pitchFamily="18" charset="0"/>
              </a:rPr>
              <a:t>ulcer healing,</a:t>
            </a:r>
          </a:p>
          <a:p>
            <a:pPr marL="615950" indent="-173038">
              <a:lnSpc>
                <a:spcPct val="150000"/>
              </a:lnSpc>
              <a:spcBef>
                <a:spcPts val="1805"/>
              </a:spcBef>
              <a:buClr>
                <a:schemeClr val="tx1"/>
              </a:buClr>
              <a:buFont typeface="Wingdings" pitchFamily="2" charset="2"/>
              <a:buChar char="q"/>
              <a:tabLst>
                <a:tab pos="617538" algn="l"/>
                <a:tab pos="900113" algn="l"/>
              </a:tabLst>
            </a:pPr>
            <a:r>
              <a:rPr lang="en-US" sz="2000" spc="-5" dirty="0">
                <a:effectLst/>
                <a:latin typeface="Times New Roman" pitchFamily="18" charset="0"/>
                <a:cs typeface="Times New Roman" pitchFamily="18" charset="0"/>
              </a:rPr>
              <a:t>Reducing </a:t>
            </a:r>
            <a:r>
              <a:rPr lang="en-US" sz="2000" dirty="0">
                <a:effectLst/>
                <a:latin typeface="Times New Roman" pitchFamily="18" charset="0"/>
                <a:cs typeface="Times New Roman" pitchFamily="18" charset="0"/>
              </a:rPr>
              <a:t>ulcer </a:t>
            </a:r>
            <a:r>
              <a:rPr lang="en-US" sz="2000" spc="-10" dirty="0">
                <a:effectLst/>
                <a:latin typeface="Times New Roman" pitchFamily="18" charset="0"/>
                <a:cs typeface="Times New Roman" pitchFamily="18" charset="0"/>
              </a:rPr>
              <a:t>duration </a:t>
            </a:r>
            <a:r>
              <a:rPr lang="en-US" sz="2000" dirty="0">
                <a:effectLst/>
                <a:latin typeface="Times New Roman" pitchFamily="18" charset="0"/>
                <a:cs typeface="Times New Roman" pitchFamily="18" charset="0"/>
              </a:rPr>
              <a:t>and </a:t>
            </a:r>
            <a:r>
              <a:rPr lang="en-US" sz="2000" spc="-5" dirty="0">
                <a:effectLst/>
                <a:latin typeface="Times New Roman" pitchFamily="18" charset="0"/>
                <a:cs typeface="Times New Roman" pitchFamily="18" charset="0"/>
              </a:rPr>
              <a:t>patient</a:t>
            </a:r>
            <a:r>
              <a:rPr lang="en-US" sz="2000" spc="15"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pain,</a:t>
            </a:r>
          </a:p>
          <a:p>
            <a:pPr marL="615950" indent="-173038">
              <a:lnSpc>
                <a:spcPct val="150000"/>
              </a:lnSpc>
              <a:spcBef>
                <a:spcPts val="1800"/>
              </a:spcBef>
              <a:buClr>
                <a:schemeClr val="tx1"/>
              </a:buClr>
              <a:buFont typeface="Wingdings" pitchFamily="2" charset="2"/>
              <a:buChar char="q"/>
              <a:tabLst>
                <a:tab pos="617538" algn="l"/>
                <a:tab pos="900113" algn="l"/>
              </a:tabLst>
            </a:pPr>
            <a:r>
              <a:rPr lang="en-US" sz="2000" dirty="0">
                <a:effectLst/>
                <a:latin typeface="Times New Roman" pitchFamily="18" charset="0"/>
                <a:cs typeface="Times New Roman" pitchFamily="18" charset="0"/>
              </a:rPr>
              <a:t>Maintaining </a:t>
            </a:r>
            <a:r>
              <a:rPr lang="en-US" sz="2000" spc="-5" dirty="0">
                <a:effectLst/>
                <a:latin typeface="Times New Roman" pitchFamily="18" charset="0"/>
                <a:cs typeface="Times New Roman" pitchFamily="18" charset="0"/>
              </a:rPr>
              <a:t>the patient’s nutritional</a:t>
            </a:r>
            <a:r>
              <a:rPr lang="en-US" sz="2000" spc="-10" dirty="0">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intake,</a:t>
            </a:r>
            <a:endParaRPr lang="en-US" sz="2000" dirty="0">
              <a:effectLst/>
              <a:latin typeface="Times New Roman" pitchFamily="18" charset="0"/>
              <a:cs typeface="Times New Roman" pitchFamily="18" charset="0"/>
            </a:endParaRPr>
          </a:p>
          <a:p>
            <a:pPr marL="615950" indent="-173038">
              <a:lnSpc>
                <a:spcPct val="150000"/>
              </a:lnSpc>
              <a:spcBef>
                <a:spcPts val="1800"/>
              </a:spcBef>
              <a:buClr>
                <a:schemeClr val="tx1"/>
              </a:buClr>
              <a:buFont typeface="Wingdings" pitchFamily="2" charset="2"/>
              <a:buChar char="q"/>
              <a:tabLst>
                <a:tab pos="617538" algn="l"/>
                <a:tab pos="900113" algn="l"/>
              </a:tabLst>
            </a:pPr>
            <a:r>
              <a:rPr lang="en-US" sz="2000" spc="-5" dirty="0">
                <a:effectLst/>
                <a:latin typeface="Times New Roman" pitchFamily="18" charset="0"/>
                <a:cs typeface="Times New Roman" pitchFamily="18" charset="0"/>
              </a:rPr>
              <a:t>An</a:t>
            </a:r>
            <a:r>
              <a:rPr lang="en-US" sz="2000" dirty="0">
                <a:effectLst/>
                <a:latin typeface="Times New Roman" pitchFamily="18" charset="0"/>
                <a:cs typeface="Times New Roman" pitchFamily="18" charset="0"/>
              </a:rPr>
              <a:t>d pre</a:t>
            </a:r>
            <a:r>
              <a:rPr lang="en-US" sz="2000" spc="-15" dirty="0">
                <a:effectLst/>
                <a:latin typeface="Times New Roman" pitchFamily="18" charset="0"/>
                <a:cs typeface="Times New Roman" pitchFamily="18" charset="0"/>
              </a:rPr>
              <a:t>v</a:t>
            </a:r>
            <a:r>
              <a:rPr lang="en-US" sz="2000" dirty="0">
                <a:effectLst/>
                <a:latin typeface="Times New Roman" pitchFamily="18" charset="0"/>
                <a:cs typeface="Times New Roman" pitchFamily="18" charset="0"/>
              </a:rPr>
              <a:t>enting  </a:t>
            </a:r>
            <a:r>
              <a:rPr lang="en-US" sz="2000" spc="-5" dirty="0">
                <a:effectLst/>
                <a:latin typeface="Times New Roman" pitchFamily="18" charset="0"/>
                <a:cs typeface="Times New Roman" pitchFamily="18" charset="0"/>
              </a:rPr>
              <a:t>o</a:t>
            </a:r>
            <a:r>
              <a:rPr lang="en-US" sz="2000" dirty="0">
                <a:effectLst/>
                <a:latin typeface="Times New Roman" pitchFamily="18" charset="0"/>
                <a:cs typeface="Times New Roman" pitchFamily="18" charset="0"/>
              </a:rPr>
              <a:t>r </a:t>
            </a:r>
            <a:r>
              <a:rPr lang="en-US" sz="2000" spc="-15" dirty="0">
                <a:effectLst/>
                <a:latin typeface="Times New Roman" pitchFamily="18" charset="0"/>
                <a:cs typeface="Times New Roman" pitchFamily="18" charset="0"/>
              </a:rPr>
              <a:t>r</a:t>
            </a:r>
            <a:r>
              <a:rPr lang="en-US" sz="2000" dirty="0">
                <a:effectLst/>
                <a:latin typeface="Times New Roman" pitchFamily="18" charset="0"/>
                <a:cs typeface="Times New Roman" pitchFamily="18" charset="0"/>
              </a:rPr>
              <a:t>educing </a:t>
            </a:r>
            <a:r>
              <a:rPr lang="en-US" sz="2000" spc="-5" dirty="0">
                <a:effectLst/>
                <a:latin typeface="Times New Roman" pitchFamily="18" charset="0"/>
                <a:cs typeface="Times New Roman" pitchFamily="18" charset="0"/>
              </a:rPr>
              <a:t>t</a:t>
            </a:r>
            <a:r>
              <a:rPr lang="en-US" sz="2000" spc="-15" dirty="0">
                <a:effectLst/>
                <a:latin typeface="Times New Roman" pitchFamily="18" charset="0"/>
                <a:cs typeface="Times New Roman" pitchFamily="18" charset="0"/>
              </a:rPr>
              <a:t>h</a:t>
            </a:r>
            <a:r>
              <a:rPr lang="en-US" sz="2000" dirty="0">
                <a:effectLst/>
                <a:latin typeface="Times New Roman" pitchFamily="18" charset="0"/>
                <a:cs typeface="Times New Roman" pitchFamily="18" charset="0"/>
              </a:rPr>
              <a:t>e </a:t>
            </a:r>
            <a:r>
              <a:rPr lang="en-US" sz="2000" spc="-5" dirty="0">
                <a:effectLst/>
                <a:latin typeface="Times New Roman" pitchFamily="18" charset="0"/>
                <a:cs typeface="Times New Roman" pitchFamily="18" charset="0"/>
              </a:rPr>
              <a:t>f</a:t>
            </a:r>
            <a:r>
              <a:rPr lang="en-US" sz="2000" spc="-15" dirty="0">
                <a:effectLst/>
                <a:latin typeface="Times New Roman" pitchFamily="18" charset="0"/>
                <a:cs typeface="Times New Roman" pitchFamily="18" charset="0"/>
              </a:rPr>
              <a:t>r</a:t>
            </a:r>
            <a:r>
              <a:rPr lang="en-US" sz="2000" spc="-10" dirty="0">
                <a:effectLst/>
                <a:latin typeface="Times New Roman" pitchFamily="18" charset="0"/>
                <a:cs typeface="Times New Roman" pitchFamily="18" charset="0"/>
              </a:rPr>
              <a:t>e</a:t>
            </a:r>
            <a:r>
              <a:rPr lang="en-US" sz="2000" dirty="0">
                <a:effectLst/>
                <a:latin typeface="Times New Roman" pitchFamily="18" charset="0"/>
                <a:cs typeface="Times New Roman" pitchFamily="18" charset="0"/>
              </a:rPr>
              <a:t>quency  </a:t>
            </a:r>
            <a:r>
              <a:rPr lang="en-US" sz="2000" spc="-5" dirty="0">
                <a:effectLst/>
                <a:latin typeface="Times New Roman" pitchFamily="18" charset="0"/>
                <a:cs typeface="Times New Roman" pitchFamily="18" charset="0"/>
              </a:rPr>
              <a:t>of recurrence of the</a:t>
            </a:r>
            <a:r>
              <a:rPr lang="en-US" sz="2000" spc="-30" dirty="0">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disease.</a:t>
            </a:r>
            <a:endParaRPr lang="en-US" sz="2000" dirty="0">
              <a:effectLst/>
              <a:latin typeface="Times New Roman" pitchFamily="18" charset="0"/>
              <a:cs typeface="Times New Roman" pitchFamily="18" charset="0"/>
            </a:endParaRPr>
          </a:p>
          <a:p>
            <a:pPr>
              <a:lnSpc>
                <a:spcPct val="150000"/>
              </a:lnSpc>
              <a:buClr>
                <a:schemeClr val="tx1"/>
              </a:buClr>
              <a:buFont typeface="Wingdings" pitchFamily="2" charset="2"/>
              <a:buChar char="§"/>
            </a:pPr>
            <a:endParaRPr lang="en-US" sz="2400" dirty="0">
              <a:effectLst/>
              <a:latin typeface="Times New Roman" pitchFamily="18" charset="0"/>
              <a:cs typeface="Times New Roman" pitchFamily="18" charset="0"/>
            </a:endParaRPr>
          </a:p>
        </p:txBody>
      </p:sp>
      <p:sp>
        <p:nvSpPr>
          <p:cNvPr id="3" name="Title 2"/>
          <p:cNvSpPr>
            <a:spLocks noGrp="1"/>
          </p:cNvSpPr>
          <p:nvPr>
            <p:ph type="title"/>
          </p:nvPr>
        </p:nvSpPr>
        <p:spPr>
          <a:xfrm>
            <a:off x="214282" y="642918"/>
            <a:ext cx="7543800" cy="914400"/>
          </a:xfrm>
        </p:spPr>
        <p:txBody>
          <a:bodyPr/>
          <a:lstStyle/>
          <a:p>
            <a:r>
              <a:rPr lang="en-US" sz="3600" spc="-225" dirty="0">
                <a:solidFill>
                  <a:srgbClr val="FFFF00"/>
                </a:solidFill>
                <a:effectLst/>
                <a:uFill>
                  <a:solidFill>
                    <a:srgbClr val="001F5F"/>
                  </a:solidFill>
                </a:uFill>
                <a:latin typeface="Times New Roman" pitchFamily="18" charset="0"/>
                <a:cs typeface="Times New Roman" pitchFamily="18" charset="0"/>
              </a:rPr>
              <a:t>Treatment</a:t>
            </a:r>
            <a:endParaRPr lang="en-US" sz="3600" dirty="0">
              <a:solidFill>
                <a:srgbClr val="FFFF00"/>
              </a:solidFill>
              <a:effectLst/>
              <a:latin typeface="Times New Roman" pitchFamily="18" charset="0"/>
              <a:cs typeface="Times New Roman" pitchFamily="18" charset="0"/>
            </a:endParaRPr>
          </a:p>
        </p:txBody>
      </p:sp>
      <p:sp>
        <p:nvSpPr>
          <p:cNvPr id="4" name="Slide Number Placeholder 3"/>
          <p:cNvSpPr>
            <a:spLocks noGrp="1"/>
          </p:cNvSpPr>
          <p:nvPr>
            <p:ph type="sldNum" sz="quarter" idx="11"/>
          </p:nvPr>
        </p:nvSpPr>
        <p:spPr/>
        <p:txBody>
          <a:bodyPr/>
          <a:lstStyle/>
          <a:p>
            <a:fld id="{C1AB3586-9833-407A-8B3B-FAE83F554AD2}" type="slidenum">
              <a:rPr lang="en-US" smtClean="0"/>
              <a:pPr/>
              <a:t>78</a:t>
            </a:fld>
            <a:endParaRPr lang="en-US"/>
          </a:p>
        </p:txBody>
      </p:sp>
    </p:spTree>
    <p:extLst>
      <p:ext uri="{BB962C8B-B14F-4D97-AF65-F5344CB8AC3E}">
        <p14:creationId xmlns:p14="http://schemas.microsoft.com/office/powerpoint/2010/main" val="29124916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282" y="785794"/>
            <a:ext cx="8763000" cy="3657599"/>
          </a:xfrm>
        </p:spPr>
        <p:txBody>
          <a:bodyPr>
            <a:noAutofit/>
          </a:bodyPr>
          <a:lstStyle/>
          <a:p>
            <a:pPr marL="99568" marR="5080" indent="-342900" algn="just">
              <a:lnSpc>
                <a:spcPct val="150000"/>
              </a:lnSpc>
              <a:spcBef>
                <a:spcPts val="1800"/>
              </a:spcBef>
              <a:buNone/>
            </a:pPr>
            <a:r>
              <a:rPr lang="en-US" sz="2000" dirty="0">
                <a:effectLst/>
                <a:latin typeface="Times New Roman" pitchFamily="18" charset="0"/>
                <a:cs typeface="Times New Roman" pitchFamily="18" charset="0"/>
              </a:rPr>
              <a:t>T</a:t>
            </a:r>
            <a:r>
              <a:rPr lang="en-US" sz="2000" spc="-5" dirty="0">
                <a:effectLst/>
                <a:latin typeface="Times New Roman" pitchFamily="18" charset="0"/>
                <a:cs typeface="Times New Roman" pitchFamily="18" charset="0"/>
              </a:rPr>
              <a:t>opical corticosteroid (</a:t>
            </a:r>
            <a:r>
              <a:rPr lang="en-US" sz="2000" spc="-5" dirty="0" err="1">
                <a:effectLst/>
                <a:latin typeface="Times New Roman" pitchFamily="18" charset="0"/>
                <a:cs typeface="Times New Roman" pitchFamily="18" charset="0"/>
              </a:rPr>
              <a:t>eg</a:t>
            </a:r>
            <a:r>
              <a:rPr lang="en-US" sz="2000" spc="-5" dirty="0">
                <a:effectLst/>
                <a:latin typeface="Times New Roman" pitchFamily="18" charset="0"/>
                <a:cs typeface="Times New Roman" pitchFamily="18" charset="0"/>
              </a:rPr>
              <a:t>. 0.5% </a:t>
            </a:r>
            <a:r>
              <a:rPr lang="en-US" sz="2000" dirty="0" err="1">
                <a:effectLst/>
                <a:latin typeface="Times New Roman" pitchFamily="18" charset="0"/>
                <a:cs typeface="Times New Roman" pitchFamily="18" charset="0"/>
              </a:rPr>
              <a:t>fl</a:t>
            </a:r>
            <a:r>
              <a:rPr lang="en-US" sz="2000" spc="-5" dirty="0" err="1">
                <a:effectLst/>
                <a:latin typeface="Times New Roman" pitchFamily="18" charset="0"/>
                <a:cs typeface="Times New Roman" pitchFamily="18" charset="0"/>
              </a:rPr>
              <a:t>uocinonide</a:t>
            </a:r>
            <a:r>
              <a:rPr lang="en-US" sz="2000" spc="-5" dirty="0">
                <a:effectLst/>
                <a:latin typeface="Times New Roman" pitchFamily="18" charset="0"/>
                <a:cs typeface="Times New Roman" pitchFamily="18" charset="0"/>
              </a:rPr>
              <a:t>,  0.025% </a:t>
            </a:r>
            <a:r>
              <a:rPr lang="en-US" sz="2000" spc="-5" dirty="0" err="1">
                <a:effectLst/>
                <a:latin typeface="Times New Roman" pitchFamily="18" charset="0"/>
                <a:cs typeface="Times New Roman" pitchFamily="18" charset="0"/>
              </a:rPr>
              <a:t>triamcinolone</a:t>
            </a:r>
            <a:r>
              <a:rPr lang="en-US" sz="2000" spc="-5" dirty="0">
                <a:effectLst/>
                <a:latin typeface="Times New Roman" pitchFamily="18" charset="0"/>
                <a:cs typeface="Times New Roman" pitchFamily="18" charset="0"/>
              </a:rPr>
              <a:t>, 0.5% </a:t>
            </a:r>
            <a:r>
              <a:rPr lang="en-US" sz="2000" spc="-5" dirty="0" err="1">
                <a:effectLst/>
                <a:latin typeface="Times New Roman" pitchFamily="18" charset="0"/>
                <a:cs typeface="Times New Roman" pitchFamily="18" charset="0"/>
              </a:rPr>
              <a:t>clobetasol</a:t>
            </a:r>
            <a:r>
              <a:rPr lang="en-US" sz="2000" spc="-5" dirty="0">
                <a:effectLst/>
                <a:latin typeface="Times New Roman" pitchFamily="18" charset="0"/>
                <a:cs typeface="Times New Roman" pitchFamily="18" charset="0"/>
              </a:rPr>
              <a:t>) is applied to  the </a:t>
            </a:r>
            <a:r>
              <a:rPr lang="en-US" sz="2000" dirty="0">
                <a:effectLst/>
                <a:latin typeface="Times New Roman" pitchFamily="18" charset="0"/>
                <a:cs typeface="Times New Roman" pitchFamily="18" charset="0"/>
              </a:rPr>
              <a:t>area </a:t>
            </a:r>
            <a:r>
              <a:rPr lang="en-US" sz="2000" spc="-5" dirty="0">
                <a:effectLst/>
                <a:latin typeface="Times New Roman" pitchFamily="18" charset="0"/>
                <a:cs typeface="Times New Roman" pitchFamily="18" charset="0"/>
              </a:rPr>
              <a:t>with </a:t>
            </a:r>
            <a:r>
              <a:rPr lang="en-US" sz="2000" dirty="0">
                <a:effectLst/>
                <a:latin typeface="Times New Roman" pitchFamily="18" charset="0"/>
                <a:cs typeface="Times New Roman" pitchFamily="18" charset="0"/>
              </a:rPr>
              <a:t>a </a:t>
            </a:r>
            <a:r>
              <a:rPr lang="en-US" sz="2000" spc="-5" dirty="0">
                <a:effectLst/>
                <a:latin typeface="Times New Roman" pitchFamily="18" charset="0"/>
                <a:cs typeface="Times New Roman" pitchFamily="18" charset="0"/>
              </a:rPr>
              <a:t>mucosal adherent (e.g., Isobutyl  </a:t>
            </a:r>
            <a:r>
              <a:rPr lang="en-US" sz="2000" spc="-5" dirty="0" err="1">
                <a:effectLst/>
                <a:latin typeface="Times New Roman" pitchFamily="18" charset="0"/>
                <a:cs typeface="Times New Roman" pitchFamily="18" charset="0"/>
              </a:rPr>
              <a:t>cyanoacrylate</a:t>
            </a:r>
            <a:r>
              <a:rPr lang="en-US" sz="2000" spc="-5" dirty="0">
                <a:effectLst/>
                <a:latin typeface="Times New Roman" pitchFamily="18" charset="0"/>
                <a:cs typeface="Times New Roman" pitchFamily="18" charset="0"/>
              </a:rPr>
              <a:t>, </a:t>
            </a:r>
            <a:r>
              <a:rPr lang="en-US" sz="2000" spc="-5" dirty="0" err="1">
                <a:effectLst/>
                <a:latin typeface="Times New Roman" pitchFamily="18" charset="0"/>
                <a:cs typeface="Times New Roman" pitchFamily="18" charset="0"/>
              </a:rPr>
              <a:t>orabase</a:t>
            </a:r>
            <a:r>
              <a:rPr lang="en-US" sz="2000" spc="-5" dirty="0">
                <a:effectLst/>
                <a:latin typeface="Times New Roman" pitchFamily="18" charset="0"/>
                <a:cs typeface="Times New Roman" pitchFamily="18" charset="0"/>
              </a:rPr>
              <a:t>) </a:t>
            </a:r>
            <a:r>
              <a:rPr lang="en-US" sz="2000" spc="-10" dirty="0">
                <a:effectLst/>
                <a:latin typeface="Times New Roman" pitchFamily="18" charset="0"/>
                <a:cs typeface="Times New Roman" pitchFamily="18" charset="0"/>
              </a:rPr>
              <a:t>before </a:t>
            </a:r>
            <a:r>
              <a:rPr lang="en-US" sz="2000" dirty="0">
                <a:effectLst/>
                <a:latin typeface="Times New Roman" pitchFamily="18" charset="0"/>
                <a:cs typeface="Times New Roman" pitchFamily="18" charset="0"/>
              </a:rPr>
              <a:t>meals </a:t>
            </a:r>
            <a:r>
              <a:rPr lang="en-US" sz="2000" spc="-10" dirty="0">
                <a:effectLst/>
                <a:latin typeface="Times New Roman" pitchFamily="18" charset="0"/>
                <a:cs typeface="Times New Roman" pitchFamily="18" charset="0"/>
              </a:rPr>
              <a:t>and b</a:t>
            </a:r>
            <a:r>
              <a:rPr lang="en-US" sz="2000" spc="-5" dirty="0">
                <a:effectLst/>
                <a:latin typeface="Times New Roman" pitchFamily="18" charset="0"/>
                <a:cs typeface="Times New Roman" pitchFamily="18" charset="0"/>
              </a:rPr>
              <a:t>edtime may also </a:t>
            </a:r>
            <a:r>
              <a:rPr lang="en-US" sz="2000" dirty="0">
                <a:effectLst/>
                <a:latin typeface="Times New Roman" pitchFamily="18" charset="0"/>
                <a:cs typeface="Times New Roman" pitchFamily="18" charset="0"/>
              </a:rPr>
              <a:t>be helpful.</a:t>
            </a:r>
          </a:p>
          <a:p>
            <a:pPr>
              <a:lnSpc>
                <a:spcPct val="150000"/>
              </a:lnSpc>
              <a:buFont typeface="Wingdings" pitchFamily="2" charset="2"/>
              <a:buChar char="§"/>
            </a:pPr>
            <a:endParaRPr lang="en-US" sz="2800" dirty="0">
              <a:effectLst/>
              <a:latin typeface="Times New Roman" pitchFamily="18" charset="0"/>
              <a:cs typeface="Times New Roman" pitchFamily="18" charset="0"/>
            </a:endParaRPr>
          </a:p>
        </p:txBody>
      </p:sp>
      <p:sp>
        <p:nvSpPr>
          <p:cNvPr id="3" name="Slide Number Placeholder 2"/>
          <p:cNvSpPr>
            <a:spLocks noGrp="1"/>
          </p:cNvSpPr>
          <p:nvPr>
            <p:ph type="sldNum" sz="quarter" idx="11"/>
          </p:nvPr>
        </p:nvSpPr>
        <p:spPr/>
        <p:txBody>
          <a:bodyPr/>
          <a:lstStyle/>
          <a:p>
            <a:fld id="{C1AB3586-9833-407A-8B3B-FAE83F554AD2}" type="slidenum">
              <a:rPr lang="en-US" smtClean="0"/>
              <a:pPr/>
              <a:t>79</a:t>
            </a:fld>
            <a:endParaRPr lang="en-US"/>
          </a:p>
        </p:txBody>
      </p:sp>
    </p:spTree>
    <p:extLst>
      <p:ext uri="{BB962C8B-B14F-4D97-AF65-F5344CB8AC3E}">
        <p14:creationId xmlns:p14="http://schemas.microsoft.com/office/powerpoint/2010/main" val="402883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990600"/>
            <a:ext cx="2292858" cy="914400"/>
          </a:xfrm>
        </p:spPr>
        <p:txBody>
          <a:bodyPr/>
          <a:lstStyle/>
          <a:p>
            <a:r>
              <a:rPr lang="en-US" sz="4800" b="1" spc="-254" dirty="0">
                <a:solidFill>
                  <a:srgbClr val="FFC000"/>
                </a:solidFill>
                <a:effectLst/>
                <a:latin typeface="Tempus Sans ITC" pitchFamily="82" charset="0"/>
                <a:cs typeface="Times New Roman" pitchFamily="18" charset="0"/>
              </a:rPr>
              <a:t>Gingiva</a:t>
            </a:r>
            <a:endParaRPr lang="en-US" sz="4800" b="1" dirty="0">
              <a:solidFill>
                <a:srgbClr val="FFC000"/>
              </a:solidFill>
              <a:effectLst/>
              <a:latin typeface="Tempus Sans ITC" pitchFamily="82" charset="0"/>
              <a:cs typeface="Times New Roman" pitchFamily="18" charset="0"/>
            </a:endParaRP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8145" y="2971800"/>
            <a:ext cx="4139026" cy="3563007"/>
          </a:xfrm>
          <a:prstGeom prst="rect">
            <a:avLst/>
          </a:prstGeom>
          <a:solidFill>
            <a:schemeClr val="tx1"/>
          </a:solidFill>
          <a:ln>
            <a:noFill/>
          </a:ln>
          <a:effectLst/>
        </p:spPr>
      </p:pic>
      <p:pic>
        <p:nvPicPr>
          <p:cNvPr id="4" name="Picture 2"/>
          <p:cNvPicPr>
            <a:picLocks noGrp="1" noChangeAspect="1" noChangeArrowheads="1"/>
          </p:cNvPicPr>
          <p:nvPr>
            <p:ph idx="1"/>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029200" y="2896472"/>
            <a:ext cx="3816743" cy="3575395"/>
          </a:xfrm>
          <a:prstGeom prst="rect">
            <a:avLst/>
          </a:prstGeom>
          <a:ln w="38100">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V="1">
            <a:off x="2286000" y="762000"/>
            <a:ext cx="1981200" cy="8040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286000" y="1489841"/>
            <a:ext cx="2133600" cy="76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86000" y="1566041"/>
            <a:ext cx="1981200" cy="5609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467474" y="1228231"/>
            <a:ext cx="3076326" cy="523220"/>
          </a:xfrm>
          <a:prstGeom prst="rect">
            <a:avLst/>
          </a:prstGeom>
        </p:spPr>
        <p:txBody>
          <a:bodyPr wrap="square">
            <a:spAutoFit/>
          </a:bodyPr>
          <a:lstStyle/>
          <a:p>
            <a:r>
              <a:rPr lang="en-IN" sz="2800" b="1" i="1" dirty="0">
                <a:solidFill>
                  <a:srgbClr val="FF0000"/>
                </a:solidFill>
              </a:rPr>
              <a:t>Attached </a:t>
            </a:r>
            <a:r>
              <a:rPr lang="en-US" sz="2800" b="1" i="1" spc="-254" dirty="0">
                <a:solidFill>
                  <a:srgbClr val="FF0000"/>
                </a:solidFill>
                <a:cs typeface="Times New Roman" pitchFamily="18" charset="0"/>
              </a:rPr>
              <a:t>Gingiva</a:t>
            </a:r>
            <a:endParaRPr lang="en-IN" sz="2800" b="1" i="1" dirty="0">
              <a:solidFill>
                <a:srgbClr val="FF0000"/>
              </a:solidFill>
            </a:endParaRPr>
          </a:p>
        </p:txBody>
      </p:sp>
      <p:sp>
        <p:nvSpPr>
          <p:cNvPr id="13" name="Rectangle 12"/>
          <p:cNvSpPr/>
          <p:nvPr/>
        </p:nvSpPr>
        <p:spPr>
          <a:xfrm>
            <a:off x="4419600" y="531167"/>
            <a:ext cx="3352800" cy="523220"/>
          </a:xfrm>
          <a:prstGeom prst="rect">
            <a:avLst/>
          </a:prstGeom>
        </p:spPr>
        <p:txBody>
          <a:bodyPr wrap="square">
            <a:spAutoFit/>
          </a:bodyPr>
          <a:lstStyle/>
          <a:p>
            <a:r>
              <a:rPr lang="en-IN" sz="2800" b="1" i="1" dirty="0">
                <a:solidFill>
                  <a:srgbClr val="92D050"/>
                </a:solidFill>
              </a:rPr>
              <a:t>Marginal </a:t>
            </a:r>
            <a:r>
              <a:rPr lang="en-US" sz="2800" b="1" i="1" spc="-254" dirty="0">
                <a:solidFill>
                  <a:srgbClr val="92D050"/>
                </a:solidFill>
                <a:cs typeface="Times New Roman" pitchFamily="18" charset="0"/>
              </a:rPr>
              <a:t>Gingiva</a:t>
            </a:r>
            <a:endParaRPr lang="en-IN" sz="2800" b="1" i="1" dirty="0">
              <a:solidFill>
                <a:srgbClr val="92D050"/>
              </a:solidFill>
            </a:endParaRPr>
          </a:p>
        </p:txBody>
      </p:sp>
      <p:sp>
        <p:nvSpPr>
          <p:cNvPr id="14" name="Rectangle 13"/>
          <p:cNvSpPr/>
          <p:nvPr/>
        </p:nvSpPr>
        <p:spPr>
          <a:xfrm>
            <a:off x="4419600" y="1942365"/>
            <a:ext cx="3505200" cy="954107"/>
          </a:xfrm>
          <a:prstGeom prst="rect">
            <a:avLst/>
          </a:prstGeom>
        </p:spPr>
        <p:txBody>
          <a:bodyPr wrap="square">
            <a:spAutoFit/>
          </a:bodyPr>
          <a:lstStyle/>
          <a:p>
            <a:r>
              <a:rPr lang="en-IN" sz="2800" b="1" i="1" dirty="0">
                <a:solidFill>
                  <a:srgbClr val="00B0F0"/>
                </a:solidFill>
                <a:latin typeface="+mj-lt"/>
              </a:rPr>
              <a:t>Interdental </a:t>
            </a:r>
            <a:r>
              <a:rPr lang="en-US" sz="2800" b="1" i="1" spc="-254" dirty="0">
                <a:solidFill>
                  <a:srgbClr val="00B0F0"/>
                </a:solidFill>
                <a:latin typeface="+mj-lt"/>
                <a:cs typeface="Times New Roman" pitchFamily="18" charset="0"/>
              </a:rPr>
              <a:t>Gingiva</a:t>
            </a:r>
            <a:endParaRPr lang="en-IN" sz="2800" b="1" i="1" dirty="0">
              <a:solidFill>
                <a:srgbClr val="00B0F0"/>
              </a:solidFill>
              <a:latin typeface="+mj-lt"/>
            </a:endParaRPr>
          </a:p>
          <a:p>
            <a:endParaRPr lang="en-IN" sz="2800" b="1" dirty="0">
              <a:solidFill>
                <a:srgbClr val="FF0000"/>
              </a:solidFill>
              <a:latin typeface="Tempus Sans ITC" pitchFamily="82" charset="0"/>
            </a:endParaRPr>
          </a:p>
        </p:txBody>
      </p:sp>
      <p:sp>
        <p:nvSpPr>
          <p:cNvPr id="2" name="Slide Number Placeholder 1"/>
          <p:cNvSpPr>
            <a:spLocks noGrp="1"/>
          </p:cNvSpPr>
          <p:nvPr>
            <p:ph type="sldNum" sz="quarter" idx="11"/>
          </p:nvPr>
        </p:nvSpPr>
        <p:spPr/>
        <p:txBody>
          <a:bodyPr/>
          <a:lstStyle/>
          <a:p>
            <a:fld id="{C1AB3586-9833-407A-8B3B-FAE83F554AD2}" type="slidenum">
              <a:rPr lang="en-US" smtClean="0"/>
              <a:pPr/>
              <a:t>8</a:t>
            </a:fld>
            <a:endParaRPr lang="en-US"/>
          </a:p>
        </p:txBody>
      </p:sp>
    </p:spTree>
    <p:extLst>
      <p:ext uri="{BB962C8B-B14F-4D97-AF65-F5344CB8AC3E}">
        <p14:creationId xmlns:p14="http://schemas.microsoft.com/office/powerpoint/2010/main" val="8287477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8382000" cy="3657599"/>
          </a:xfrm>
        </p:spPr>
        <p:txBody>
          <a:bodyPr>
            <a:noAutofit/>
          </a:bodyPr>
          <a:lstStyle/>
          <a:p>
            <a:pPr algn="just">
              <a:lnSpc>
                <a:spcPct val="200000"/>
              </a:lnSpc>
              <a:buFont typeface="Wingdings" pitchFamily="2" charset="2"/>
              <a:buChar char="§"/>
            </a:pPr>
            <a:r>
              <a:rPr lang="en-US" sz="2000" dirty="0">
                <a:effectLst/>
                <a:latin typeface="Times New Roman" pitchFamily="18" charset="0"/>
                <a:cs typeface="Times New Roman" pitchFamily="18" charset="0"/>
              </a:rPr>
              <a:t>The major form (RAS) is less common and has been referred to as </a:t>
            </a:r>
            <a:r>
              <a:rPr lang="en-US" sz="2000" i="1" dirty="0" err="1">
                <a:solidFill>
                  <a:srgbClr val="FFFF00"/>
                </a:solidFill>
                <a:effectLst/>
                <a:latin typeface="Times New Roman" pitchFamily="18" charset="0"/>
                <a:cs typeface="Times New Roman" pitchFamily="18" charset="0"/>
              </a:rPr>
              <a:t>Periadenitis</a:t>
            </a:r>
            <a:r>
              <a:rPr lang="en-US" sz="2000" i="1" dirty="0">
                <a:solidFill>
                  <a:srgbClr val="FFFF00"/>
                </a:solidFill>
                <a:effectLst/>
                <a:latin typeface="Times New Roman" pitchFamily="18" charset="0"/>
                <a:cs typeface="Times New Roman" pitchFamily="18" charset="0"/>
              </a:rPr>
              <a:t> mucosa </a:t>
            </a:r>
            <a:r>
              <a:rPr lang="en-US" sz="2000" i="1" dirty="0" err="1">
                <a:solidFill>
                  <a:srgbClr val="FFFF00"/>
                </a:solidFill>
                <a:effectLst/>
                <a:latin typeface="Times New Roman" pitchFamily="18" charset="0"/>
                <a:cs typeface="Times New Roman" pitchFamily="18" charset="0"/>
              </a:rPr>
              <a:t>necrotica</a:t>
            </a:r>
            <a:r>
              <a:rPr lang="en-US" sz="2000" i="1" dirty="0">
                <a:solidFill>
                  <a:srgbClr val="FFFF00"/>
                </a:solidFill>
                <a:effectLst/>
                <a:latin typeface="Times New Roman" pitchFamily="18" charset="0"/>
                <a:cs typeface="Times New Roman" pitchFamily="18" charset="0"/>
              </a:rPr>
              <a:t> </a:t>
            </a:r>
            <a:r>
              <a:rPr lang="en-US" sz="2000" i="1" dirty="0" err="1">
                <a:solidFill>
                  <a:srgbClr val="FFFF00"/>
                </a:solidFill>
                <a:effectLst/>
                <a:latin typeface="Times New Roman" pitchFamily="18" charset="0"/>
                <a:cs typeface="Times New Roman" pitchFamily="18" charset="0"/>
              </a:rPr>
              <a:t>recurrens</a:t>
            </a:r>
            <a:r>
              <a:rPr lang="en-US" sz="2000" i="1" dirty="0">
                <a:solidFill>
                  <a:srgbClr val="FFFF00"/>
                </a:solidFill>
                <a:effectLst/>
                <a:latin typeface="Times New Roman" pitchFamily="18" charset="0"/>
                <a:cs typeface="Times New Roman" pitchFamily="18" charset="0"/>
              </a:rPr>
              <a:t> </a:t>
            </a:r>
            <a:r>
              <a:rPr lang="en-US" sz="2000" dirty="0">
                <a:solidFill>
                  <a:srgbClr val="FFFF00"/>
                </a:solidFill>
                <a:effectLst/>
                <a:latin typeface="Times New Roman" pitchFamily="18" charset="0"/>
                <a:cs typeface="Times New Roman" pitchFamily="18" charset="0"/>
              </a:rPr>
              <a:t>and </a:t>
            </a:r>
            <a:r>
              <a:rPr lang="en-US" sz="2000" i="1" dirty="0" err="1">
                <a:solidFill>
                  <a:srgbClr val="FFFF00"/>
                </a:solidFill>
                <a:effectLst/>
                <a:latin typeface="Times New Roman" pitchFamily="18" charset="0"/>
                <a:cs typeface="Times New Roman" pitchFamily="18" charset="0"/>
              </a:rPr>
              <a:t>sutton</a:t>
            </a:r>
            <a:r>
              <a:rPr lang="en-US" sz="2000" i="1" dirty="0">
                <a:solidFill>
                  <a:srgbClr val="FFFF00"/>
                </a:solidFill>
                <a:effectLst/>
                <a:latin typeface="Times New Roman" pitchFamily="18" charset="0"/>
                <a:cs typeface="Times New Roman" pitchFamily="18" charset="0"/>
              </a:rPr>
              <a:t> disease</a:t>
            </a:r>
            <a:r>
              <a:rPr lang="en-US" sz="2000" dirty="0">
                <a:solidFill>
                  <a:srgbClr val="FFFF00"/>
                </a:solidFill>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RAS has been associated with other systemic diseases: </a:t>
            </a:r>
          </a:p>
          <a:p>
            <a:pPr algn="just">
              <a:lnSpc>
                <a:spcPct val="200000"/>
              </a:lnSpc>
              <a:buFont typeface="Wingdings" pitchFamily="2" charset="2"/>
              <a:buChar char="§"/>
            </a:pPr>
            <a:r>
              <a:rPr lang="en-US" sz="2000" dirty="0">
                <a:effectLst/>
                <a:latin typeface="Times New Roman" pitchFamily="18" charset="0"/>
                <a:cs typeface="Times New Roman" pitchFamily="18" charset="0"/>
              </a:rPr>
              <a:t>PFAPA (periodic fever, </a:t>
            </a:r>
            <a:r>
              <a:rPr lang="en-US" sz="2000" dirty="0" err="1">
                <a:effectLst/>
                <a:latin typeface="Times New Roman" pitchFamily="18" charset="0"/>
                <a:cs typeface="Times New Roman" pitchFamily="18" charset="0"/>
              </a:rPr>
              <a:t>aphthous</a:t>
            </a:r>
            <a:r>
              <a:rPr lang="en-US" sz="2000" dirty="0">
                <a:effectLst/>
                <a:latin typeface="Times New Roman" pitchFamily="18" charset="0"/>
                <a:cs typeface="Times New Roman" pitchFamily="18" charset="0"/>
              </a:rPr>
              <a:t> stomatitis, pharyngitis, adenitis),</a:t>
            </a:r>
          </a:p>
          <a:p>
            <a:pPr algn="just">
              <a:lnSpc>
                <a:spcPct val="200000"/>
              </a:lnSpc>
              <a:buFont typeface="Wingdings" pitchFamily="2" charset="2"/>
              <a:buChar char="§"/>
            </a:pPr>
            <a:r>
              <a:rPr lang="en-US" sz="2000" dirty="0" err="1">
                <a:effectLst/>
                <a:latin typeface="Times New Roman" pitchFamily="18" charset="0"/>
                <a:cs typeface="Times New Roman" pitchFamily="18" charset="0"/>
              </a:rPr>
              <a:t>Behçet</a:t>
            </a:r>
            <a:r>
              <a:rPr lang="en-US" sz="2000" dirty="0">
                <a:effectLst/>
                <a:latin typeface="Times New Roman" pitchFamily="18" charset="0"/>
                <a:cs typeface="Times New Roman" pitchFamily="18" charset="0"/>
              </a:rPr>
              <a:t> disease, </a:t>
            </a:r>
            <a:r>
              <a:rPr lang="en-US" sz="2000" dirty="0" err="1">
                <a:effectLst/>
                <a:latin typeface="Times New Roman" pitchFamily="18" charset="0"/>
                <a:cs typeface="Times New Roman" pitchFamily="18" charset="0"/>
              </a:rPr>
              <a:t>Crohn</a:t>
            </a:r>
            <a:r>
              <a:rPr lang="en-US" sz="2000" dirty="0">
                <a:effectLst/>
                <a:latin typeface="Times New Roman" pitchFamily="18" charset="0"/>
                <a:cs typeface="Times New Roman" pitchFamily="18" charset="0"/>
              </a:rPr>
              <a:t> disease, ulcerative colitis, </a:t>
            </a:r>
            <a:r>
              <a:rPr lang="en-US" sz="2000" dirty="0" err="1">
                <a:effectLst/>
                <a:latin typeface="Times New Roman" pitchFamily="18" charset="0"/>
                <a:cs typeface="Times New Roman" pitchFamily="18" charset="0"/>
              </a:rPr>
              <a:t>celiacdisease</a:t>
            </a:r>
            <a:r>
              <a:rPr lang="en-US" sz="2000" dirty="0">
                <a:effectLst/>
                <a:latin typeface="Times New Roman" pitchFamily="18" charset="0"/>
                <a:cs typeface="Times New Roman" pitchFamily="18" charset="0"/>
              </a:rPr>
              <a:t>, neutropenia, immunodeficiency syndromes,</a:t>
            </a:r>
          </a:p>
          <a:p>
            <a:pPr algn="just">
              <a:lnSpc>
                <a:spcPct val="200000"/>
              </a:lnSpc>
              <a:buFont typeface="Wingdings" pitchFamily="2" charset="2"/>
              <a:buChar char="§"/>
            </a:pPr>
            <a:r>
              <a:rPr lang="en-US" sz="2000" dirty="0">
                <a:effectLst/>
                <a:latin typeface="Times New Roman" pitchFamily="18" charset="0"/>
                <a:cs typeface="Times New Roman" pitchFamily="18" charset="0"/>
              </a:rPr>
              <a:t>Reiter’s syndrome, systemic lupus </a:t>
            </a:r>
            <a:r>
              <a:rPr lang="en-US" sz="2000" dirty="0" err="1">
                <a:effectLst/>
                <a:latin typeface="Times New Roman" pitchFamily="18" charset="0"/>
                <a:cs typeface="Times New Roman" pitchFamily="18" charset="0"/>
              </a:rPr>
              <a:t>erythematosus</a:t>
            </a:r>
            <a:r>
              <a:rPr lang="en-US" sz="2000" dirty="0">
                <a:effectLst/>
                <a:latin typeface="Times New Roman" pitchFamily="18" charset="0"/>
                <a:cs typeface="Times New Roman" pitchFamily="18" charset="0"/>
              </a:rPr>
              <a:t>, and</a:t>
            </a:r>
          </a:p>
          <a:p>
            <a:pPr algn="just">
              <a:lnSpc>
                <a:spcPct val="200000"/>
              </a:lnSpc>
              <a:buFont typeface="Wingdings" pitchFamily="2" charset="2"/>
              <a:buChar char="§"/>
            </a:pPr>
            <a:r>
              <a:rPr lang="en-US" sz="2000" dirty="0">
                <a:effectLst/>
                <a:latin typeface="Times New Roman" pitchFamily="18" charset="0"/>
                <a:cs typeface="Times New Roman" pitchFamily="18" charset="0"/>
              </a:rPr>
              <a:t>MAGIC (mouth and genital ulcers with inflamed cartilage)syndrome.</a:t>
            </a:r>
          </a:p>
        </p:txBody>
      </p:sp>
      <p:sp>
        <p:nvSpPr>
          <p:cNvPr id="3" name="Slide Number Placeholder 2"/>
          <p:cNvSpPr>
            <a:spLocks noGrp="1"/>
          </p:cNvSpPr>
          <p:nvPr>
            <p:ph type="sldNum" sz="quarter" idx="11"/>
          </p:nvPr>
        </p:nvSpPr>
        <p:spPr/>
        <p:txBody>
          <a:bodyPr/>
          <a:lstStyle/>
          <a:p>
            <a:fld id="{C1AB3586-9833-407A-8B3B-FAE83F554AD2}" type="slidenum">
              <a:rPr lang="en-US" smtClean="0"/>
              <a:pPr/>
              <a:t>80</a:t>
            </a:fld>
            <a:endParaRPr lang="en-US"/>
          </a:p>
        </p:txBody>
      </p:sp>
    </p:spTree>
    <p:extLst>
      <p:ext uri="{BB962C8B-B14F-4D97-AF65-F5344CB8AC3E}">
        <p14:creationId xmlns:p14="http://schemas.microsoft.com/office/powerpoint/2010/main" val="2928530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20" y="1285860"/>
            <a:ext cx="8429684" cy="3657599"/>
          </a:xfrm>
        </p:spPr>
        <p:txBody>
          <a:bodyPr>
            <a:noAutofit/>
          </a:bodyPr>
          <a:lstStyle/>
          <a:p>
            <a:pPr marL="355600" marR="9525" indent="-342900" algn="just">
              <a:lnSpc>
                <a:spcPct val="150000"/>
              </a:lnSpc>
              <a:spcBef>
                <a:spcPts val="425"/>
              </a:spcBef>
              <a:buClr>
                <a:schemeClr val="tx1"/>
              </a:buClr>
              <a:buSzPct val="95833"/>
              <a:buNone/>
              <a:tabLst>
                <a:tab pos="255904" algn="l"/>
              </a:tabLst>
            </a:pPr>
            <a:r>
              <a:rPr lang="en-US" sz="2800" b="1" spc="-10" dirty="0">
                <a:solidFill>
                  <a:srgbClr val="FFFF00"/>
                </a:solidFill>
                <a:effectLst/>
                <a:latin typeface="Times New Roman" pitchFamily="18" charset="0"/>
                <a:cs typeface="Times New Roman" pitchFamily="18" charset="0"/>
              </a:rPr>
              <a:t>Hereditary </a:t>
            </a:r>
            <a:r>
              <a:rPr lang="en-US" sz="2800" b="1" spc="-5" dirty="0">
                <a:solidFill>
                  <a:srgbClr val="FFFF00"/>
                </a:solidFill>
                <a:effectLst/>
                <a:latin typeface="Times New Roman" pitchFamily="18" charset="0"/>
                <a:cs typeface="Times New Roman" pitchFamily="18" charset="0"/>
              </a:rPr>
              <a:t>gingival </a:t>
            </a:r>
            <a:r>
              <a:rPr lang="en-US" sz="2800" b="1" spc="-5" dirty="0" err="1">
                <a:solidFill>
                  <a:srgbClr val="FFFF00"/>
                </a:solidFill>
                <a:effectLst/>
                <a:latin typeface="Times New Roman" pitchFamily="18" charset="0"/>
                <a:cs typeface="Times New Roman" pitchFamily="18" charset="0"/>
              </a:rPr>
              <a:t>fibromatosis</a:t>
            </a:r>
            <a:r>
              <a:rPr lang="en-US" sz="2800" b="1" spc="-5" dirty="0">
                <a:solidFill>
                  <a:srgbClr val="FFFF00"/>
                </a:solidFill>
                <a:effectLst/>
                <a:latin typeface="Times New Roman" pitchFamily="18" charset="0"/>
                <a:cs typeface="Times New Roman" pitchFamily="18" charset="0"/>
              </a:rPr>
              <a:t>  (HGF) :</a:t>
            </a:r>
            <a:endParaRPr lang="en-US" sz="2800" b="1" dirty="0">
              <a:solidFill>
                <a:srgbClr val="FFFF00"/>
              </a:solidFill>
              <a:effectLst/>
              <a:latin typeface="Times New Roman" pitchFamily="18" charset="0"/>
              <a:cs typeface="Times New Roman" pitchFamily="18" charset="0"/>
            </a:endParaRPr>
          </a:p>
          <a:p>
            <a:pPr marL="355600" marR="5080" indent="-342900" algn="just">
              <a:lnSpc>
                <a:spcPct val="150000"/>
              </a:lnSpc>
              <a:spcBef>
                <a:spcPts val="1805"/>
              </a:spcBef>
              <a:buClr>
                <a:schemeClr val="tx1"/>
              </a:buClr>
              <a:buSzPct val="95833"/>
              <a:buFont typeface="Wingdings" pitchFamily="2" charset="2"/>
              <a:buChar char="§"/>
              <a:tabLst>
                <a:tab pos="255904" algn="l"/>
              </a:tabLst>
            </a:pPr>
            <a:r>
              <a:rPr lang="en-US" sz="2000" dirty="0">
                <a:effectLst/>
                <a:latin typeface="Times New Roman" pitchFamily="18" charset="0"/>
                <a:cs typeface="Times New Roman" pitchFamily="18" charset="0"/>
              </a:rPr>
              <a:t>R</a:t>
            </a:r>
            <a:r>
              <a:rPr lang="en-US" sz="2000" spc="-10" dirty="0">
                <a:effectLst/>
                <a:latin typeface="Times New Roman" pitchFamily="18" charset="0"/>
                <a:cs typeface="Times New Roman" pitchFamily="18" charset="0"/>
              </a:rPr>
              <a:t>are </a:t>
            </a:r>
            <a:r>
              <a:rPr lang="en-US" sz="2000" spc="-5" dirty="0">
                <a:effectLst/>
                <a:latin typeface="Times New Roman" pitchFamily="18" charset="0"/>
                <a:cs typeface="Times New Roman" pitchFamily="18" charset="0"/>
              </a:rPr>
              <a:t>type of </a:t>
            </a:r>
            <a:r>
              <a:rPr lang="en-US" sz="2000" dirty="0">
                <a:effectLst/>
                <a:latin typeface="Times New Roman" pitchFamily="18" charset="0"/>
                <a:cs typeface="Times New Roman" pitchFamily="18" charset="0"/>
              </a:rPr>
              <a:t>gingivitis</a:t>
            </a:r>
          </a:p>
          <a:p>
            <a:pPr marL="355600" marR="8255" indent="-342900" algn="just">
              <a:lnSpc>
                <a:spcPct val="150000"/>
              </a:lnSpc>
              <a:spcBef>
                <a:spcPts val="1814"/>
              </a:spcBef>
              <a:buClr>
                <a:schemeClr val="tx1"/>
              </a:buClr>
              <a:buSzPct val="95833"/>
              <a:buFont typeface="Wingdings" pitchFamily="2" charset="2"/>
              <a:buChar char="§"/>
              <a:tabLst>
                <a:tab pos="255904" algn="l"/>
              </a:tabLst>
            </a:pPr>
            <a:r>
              <a:rPr lang="en-IN" sz="2000" dirty="0">
                <a:latin typeface="Times New Roman" pitchFamily="18" charset="0"/>
                <a:cs typeface="Times New Roman" pitchFamily="18" charset="0"/>
              </a:rPr>
              <a:t>benign, non-hemorrhagic, fibrous gingival overgrowth that can appear in isolation or as part of a syndrome. </a:t>
            </a:r>
          </a:p>
          <a:p>
            <a:pPr marL="355600" marR="8255" indent="-342900" algn="just">
              <a:lnSpc>
                <a:spcPct val="150000"/>
              </a:lnSpc>
              <a:spcBef>
                <a:spcPts val="1814"/>
              </a:spcBef>
              <a:buClr>
                <a:schemeClr val="tx1"/>
              </a:buClr>
              <a:buSzPct val="95833"/>
              <a:buFont typeface="Wingdings" pitchFamily="2" charset="2"/>
              <a:buChar char="§"/>
              <a:tabLst>
                <a:tab pos="255904" algn="l"/>
              </a:tabLst>
            </a:pPr>
            <a:r>
              <a:rPr lang="en-IN" sz="2000" dirty="0">
                <a:latin typeface="Times New Roman" pitchFamily="18" charset="0"/>
                <a:cs typeface="Times New Roman" pitchFamily="18" charset="0"/>
              </a:rPr>
              <a:t>Excessive production </a:t>
            </a:r>
            <a:r>
              <a:rPr lang="en-IN" sz="2000">
                <a:latin typeface="Times New Roman" pitchFamily="18" charset="0"/>
                <a:cs typeface="Times New Roman" pitchFamily="18" charset="0"/>
              </a:rPr>
              <a:t>of collagen</a:t>
            </a:r>
            <a:endParaRPr lang="en-US" sz="2000" dirty="0">
              <a:effectLst/>
              <a:latin typeface="Times New Roman" pitchFamily="18" charset="0"/>
              <a:cs typeface="Times New Roman" pitchFamily="18" charset="0"/>
            </a:endParaRPr>
          </a:p>
        </p:txBody>
      </p:sp>
      <p:sp>
        <p:nvSpPr>
          <p:cNvPr id="3" name="Title 2"/>
          <p:cNvSpPr>
            <a:spLocks noGrp="1"/>
          </p:cNvSpPr>
          <p:nvPr>
            <p:ph type="title"/>
          </p:nvPr>
        </p:nvSpPr>
        <p:spPr>
          <a:xfrm>
            <a:off x="214282" y="214290"/>
            <a:ext cx="8366760" cy="914400"/>
          </a:xfrm>
        </p:spPr>
        <p:txBody>
          <a:bodyPr/>
          <a:lstStyle/>
          <a:p>
            <a:r>
              <a:rPr lang="en-US" sz="3600" b="1" dirty="0">
                <a:solidFill>
                  <a:srgbClr val="FFC000"/>
                </a:solidFill>
                <a:effectLst/>
                <a:latin typeface="Times New Roman" pitchFamily="18" charset="0"/>
                <a:cs typeface="Times New Roman" pitchFamily="18" charset="0"/>
              </a:rPr>
              <a:t>Gingival Lesions Of Genetic Origin</a:t>
            </a:r>
          </a:p>
        </p:txBody>
      </p:sp>
      <p:sp>
        <p:nvSpPr>
          <p:cNvPr id="4" name="object 54"/>
          <p:cNvSpPr/>
          <p:nvPr/>
        </p:nvSpPr>
        <p:spPr>
          <a:xfrm>
            <a:off x="3929058" y="5089398"/>
            <a:ext cx="2286016" cy="1625750"/>
          </a:xfrm>
          <a:prstGeom prst="rect">
            <a:avLst/>
          </a:prstGeom>
          <a:blipFill>
            <a:blip r:embed="rId3" cstate="print"/>
            <a:stretch>
              <a:fillRect/>
            </a:stretch>
          </a:blipFill>
        </p:spPr>
        <p:txBody>
          <a:bodyPr wrap="square" lIns="0" tIns="0" rIns="0" bIns="0" rtlCol="0"/>
          <a:lstStyle/>
          <a:p>
            <a:endParaRPr/>
          </a:p>
        </p:txBody>
      </p:sp>
      <p:sp>
        <p:nvSpPr>
          <p:cNvPr id="5" name="object 57"/>
          <p:cNvSpPr/>
          <p:nvPr/>
        </p:nvSpPr>
        <p:spPr>
          <a:xfrm>
            <a:off x="6429388" y="5034663"/>
            <a:ext cx="2442933" cy="1712070"/>
          </a:xfrm>
          <a:prstGeom prst="roundRect">
            <a:avLst/>
          </a:prstGeom>
          <a:blipFill>
            <a:blip r:embed="rId4" cstate="print"/>
            <a:srcRect/>
            <a:stretch>
              <a:fillRect l="-4126" t="-7979" r="-4310" b="-10018"/>
            </a:stretch>
          </a:blipFill>
        </p:spPr>
        <p:txBody>
          <a:bodyPr wrap="square" lIns="0" tIns="0" rIns="0" bIns="0" rtlCol="0"/>
          <a:lstStyle/>
          <a:p>
            <a:endParaRPr/>
          </a:p>
        </p:txBody>
      </p:sp>
      <p:sp>
        <p:nvSpPr>
          <p:cNvPr id="6" name="Slide Number Placeholder 5"/>
          <p:cNvSpPr>
            <a:spLocks noGrp="1"/>
          </p:cNvSpPr>
          <p:nvPr>
            <p:ph type="sldNum" sz="quarter" idx="11"/>
          </p:nvPr>
        </p:nvSpPr>
        <p:spPr/>
        <p:txBody>
          <a:bodyPr/>
          <a:lstStyle/>
          <a:p>
            <a:fld id="{C1AB3586-9833-407A-8B3B-FAE83F554AD2}" type="slidenum">
              <a:rPr lang="en-US" smtClean="0"/>
              <a:pPr/>
              <a:t>81</a:t>
            </a:fld>
            <a:endParaRPr lang="en-US"/>
          </a:p>
        </p:txBody>
      </p:sp>
    </p:spTree>
    <p:extLst>
      <p:ext uri="{BB962C8B-B14F-4D97-AF65-F5344CB8AC3E}">
        <p14:creationId xmlns:p14="http://schemas.microsoft.com/office/powerpoint/2010/main" val="429447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20" y="1000108"/>
            <a:ext cx="8482042" cy="3657599"/>
          </a:xfrm>
        </p:spPr>
        <p:txBody>
          <a:bodyPr>
            <a:noAutofit/>
          </a:bodyPr>
          <a:lstStyle/>
          <a:p>
            <a:pPr marL="355600" marR="8255" indent="-342900" algn="just">
              <a:lnSpc>
                <a:spcPct val="150000"/>
              </a:lnSpc>
              <a:spcBef>
                <a:spcPts val="100"/>
              </a:spcBef>
              <a:buClr>
                <a:schemeClr val="tx1"/>
              </a:buClr>
              <a:buSzPct val="95833"/>
              <a:buFont typeface="Wingdings" pitchFamily="2" charset="2"/>
              <a:buChar char="§"/>
              <a:tabLst>
                <a:tab pos="253365" algn="l"/>
              </a:tabLst>
            </a:pPr>
            <a:r>
              <a:rPr lang="en-IN" sz="2000" dirty="0">
                <a:latin typeface="Times New Roman" pitchFamily="18" charset="0"/>
                <a:cs typeface="Times New Roman" pitchFamily="18" charset="0"/>
              </a:rPr>
              <a:t>Normally appears with the eruption of the permanent teeth, although cases - in primary teeth and even at birth </a:t>
            </a:r>
          </a:p>
          <a:p>
            <a:pPr marL="355600" marR="8255" indent="-342900" algn="just">
              <a:lnSpc>
                <a:spcPct val="150000"/>
              </a:lnSpc>
              <a:spcBef>
                <a:spcPts val="100"/>
              </a:spcBef>
              <a:buClr>
                <a:schemeClr val="tx1"/>
              </a:buClr>
              <a:buSzPct val="95833"/>
              <a:buFont typeface="Wingdings" pitchFamily="2" charset="2"/>
              <a:buChar char="§"/>
              <a:tabLst>
                <a:tab pos="253365" algn="l"/>
              </a:tabLst>
            </a:pPr>
            <a:endParaRPr lang="en-IN" sz="2000" dirty="0">
              <a:latin typeface="Times New Roman" pitchFamily="18" charset="0"/>
              <a:cs typeface="Times New Roman" pitchFamily="18" charset="0"/>
            </a:endParaRPr>
          </a:p>
          <a:p>
            <a:pPr marL="355600" marR="8255" indent="-342900" algn="just">
              <a:lnSpc>
                <a:spcPct val="150000"/>
              </a:lnSpc>
              <a:spcBef>
                <a:spcPts val="100"/>
              </a:spcBef>
              <a:buClr>
                <a:schemeClr val="tx1"/>
              </a:buClr>
              <a:buSzPct val="95833"/>
              <a:buFont typeface="Wingdings" pitchFamily="2" charset="2"/>
              <a:buChar char="§"/>
              <a:tabLst>
                <a:tab pos="253365" algn="l"/>
              </a:tabLst>
            </a:pPr>
            <a:r>
              <a:rPr lang="en-US" sz="2000" dirty="0">
                <a:effectLst/>
                <a:latin typeface="Times New Roman" pitchFamily="18" charset="0"/>
                <a:cs typeface="Times New Roman" pitchFamily="18" charset="0"/>
              </a:rPr>
              <a:t>The </a:t>
            </a:r>
            <a:r>
              <a:rPr lang="en-US" sz="2000" spc="-5" dirty="0">
                <a:effectLst/>
                <a:latin typeface="Times New Roman" pitchFamily="18" charset="0"/>
                <a:cs typeface="Times New Roman" pitchFamily="18" charset="0"/>
              </a:rPr>
              <a:t>dense fibrous tissue </a:t>
            </a:r>
            <a:r>
              <a:rPr lang="en-US" sz="2000" dirty="0">
                <a:effectLst/>
                <a:latin typeface="Times New Roman" pitchFamily="18" charset="0"/>
                <a:cs typeface="Times New Roman" pitchFamily="18" charset="0"/>
              </a:rPr>
              <a:t>-</a:t>
            </a:r>
            <a:r>
              <a:rPr lang="en-US" sz="2000" spc="-5" dirty="0">
                <a:effectLst/>
                <a:latin typeface="Times New Roman" pitchFamily="18" charset="0"/>
                <a:cs typeface="Times New Roman" pitchFamily="18" charset="0"/>
              </a:rPr>
              <a:t> displacement of the teeth </a:t>
            </a:r>
            <a:r>
              <a:rPr lang="en-US" sz="2000" dirty="0">
                <a:effectLst/>
                <a:latin typeface="Times New Roman" pitchFamily="18" charset="0"/>
                <a:cs typeface="Times New Roman" pitchFamily="18" charset="0"/>
              </a:rPr>
              <a:t>and</a:t>
            </a:r>
            <a:r>
              <a:rPr lang="en-US" sz="2000" spc="-30" dirty="0">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malocclusion.</a:t>
            </a:r>
            <a:r>
              <a:rPr lang="en-IN" sz="2000" dirty="0"/>
              <a:t> </a:t>
            </a:r>
          </a:p>
          <a:p>
            <a:pPr marL="355600" marR="8255" indent="-342900" algn="just">
              <a:lnSpc>
                <a:spcPct val="150000"/>
              </a:lnSpc>
              <a:spcBef>
                <a:spcPts val="100"/>
              </a:spcBef>
              <a:buClr>
                <a:schemeClr val="tx1"/>
              </a:buClr>
              <a:buSzPct val="95833"/>
              <a:buFont typeface="Wingdings" pitchFamily="2" charset="2"/>
              <a:buChar char="§"/>
              <a:tabLst>
                <a:tab pos="253365" algn="l"/>
              </a:tabLst>
            </a:pPr>
            <a:endParaRPr lang="en-IN" sz="2000" dirty="0"/>
          </a:p>
          <a:p>
            <a:pPr marL="355600" marR="8255" indent="-342900" algn="just">
              <a:lnSpc>
                <a:spcPct val="150000"/>
              </a:lnSpc>
              <a:spcBef>
                <a:spcPts val="100"/>
              </a:spcBef>
              <a:buClr>
                <a:schemeClr val="tx1"/>
              </a:buClr>
              <a:buSzPct val="95833"/>
              <a:buFont typeface="Wingdings" pitchFamily="2" charset="2"/>
              <a:buChar char="§"/>
              <a:tabLst>
                <a:tab pos="253365" algn="l"/>
              </a:tabLst>
            </a:pPr>
            <a:r>
              <a:rPr lang="en-IN" sz="2000" dirty="0">
                <a:latin typeface="Times New Roman" pitchFamily="18" charset="0"/>
                <a:cs typeface="Times New Roman" pitchFamily="18" charset="0"/>
              </a:rPr>
              <a:t>Extensive pseudo pockets</a:t>
            </a:r>
            <a:endParaRPr lang="en-US" sz="2000" dirty="0">
              <a:effectLst/>
              <a:latin typeface="Times New Roman" pitchFamily="18" charset="0"/>
              <a:cs typeface="Times New Roman" pitchFamily="18" charset="0"/>
            </a:endParaRPr>
          </a:p>
          <a:p>
            <a:pPr>
              <a:lnSpc>
                <a:spcPct val="150000"/>
              </a:lnSpc>
              <a:buClr>
                <a:schemeClr val="tx1"/>
              </a:buClr>
              <a:buFont typeface="Wingdings" pitchFamily="2" charset="2"/>
              <a:buChar char="§"/>
            </a:pPr>
            <a:endParaRPr lang="en-US" sz="2400" dirty="0">
              <a:effectLst/>
              <a:latin typeface="Times New Roman" pitchFamily="18" charset="0"/>
              <a:cs typeface="Times New Roman" pitchFamily="18" charset="0"/>
            </a:endParaRPr>
          </a:p>
        </p:txBody>
      </p:sp>
      <p:pic>
        <p:nvPicPr>
          <p:cNvPr id="3" name="Picture 2" descr="download (1).jpg"/>
          <p:cNvPicPr>
            <a:picLocks noChangeAspect="1"/>
          </p:cNvPicPr>
          <p:nvPr/>
        </p:nvPicPr>
        <p:blipFill>
          <a:blip r:embed="rId3"/>
          <a:stretch>
            <a:fillRect/>
          </a:stretch>
        </p:blipFill>
        <p:spPr>
          <a:xfrm>
            <a:off x="5572132" y="3643314"/>
            <a:ext cx="3113213" cy="2071702"/>
          </a:xfrm>
          <a:prstGeom prst="rect">
            <a:avLst/>
          </a:prstGeom>
        </p:spPr>
      </p:pic>
      <p:sp>
        <p:nvSpPr>
          <p:cNvPr id="4" name="Slide Number Placeholder 3"/>
          <p:cNvSpPr>
            <a:spLocks noGrp="1"/>
          </p:cNvSpPr>
          <p:nvPr>
            <p:ph type="sldNum" sz="quarter" idx="11"/>
          </p:nvPr>
        </p:nvSpPr>
        <p:spPr/>
        <p:txBody>
          <a:bodyPr/>
          <a:lstStyle/>
          <a:p>
            <a:fld id="{C1AB3586-9833-407A-8B3B-FAE83F554AD2}" type="slidenum">
              <a:rPr lang="en-US" smtClean="0"/>
              <a:pPr/>
              <a:t>82</a:t>
            </a:fld>
            <a:endParaRPr lang="en-US"/>
          </a:p>
        </p:txBody>
      </p:sp>
    </p:spTree>
    <p:extLst>
      <p:ext uri="{BB962C8B-B14F-4D97-AF65-F5344CB8AC3E}">
        <p14:creationId xmlns:p14="http://schemas.microsoft.com/office/powerpoint/2010/main" val="3811385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596" y="1857364"/>
            <a:ext cx="8410604" cy="4162435"/>
          </a:xfrm>
        </p:spPr>
        <p:txBody>
          <a:bodyPr>
            <a:noAutofit/>
          </a:bodyPr>
          <a:lstStyle/>
          <a:p>
            <a:pPr marL="342900" indent="-342900">
              <a:lnSpc>
                <a:spcPct val="160000"/>
              </a:lnSpc>
              <a:spcBef>
                <a:spcPts val="100"/>
              </a:spcBef>
              <a:buClr>
                <a:schemeClr val="tx1"/>
              </a:buClr>
              <a:buFont typeface="Wingdings" pitchFamily="2" charset="2"/>
              <a:buChar char="§"/>
            </a:pPr>
            <a:r>
              <a:rPr lang="en-US" sz="2000" spc="-5" dirty="0">
                <a:effectLst/>
                <a:latin typeface="Times New Roman" pitchFamily="18" charset="0"/>
                <a:cs typeface="Times New Roman" pitchFamily="18" charset="0"/>
              </a:rPr>
              <a:t>Surgical removal of gingival tissues/ </a:t>
            </a:r>
            <a:r>
              <a:rPr lang="en-US" sz="2000" spc="-5" dirty="0" err="1">
                <a:effectLst/>
                <a:latin typeface="Times New Roman" pitchFamily="18" charset="0"/>
                <a:cs typeface="Times New Roman" pitchFamily="18" charset="0"/>
              </a:rPr>
              <a:t>Gingivectomy</a:t>
            </a:r>
            <a:endParaRPr lang="en-US" sz="2000" dirty="0">
              <a:effectLst/>
              <a:latin typeface="Times New Roman" pitchFamily="18" charset="0"/>
              <a:cs typeface="Times New Roman" pitchFamily="18" charset="0"/>
            </a:endParaRPr>
          </a:p>
          <a:p>
            <a:pPr marL="355600" marR="5080" indent="-342900">
              <a:lnSpc>
                <a:spcPct val="160000"/>
              </a:lnSpc>
              <a:spcBef>
                <a:spcPts val="1805"/>
              </a:spcBef>
              <a:buClr>
                <a:schemeClr val="tx1"/>
              </a:buClr>
              <a:buSzPct val="95833"/>
              <a:buFont typeface="Wingdings" pitchFamily="2" charset="2"/>
              <a:buChar char="§"/>
              <a:tabLst>
                <a:tab pos="255904" algn="l"/>
              </a:tabLst>
            </a:pPr>
            <a:r>
              <a:rPr lang="en-US" sz="2000" spc="-5" dirty="0">
                <a:effectLst/>
                <a:latin typeface="Times New Roman" pitchFamily="18" charset="0"/>
                <a:cs typeface="Times New Roman" pitchFamily="18" charset="0"/>
              </a:rPr>
              <a:t>Hyperplasia </a:t>
            </a:r>
            <a:r>
              <a:rPr lang="en-US" sz="2000" dirty="0">
                <a:effectLst/>
                <a:latin typeface="Times New Roman" pitchFamily="18" charset="0"/>
                <a:cs typeface="Times New Roman" pitchFamily="18" charset="0"/>
              </a:rPr>
              <a:t>can </a:t>
            </a:r>
            <a:r>
              <a:rPr lang="en-US" sz="2000" spc="-5" dirty="0">
                <a:effectLst/>
                <a:latin typeface="Times New Roman" pitchFamily="18" charset="0"/>
                <a:cs typeface="Times New Roman" pitchFamily="18" charset="0"/>
              </a:rPr>
              <a:t>recur within </a:t>
            </a:r>
            <a:r>
              <a:rPr lang="en-US" sz="2000" dirty="0">
                <a:effectLst/>
                <a:latin typeface="Times New Roman" pitchFamily="18" charset="0"/>
                <a:cs typeface="Times New Roman" pitchFamily="18" charset="0"/>
              </a:rPr>
              <a:t>a few </a:t>
            </a:r>
            <a:r>
              <a:rPr lang="en-US" sz="2000" spc="-5" dirty="0">
                <a:effectLst/>
                <a:latin typeface="Times New Roman" pitchFamily="18" charset="0"/>
                <a:cs typeface="Times New Roman" pitchFamily="18" charset="0"/>
              </a:rPr>
              <a:t>months </a:t>
            </a:r>
            <a:r>
              <a:rPr lang="en-US" sz="2000" dirty="0">
                <a:effectLst/>
                <a:latin typeface="Times New Roman" pitchFamily="18" charset="0"/>
                <a:cs typeface="Times New Roman" pitchFamily="18" charset="0"/>
              </a:rPr>
              <a:t>after </a:t>
            </a:r>
            <a:r>
              <a:rPr lang="en-US" sz="2000" spc="-5" dirty="0">
                <a:effectLst/>
                <a:latin typeface="Times New Roman" pitchFamily="18" charset="0"/>
                <a:cs typeface="Times New Roman" pitchFamily="18" charset="0"/>
              </a:rPr>
              <a:t>the surgical </a:t>
            </a:r>
            <a:r>
              <a:rPr lang="en-US" sz="2000" dirty="0">
                <a:effectLst/>
                <a:latin typeface="Times New Roman" pitchFamily="18" charset="0"/>
                <a:cs typeface="Times New Roman" pitchFamily="18" charset="0"/>
              </a:rPr>
              <a:t>procedure and can </a:t>
            </a:r>
            <a:r>
              <a:rPr lang="en-US" sz="2000" spc="-5" dirty="0">
                <a:effectLst/>
                <a:latin typeface="Times New Roman" pitchFamily="18" charset="0"/>
                <a:cs typeface="Times New Roman" pitchFamily="18" charset="0"/>
              </a:rPr>
              <a:t>return to </a:t>
            </a:r>
            <a:r>
              <a:rPr lang="en-US" sz="2000" spc="-10" dirty="0">
                <a:effectLst/>
                <a:latin typeface="Times New Roman" pitchFamily="18" charset="0"/>
                <a:cs typeface="Times New Roman" pitchFamily="18" charset="0"/>
              </a:rPr>
              <a:t>the </a:t>
            </a:r>
            <a:r>
              <a:rPr lang="en-US" sz="2000" spc="-5" dirty="0">
                <a:effectLst/>
                <a:latin typeface="Times New Roman" pitchFamily="18" charset="0"/>
                <a:cs typeface="Times New Roman" pitchFamily="18" charset="0"/>
              </a:rPr>
              <a:t>original </a:t>
            </a:r>
            <a:r>
              <a:rPr lang="en-US" sz="2000" dirty="0">
                <a:effectLst/>
                <a:latin typeface="Times New Roman" pitchFamily="18" charset="0"/>
                <a:cs typeface="Times New Roman" pitchFamily="18" charset="0"/>
              </a:rPr>
              <a:t>condition </a:t>
            </a:r>
            <a:r>
              <a:rPr lang="en-US" sz="2000" spc="-5" dirty="0">
                <a:effectLst/>
                <a:latin typeface="Times New Roman" pitchFamily="18" charset="0"/>
                <a:cs typeface="Times New Roman" pitchFamily="18" charset="0"/>
              </a:rPr>
              <a:t>within </a:t>
            </a:r>
            <a:r>
              <a:rPr lang="en-US" sz="2000" dirty="0">
                <a:effectLst/>
                <a:latin typeface="Times New Roman" pitchFamily="18" charset="0"/>
                <a:cs typeface="Times New Roman" pitchFamily="18" charset="0"/>
              </a:rPr>
              <a:t>a few</a:t>
            </a:r>
            <a:r>
              <a:rPr lang="en-US" sz="2000" spc="-20" dirty="0">
                <a:effectLst/>
                <a:latin typeface="Times New Roman" pitchFamily="18" charset="0"/>
                <a:cs typeface="Times New Roman" pitchFamily="18" charset="0"/>
              </a:rPr>
              <a:t> </a:t>
            </a:r>
            <a:r>
              <a:rPr lang="en-US" sz="2000" spc="-5" dirty="0">
                <a:effectLst/>
                <a:latin typeface="Times New Roman" pitchFamily="18" charset="0"/>
                <a:cs typeface="Times New Roman" pitchFamily="18" charset="0"/>
              </a:rPr>
              <a:t>years.</a:t>
            </a:r>
            <a:endParaRPr lang="en-US" sz="2000" dirty="0">
              <a:effectLst/>
              <a:latin typeface="Times New Roman" pitchFamily="18" charset="0"/>
              <a:cs typeface="Times New Roman" pitchFamily="18" charset="0"/>
            </a:endParaRPr>
          </a:p>
          <a:p>
            <a:pPr marL="355600" marR="5080" indent="-342900">
              <a:lnSpc>
                <a:spcPct val="160000"/>
              </a:lnSpc>
              <a:spcBef>
                <a:spcPts val="1789"/>
              </a:spcBef>
              <a:buClr>
                <a:schemeClr val="tx1"/>
              </a:buClr>
              <a:buSzPct val="95833"/>
              <a:buFont typeface="Wingdings" pitchFamily="2" charset="2"/>
              <a:buChar char="§"/>
              <a:tabLst>
                <a:tab pos="255904" algn="l"/>
              </a:tabLst>
            </a:pPr>
            <a:r>
              <a:rPr lang="en-US" sz="2000" spc="-5" dirty="0">
                <a:effectLst/>
                <a:latin typeface="Times New Roman" pitchFamily="18" charset="0"/>
                <a:cs typeface="Times New Roman" pitchFamily="18" charset="0"/>
              </a:rPr>
              <a:t>Importance of excellent </a:t>
            </a:r>
            <a:r>
              <a:rPr lang="en-US" sz="2000" dirty="0">
                <a:effectLst/>
                <a:latin typeface="Times New Roman" pitchFamily="18" charset="0"/>
                <a:cs typeface="Times New Roman" pitchFamily="18" charset="0"/>
              </a:rPr>
              <a:t>plaque </a:t>
            </a:r>
            <a:r>
              <a:rPr lang="en-US" sz="2000" spc="-5" dirty="0">
                <a:effectLst/>
                <a:latin typeface="Times New Roman" pitchFamily="18" charset="0"/>
                <a:cs typeface="Times New Roman" pitchFamily="18" charset="0"/>
              </a:rPr>
              <a:t>control </a:t>
            </a:r>
            <a:r>
              <a:rPr lang="en-US" sz="2000" dirty="0">
                <a:effectLst/>
                <a:latin typeface="Times New Roman" pitchFamily="18" charset="0"/>
                <a:cs typeface="Times New Roman" pitchFamily="18" charset="0"/>
              </a:rPr>
              <a:t>should be </a:t>
            </a:r>
            <a:r>
              <a:rPr lang="en-US" sz="2000" spc="-5" dirty="0">
                <a:effectLst/>
                <a:latin typeface="Times New Roman" pitchFamily="18" charset="0"/>
                <a:cs typeface="Times New Roman" pitchFamily="18" charset="0"/>
              </a:rPr>
              <a:t>stressed </a:t>
            </a:r>
            <a:r>
              <a:rPr lang="en-US" sz="2000" spc="-10" dirty="0">
                <a:effectLst/>
                <a:latin typeface="Times New Roman" pitchFamily="18" charset="0"/>
                <a:cs typeface="Times New Roman" pitchFamily="18" charset="0"/>
              </a:rPr>
              <a:t>to the </a:t>
            </a:r>
            <a:r>
              <a:rPr lang="en-US" sz="2000" spc="-5" dirty="0">
                <a:effectLst/>
                <a:latin typeface="Times New Roman" pitchFamily="18" charset="0"/>
                <a:cs typeface="Times New Roman" pitchFamily="18" charset="0"/>
              </a:rPr>
              <a:t>patient because this delays </a:t>
            </a:r>
            <a:r>
              <a:rPr lang="en-US" sz="2000" spc="-10" dirty="0">
                <a:effectLst/>
                <a:latin typeface="Times New Roman" pitchFamily="18" charset="0"/>
                <a:cs typeface="Times New Roman" pitchFamily="18" charset="0"/>
              </a:rPr>
              <a:t>the </a:t>
            </a:r>
            <a:r>
              <a:rPr lang="en-US" sz="2000" spc="-5" dirty="0">
                <a:effectLst/>
                <a:latin typeface="Times New Roman" pitchFamily="18" charset="0"/>
                <a:cs typeface="Times New Roman" pitchFamily="18" charset="0"/>
              </a:rPr>
              <a:t>recurrence of the gingival overgrowth.</a:t>
            </a:r>
            <a:endParaRPr lang="en-US" sz="2000" dirty="0">
              <a:effectLst/>
              <a:latin typeface="Times New Roman" pitchFamily="18" charset="0"/>
              <a:cs typeface="Times New Roman" pitchFamily="18" charset="0"/>
            </a:endParaRPr>
          </a:p>
          <a:p>
            <a:pPr>
              <a:lnSpc>
                <a:spcPct val="160000"/>
              </a:lnSpc>
              <a:buClr>
                <a:schemeClr val="tx1"/>
              </a:buClr>
              <a:buFont typeface="Wingdings" pitchFamily="2" charset="2"/>
              <a:buChar char="§"/>
            </a:pPr>
            <a:endParaRPr lang="en-US" sz="2600" dirty="0">
              <a:effectLst/>
              <a:latin typeface="Times New Roman" pitchFamily="18" charset="0"/>
              <a:cs typeface="Times New Roman" pitchFamily="18" charset="0"/>
            </a:endParaRPr>
          </a:p>
        </p:txBody>
      </p:sp>
      <p:sp>
        <p:nvSpPr>
          <p:cNvPr id="4" name="TextBox 3"/>
          <p:cNvSpPr txBox="1"/>
          <p:nvPr/>
        </p:nvSpPr>
        <p:spPr>
          <a:xfrm>
            <a:off x="285720" y="1071546"/>
            <a:ext cx="2209800" cy="584775"/>
          </a:xfrm>
          <a:prstGeom prst="rect">
            <a:avLst/>
          </a:prstGeom>
          <a:noFill/>
        </p:spPr>
        <p:txBody>
          <a:bodyPr wrap="square" rtlCol="0">
            <a:spAutoFit/>
          </a:bodyPr>
          <a:lstStyle/>
          <a:p>
            <a:r>
              <a:rPr lang="en-US" sz="3200" dirty="0">
                <a:solidFill>
                  <a:srgbClr val="FFFF00"/>
                </a:solidFill>
                <a:latin typeface="Times New Roman" pitchFamily="18" charset="0"/>
                <a:cs typeface="Times New Roman" pitchFamily="18" charset="0"/>
              </a:rPr>
              <a:t>Treatment-</a:t>
            </a:r>
          </a:p>
        </p:txBody>
      </p:sp>
      <p:sp>
        <p:nvSpPr>
          <p:cNvPr id="3" name="Slide Number Placeholder 2"/>
          <p:cNvSpPr>
            <a:spLocks noGrp="1"/>
          </p:cNvSpPr>
          <p:nvPr>
            <p:ph type="sldNum" sz="quarter" idx="11"/>
          </p:nvPr>
        </p:nvSpPr>
        <p:spPr/>
        <p:txBody>
          <a:bodyPr/>
          <a:lstStyle/>
          <a:p>
            <a:fld id="{C1AB3586-9833-407A-8B3B-FAE83F554AD2}" type="slidenum">
              <a:rPr lang="en-US" smtClean="0"/>
              <a:pPr/>
              <a:t>83</a:t>
            </a:fld>
            <a:endParaRPr lang="en-US"/>
          </a:p>
        </p:txBody>
      </p:sp>
    </p:spTree>
    <p:extLst>
      <p:ext uri="{BB962C8B-B14F-4D97-AF65-F5344CB8AC3E}">
        <p14:creationId xmlns:p14="http://schemas.microsoft.com/office/powerpoint/2010/main" val="26413168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057400"/>
            <a:ext cx="8534400" cy="3657599"/>
          </a:xfrm>
        </p:spPr>
        <p:txBody>
          <a:bodyPr>
            <a:noAutofit/>
          </a:bodyPr>
          <a:lstStyle/>
          <a:p>
            <a:pPr algn="just">
              <a:lnSpc>
                <a:spcPct val="150000"/>
              </a:lnSpc>
              <a:buFont typeface="Wingdings" pitchFamily="2" charset="2"/>
              <a:buChar char="§"/>
            </a:pPr>
            <a:r>
              <a:rPr lang="en-US" sz="2000" dirty="0">
                <a:effectLst/>
                <a:latin typeface="Times New Roman" pitchFamily="18" charset="0"/>
                <a:cs typeface="Times New Roman" pitchFamily="18" charset="0"/>
              </a:rPr>
              <a:t>Gingivitis </a:t>
            </a:r>
            <a:r>
              <a:rPr lang="en-US" sz="2000" dirty="0" err="1">
                <a:effectLst/>
                <a:latin typeface="Times New Roman" pitchFamily="18" charset="0"/>
                <a:cs typeface="Times New Roman" pitchFamily="18" charset="0"/>
              </a:rPr>
              <a:t>artefacta</a:t>
            </a:r>
            <a:r>
              <a:rPr lang="en-US" sz="2000" dirty="0">
                <a:effectLst/>
                <a:latin typeface="Times New Roman" pitchFamily="18" charset="0"/>
                <a:cs typeface="Times New Roman" pitchFamily="18" charset="0"/>
              </a:rPr>
              <a:t> has minor and major variants.</a:t>
            </a:r>
          </a:p>
          <a:p>
            <a:pPr marL="18288" indent="0" algn="just">
              <a:lnSpc>
                <a:spcPct val="150000"/>
              </a:lnSpc>
              <a:buNone/>
            </a:pPr>
            <a:endParaRPr lang="en-US" sz="2000" dirty="0">
              <a:effectLst/>
              <a:latin typeface="Times New Roman" pitchFamily="18" charset="0"/>
              <a:cs typeface="Times New Roman" pitchFamily="18" charset="0"/>
            </a:endParaRPr>
          </a:p>
          <a:p>
            <a:pPr algn="just">
              <a:lnSpc>
                <a:spcPct val="150000"/>
              </a:lnSpc>
              <a:buFont typeface="Wingdings" pitchFamily="2" charset="2"/>
              <a:buChar char="§"/>
            </a:pPr>
            <a:r>
              <a:rPr lang="en-US" sz="2000" dirty="0">
                <a:effectLst/>
                <a:latin typeface="Times New Roman" pitchFamily="18" charset="0"/>
                <a:cs typeface="Times New Roman" pitchFamily="18" charset="0"/>
              </a:rPr>
              <a:t>The minor form results from </a:t>
            </a:r>
            <a:r>
              <a:rPr lang="en-US" sz="2000" dirty="0">
                <a:solidFill>
                  <a:srgbClr val="FFFF00"/>
                </a:solidFill>
                <a:effectLst/>
                <a:latin typeface="Times New Roman" pitchFamily="18" charset="0"/>
                <a:cs typeface="Times New Roman" pitchFamily="18" charset="0"/>
              </a:rPr>
              <a:t>rubbing or picking the gingiva using the fingernail, or perhaps from abrasive foods such as crisps</a:t>
            </a:r>
            <a:r>
              <a:rPr lang="en-US" sz="2000" dirty="0">
                <a:effectLst/>
                <a:latin typeface="Times New Roman" pitchFamily="18" charset="0"/>
                <a:cs typeface="Times New Roman" pitchFamily="18" charset="0"/>
              </a:rPr>
              <a:t>, and </a:t>
            </a:r>
          </a:p>
          <a:p>
            <a:pPr algn="just">
              <a:lnSpc>
                <a:spcPct val="150000"/>
              </a:lnSpc>
              <a:buFont typeface="Wingdings" pitchFamily="2" charset="2"/>
              <a:buChar char="§"/>
            </a:pPr>
            <a:endParaRPr lang="en-US" sz="2000" dirty="0">
              <a:effectLst/>
              <a:latin typeface="Times New Roman" pitchFamily="18" charset="0"/>
              <a:cs typeface="Times New Roman" pitchFamily="18" charset="0"/>
            </a:endParaRPr>
          </a:p>
          <a:p>
            <a:pPr algn="just">
              <a:lnSpc>
                <a:spcPct val="150000"/>
              </a:lnSpc>
              <a:buFont typeface="Wingdings" pitchFamily="2" charset="2"/>
              <a:buChar char="§"/>
            </a:pPr>
            <a:r>
              <a:rPr lang="en-US" sz="2000" dirty="0">
                <a:effectLst/>
                <a:latin typeface="Times New Roman" pitchFamily="18" charset="0"/>
                <a:cs typeface="Times New Roman" pitchFamily="18" charset="0"/>
              </a:rPr>
              <a:t>the habit is usually provoked by a locus of irritation such as an area of persistent food packing or an already inflamed papilla</a:t>
            </a:r>
          </a:p>
        </p:txBody>
      </p:sp>
      <p:sp>
        <p:nvSpPr>
          <p:cNvPr id="3" name="Title 2"/>
          <p:cNvSpPr>
            <a:spLocks noGrp="1"/>
          </p:cNvSpPr>
          <p:nvPr>
            <p:ph type="title"/>
          </p:nvPr>
        </p:nvSpPr>
        <p:spPr>
          <a:xfrm>
            <a:off x="0" y="228600"/>
            <a:ext cx="9128760" cy="914400"/>
          </a:xfrm>
        </p:spPr>
        <p:txBody>
          <a:bodyPr/>
          <a:lstStyle/>
          <a:p>
            <a:pPr algn="ctr"/>
            <a:r>
              <a:rPr lang="en-US" sz="3200" b="1" dirty="0">
                <a:solidFill>
                  <a:srgbClr val="FFC000"/>
                </a:solidFill>
                <a:effectLst/>
                <a:latin typeface="Times New Roman" pitchFamily="18" charset="0"/>
                <a:cs typeface="Times New Roman" pitchFamily="18" charset="0"/>
              </a:rPr>
              <a:t>TRAUMATIC GINGIVITIS</a:t>
            </a:r>
            <a:br>
              <a:rPr lang="en-US" sz="3200" b="1" dirty="0">
                <a:solidFill>
                  <a:srgbClr val="FFC000"/>
                </a:solidFill>
                <a:effectLst/>
                <a:latin typeface="Times New Roman" pitchFamily="18" charset="0"/>
                <a:cs typeface="Times New Roman" pitchFamily="18" charset="0"/>
              </a:rPr>
            </a:br>
            <a:r>
              <a:rPr lang="en-US" sz="2400" b="1" dirty="0">
                <a:solidFill>
                  <a:srgbClr val="FFC000"/>
                </a:solidFill>
                <a:effectLst/>
                <a:latin typeface="Times New Roman" pitchFamily="18" charset="0"/>
                <a:cs typeface="Times New Roman" pitchFamily="18" charset="0"/>
              </a:rPr>
              <a:t>(GINGIVITIS ARTEFACTA/ FACTITIOUS GINGIVITIS)</a:t>
            </a:r>
          </a:p>
        </p:txBody>
      </p:sp>
      <p:sp>
        <p:nvSpPr>
          <p:cNvPr id="4" name="Slide Number Placeholder 3"/>
          <p:cNvSpPr>
            <a:spLocks noGrp="1"/>
          </p:cNvSpPr>
          <p:nvPr>
            <p:ph type="sldNum" sz="quarter" idx="11"/>
          </p:nvPr>
        </p:nvSpPr>
        <p:spPr/>
        <p:txBody>
          <a:bodyPr/>
          <a:lstStyle/>
          <a:p>
            <a:fld id="{C1AB3586-9833-407A-8B3B-FAE83F554AD2}" type="slidenum">
              <a:rPr lang="en-US" smtClean="0"/>
              <a:pPr/>
              <a:t>84</a:t>
            </a:fld>
            <a:endParaRPr lang="en-US"/>
          </a:p>
        </p:txBody>
      </p:sp>
    </p:spTree>
    <p:extLst>
      <p:ext uri="{BB962C8B-B14F-4D97-AF65-F5344CB8AC3E}">
        <p14:creationId xmlns:p14="http://schemas.microsoft.com/office/powerpoint/2010/main" val="9560206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20" y="357166"/>
            <a:ext cx="8382000" cy="3657599"/>
          </a:xfrm>
        </p:spPr>
        <p:txBody>
          <a:bodyPr>
            <a:noAutofit/>
          </a:bodyPr>
          <a:lstStyle/>
          <a:p>
            <a:pPr marL="18288" indent="0">
              <a:lnSpc>
                <a:spcPct val="150000"/>
              </a:lnSpc>
              <a:buNone/>
            </a:pPr>
            <a:r>
              <a:rPr lang="en-US" sz="2000" dirty="0">
                <a:effectLst/>
                <a:latin typeface="Times New Roman" pitchFamily="18" charset="0"/>
                <a:cs typeface="Times New Roman" pitchFamily="18" charset="0"/>
              </a:rPr>
              <a:t>The injuries in gingivitis </a:t>
            </a:r>
            <a:r>
              <a:rPr lang="en-US" sz="2000" dirty="0" err="1">
                <a:effectLst/>
                <a:latin typeface="Times New Roman" pitchFamily="18" charset="0"/>
                <a:cs typeface="Times New Roman" pitchFamily="18" charset="0"/>
              </a:rPr>
              <a:t>artefacta</a:t>
            </a:r>
            <a:r>
              <a:rPr lang="en-US" sz="2000" dirty="0">
                <a:effectLst/>
                <a:latin typeface="Times New Roman" pitchFamily="18" charset="0"/>
                <a:cs typeface="Times New Roman" pitchFamily="18" charset="0"/>
              </a:rPr>
              <a:t> major are more severe and widespread and can involve the deeper periodontal tissues , lips and tongue.</a:t>
            </a:r>
          </a:p>
          <a:p>
            <a:pPr marL="18288" indent="0">
              <a:lnSpc>
                <a:spcPct val="150000"/>
              </a:lnSpc>
              <a:buNone/>
            </a:pPr>
            <a:r>
              <a:rPr lang="en-US" sz="2000" dirty="0">
                <a:solidFill>
                  <a:srgbClr val="FFFF00"/>
                </a:solidFill>
                <a:effectLst/>
                <a:latin typeface="Times New Roman" pitchFamily="18" charset="0"/>
                <a:cs typeface="Times New Roman" pitchFamily="18" charset="0"/>
              </a:rPr>
              <a:t>Treatment-</a:t>
            </a:r>
          </a:p>
          <a:p>
            <a:pPr>
              <a:lnSpc>
                <a:spcPct val="150000"/>
              </a:lnSpc>
              <a:buFont typeface="Wingdings" pitchFamily="2" charset="2"/>
              <a:buChar char="§"/>
            </a:pPr>
            <a:r>
              <a:rPr lang="en-US" sz="2000" dirty="0">
                <a:effectLst/>
                <a:latin typeface="Times New Roman" pitchFamily="18" charset="0"/>
                <a:cs typeface="Times New Roman" pitchFamily="18" charset="0"/>
              </a:rPr>
              <a:t>Dressing and protection of oral wounds</a:t>
            </a:r>
          </a:p>
          <a:p>
            <a:pPr>
              <a:lnSpc>
                <a:spcPct val="150000"/>
              </a:lnSpc>
              <a:buFont typeface="Wingdings" pitchFamily="2" charset="2"/>
              <a:buChar char="§"/>
            </a:pPr>
            <a:r>
              <a:rPr lang="en-US" sz="2000" dirty="0">
                <a:effectLst/>
                <a:latin typeface="Times New Roman" pitchFamily="18" charset="0"/>
                <a:cs typeface="Times New Roman" pitchFamily="18" charset="0"/>
              </a:rPr>
              <a:t>A psychological or psychiatric consultation</a:t>
            </a:r>
          </a:p>
        </p:txBody>
      </p:sp>
      <p:sp>
        <p:nvSpPr>
          <p:cNvPr id="3" name="Rectangle 2"/>
          <p:cNvSpPr/>
          <p:nvPr/>
        </p:nvSpPr>
        <p:spPr>
          <a:xfrm>
            <a:off x="285720" y="3929066"/>
            <a:ext cx="8143932" cy="1754326"/>
          </a:xfrm>
          <a:prstGeom prst="rect">
            <a:avLst/>
          </a:prstGeom>
        </p:spPr>
        <p:txBody>
          <a:bodyPr wrap="square">
            <a:spAutoFit/>
          </a:bodyPr>
          <a:lstStyle/>
          <a:p>
            <a:pPr marL="18288" indent="0">
              <a:lnSpc>
                <a:spcPct val="150000"/>
              </a:lnSpc>
              <a:buNone/>
            </a:pPr>
            <a:r>
              <a:rPr lang="en-US" dirty="0">
                <a:latin typeface="Times New Roman" pitchFamily="18" charset="0"/>
                <a:cs typeface="Times New Roman" pitchFamily="18" charset="0"/>
              </a:rPr>
              <a:t>Self-mutilation by biting has been associated with severe-</a:t>
            </a:r>
          </a:p>
          <a:p>
            <a:pPr>
              <a:lnSpc>
                <a:spcPct val="150000"/>
              </a:lnSpc>
              <a:buFont typeface="Wingdings" pitchFamily="2" charset="2"/>
              <a:buChar char="§"/>
            </a:pPr>
            <a:r>
              <a:rPr lang="en-US" dirty="0">
                <a:latin typeface="Times New Roman" pitchFamily="18" charset="0"/>
                <a:cs typeface="Times New Roman" pitchFamily="18" charset="0"/>
              </a:rPr>
              <a:t>Emotional disturbances such as </a:t>
            </a:r>
            <a:r>
              <a:rPr lang="en-US" dirty="0" err="1">
                <a:latin typeface="Times New Roman" pitchFamily="18" charset="0"/>
                <a:cs typeface="Times New Roman" pitchFamily="18" charset="0"/>
              </a:rPr>
              <a:t>Lesch-Nyhan</a:t>
            </a:r>
            <a:r>
              <a:rPr lang="en-US" dirty="0">
                <a:latin typeface="Times New Roman" pitchFamily="18" charset="0"/>
                <a:cs typeface="Times New Roman" pitchFamily="18" charset="0"/>
              </a:rPr>
              <a:t> syndrome,</a:t>
            </a:r>
          </a:p>
          <a:p>
            <a:pPr>
              <a:lnSpc>
                <a:spcPct val="150000"/>
              </a:lnSpc>
              <a:buFont typeface="Wingdings" pitchFamily="2" charset="2"/>
              <a:buChar char="§"/>
            </a:pPr>
            <a:r>
              <a:rPr lang="en-US" dirty="0">
                <a:latin typeface="Times New Roman" pitchFamily="18" charset="0"/>
                <a:cs typeface="Times New Roman" pitchFamily="18" charset="0"/>
              </a:rPr>
              <a:t>Congenital insensitivity to pain, </a:t>
            </a:r>
          </a:p>
          <a:p>
            <a:pPr>
              <a:lnSpc>
                <a:spcPct val="150000"/>
              </a:lnSpc>
              <a:buFont typeface="Wingdings" pitchFamily="2" charset="2"/>
              <a:buChar char="§"/>
            </a:pPr>
            <a:r>
              <a:rPr lang="en-US" dirty="0">
                <a:latin typeface="Times New Roman" pitchFamily="18" charset="0"/>
                <a:cs typeface="Times New Roman" pitchFamily="18" charset="0"/>
              </a:rPr>
              <a:t>Autism.</a:t>
            </a:r>
          </a:p>
        </p:txBody>
      </p:sp>
      <p:sp>
        <p:nvSpPr>
          <p:cNvPr id="4" name="Slide Number Placeholder 3"/>
          <p:cNvSpPr>
            <a:spLocks noGrp="1"/>
          </p:cNvSpPr>
          <p:nvPr>
            <p:ph type="sldNum" sz="quarter" idx="11"/>
          </p:nvPr>
        </p:nvSpPr>
        <p:spPr/>
        <p:txBody>
          <a:bodyPr/>
          <a:lstStyle/>
          <a:p>
            <a:fld id="{C1AB3586-9833-407A-8B3B-FAE83F554AD2}" type="slidenum">
              <a:rPr lang="en-US" smtClean="0"/>
              <a:pPr/>
              <a:t>85</a:t>
            </a:fld>
            <a:endParaRPr lang="en-US"/>
          </a:p>
        </p:txBody>
      </p:sp>
    </p:spTree>
    <p:extLst>
      <p:ext uri="{BB962C8B-B14F-4D97-AF65-F5344CB8AC3E}">
        <p14:creationId xmlns:p14="http://schemas.microsoft.com/office/powerpoint/2010/main" val="4778306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34" y="571481"/>
            <a:ext cx="4000627" cy="2786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572000" y="1285860"/>
            <a:ext cx="4572000" cy="923330"/>
          </a:xfrm>
          <a:prstGeom prst="rect">
            <a:avLst/>
          </a:prstGeom>
        </p:spPr>
        <p:txBody>
          <a:bodyPr wrap="square">
            <a:spAutoFit/>
          </a:bodyPr>
          <a:lstStyle/>
          <a:p>
            <a:pPr algn="ctr"/>
            <a:r>
              <a:rPr lang="en-US" dirty="0">
                <a:latin typeface="Times New Roman" pitchFamily="18" charset="0"/>
                <a:cs typeface="Times New Roman" pitchFamily="18" charset="0"/>
              </a:rPr>
              <a:t>Traumatic gingival injury</a:t>
            </a:r>
          </a:p>
          <a:p>
            <a:pPr algn="ctr"/>
            <a:r>
              <a:rPr lang="en-US" dirty="0">
                <a:latin typeface="Times New Roman" pitchFamily="18" charset="0"/>
                <a:cs typeface="Times New Roman" pitchFamily="18" charset="0"/>
              </a:rPr>
              <a:t>inflicted by the fingernail that</a:t>
            </a:r>
          </a:p>
          <a:p>
            <a:pPr algn="ctr"/>
            <a:r>
              <a:rPr lang="en-US" dirty="0">
                <a:latin typeface="Times New Roman" pitchFamily="18" charset="0"/>
                <a:cs typeface="Times New Roman" pitchFamily="18" charset="0"/>
              </a:rPr>
              <a:t>has been teased from the gingival crevice.</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195" r="6676"/>
          <a:stretch/>
        </p:blipFill>
        <p:spPr bwMode="auto">
          <a:xfrm>
            <a:off x="5214942" y="4000504"/>
            <a:ext cx="3377186" cy="2305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285720" y="4786322"/>
            <a:ext cx="5154769" cy="707886"/>
          </a:xfrm>
          <a:prstGeom prst="rect">
            <a:avLst/>
          </a:prstGeom>
        </p:spPr>
        <p:txBody>
          <a:bodyPr wrap="square">
            <a:spAutoFit/>
          </a:bodyPr>
          <a:lstStyle/>
          <a:p>
            <a:pPr algn="ctr"/>
            <a:r>
              <a:rPr lang="en-US" sz="2000" dirty="0">
                <a:latin typeface="Times New Roman" pitchFamily="18" charset="0"/>
                <a:cs typeface="Times New Roman" pitchFamily="18" charset="0"/>
              </a:rPr>
              <a:t>Generalized, self-inflicted</a:t>
            </a:r>
          </a:p>
          <a:p>
            <a:pPr algn="ctr"/>
            <a:r>
              <a:rPr lang="en-US" sz="2000" dirty="0">
                <a:latin typeface="Times New Roman" pitchFamily="18" charset="0"/>
                <a:cs typeface="Times New Roman" pitchFamily="18" charset="0"/>
              </a:rPr>
              <a:t>ulceration of the attached gingiva</a:t>
            </a:r>
          </a:p>
        </p:txBody>
      </p:sp>
      <p:sp>
        <p:nvSpPr>
          <p:cNvPr id="2" name="Slide Number Placeholder 1"/>
          <p:cNvSpPr>
            <a:spLocks noGrp="1"/>
          </p:cNvSpPr>
          <p:nvPr>
            <p:ph type="sldNum" sz="quarter" idx="11"/>
          </p:nvPr>
        </p:nvSpPr>
        <p:spPr/>
        <p:txBody>
          <a:bodyPr/>
          <a:lstStyle/>
          <a:p>
            <a:fld id="{C1AB3586-9833-407A-8B3B-FAE83F554AD2}" type="slidenum">
              <a:rPr lang="en-US" smtClean="0"/>
              <a:pPr/>
              <a:t>86</a:t>
            </a:fld>
            <a:endParaRPr lang="en-US"/>
          </a:p>
        </p:txBody>
      </p:sp>
    </p:spTree>
    <p:extLst>
      <p:ext uri="{BB962C8B-B14F-4D97-AF65-F5344CB8AC3E}">
        <p14:creationId xmlns:p14="http://schemas.microsoft.com/office/powerpoint/2010/main" val="28346580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828800"/>
            <a:ext cx="9296400" cy="3657599"/>
          </a:xfrm>
        </p:spPr>
        <p:txBody>
          <a:bodyPr>
            <a:noAutofit/>
          </a:bodyPr>
          <a:lstStyle/>
          <a:p>
            <a:pPr marL="18288" indent="0">
              <a:lnSpc>
                <a:spcPct val="150000"/>
              </a:lnSpc>
              <a:buNone/>
            </a:pPr>
            <a:r>
              <a:rPr lang="en-US" sz="2800" b="1" dirty="0">
                <a:solidFill>
                  <a:srgbClr val="FFFF00"/>
                </a:solidFill>
                <a:effectLst/>
                <a:latin typeface="Times New Roman" pitchFamily="18" charset="0"/>
                <a:cs typeface="Times New Roman" pitchFamily="18" charset="0"/>
              </a:rPr>
              <a:t>   </a:t>
            </a:r>
            <a:r>
              <a:rPr lang="en-US" sz="2000" b="1" dirty="0">
                <a:solidFill>
                  <a:srgbClr val="FFFF00"/>
                </a:solidFill>
                <a:effectLst/>
                <a:latin typeface="Times New Roman" pitchFamily="18" charset="0"/>
                <a:cs typeface="Times New Roman" pitchFamily="18" charset="0"/>
              </a:rPr>
              <a:t>Congenital </a:t>
            </a:r>
            <a:r>
              <a:rPr lang="en-US" sz="2000" b="1" dirty="0" err="1">
                <a:solidFill>
                  <a:srgbClr val="FFFF00"/>
                </a:solidFill>
                <a:effectLst/>
                <a:latin typeface="Times New Roman" pitchFamily="18" charset="0"/>
                <a:cs typeface="Times New Roman" pitchFamily="18" charset="0"/>
              </a:rPr>
              <a:t>Epulis</a:t>
            </a:r>
            <a:r>
              <a:rPr lang="en-US" sz="2000" b="1" dirty="0">
                <a:solidFill>
                  <a:srgbClr val="FFFF00"/>
                </a:solidFill>
                <a:effectLst/>
                <a:latin typeface="Times New Roman" pitchFamily="18" charset="0"/>
                <a:cs typeface="Times New Roman" pitchFamily="18" charset="0"/>
              </a:rPr>
              <a:t>:</a:t>
            </a:r>
          </a:p>
          <a:p>
            <a:pPr>
              <a:lnSpc>
                <a:spcPct val="150000"/>
              </a:lnSpc>
              <a:buFont typeface="Wingdings" pitchFamily="2" charset="2"/>
              <a:buChar char="§"/>
            </a:pPr>
            <a:r>
              <a:rPr lang="en-US" sz="2000" dirty="0">
                <a:effectLst/>
                <a:latin typeface="Times New Roman" pitchFamily="18" charset="0"/>
                <a:cs typeface="Times New Roman" pitchFamily="18" charset="0"/>
              </a:rPr>
              <a:t>Congenital </a:t>
            </a:r>
            <a:r>
              <a:rPr lang="en-US" sz="2000" dirty="0" err="1">
                <a:effectLst/>
                <a:latin typeface="Times New Roman" pitchFamily="18" charset="0"/>
                <a:cs typeface="Times New Roman" pitchFamily="18" charset="0"/>
              </a:rPr>
              <a:t>Epulis</a:t>
            </a:r>
            <a:r>
              <a:rPr lang="en-US" sz="2000" dirty="0">
                <a:effectLst/>
                <a:latin typeface="Times New Roman" pitchFamily="18" charset="0"/>
                <a:cs typeface="Times New Roman" pitchFamily="18" charset="0"/>
              </a:rPr>
              <a:t> of newborn is a rare gingival </a:t>
            </a:r>
            <a:r>
              <a:rPr lang="en-US" sz="2000" dirty="0" err="1">
                <a:effectLst/>
                <a:latin typeface="Times New Roman" pitchFamily="18" charset="0"/>
                <a:cs typeface="Times New Roman" pitchFamily="18" charset="0"/>
              </a:rPr>
              <a:t>tumour</a:t>
            </a:r>
            <a:r>
              <a:rPr lang="en-US" sz="2000" dirty="0">
                <a:effectLst/>
                <a:latin typeface="Times New Roman" pitchFamily="18" charset="0"/>
                <a:cs typeface="Times New Roman" pitchFamily="18" charset="0"/>
              </a:rPr>
              <a:t> that occurs along the alveolar ridge. </a:t>
            </a:r>
          </a:p>
          <a:p>
            <a:pPr>
              <a:lnSpc>
                <a:spcPct val="150000"/>
              </a:lnSpc>
              <a:buFont typeface="Wingdings" pitchFamily="2" charset="2"/>
              <a:buChar char="§"/>
            </a:pPr>
            <a:r>
              <a:rPr lang="en-US" sz="2000" dirty="0">
                <a:effectLst/>
                <a:latin typeface="Times New Roman" pitchFamily="18" charset="0"/>
                <a:cs typeface="Times New Roman" pitchFamily="18" charset="0"/>
              </a:rPr>
              <a:t>It is usually without associated abnormalities of the teeth or additional congenital malformations. </a:t>
            </a:r>
          </a:p>
          <a:p>
            <a:pPr>
              <a:lnSpc>
                <a:spcPct val="150000"/>
              </a:lnSpc>
              <a:buFont typeface="Wingdings" pitchFamily="2" charset="2"/>
              <a:buChar char="§"/>
            </a:pPr>
            <a:r>
              <a:rPr lang="en-US" sz="2000" dirty="0">
                <a:effectLst/>
                <a:latin typeface="Times New Roman" pitchFamily="18" charset="0"/>
                <a:cs typeface="Times New Roman" pitchFamily="18" charset="0"/>
              </a:rPr>
              <a:t>Clinically it presents as a smooth well defined </a:t>
            </a:r>
            <a:r>
              <a:rPr lang="en-US" sz="2000" dirty="0" err="1">
                <a:effectLst/>
                <a:latin typeface="Times New Roman" pitchFamily="18" charset="0"/>
                <a:cs typeface="Times New Roman" pitchFamily="18" charset="0"/>
              </a:rPr>
              <a:t>erythmatous</a:t>
            </a:r>
            <a:r>
              <a:rPr lang="en-US" sz="2000" dirty="0">
                <a:effectLst/>
                <a:latin typeface="Times New Roman" pitchFamily="18" charset="0"/>
                <a:cs typeface="Times New Roman" pitchFamily="18" charset="0"/>
              </a:rPr>
              <a:t> masses arising from gum pad. Size may be large enough to lift the upper lip. The </a:t>
            </a:r>
            <a:r>
              <a:rPr lang="en-US" sz="2000" dirty="0" err="1">
                <a:effectLst/>
                <a:latin typeface="Times New Roman" pitchFamily="18" charset="0"/>
                <a:cs typeface="Times New Roman" pitchFamily="18" charset="0"/>
              </a:rPr>
              <a:t>unerupted</a:t>
            </a:r>
            <a:r>
              <a:rPr lang="en-US" sz="2000" dirty="0">
                <a:effectLst/>
                <a:latin typeface="Times New Roman" pitchFamily="18" charset="0"/>
                <a:cs typeface="Times New Roman" pitchFamily="18" charset="0"/>
              </a:rPr>
              <a:t> teeth are not affected usually and can be seen in MRI </a:t>
            </a:r>
          </a:p>
        </p:txBody>
      </p:sp>
      <p:sp>
        <p:nvSpPr>
          <p:cNvPr id="3" name="Title 2"/>
          <p:cNvSpPr>
            <a:spLocks noGrp="1"/>
          </p:cNvSpPr>
          <p:nvPr>
            <p:ph type="title"/>
          </p:nvPr>
        </p:nvSpPr>
        <p:spPr>
          <a:xfrm>
            <a:off x="2071670" y="0"/>
            <a:ext cx="6010292" cy="871518"/>
          </a:xfrm>
        </p:spPr>
        <p:txBody>
          <a:bodyPr/>
          <a:lstStyle/>
          <a:p>
            <a:pPr algn="ctr"/>
            <a:r>
              <a:rPr lang="en-US" sz="3600" b="1" dirty="0">
                <a:solidFill>
                  <a:srgbClr val="FFC000"/>
                </a:solidFill>
                <a:effectLst/>
                <a:latin typeface="Times New Roman" pitchFamily="18" charset="0"/>
                <a:cs typeface="Times New Roman" pitchFamily="18" charset="0"/>
              </a:rPr>
              <a:t>Congenital Anomalies</a:t>
            </a:r>
            <a:endParaRPr lang="en-US" sz="3600" dirty="0">
              <a:solidFill>
                <a:srgbClr val="FFC000"/>
              </a:solidFill>
              <a:effectLst/>
              <a:latin typeface="Times New Roman" pitchFamily="18" charset="0"/>
              <a:cs typeface="Times New Roman" pitchFamily="18" charset="0"/>
            </a:endParaRPr>
          </a:p>
        </p:txBody>
      </p:sp>
      <p:sp>
        <p:nvSpPr>
          <p:cNvPr id="4" name="Slide Number Placeholder 3"/>
          <p:cNvSpPr>
            <a:spLocks noGrp="1"/>
          </p:cNvSpPr>
          <p:nvPr>
            <p:ph type="sldNum" sz="quarter" idx="11"/>
          </p:nvPr>
        </p:nvSpPr>
        <p:spPr/>
        <p:txBody>
          <a:bodyPr/>
          <a:lstStyle/>
          <a:p>
            <a:fld id="{C1AB3586-9833-407A-8B3B-FAE83F554AD2}" type="slidenum">
              <a:rPr lang="en-US" smtClean="0"/>
              <a:pPr/>
              <a:t>87</a:t>
            </a:fld>
            <a:endParaRPr lang="en-US"/>
          </a:p>
        </p:txBody>
      </p:sp>
    </p:spTree>
    <p:extLst>
      <p:ext uri="{BB962C8B-B14F-4D97-AF65-F5344CB8AC3E}">
        <p14:creationId xmlns:p14="http://schemas.microsoft.com/office/powerpoint/2010/main" val="12409320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genital epulis: A rare benign tumor in the newborn Diniz M B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10" y="500042"/>
            <a:ext cx="3071834" cy="2309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714744" y="1214422"/>
            <a:ext cx="5429256" cy="400110"/>
          </a:xfrm>
          <a:prstGeom prst="rect">
            <a:avLst/>
          </a:prstGeom>
          <a:noFill/>
        </p:spPr>
        <p:txBody>
          <a:bodyPr wrap="square" rtlCol="0">
            <a:spAutoFit/>
          </a:bodyPr>
          <a:lstStyle/>
          <a:p>
            <a:pPr marL="457200" indent="-457200">
              <a:buFont typeface="Wingdings" pitchFamily="2" charset="2"/>
              <a:buChar char="§"/>
            </a:pPr>
            <a:r>
              <a:rPr lang="en-US" sz="2000" dirty="0">
                <a:latin typeface="Times New Roman" pitchFamily="18" charset="0"/>
                <a:cs typeface="Times New Roman" pitchFamily="18" charset="0"/>
              </a:rPr>
              <a:t>Treatment- Surgical excision.</a:t>
            </a:r>
          </a:p>
        </p:txBody>
      </p:sp>
      <p:sp>
        <p:nvSpPr>
          <p:cNvPr id="2" name="Slide Number Placeholder 1"/>
          <p:cNvSpPr>
            <a:spLocks noGrp="1"/>
          </p:cNvSpPr>
          <p:nvPr>
            <p:ph type="sldNum" sz="quarter" idx="11"/>
          </p:nvPr>
        </p:nvSpPr>
        <p:spPr/>
        <p:txBody>
          <a:bodyPr/>
          <a:lstStyle/>
          <a:p>
            <a:fld id="{C1AB3586-9833-407A-8B3B-FAE83F554AD2}" type="slidenum">
              <a:rPr lang="en-US" smtClean="0"/>
              <a:pPr/>
              <a:t>88</a:t>
            </a:fld>
            <a:endParaRPr lang="en-US"/>
          </a:p>
        </p:txBody>
      </p:sp>
    </p:spTree>
    <p:extLst>
      <p:ext uri="{BB962C8B-B14F-4D97-AF65-F5344CB8AC3E}">
        <p14:creationId xmlns:p14="http://schemas.microsoft.com/office/powerpoint/2010/main" val="5873196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304800"/>
            <a:ext cx="8382000" cy="3657599"/>
          </a:xfrm>
        </p:spPr>
        <p:txBody>
          <a:bodyPr>
            <a:normAutofit/>
          </a:bodyPr>
          <a:lstStyle/>
          <a:p>
            <a:pPr>
              <a:buNone/>
            </a:pPr>
            <a:r>
              <a:rPr lang="en-US" sz="2800" b="1" dirty="0">
                <a:solidFill>
                  <a:srgbClr val="FFC000"/>
                </a:solidFill>
                <a:effectLst/>
                <a:latin typeface="Times New Roman" pitchFamily="18" charset="0"/>
                <a:cs typeface="Times New Roman" pitchFamily="18" charset="0"/>
              </a:rPr>
              <a:t>Congenital Gum </a:t>
            </a:r>
            <a:r>
              <a:rPr lang="en-US" sz="2800" b="1" dirty="0" err="1">
                <a:solidFill>
                  <a:srgbClr val="FFC000"/>
                </a:solidFill>
                <a:effectLst/>
                <a:latin typeface="Times New Roman" pitchFamily="18" charset="0"/>
                <a:cs typeface="Times New Roman" pitchFamily="18" charset="0"/>
              </a:rPr>
              <a:t>Synechiae</a:t>
            </a:r>
            <a:r>
              <a:rPr lang="en-US" sz="2800" b="1" dirty="0">
                <a:solidFill>
                  <a:srgbClr val="FFC000"/>
                </a:solidFill>
                <a:effectLst/>
                <a:latin typeface="Times New Roman" pitchFamily="18" charset="0"/>
                <a:cs typeface="Times New Roman" pitchFamily="18" charset="0"/>
              </a:rPr>
              <a:t>:</a:t>
            </a:r>
          </a:p>
          <a:p>
            <a:pPr>
              <a:buNone/>
            </a:pPr>
            <a:endParaRPr lang="en-US" sz="2800" dirty="0">
              <a:solidFill>
                <a:srgbClr val="FFC000"/>
              </a:solidFill>
              <a:effectLst/>
              <a:latin typeface="Times New Roman" pitchFamily="18" charset="0"/>
              <a:cs typeface="Times New Roman" pitchFamily="18" charset="0"/>
            </a:endParaRPr>
          </a:p>
          <a:p>
            <a:pPr algn="just">
              <a:lnSpc>
                <a:spcPct val="150000"/>
              </a:lnSpc>
              <a:buFont typeface="Wingdings" pitchFamily="2" charset="2"/>
              <a:buChar char="§"/>
            </a:pPr>
            <a:r>
              <a:rPr lang="en-US" sz="2000" dirty="0">
                <a:effectLst/>
                <a:latin typeface="Times New Roman" pitchFamily="18" charset="0"/>
                <a:cs typeface="Times New Roman" pitchFamily="18" charset="0"/>
              </a:rPr>
              <a:t>It is characterized by congenital adhesions between different parts of oral cavity. It is rare type of disease. It causes difficulty in breathing and respiration soon after birth.</a:t>
            </a:r>
          </a:p>
        </p:txBody>
      </p:sp>
      <p:pic>
        <p:nvPicPr>
          <p:cNvPr id="2050" name="Picture 2" descr="View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950" y="4714884"/>
            <a:ext cx="2351705" cy="1816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p:cNvSpPr>
            <a:spLocks noGrp="1"/>
          </p:cNvSpPr>
          <p:nvPr>
            <p:ph type="sldNum" sz="quarter" idx="11"/>
          </p:nvPr>
        </p:nvSpPr>
        <p:spPr/>
        <p:txBody>
          <a:bodyPr/>
          <a:lstStyle/>
          <a:p>
            <a:fld id="{C1AB3586-9833-407A-8B3B-FAE83F554AD2}" type="slidenum">
              <a:rPr lang="en-US" smtClean="0"/>
              <a:pPr/>
              <a:t>89</a:t>
            </a:fld>
            <a:endParaRPr lang="en-US"/>
          </a:p>
        </p:txBody>
      </p:sp>
    </p:spTree>
    <p:extLst>
      <p:ext uri="{BB962C8B-B14F-4D97-AF65-F5344CB8AC3E}">
        <p14:creationId xmlns:p14="http://schemas.microsoft.com/office/powerpoint/2010/main" val="287169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685800"/>
            <a:ext cx="8534400" cy="4937968"/>
          </a:xfrm>
        </p:spPr>
        <p:txBody>
          <a:bodyPr>
            <a:noAutofit/>
          </a:bodyPr>
          <a:lstStyle/>
          <a:p>
            <a:pPr algn="just">
              <a:lnSpc>
                <a:spcPct val="150000"/>
              </a:lnSpc>
            </a:pPr>
            <a:r>
              <a:rPr lang="en-US" sz="2200" dirty="0"/>
              <a:t>Terminal edge or border of the gingiva that surrounds the teeth in collar-like fashion. </a:t>
            </a:r>
          </a:p>
          <a:p>
            <a:pPr algn="just">
              <a:lnSpc>
                <a:spcPct val="150000"/>
              </a:lnSpc>
            </a:pPr>
            <a:r>
              <a:rPr lang="en-US" sz="2200" dirty="0"/>
              <a:t>In about </a:t>
            </a:r>
            <a:r>
              <a:rPr lang="en-US" sz="2200" dirty="0">
                <a:solidFill>
                  <a:srgbClr val="FFC000"/>
                </a:solidFill>
              </a:rPr>
              <a:t>50% of cases- </a:t>
            </a:r>
            <a:r>
              <a:rPr lang="en-US" sz="2200" dirty="0"/>
              <a:t>demarcated from the adjacent attached gingiva- shallow linear depression- the </a:t>
            </a:r>
            <a:r>
              <a:rPr lang="en-US" sz="2200" i="1" dirty="0">
                <a:solidFill>
                  <a:srgbClr val="FFC000"/>
                </a:solidFill>
              </a:rPr>
              <a:t>free gingival groove</a:t>
            </a:r>
            <a:r>
              <a:rPr lang="en-US" sz="2200" dirty="0">
                <a:solidFill>
                  <a:srgbClr val="FFC000"/>
                </a:solidFill>
              </a:rPr>
              <a:t>. </a:t>
            </a:r>
          </a:p>
          <a:p>
            <a:pPr algn="just">
              <a:lnSpc>
                <a:spcPct val="150000"/>
              </a:lnSpc>
            </a:pPr>
            <a:r>
              <a:rPr lang="en-US" sz="2200" dirty="0"/>
              <a:t>Usually about 1 mm wide, and may be separated from the tooth surface with a periodontal probe.</a:t>
            </a:r>
            <a:endParaRPr lang="en-US" sz="2200" dirty="0">
              <a:effectLst/>
              <a:latin typeface="Times New Roman" pitchFamily="18" charset="0"/>
              <a:cs typeface="Times New Roman" pitchFamily="18" charset="0"/>
            </a:endParaRPr>
          </a:p>
        </p:txBody>
      </p:sp>
      <p:sp>
        <p:nvSpPr>
          <p:cNvPr id="3" name="Title 2"/>
          <p:cNvSpPr>
            <a:spLocks noGrp="1"/>
          </p:cNvSpPr>
          <p:nvPr>
            <p:ph type="title"/>
          </p:nvPr>
        </p:nvSpPr>
        <p:spPr>
          <a:xfrm>
            <a:off x="-1066800" y="381000"/>
            <a:ext cx="10020300" cy="914400"/>
          </a:xfrm>
        </p:spPr>
        <p:txBody>
          <a:bodyPr/>
          <a:lstStyle/>
          <a:p>
            <a:r>
              <a:rPr lang="en-US" sz="4400" b="1" dirty="0">
                <a:solidFill>
                  <a:srgbClr val="FFC000"/>
                </a:solidFill>
                <a:effectLst/>
                <a:latin typeface="Tempus Sans ITC" pitchFamily="82" charset="0"/>
              </a:rPr>
              <a:t>        Marginal/Unattached Gingiva </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334000" y="4503973"/>
            <a:ext cx="3505200" cy="2190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6019800" y="5943600"/>
            <a:ext cx="2057400" cy="338554"/>
          </a:xfrm>
          <a:prstGeom prst="rect">
            <a:avLst/>
          </a:prstGeom>
          <a:solidFill>
            <a:schemeClr val="tx1"/>
          </a:solidFill>
        </p:spPr>
        <p:txBody>
          <a:bodyPr wrap="square" rtlCol="0">
            <a:spAutoFit/>
          </a:bodyPr>
          <a:lstStyle/>
          <a:p>
            <a:pPr algn="ctr"/>
            <a:r>
              <a:rPr lang="en-US" sz="1600" b="1" dirty="0">
                <a:solidFill>
                  <a:srgbClr val="C00000"/>
                </a:solidFill>
              </a:rPr>
              <a:t>Marginal gingiva</a:t>
            </a:r>
          </a:p>
        </p:txBody>
      </p:sp>
      <p:cxnSp>
        <p:nvCxnSpPr>
          <p:cNvPr id="8" name="Straight Arrow Connector 7"/>
          <p:cNvCxnSpPr/>
          <p:nvPr/>
        </p:nvCxnSpPr>
        <p:spPr>
          <a:xfrm flipV="1">
            <a:off x="4786314" y="5715016"/>
            <a:ext cx="1500198" cy="42862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1"/>
          </p:nvPr>
        </p:nvSpPr>
        <p:spPr/>
        <p:txBody>
          <a:bodyPr/>
          <a:lstStyle/>
          <a:p>
            <a:fld id="{C1AB3586-9833-407A-8B3B-FAE83F554AD2}" type="slidenum">
              <a:rPr lang="en-US" smtClean="0"/>
              <a:pPr/>
              <a:t>9</a:t>
            </a:fld>
            <a:endParaRPr lang="en-US"/>
          </a:p>
        </p:txBody>
      </p:sp>
    </p:spTree>
    <p:extLst>
      <p:ext uri="{BB962C8B-B14F-4D97-AF65-F5344CB8AC3E}">
        <p14:creationId xmlns:p14="http://schemas.microsoft.com/office/powerpoint/2010/main" val="239340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20" y="1071546"/>
            <a:ext cx="8858280" cy="3690949"/>
          </a:xfrm>
        </p:spPr>
        <p:txBody>
          <a:bodyPr>
            <a:noAutofit/>
          </a:bodyPr>
          <a:lstStyle/>
          <a:p>
            <a:pPr marL="18288" indent="0">
              <a:lnSpc>
                <a:spcPct val="150000"/>
              </a:lnSpc>
              <a:buNone/>
            </a:pPr>
            <a:r>
              <a:rPr lang="en-US" sz="2800" b="1" dirty="0" err="1">
                <a:solidFill>
                  <a:srgbClr val="FFFF00"/>
                </a:solidFill>
                <a:effectLst/>
                <a:latin typeface="Times New Roman" pitchFamily="18" charset="0"/>
                <a:cs typeface="Times New Roman" pitchFamily="18" charset="0"/>
              </a:rPr>
              <a:t>Parulis</a:t>
            </a:r>
            <a:r>
              <a:rPr lang="en-US" sz="2800" b="1" dirty="0">
                <a:solidFill>
                  <a:srgbClr val="FFFF00"/>
                </a:solidFill>
                <a:effectLst/>
                <a:latin typeface="Times New Roman" pitchFamily="18" charset="0"/>
                <a:cs typeface="Times New Roman" pitchFamily="18" charset="0"/>
              </a:rPr>
              <a:t>  </a:t>
            </a:r>
            <a:r>
              <a:rPr lang="en-US" sz="2800" dirty="0">
                <a:solidFill>
                  <a:srgbClr val="FFFF00"/>
                </a:solidFill>
                <a:effectLst/>
                <a:latin typeface="Times New Roman" pitchFamily="18" charset="0"/>
                <a:cs typeface="Times New Roman" pitchFamily="18" charset="0"/>
              </a:rPr>
              <a:t>or </a:t>
            </a:r>
            <a:r>
              <a:rPr lang="en-US" sz="2800" b="1" dirty="0">
                <a:solidFill>
                  <a:srgbClr val="FFFF00"/>
                </a:solidFill>
                <a:effectLst/>
                <a:latin typeface="Times New Roman" pitchFamily="18" charset="0"/>
                <a:cs typeface="Times New Roman" pitchFamily="18" charset="0"/>
              </a:rPr>
              <a:t>Gumboil-</a:t>
            </a:r>
          </a:p>
          <a:p>
            <a:pPr>
              <a:lnSpc>
                <a:spcPct val="150000"/>
              </a:lnSpc>
              <a:buFont typeface="Wingdings" pitchFamily="2" charset="2"/>
              <a:buChar char="§"/>
            </a:pPr>
            <a:r>
              <a:rPr lang="en-US" sz="2000" dirty="0">
                <a:effectLst/>
                <a:latin typeface="Times New Roman" pitchFamily="18" charset="0"/>
                <a:cs typeface="Times New Roman" pitchFamily="18" charset="0"/>
              </a:rPr>
              <a:t>It is a localized area of inflamed granulation tissue that occurs at the end point of a sinus tract that is draining from a </a:t>
            </a:r>
            <a:r>
              <a:rPr lang="en-US" sz="2000" dirty="0" err="1">
                <a:solidFill>
                  <a:srgbClr val="FFFF00"/>
                </a:solidFill>
                <a:effectLst/>
                <a:latin typeface="Times New Roman" pitchFamily="18" charset="0"/>
                <a:cs typeface="Times New Roman" pitchFamily="18" charset="0"/>
              </a:rPr>
              <a:t>nonvital</a:t>
            </a:r>
            <a:r>
              <a:rPr lang="en-US" sz="2000" dirty="0">
                <a:solidFill>
                  <a:srgbClr val="FFFF00"/>
                </a:solidFill>
                <a:effectLst/>
                <a:latin typeface="Times New Roman" pitchFamily="18" charset="0"/>
                <a:cs typeface="Times New Roman" pitchFamily="18" charset="0"/>
              </a:rPr>
              <a:t> tooth</a:t>
            </a:r>
            <a:r>
              <a:rPr lang="en-US" sz="2000" dirty="0">
                <a:effectLst/>
                <a:latin typeface="Times New Roman" pitchFamily="18" charset="0"/>
                <a:cs typeface="Times New Roman" pitchFamily="18" charset="0"/>
              </a:rPr>
              <a:t>. </a:t>
            </a:r>
          </a:p>
          <a:p>
            <a:pPr>
              <a:lnSpc>
                <a:spcPct val="150000"/>
              </a:lnSpc>
              <a:buFont typeface="Wingdings" pitchFamily="2" charset="2"/>
              <a:buChar char="§"/>
            </a:pPr>
            <a:r>
              <a:rPr lang="en-US" sz="2000" dirty="0">
                <a:effectLst/>
                <a:latin typeface="Times New Roman" pitchFamily="18" charset="0"/>
                <a:cs typeface="Times New Roman" pitchFamily="18" charset="0"/>
              </a:rPr>
              <a:t>It appears as a soft , solitary reddish papule, located apical and facial to a chronically abscessed tooth, usually on or near the labial </a:t>
            </a:r>
            <a:r>
              <a:rPr lang="en-US" sz="2000" dirty="0" err="1">
                <a:effectLst/>
                <a:latin typeface="Times New Roman" pitchFamily="18" charset="0"/>
                <a:cs typeface="Times New Roman" pitchFamily="18" charset="0"/>
              </a:rPr>
              <a:t>mucogingival</a:t>
            </a:r>
            <a:r>
              <a:rPr lang="en-US" sz="2000" dirty="0">
                <a:effectLst/>
                <a:latin typeface="Times New Roman" pitchFamily="18" charset="0"/>
                <a:cs typeface="Times New Roman" pitchFamily="18" charset="0"/>
              </a:rPr>
              <a:t> junction.</a:t>
            </a:r>
          </a:p>
        </p:txBody>
      </p:sp>
      <p:sp>
        <p:nvSpPr>
          <p:cNvPr id="3" name="Title 2"/>
          <p:cNvSpPr>
            <a:spLocks noGrp="1"/>
          </p:cNvSpPr>
          <p:nvPr>
            <p:ph type="title"/>
          </p:nvPr>
        </p:nvSpPr>
        <p:spPr>
          <a:xfrm>
            <a:off x="1143000" y="152400"/>
            <a:ext cx="7543800" cy="914400"/>
          </a:xfrm>
        </p:spPr>
        <p:txBody>
          <a:bodyPr/>
          <a:lstStyle/>
          <a:p>
            <a:r>
              <a:rPr lang="en-US" sz="3200" b="1" dirty="0">
                <a:solidFill>
                  <a:srgbClr val="FFC000"/>
                </a:solidFill>
                <a:effectLst/>
                <a:latin typeface="Times New Roman" pitchFamily="18" charset="0"/>
                <a:cs typeface="Times New Roman" pitchFamily="18" charset="0"/>
              </a:rPr>
              <a:t>LOCALIZED GINGIVAL LESIONS</a:t>
            </a:r>
          </a:p>
        </p:txBody>
      </p:sp>
      <p:pic>
        <p:nvPicPr>
          <p:cNvPr id="4" name="Picture 3" descr="parulis_2-759x822-1 (1).jpg"/>
          <p:cNvPicPr>
            <a:picLocks noChangeAspect="1"/>
          </p:cNvPicPr>
          <p:nvPr/>
        </p:nvPicPr>
        <p:blipFill>
          <a:blip r:embed="rId2"/>
          <a:srcRect t="11084"/>
          <a:stretch>
            <a:fillRect/>
          </a:stretch>
        </p:blipFill>
        <p:spPr>
          <a:xfrm>
            <a:off x="6500826" y="4357694"/>
            <a:ext cx="2380375" cy="2292203"/>
          </a:xfrm>
          <a:prstGeom prst="rect">
            <a:avLst/>
          </a:prstGeom>
        </p:spPr>
      </p:pic>
      <p:sp>
        <p:nvSpPr>
          <p:cNvPr id="5" name="Slide Number Placeholder 4"/>
          <p:cNvSpPr>
            <a:spLocks noGrp="1"/>
          </p:cNvSpPr>
          <p:nvPr>
            <p:ph type="sldNum" sz="quarter" idx="11"/>
          </p:nvPr>
        </p:nvSpPr>
        <p:spPr/>
        <p:txBody>
          <a:bodyPr/>
          <a:lstStyle/>
          <a:p>
            <a:fld id="{C1AB3586-9833-407A-8B3B-FAE83F554AD2}" type="slidenum">
              <a:rPr lang="en-US" smtClean="0"/>
              <a:pPr/>
              <a:t>90</a:t>
            </a:fld>
            <a:endParaRPr lang="en-US"/>
          </a:p>
        </p:txBody>
      </p:sp>
    </p:spTree>
    <p:extLst>
      <p:ext uri="{BB962C8B-B14F-4D97-AF65-F5344CB8AC3E}">
        <p14:creationId xmlns:p14="http://schemas.microsoft.com/office/powerpoint/2010/main" val="23703686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752600"/>
            <a:ext cx="8991600" cy="3657599"/>
          </a:xfrm>
        </p:spPr>
        <p:txBody>
          <a:bodyPr>
            <a:noAutofit/>
          </a:bodyPr>
          <a:lstStyle/>
          <a:p>
            <a:pPr marL="539750" indent="-360363">
              <a:lnSpc>
                <a:spcPct val="150000"/>
              </a:lnSpc>
              <a:buFont typeface="Wingdings" pitchFamily="2" charset="2"/>
              <a:buChar char="§"/>
            </a:pPr>
            <a:r>
              <a:rPr lang="en-US" sz="2000" dirty="0">
                <a:effectLst/>
                <a:latin typeface="Times New Roman" pitchFamily="18" charset="0"/>
                <a:cs typeface="Times New Roman" pitchFamily="18" charset="0"/>
              </a:rPr>
              <a:t>The </a:t>
            </a:r>
            <a:r>
              <a:rPr lang="en-US" sz="2000" dirty="0" err="1">
                <a:effectLst/>
                <a:latin typeface="Times New Roman" pitchFamily="18" charset="0"/>
                <a:cs typeface="Times New Roman" pitchFamily="18" charset="0"/>
              </a:rPr>
              <a:t>parulis</a:t>
            </a:r>
            <a:r>
              <a:rPr lang="en-US" sz="2000" dirty="0">
                <a:effectLst/>
                <a:latin typeface="Times New Roman" pitchFamily="18" charset="0"/>
                <a:cs typeface="Times New Roman" pitchFamily="18" charset="0"/>
              </a:rPr>
              <a:t> can be slightly yellow in the center and emit a purulent yellowish exudate on palpation.</a:t>
            </a:r>
          </a:p>
          <a:p>
            <a:pPr marL="539750" indent="-360363">
              <a:lnSpc>
                <a:spcPct val="150000"/>
              </a:lnSpc>
              <a:buFont typeface="Wingdings" pitchFamily="2" charset="2"/>
              <a:buChar char="§"/>
            </a:pPr>
            <a:r>
              <a:rPr lang="en-US" sz="2000" dirty="0">
                <a:effectLst/>
                <a:latin typeface="Times New Roman" pitchFamily="18" charset="0"/>
                <a:cs typeface="Times New Roman" pitchFamily="18" charset="0"/>
              </a:rPr>
              <a:t>Acute swelling and pain may accompany the condition in the sinus tract is obstructed.</a:t>
            </a:r>
          </a:p>
          <a:p>
            <a:pPr marL="539750" indent="-360363">
              <a:lnSpc>
                <a:spcPct val="150000"/>
              </a:lnSpc>
              <a:buFont typeface="Wingdings" pitchFamily="2" charset="2"/>
              <a:buChar char="§"/>
            </a:pPr>
            <a:r>
              <a:rPr lang="en-US" sz="2000" dirty="0">
                <a:solidFill>
                  <a:srgbClr val="FFFF00"/>
                </a:solidFill>
                <a:effectLst/>
                <a:latin typeface="Times New Roman" pitchFamily="18" charset="0"/>
                <a:cs typeface="Times New Roman" pitchFamily="18" charset="0"/>
              </a:rPr>
              <a:t>To locate the nonvital tooth which the parulis </a:t>
            </a:r>
            <a:r>
              <a:rPr lang="en-US" sz="2000" dirty="0" err="1">
                <a:solidFill>
                  <a:srgbClr val="FFFF00"/>
                </a:solidFill>
                <a:effectLst/>
                <a:latin typeface="Times New Roman" pitchFamily="18" charset="0"/>
                <a:cs typeface="Times New Roman" pitchFamily="18" charset="0"/>
              </a:rPr>
              <a:t>arises,a</a:t>
            </a:r>
            <a:r>
              <a:rPr lang="en-US" sz="2000" dirty="0">
                <a:solidFill>
                  <a:srgbClr val="FFFF00"/>
                </a:solidFill>
                <a:effectLst/>
                <a:latin typeface="Times New Roman" pitchFamily="18" charset="0"/>
                <a:cs typeface="Times New Roman" pitchFamily="18" charset="0"/>
              </a:rPr>
              <a:t> sterile gutta-percha point </a:t>
            </a:r>
            <a:r>
              <a:rPr lang="en-US" sz="2000" dirty="0">
                <a:effectLst/>
                <a:latin typeface="Times New Roman" pitchFamily="18" charset="0"/>
                <a:cs typeface="Times New Roman" pitchFamily="18" charset="0"/>
              </a:rPr>
              <a:t>may be inserted into the sinus-tract. </a:t>
            </a:r>
          </a:p>
          <a:p>
            <a:pPr marL="539750" indent="-360363">
              <a:lnSpc>
                <a:spcPct val="150000"/>
              </a:lnSpc>
              <a:buFont typeface="Wingdings" pitchFamily="2" charset="2"/>
              <a:buChar char="§"/>
            </a:pPr>
            <a:r>
              <a:rPr lang="en-US" sz="2000" dirty="0" err="1">
                <a:effectLst/>
                <a:latin typeface="Times New Roman" pitchFamily="18" charset="0"/>
                <a:cs typeface="Times New Roman" pitchFamily="18" charset="0"/>
              </a:rPr>
              <a:t>Periapical</a:t>
            </a:r>
            <a:r>
              <a:rPr lang="en-US" sz="2000" dirty="0">
                <a:effectLst/>
                <a:latin typeface="Times New Roman" pitchFamily="18" charset="0"/>
                <a:cs typeface="Times New Roman" pitchFamily="18" charset="0"/>
              </a:rPr>
              <a:t> radiographs are then taken to demonstrate the proximity of the gutta-percha point to the apex of the offending tooth.</a:t>
            </a:r>
          </a:p>
        </p:txBody>
      </p:sp>
      <p:sp>
        <p:nvSpPr>
          <p:cNvPr id="3" name="Slide Number Placeholder 2"/>
          <p:cNvSpPr>
            <a:spLocks noGrp="1"/>
          </p:cNvSpPr>
          <p:nvPr>
            <p:ph type="sldNum" sz="quarter" idx="11"/>
          </p:nvPr>
        </p:nvSpPr>
        <p:spPr/>
        <p:txBody>
          <a:bodyPr/>
          <a:lstStyle/>
          <a:p>
            <a:fld id="{C1AB3586-9833-407A-8B3B-FAE83F554AD2}" type="slidenum">
              <a:rPr lang="en-US" smtClean="0"/>
              <a:pPr/>
              <a:t>91</a:t>
            </a:fld>
            <a:endParaRPr lang="en-US"/>
          </a:p>
        </p:txBody>
      </p:sp>
    </p:spTree>
    <p:extLst>
      <p:ext uri="{BB962C8B-B14F-4D97-AF65-F5344CB8AC3E}">
        <p14:creationId xmlns:p14="http://schemas.microsoft.com/office/powerpoint/2010/main" val="4738832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743200"/>
            <a:ext cx="8839200" cy="3657599"/>
          </a:xfrm>
        </p:spPr>
        <p:txBody>
          <a:bodyPr>
            <a:normAutofit/>
          </a:bodyPr>
          <a:lstStyle/>
          <a:p>
            <a:pPr marL="18288" indent="0">
              <a:buNone/>
            </a:pPr>
            <a:r>
              <a:rPr lang="en-US" sz="2000" dirty="0">
                <a:effectLst/>
                <a:latin typeface="Times New Roman" pitchFamily="18" charset="0"/>
                <a:cs typeface="Times New Roman" pitchFamily="18" charset="0"/>
              </a:rPr>
              <a:t>Treatment-</a:t>
            </a:r>
          </a:p>
          <a:p>
            <a:pPr marL="18288" indent="0">
              <a:buNone/>
            </a:pPr>
            <a:r>
              <a:rPr lang="en-US" sz="2000" dirty="0">
                <a:effectLst/>
                <a:latin typeface="Times New Roman" pitchFamily="18" charset="0"/>
                <a:cs typeface="Times New Roman" pitchFamily="18" charset="0"/>
              </a:rPr>
              <a:t>After the </a:t>
            </a:r>
            <a:r>
              <a:rPr lang="en-US" sz="2000" dirty="0" err="1">
                <a:effectLst/>
                <a:latin typeface="Times New Roman" pitchFamily="18" charset="0"/>
                <a:cs typeface="Times New Roman" pitchFamily="18" charset="0"/>
              </a:rPr>
              <a:t>nonvital</a:t>
            </a:r>
            <a:r>
              <a:rPr lang="en-US" sz="2000" dirty="0">
                <a:effectLst/>
                <a:latin typeface="Times New Roman" pitchFamily="18" charset="0"/>
                <a:cs typeface="Times New Roman" pitchFamily="18" charset="0"/>
              </a:rPr>
              <a:t> tooth is diagnosed, the treatment of choice is root canal therapy or extraction.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3733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85800"/>
            <a:ext cx="3717437"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p:cNvSpPr>
            <a:spLocks noGrp="1"/>
          </p:cNvSpPr>
          <p:nvPr>
            <p:ph type="sldNum" sz="quarter" idx="11"/>
          </p:nvPr>
        </p:nvSpPr>
        <p:spPr/>
        <p:txBody>
          <a:bodyPr/>
          <a:lstStyle/>
          <a:p>
            <a:fld id="{C1AB3586-9833-407A-8B3B-FAE83F554AD2}" type="slidenum">
              <a:rPr lang="en-US" smtClean="0"/>
              <a:pPr/>
              <a:t>92</a:t>
            </a:fld>
            <a:endParaRPr lang="en-US"/>
          </a:p>
        </p:txBody>
      </p:sp>
    </p:spTree>
    <p:extLst>
      <p:ext uri="{BB962C8B-B14F-4D97-AF65-F5344CB8AC3E}">
        <p14:creationId xmlns:p14="http://schemas.microsoft.com/office/powerpoint/2010/main" val="4895617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609600"/>
            <a:ext cx="7543800" cy="914400"/>
          </a:xfrm>
        </p:spPr>
        <p:txBody>
          <a:bodyPr/>
          <a:lstStyle/>
          <a:p>
            <a:r>
              <a:rPr lang="en-IN" sz="3200" b="1" dirty="0">
                <a:solidFill>
                  <a:srgbClr val="FFFF00"/>
                </a:solidFill>
              </a:rPr>
              <a:t>Conclusion</a:t>
            </a:r>
          </a:p>
        </p:txBody>
      </p:sp>
      <p:sp>
        <p:nvSpPr>
          <p:cNvPr id="3" name="Rectangle 2"/>
          <p:cNvSpPr/>
          <p:nvPr/>
        </p:nvSpPr>
        <p:spPr>
          <a:xfrm>
            <a:off x="500034" y="1643050"/>
            <a:ext cx="8358246" cy="4247317"/>
          </a:xfrm>
          <a:prstGeom prst="rect">
            <a:avLst/>
          </a:prstGeom>
        </p:spPr>
        <p:txBody>
          <a:bodyPr wrap="square">
            <a:spAutoFit/>
          </a:bodyPr>
          <a:lstStyle/>
          <a:p>
            <a:pPr marL="360363" indent="-360363" algn="just">
              <a:lnSpc>
                <a:spcPct val="150000"/>
              </a:lnSpc>
              <a:buFont typeface="Wingdings" pitchFamily="2" charset="2"/>
              <a:buChar char="q"/>
            </a:pPr>
            <a:r>
              <a:rPr lang="en-IN" sz="2000" dirty="0"/>
              <a:t>Irrelevant of age, gingival diseases have been found to occur right from children to older individuals. </a:t>
            </a:r>
          </a:p>
          <a:p>
            <a:pPr marL="360363" indent="-360363" algn="just">
              <a:lnSpc>
                <a:spcPct val="150000"/>
              </a:lnSpc>
              <a:buFont typeface="Wingdings" pitchFamily="2" charset="2"/>
              <a:buChar char="q"/>
            </a:pPr>
            <a:endParaRPr lang="en-IN" sz="2000" dirty="0"/>
          </a:p>
          <a:p>
            <a:pPr marL="360363" indent="-360363" algn="just">
              <a:lnSpc>
                <a:spcPct val="150000"/>
              </a:lnSpc>
              <a:buFont typeface="Wingdings" pitchFamily="2" charset="2"/>
              <a:buChar char="q"/>
            </a:pPr>
            <a:r>
              <a:rPr lang="en-IN" sz="2000" dirty="0"/>
              <a:t>Either incomplete knowledge about gingival diseases in childhood or ignoring them would put the </a:t>
            </a:r>
            <a:r>
              <a:rPr lang="en-IN" sz="2000" dirty="0" err="1"/>
              <a:t>periodontium</a:t>
            </a:r>
            <a:r>
              <a:rPr lang="en-IN" sz="2000" dirty="0"/>
              <a:t> in adults at risk.</a:t>
            </a:r>
          </a:p>
          <a:p>
            <a:pPr marL="360363" indent="-360363" algn="just">
              <a:lnSpc>
                <a:spcPct val="150000"/>
              </a:lnSpc>
              <a:buFont typeface="Wingdings" pitchFamily="2" charset="2"/>
              <a:buChar char="q"/>
            </a:pPr>
            <a:endParaRPr lang="en-IN" sz="2000" dirty="0"/>
          </a:p>
          <a:p>
            <a:pPr marL="360363" indent="-360363" algn="just">
              <a:lnSpc>
                <a:spcPct val="150000"/>
              </a:lnSpc>
              <a:buFont typeface="Wingdings" pitchFamily="2" charset="2"/>
              <a:buChar char="q"/>
            </a:pPr>
            <a:r>
              <a:rPr lang="en-IN" sz="2000" dirty="0"/>
              <a:t>Thus, regular oral health check-ups, patient education, parent counselling is the key for maintaining a healthy and hygienic oral cavity in childhood</a:t>
            </a:r>
          </a:p>
        </p:txBody>
      </p:sp>
      <p:sp>
        <p:nvSpPr>
          <p:cNvPr id="2" name="Slide Number Placeholder 1"/>
          <p:cNvSpPr>
            <a:spLocks noGrp="1"/>
          </p:cNvSpPr>
          <p:nvPr>
            <p:ph type="sldNum" sz="quarter" idx="11"/>
          </p:nvPr>
        </p:nvSpPr>
        <p:spPr/>
        <p:txBody>
          <a:bodyPr/>
          <a:lstStyle/>
          <a:p>
            <a:fld id="{C1AB3586-9833-407A-8B3B-FAE83F554AD2}" type="slidenum">
              <a:rPr lang="en-US" smtClean="0"/>
              <a:pPr/>
              <a:t>93</a:t>
            </a:fld>
            <a:endParaRPr lang="en-US"/>
          </a:p>
        </p:txBody>
      </p:sp>
    </p:spTree>
    <p:extLst>
      <p:ext uri="{BB962C8B-B14F-4D97-AF65-F5344CB8AC3E}">
        <p14:creationId xmlns:p14="http://schemas.microsoft.com/office/powerpoint/2010/main" val="40809544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533400"/>
            <a:ext cx="7543800" cy="914400"/>
          </a:xfrm>
        </p:spPr>
        <p:txBody>
          <a:bodyPr/>
          <a:lstStyle/>
          <a:p>
            <a:r>
              <a:rPr lang="en-US" sz="5400" b="1" dirty="0">
                <a:solidFill>
                  <a:srgbClr val="FFC000"/>
                </a:solidFill>
                <a:latin typeface="Tempus Sans ITC" pitchFamily="82" charset="0"/>
              </a:rPr>
              <a:t>References</a:t>
            </a:r>
            <a:endParaRPr lang="en-US" b="1" dirty="0">
              <a:latin typeface="Tempus Sans ITC" pitchFamily="82" charset="0"/>
            </a:endParaRPr>
          </a:p>
        </p:txBody>
      </p:sp>
      <p:sp>
        <p:nvSpPr>
          <p:cNvPr id="2" name="Rectangle 1"/>
          <p:cNvSpPr/>
          <p:nvPr/>
        </p:nvSpPr>
        <p:spPr>
          <a:xfrm>
            <a:off x="609600" y="1600200"/>
            <a:ext cx="8001000" cy="3000821"/>
          </a:xfrm>
          <a:prstGeom prst="rect">
            <a:avLst/>
          </a:prstGeom>
        </p:spPr>
        <p:txBody>
          <a:bodyPr wrap="square">
            <a:spAutoFit/>
          </a:bodyPr>
          <a:lstStyle/>
          <a:p>
            <a:pPr marL="266700" indent="-249238">
              <a:lnSpc>
                <a:spcPct val="150000"/>
              </a:lnSpc>
              <a:buFont typeface="Wingdings" pitchFamily="2" charset="2"/>
              <a:buChar char="§"/>
            </a:pPr>
            <a:r>
              <a:rPr lang="en-US" spc="55" dirty="0">
                <a:latin typeface="Times New Roman" pitchFamily="18" charset="0"/>
                <a:cs typeface="Times New Roman" pitchFamily="18" charset="0"/>
              </a:rPr>
              <a:t>Dentistry </a:t>
            </a:r>
            <a:r>
              <a:rPr lang="en-US" spc="30" dirty="0">
                <a:latin typeface="Times New Roman" pitchFamily="18" charset="0"/>
                <a:cs typeface="Times New Roman" pitchFamily="18" charset="0"/>
              </a:rPr>
              <a:t>For </a:t>
            </a:r>
            <a:r>
              <a:rPr lang="en-US" spc="45" dirty="0">
                <a:latin typeface="Times New Roman" pitchFamily="18" charset="0"/>
                <a:cs typeface="Times New Roman" pitchFamily="18" charset="0"/>
              </a:rPr>
              <a:t>The </a:t>
            </a:r>
            <a:r>
              <a:rPr lang="en-US" spc="-5" dirty="0">
                <a:latin typeface="Times New Roman" pitchFamily="18" charset="0"/>
                <a:cs typeface="Times New Roman" pitchFamily="18" charset="0"/>
              </a:rPr>
              <a:t>Child </a:t>
            </a:r>
            <a:r>
              <a:rPr lang="en-US" spc="-175" dirty="0">
                <a:latin typeface="Times New Roman" pitchFamily="18" charset="0"/>
                <a:cs typeface="Times New Roman" pitchFamily="18" charset="0"/>
              </a:rPr>
              <a:t>&amp; </a:t>
            </a:r>
            <a:r>
              <a:rPr lang="en-US" spc="25" dirty="0">
                <a:latin typeface="Times New Roman" pitchFamily="18" charset="0"/>
                <a:cs typeface="Times New Roman" pitchFamily="18" charset="0"/>
              </a:rPr>
              <a:t>Adolescent, </a:t>
            </a:r>
            <a:r>
              <a:rPr lang="en-US" spc="-150" dirty="0">
                <a:latin typeface="Times New Roman" pitchFamily="18" charset="0"/>
                <a:cs typeface="Times New Roman" pitchFamily="18" charset="0"/>
              </a:rPr>
              <a:t>MCDONALD, </a:t>
            </a:r>
            <a:r>
              <a:rPr lang="en-US" spc="15" dirty="0">
                <a:latin typeface="Times New Roman" pitchFamily="18" charset="0"/>
                <a:cs typeface="Times New Roman" pitchFamily="18" charset="0"/>
              </a:rPr>
              <a:t>10</a:t>
            </a:r>
            <a:r>
              <a:rPr lang="en-US" spc="15" baseline="30000" dirty="0">
                <a:latin typeface="Times New Roman" pitchFamily="18" charset="0"/>
                <a:cs typeface="Times New Roman" pitchFamily="18" charset="0"/>
              </a:rPr>
              <a:t>TH</a:t>
            </a:r>
            <a:r>
              <a:rPr lang="en-US" spc="15" dirty="0">
                <a:latin typeface="Times New Roman" pitchFamily="18" charset="0"/>
                <a:cs typeface="Times New Roman" pitchFamily="18" charset="0"/>
              </a:rPr>
              <a:t> EDITION</a:t>
            </a:r>
            <a:r>
              <a:rPr lang="en-US" spc="-80"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marL="266700" indent="-249238">
              <a:lnSpc>
                <a:spcPct val="150000"/>
              </a:lnSpc>
              <a:spcBef>
                <a:spcPts val="5"/>
              </a:spcBef>
              <a:buFont typeface="Wingdings" pitchFamily="2" charset="2"/>
              <a:buChar char="§"/>
            </a:pPr>
            <a:r>
              <a:rPr lang="en-US" spc="40" dirty="0">
                <a:latin typeface="Times New Roman" pitchFamily="18" charset="0"/>
                <a:cs typeface="Times New Roman" pitchFamily="18" charset="0"/>
              </a:rPr>
              <a:t>Newman </a:t>
            </a:r>
            <a:r>
              <a:rPr lang="en-US" spc="-20" dirty="0">
                <a:latin typeface="Times New Roman" pitchFamily="18" charset="0"/>
                <a:cs typeface="Times New Roman" pitchFamily="18" charset="0"/>
              </a:rPr>
              <a:t>Takei, </a:t>
            </a:r>
            <a:r>
              <a:rPr lang="en-US" spc="-5" dirty="0" err="1">
                <a:latin typeface="Times New Roman" pitchFamily="18" charset="0"/>
                <a:cs typeface="Times New Roman" pitchFamily="18" charset="0"/>
              </a:rPr>
              <a:t>Klokkevold</a:t>
            </a:r>
            <a:r>
              <a:rPr lang="en-US" spc="-5" dirty="0">
                <a:latin typeface="Times New Roman" pitchFamily="18" charset="0"/>
                <a:cs typeface="Times New Roman" pitchFamily="18" charset="0"/>
              </a:rPr>
              <a:t>, </a:t>
            </a:r>
            <a:r>
              <a:rPr lang="en-US" spc="35" dirty="0">
                <a:latin typeface="Times New Roman" pitchFamily="18" charset="0"/>
                <a:cs typeface="Times New Roman" pitchFamily="18" charset="0"/>
              </a:rPr>
              <a:t>Carranza. </a:t>
            </a:r>
            <a:r>
              <a:rPr lang="en-US" spc="15" dirty="0">
                <a:latin typeface="Times New Roman" pitchFamily="18" charset="0"/>
                <a:cs typeface="Times New Roman" pitchFamily="18" charset="0"/>
              </a:rPr>
              <a:t>Carranza’s</a:t>
            </a:r>
            <a:r>
              <a:rPr lang="en-US" spc="-235" dirty="0">
                <a:latin typeface="Times New Roman" pitchFamily="18" charset="0"/>
                <a:cs typeface="Times New Roman" pitchFamily="18" charset="0"/>
              </a:rPr>
              <a:t> </a:t>
            </a:r>
            <a:r>
              <a:rPr lang="en-US" spc="15" dirty="0">
                <a:latin typeface="Times New Roman" pitchFamily="18" charset="0"/>
                <a:cs typeface="Times New Roman" pitchFamily="18" charset="0"/>
              </a:rPr>
              <a:t>clinical</a:t>
            </a:r>
            <a:r>
              <a:rPr lang="en-US" dirty="0">
                <a:latin typeface="Times New Roman" pitchFamily="18" charset="0"/>
                <a:cs typeface="Times New Roman" pitchFamily="18" charset="0"/>
              </a:rPr>
              <a:t> </a:t>
            </a:r>
            <a:r>
              <a:rPr lang="en-US" spc="35" dirty="0">
                <a:latin typeface="Times New Roman" pitchFamily="18" charset="0"/>
                <a:cs typeface="Times New Roman" pitchFamily="18" charset="0"/>
              </a:rPr>
              <a:t>periodontology,</a:t>
            </a:r>
            <a:r>
              <a:rPr lang="en-US" spc="80" dirty="0">
                <a:latin typeface="Times New Roman" pitchFamily="18" charset="0"/>
                <a:cs typeface="Times New Roman" pitchFamily="18" charset="0"/>
              </a:rPr>
              <a:t>11</a:t>
            </a:r>
            <a:r>
              <a:rPr lang="en-US" spc="120" baseline="26666" dirty="0">
                <a:latin typeface="Times New Roman" pitchFamily="18" charset="0"/>
                <a:cs typeface="Times New Roman" pitchFamily="18" charset="0"/>
              </a:rPr>
              <a:t>th </a:t>
            </a:r>
            <a:r>
              <a:rPr lang="en-US" spc="45" dirty="0">
                <a:latin typeface="Times New Roman" pitchFamily="18" charset="0"/>
                <a:cs typeface="Times New Roman" pitchFamily="18" charset="0"/>
              </a:rPr>
              <a:t>edition, </a:t>
            </a:r>
            <a:r>
              <a:rPr lang="en-US" spc="25" dirty="0">
                <a:latin typeface="Times New Roman" pitchFamily="18" charset="0"/>
                <a:cs typeface="Times New Roman" pitchFamily="18" charset="0"/>
              </a:rPr>
              <a:t>India, </a:t>
            </a:r>
            <a:r>
              <a:rPr lang="en-US" dirty="0">
                <a:latin typeface="Times New Roman" pitchFamily="18" charset="0"/>
                <a:cs typeface="Times New Roman" pitchFamily="18" charset="0"/>
              </a:rPr>
              <a:t>Elsevier,</a:t>
            </a:r>
            <a:r>
              <a:rPr lang="en-US" spc="-240" dirty="0">
                <a:latin typeface="Times New Roman" pitchFamily="18" charset="0"/>
                <a:cs typeface="Times New Roman" pitchFamily="18" charset="0"/>
              </a:rPr>
              <a:t> </a:t>
            </a:r>
            <a:r>
              <a:rPr lang="en-US" spc="85" dirty="0">
                <a:latin typeface="Times New Roman" pitchFamily="18" charset="0"/>
                <a:cs typeface="Times New Roman" pitchFamily="18" charset="0"/>
              </a:rPr>
              <a:t>2012</a:t>
            </a:r>
          </a:p>
          <a:p>
            <a:pPr marL="266700" indent="-249238">
              <a:lnSpc>
                <a:spcPct val="150000"/>
              </a:lnSpc>
              <a:spcBef>
                <a:spcPts val="5"/>
              </a:spcBef>
              <a:buFont typeface="Wingdings" pitchFamily="2" charset="2"/>
              <a:buChar char="§"/>
            </a:pPr>
            <a:r>
              <a:rPr lang="en-US" spc="85" dirty="0">
                <a:latin typeface="Times New Roman" pitchFamily="18" charset="0"/>
                <a:cs typeface="Times New Roman" pitchFamily="18" charset="0"/>
              </a:rPr>
              <a:t>Common Oral Diseases, Robert </a:t>
            </a:r>
            <a:r>
              <a:rPr lang="en-US" spc="85" dirty="0" err="1">
                <a:latin typeface="Times New Roman" pitchFamily="18" charset="0"/>
                <a:cs typeface="Times New Roman" pitchFamily="18" charset="0"/>
              </a:rPr>
              <a:t>Langlais</a:t>
            </a:r>
            <a:r>
              <a:rPr lang="en-US" spc="85" dirty="0">
                <a:latin typeface="Times New Roman" pitchFamily="18" charset="0"/>
                <a:cs typeface="Times New Roman" pitchFamily="18" charset="0"/>
              </a:rPr>
              <a:t> ,5</a:t>
            </a:r>
            <a:r>
              <a:rPr lang="en-US" spc="85" baseline="30000" dirty="0">
                <a:latin typeface="Times New Roman" pitchFamily="18" charset="0"/>
                <a:cs typeface="Times New Roman" pitchFamily="18" charset="0"/>
              </a:rPr>
              <a:t>th</a:t>
            </a:r>
            <a:r>
              <a:rPr lang="en-US" spc="85" dirty="0">
                <a:latin typeface="Times New Roman" pitchFamily="18" charset="0"/>
                <a:cs typeface="Times New Roman" pitchFamily="18" charset="0"/>
              </a:rPr>
              <a:t> edition</a:t>
            </a:r>
          </a:p>
          <a:p>
            <a:pPr marL="266700" indent="-249238">
              <a:lnSpc>
                <a:spcPct val="150000"/>
              </a:lnSpc>
              <a:spcBef>
                <a:spcPts val="5"/>
              </a:spcBef>
              <a:buFont typeface="Wingdings" pitchFamily="2" charset="2"/>
              <a:buChar char="§"/>
            </a:pPr>
            <a:r>
              <a:rPr lang="en-US" spc="85" dirty="0">
                <a:latin typeface="Times New Roman" pitchFamily="18" charset="0"/>
                <a:cs typeface="Times New Roman" pitchFamily="18" charset="0"/>
              </a:rPr>
              <a:t>Shafer’s Textbook of Oral Pathology , 8</a:t>
            </a:r>
            <a:r>
              <a:rPr lang="en-US" spc="85" baseline="30000" dirty="0">
                <a:latin typeface="Times New Roman" pitchFamily="18" charset="0"/>
                <a:cs typeface="Times New Roman" pitchFamily="18" charset="0"/>
              </a:rPr>
              <a:t>th</a:t>
            </a:r>
            <a:r>
              <a:rPr lang="en-US" spc="85" dirty="0">
                <a:latin typeface="Times New Roman" pitchFamily="18" charset="0"/>
                <a:cs typeface="Times New Roman" pitchFamily="18" charset="0"/>
              </a:rPr>
              <a:t> edition</a:t>
            </a:r>
          </a:p>
          <a:p>
            <a:pPr marL="266700" indent="-249238">
              <a:lnSpc>
                <a:spcPct val="150000"/>
              </a:lnSpc>
              <a:spcBef>
                <a:spcPts val="5"/>
              </a:spcBef>
              <a:buFont typeface="Wingdings" pitchFamily="2" charset="2"/>
              <a:buChar char="§"/>
            </a:pPr>
            <a:r>
              <a:rPr lang="en-US" dirty="0" err="1">
                <a:latin typeface="Times New Roman" pitchFamily="18" charset="0"/>
                <a:cs typeface="Times New Roman" pitchFamily="18" charset="0"/>
              </a:rPr>
              <a:t>Ranney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rr</a:t>
            </a:r>
            <a:r>
              <a:rPr lang="en-US" dirty="0">
                <a:latin typeface="Times New Roman" pitchFamily="18" charset="0"/>
                <a:cs typeface="Times New Roman" pitchFamily="18" charset="0"/>
              </a:rPr>
              <a:t>. Classification of periodontal diseases. Periodontology 2000. 1993 jun;2(1):13-25.</a:t>
            </a:r>
          </a:p>
        </p:txBody>
      </p:sp>
      <p:sp>
        <p:nvSpPr>
          <p:cNvPr id="4" name="Slide Number Placeholder 3"/>
          <p:cNvSpPr>
            <a:spLocks noGrp="1"/>
          </p:cNvSpPr>
          <p:nvPr>
            <p:ph type="sldNum" sz="quarter" idx="11"/>
          </p:nvPr>
        </p:nvSpPr>
        <p:spPr/>
        <p:txBody>
          <a:bodyPr/>
          <a:lstStyle/>
          <a:p>
            <a:fld id="{C1AB3586-9833-407A-8B3B-FAE83F554AD2}" type="slidenum">
              <a:rPr lang="en-US" smtClean="0"/>
              <a:pPr/>
              <a:t>94</a:t>
            </a:fld>
            <a:endParaRPr lang="en-US"/>
          </a:p>
        </p:txBody>
      </p:sp>
    </p:spTree>
    <p:extLst>
      <p:ext uri="{BB962C8B-B14F-4D97-AF65-F5344CB8AC3E}">
        <p14:creationId xmlns:p14="http://schemas.microsoft.com/office/powerpoint/2010/main" val="5227045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7224" y="3214686"/>
            <a:ext cx="7543800" cy="914400"/>
          </a:xfrm>
        </p:spPr>
        <p:txBody>
          <a:bodyPr/>
          <a:lstStyle/>
          <a:p>
            <a:pPr algn="ctr"/>
            <a:r>
              <a:rPr lang="en-IN" sz="8000" b="1" dirty="0"/>
              <a:t>THANK YOU</a:t>
            </a:r>
          </a:p>
        </p:txBody>
      </p:sp>
      <p:sp>
        <p:nvSpPr>
          <p:cNvPr id="2" name="Slide Number Placeholder 1"/>
          <p:cNvSpPr>
            <a:spLocks noGrp="1"/>
          </p:cNvSpPr>
          <p:nvPr>
            <p:ph type="sldNum" sz="quarter" idx="11"/>
          </p:nvPr>
        </p:nvSpPr>
        <p:spPr/>
        <p:txBody>
          <a:bodyPr/>
          <a:lstStyle/>
          <a:p>
            <a:fld id="{C1AB3586-9833-407A-8B3B-FAE83F554AD2}" type="slidenum">
              <a:rPr lang="en-US" smtClean="0"/>
              <a:pPr/>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357158" y="357166"/>
            <a:ext cx="8548718" cy="914400"/>
          </a:xfrm>
        </p:spPr>
        <p:txBody>
          <a:bodyPr/>
          <a:lstStyle/>
          <a:p>
            <a:pPr algn="ctr"/>
            <a:r>
              <a:rPr lang="en-US" sz="3200" b="1" spc="-229" dirty="0">
                <a:solidFill>
                  <a:srgbClr val="FFC000"/>
                </a:solidFill>
                <a:effectLst/>
                <a:uFill>
                  <a:solidFill>
                    <a:srgbClr val="AEAE51"/>
                  </a:solidFill>
                </a:uFill>
                <a:latin typeface="Times New Roman" pitchFamily="18" charset="0"/>
                <a:cs typeface="Times New Roman" pitchFamily="18" charset="0"/>
              </a:rPr>
              <a:t>Gingival </a:t>
            </a:r>
            <a:r>
              <a:rPr lang="en-US" sz="3200" b="1" spc="-190" dirty="0">
                <a:solidFill>
                  <a:srgbClr val="FFC000"/>
                </a:solidFill>
                <a:effectLst/>
                <a:uFill>
                  <a:solidFill>
                    <a:srgbClr val="AEAE51"/>
                  </a:solidFill>
                </a:uFill>
                <a:latin typeface="Times New Roman" pitchFamily="18" charset="0"/>
                <a:cs typeface="Times New Roman" pitchFamily="18" charset="0"/>
              </a:rPr>
              <a:t>Diseases </a:t>
            </a:r>
            <a:r>
              <a:rPr lang="en-US" sz="3200" b="1" spc="-229" dirty="0">
                <a:solidFill>
                  <a:srgbClr val="FFC000"/>
                </a:solidFill>
                <a:effectLst/>
                <a:uFill>
                  <a:solidFill>
                    <a:srgbClr val="AEAE51"/>
                  </a:solidFill>
                </a:uFill>
                <a:latin typeface="Times New Roman" pitchFamily="18" charset="0"/>
                <a:cs typeface="Times New Roman" pitchFamily="18" charset="0"/>
              </a:rPr>
              <a:t>Modified </a:t>
            </a:r>
            <a:r>
              <a:rPr lang="en-US" sz="3200" b="1" spc="-240" dirty="0">
                <a:solidFill>
                  <a:srgbClr val="FFC000"/>
                </a:solidFill>
                <a:effectLst/>
                <a:uFill>
                  <a:solidFill>
                    <a:srgbClr val="AEAE51"/>
                  </a:solidFill>
                </a:uFill>
                <a:latin typeface="Times New Roman" pitchFamily="18" charset="0"/>
                <a:cs typeface="Times New Roman" pitchFamily="18" charset="0"/>
              </a:rPr>
              <a:t>By </a:t>
            </a:r>
            <a:r>
              <a:rPr lang="en-US" sz="3200" b="1" spc="-240" dirty="0">
                <a:solidFill>
                  <a:srgbClr val="FFC000"/>
                </a:solidFill>
                <a:effectLst/>
                <a:latin typeface="Times New Roman" pitchFamily="18" charset="0"/>
                <a:cs typeface="Times New Roman" pitchFamily="18" charset="0"/>
              </a:rPr>
              <a:t> </a:t>
            </a:r>
            <a:r>
              <a:rPr lang="en-US" sz="3200" b="1" spc="-225" dirty="0">
                <a:solidFill>
                  <a:srgbClr val="FFC000"/>
                </a:solidFill>
                <a:effectLst/>
                <a:uFill>
                  <a:solidFill>
                    <a:srgbClr val="AEAE51"/>
                  </a:solidFill>
                </a:uFill>
                <a:latin typeface="Times New Roman" pitchFamily="18" charset="0"/>
                <a:cs typeface="Times New Roman" pitchFamily="18" charset="0"/>
              </a:rPr>
              <a:t>Systemic</a:t>
            </a:r>
            <a:r>
              <a:rPr lang="en-US" sz="3200" b="1" spc="-135" dirty="0">
                <a:solidFill>
                  <a:srgbClr val="FFC000"/>
                </a:solidFill>
                <a:effectLst/>
                <a:uFill>
                  <a:solidFill>
                    <a:srgbClr val="AEAE51"/>
                  </a:solidFill>
                </a:uFill>
                <a:latin typeface="Times New Roman" pitchFamily="18" charset="0"/>
                <a:cs typeface="Times New Roman" pitchFamily="18" charset="0"/>
              </a:rPr>
              <a:t> </a:t>
            </a:r>
            <a:r>
              <a:rPr lang="en-US" sz="3200" b="1" spc="-240" dirty="0">
                <a:solidFill>
                  <a:srgbClr val="FFC000"/>
                </a:solidFill>
                <a:effectLst/>
                <a:uFill>
                  <a:solidFill>
                    <a:srgbClr val="AEAE51"/>
                  </a:solidFill>
                </a:uFill>
                <a:latin typeface="Times New Roman" pitchFamily="18" charset="0"/>
                <a:cs typeface="Times New Roman" pitchFamily="18" charset="0"/>
              </a:rPr>
              <a:t>Factors</a:t>
            </a:r>
            <a:endParaRPr lang="en-US" sz="3200" b="1" dirty="0">
              <a:solidFill>
                <a:srgbClr val="FFC000"/>
              </a:solidFill>
              <a:effectLst/>
              <a:latin typeface="Times New Roman" pitchFamily="18" charset="0"/>
              <a:cs typeface="Times New Roman" pitchFamily="18" charset="0"/>
            </a:endParaRPr>
          </a:p>
        </p:txBody>
      </p:sp>
      <p:sp>
        <p:nvSpPr>
          <p:cNvPr id="4" name="Rectangle 3"/>
          <p:cNvSpPr/>
          <p:nvPr/>
        </p:nvSpPr>
        <p:spPr>
          <a:xfrm>
            <a:off x="457200" y="1745185"/>
            <a:ext cx="7758138" cy="2623795"/>
          </a:xfrm>
          <a:prstGeom prst="rect">
            <a:avLst/>
          </a:prstGeom>
        </p:spPr>
        <p:txBody>
          <a:bodyPr wrap="square">
            <a:spAutoFit/>
          </a:bodyPr>
          <a:lstStyle/>
          <a:p>
            <a:pPr marL="469900" indent="-457200">
              <a:lnSpc>
                <a:spcPct val="150000"/>
              </a:lnSpc>
              <a:spcBef>
                <a:spcPts val="100"/>
              </a:spcBef>
              <a:buClr>
                <a:schemeClr val="tx1"/>
              </a:buClr>
              <a:buFont typeface="Wingdings" pitchFamily="2" charset="2"/>
              <a:buChar char="§"/>
              <a:tabLst>
                <a:tab pos="241300" algn="l"/>
                <a:tab pos="1441450" algn="l"/>
                <a:tab pos="1524000" algn="l"/>
              </a:tabLst>
            </a:pPr>
            <a:r>
              <a:rPr lang="en-US" sz="2000" dirty="0">
                <a:latin typeface="Times New Roman" pitchFamily="18" charset="0"/>
                <a:cs typeface="Times New Roman" pitchFamily="18" charset="0"/>
              </a:rPr>
              <a:t>Gingival	di</a:t>
            </a:r>
            <a:r>
              <a:rPr lang="en-US" sz="2000" spc="-15" dirty="0">
                <a:latin typeface="Times New Roman" pitchFamily="18" charset="0"/>
                <a:cs typeface="Times New Roman" pitchFamily="18" charset="0"/>
              </a:rPr>
              <a:t>s</a:t>
            </a:r>
            <a:r>
              <a:rPr lang="en-US" sz="2000" dirty="0">
                <a:latin typeface="Times New Roman" pitchFamily="18" charset="0"/>
                <a:cs typeface="Times New Roman" pitchFamily="18" charset="0"/>
              </a:rPr>
              <a:t>ea</a:t>
            </a:r>
            <a:r>
              <a:rPr lang="en-US" sz="2000" spc="-10" dirty="0">
                <a:latin typeface="Times New Roman" pitchFamily="18" charset="0"/>
                <a:cs typeface="Times New Roman" pitchFamily="18" charset="0"/>
              </a:rPr>
              <a:t>s</a:t>
            </a:r>
            <a:r>
              <a:rPr lang="en-US" sz="2000" dirty="0">
                <a:latin typeface="Times New Roman" pitchFamily="18" charset="0"/>
                <a:cs typeface="Times New Roman" pitchFamily="18" charset="0"/>
              </a:rPr>
              <a:t>es associated with endocrine</a:t>
            </a:r>
            <a:r>
              <a:rPr lang="en-US" sz="2000" spc="-50" dirty="0">
                <a:latin typeface="Times New Roman" pitchFamily="18" charset="0"/>
                <a:cs typeface="Times New Roman" pitchFamily="18" charset="0"/>
              </a:rPr>
              <a:t> </a:t>
            </a:r>
            <a:r>
              <a:rPr lang="en-US" sz="2000" spc="-5" dirty="0">
                <a:latin typeface="Times New Roman" pitchFamily="18" charset="0"/>
                <a:cs typeface="Times New Roman" pitchFamily="18" charset="0"/>
              </a:rPr>
              <a:t>system.</a:t>
            </a:r>
          </a:p>
          <a:p>
            <a:pPr marL="469900" indent="-457200">
              <a:lnSpc>
                <a:spcPct val="150000"/>
              </a:lnSpc>
              <a:spcBef>
                <a:spcPts val="100"/>
              </a:spcBef>
              <a:buClr>
                <a:schemeClr val="tx1"/>
              </a:buClr>
              <a:buFont typeface="Wingdings" pitchFamily="2" charset="2"/>
              <a:buChar char="§"/>
              <a:tabLst>
                <a:tab pos="241300" algn="l"/>
                <a:tab pos="1637030" algn="l"/>
              </a:tabLst>
            </a:pPr>
            <a:r>
              <a:rPr lang="en-US" sz="2000" spc="-5" dirty="0">
                <a:latin typeface="Times New Roman" pitchFamily="18" charset="0"/>
                <a:cs typeface="Times New Roman" pitchFamily="18" charset="0"/>
              </a:rPr>
              <a:t>Associated with Blood Dyscrasias.</a:t>
            </a:r>
          </a:p>
          <a:p>
            <a:pPr marL="469900" indent="-457200">
              <a:lnSpc>
                <a:spcPct val="150000"/>
              </a:lnSpc>
              <a:spcBef>
                <a:spcPts val="100"/>
              </a:spcBef>
              <a:buClr>
                <a:schemeClr val="tx1"/>
              </a:buClr>
              <a:buFont typeface="Wingdings" pitchFamily="2" charset="2"/>
              <a:buChar char="§"/>
              <a:tabLst>
                <a:tab pos="241300" algn="l"/>
              </a:tabLst>
            </a:pPr>
            <a:r>
              <a:rPr lang="en-US" sz="2000" dirty="0">
                <a:latin typeface="Times New Roman" pitchFamily="18" charset="0"/>
                <a:cs typeface="Times New Roman" pitchFamily="18" charset="0"/>
              </a:rPr>
              <a:t>Gingival lesions </a:t>
            </a:r>
            <a:r>
              <a:rPr lang="en-US" sz="2000" spc="-5" dirty="0">
                <a:latin typeface="Times New Roman" pitchFamily="18" charset="0"/>
                <a:cs typeface="Times New Roman" pitchFamily="18" charset="0"/>
              </a:rPr>
              <a:t>of </a:t>
            </a:r>
            <a:r>
              <a:rPr lang="en-US" sz="2000" dirty="0">
                <a:latin typeface="Times New Roman" pitchFamily="18" charset="0"/>
                <a:cs typeface="Times New Roman" pitchFamily="18" charset="0"/>
              </a:rPr>
              <a:t>genetic</a:t>
            </a:r>
            <a:r>
              <a:rPr lang="en-US" sz="2000" spc="-25" dirty="0">
                <a:latin typeface="Times New Roman" pitchFamily="18" charset="0"/>
                <a:cs typeface="Times New Roman" pitchFamily="18" charset="0"/>
              </a:rPr>
              <a:t> </a:t>
            </a:r>
            <a:r>
              <a:rPr lang="en-US" sz="2000" spc="-5" dirty="0">
                <a:latin typeface="Times New Roman" pitchFamily="18" charset="0"/>
                <a:cs typeface="Times New Roman" pitchFamily="18" charset="0"/>
              </a:rPr>
              <a:t>origin.</a:t>
            </a:r>
          </a:p>
          <a:p>
            <a:pPr marL="469900" indent="-457200">
              <a:lnSpc>
                <a:spcPct val="150000"/>
              </a:lnSpc>
              <a:spcBef>
                <a:spcPts val="100"/>
              </a:spcBef>
              <a:buClr>
                <a:schemeClr val="tx1"/>
              </a:buClr>
              <a:buFont typeface="Wingdings" pitchFamily="2" charset="2"/>
              <a:buChar char="§"/>
              <a:tabLst>
                <a:tab pos="241300" algn="l"/>
              </a:tabLst>
            </a:pPr>
            <a:r>
              <a:rPr lang="en-US" sz="2000" spc="-5" dirty="0">
                <a:latin typeface="Times New Roman" pitchFamily="18" charset="0"/>
                <a:cs typeface="Times New Roman" pitchFamily="18" charset="0"/>
              </a:rPr>
              <a:t>Associated with nutritional deficiency.</a:t>
            </a:r>
            <a:endParaRPr lang="en-US" sz="2000" dirty="0">
              <a:latin typeface="Times New Roman" pitchFamily="18" charset="0"/>
              <a:cs typeface="Times New Roman" pitchFamily="18" charset="0"/>
            </a:endParaRPr>
          </a:p>
          <a:p>
            <a:pPr marL="698500" indent="-457200">
              <a:lnSpc>
                <a:spcPct val="150000"/>
              </a:lnSpc>
              <a:spcBef>
                <a:spcPts val="5"/>
              </a:spcBef>
              <a:buClr>
                <a:schemeClr val="tx1"/>
              </a:buClr>
              <a:buFont typeface="Wingdings" pitchFamily="2" charset="2"/>
              <a:buChar char="§"/>
            </a:pPr>
            <a:endParaRPr lang="en-US" sz="2800" dirty="0">
              <a:latin typeface="Times New Roman" pitchFamily="18" charset="0"/>
              <a:cs typeface="Times New Roman" pitchFamily="18" charset="0"/>
            </a:endParaRPr>
          </a:p>
        </p:txBody>
      </p:sp>
      <p:sp>
        <p:nvSpPr>
          <p:cNvPr id="5" name="Rectangle 4"/>
          <p:cNvSpPr/>
          <p:nvPr/>
        </p:nvSpPr>
        <p:spPr>
          <a:xfrm>
            <a:off x="0" y="6396335"/>
            <a:ext cx="8991600" cy="430887"/>
          </a:xfrm>
          <a:prstGeom prst="rect">
            <a:avLst/>
          </a:prstGeom>
        </p:spPr>
        <p:txBody>
          <a:bodyPr wrap="square">
            <a:spAutoFit/>
          </a:bodyPr>
          <a:lstStyle/>
          <a:p>
            <a:pPr algn="ctr"/>
            <a:r>
              <a:rPr lang="en-US" sz="1100" dirty="0" err="1">
                <a:solidFill>
                  <a:srgbClr val="FFFF00"/>
                </a:solidFill>
                <a:latin typeface="Times New Roman" pitchFamily="18" charset="0"/>
                <a:cs typeface="Times New Roman" pitchFamily="18" charset="0"/>
              </a:rPr>
              <a:t>Pari</a:t>
            </a:r>
            <a:r>
              <a:rPr lang="en-US" sz="1100" dirty="0">
                <a:solidFill>
                  <a:srgbClr val="FFFF00"/>
                </a:solidFill>
                <a:latin typeface="Times New Roman" pitchFamily="18" charset="0"/>
                <a:cs typeface="Times New Roman" pitchFamily="18" charset="0"/>
              </a:rPr>
              <a:t> A, </a:t>
            </a:r>
            <a:r>
              <a:rPr lang="en-US" sz="1100" dirty="0" err="1">
                <a:solidFill>
                  <a:srgbClr val="FFFF00"/>
                </a:solidFill>
                <a:latin typeface="Times New Roman" pitchFamily="18" charset="0"/>
                <a:cs typeface="Times New Roman" pitchFamily="18" charset="0"/>
              </a:rPr>
              <a:t>Ilango</a:t>
            </a:r>
            <a:r>
              <a:rPr lang="en-US" sz="1100" dirty="0">
                <a:solidFill>
                  <a:srgbClr val="FFFF00"/>
                </a:solidFill>
                <a:latin typeface="Times New Roman" pitchFamily="18" charset="0"/>
                <a:cs typeface="Times New Roman" pitchFamily="18" charset="0"/>
              </a:rPr>
              <a:t> P, </a:t>
            </a:r>
            <a:r>
              <a:rPr lang="en-US" sz="1100" dirty="0" err="1">
                <a:solidFill>
                  <a:srgbClr val="FFFF00"/>
                </a:solidFill>
                <a:latin typeface="Times New Roman" pitchFamily="18" charset="0"/>
                <a:cs typeface="Times New Roman" pitchFamily="18" charset="0"/>
              </a:rPr>
              <a:t>Subbareddy</a:t>
            </a:r>
            <a:r>
              <a:rPr lang="en-US" sz="1100" dirty="0">
                <a:solidFill>
                  <a:srgbClr val="FFFF00"/>
                </a:solidFill>
                <a:latin typeface="Times New Roman" pitchFamily="18" charset="0"/>
                <a:cs typeface="Times New Roman" pitchFamily="18" charset="0"/>
              </a:rPr>
              <a:t> V, </a:t>
            </a:r>
            <a:r>
              <a:rPr lang="en-US" sz="1100" dirty="0" err="1">
                <a:solidFill>
                  <a:srgbClr val="FFFF00"/>
                </a:solidFill>
                <a:latin typeface="Times New Roman" pitchFamily="18" charset="0"/>
                <a:cs typeface="Times New Roman" pitchFamily="18" charset="0"/>
              </a:rPr>
              <a:t>Katamreddy</a:t>
            </a:r>
            <a:r>
              <a:rPr lang="en-US" sz="1100" dirty="0">
                <a:solidFill>
                  <a:srgbClr val="FFFF00"/>
                </a:solidFill>
                <a:latin typeface="Times New Roman" pitchFamily="18" charset="0"/>
                <a:cs typeface="Times New Roman" pitchFamily="18" charset="0"/>
              </a:rPr>
              <a:t> V, </a:t>
            </a:r>
            <a:r>
              <a:rPr lang="en-US" sz="1100" dirty="0" err="1">
                <a:solidFill>
                  <a:srgbClr val="FFFF00"/>
                </a:solidFill>
                <a:latin typeface="Times New Roman" pitchFamily="18" charset="0"/>
                <a:cs typeface="Times New Roman" pitchFamily="18" charset="0"/>
              </a:rPr>
              <a:t>Parthasarthy</a:t>
            </a:r>
            <a:r>
              <a:rPr lang="en-US" sz="1100" dirty="0">
                <a:solidFill>
                  <a:srgbClr val="FFFF00"/>
                </a:solidFill>
                <a:latin typeface="Times New Roman" pitchFamily="18" charset="0"/>
                <a:cs typeface="Times New Roman" pitchFamily="18" charset="0"/>
              </a:rPr>
              <a:t> H. Gingival diseases in childhood–A review. Journal of clinical and diagnostic research: JCDR. 2014 Oct;8(10):ZE01.</a:t>
            </a:r>
          </a:p>
        </p:txBody>
      </p:sp>
      <p:sp>
        <p:nvSpPr>
          <p:cNvPr id="2" name="Slide Number Placeholder 1"/>
          <p:cNvSpPr>
            <a:spLocks noGrp="1"/>
          </p:cNvSpPr>
          <p:nvPr>
            <p:ph type="sldNum" sz="quarter" idx="11"/>
          </p:nvPr>
        </p:nvSpPr>
        <p:spPr/>
        <p:txBody>
          <a:bodyPr/>
          <a:lstStyle/>
          <a:p>
            <a:fld id="{C1AB3586-9833-407A-8B3B-FAE83F554AD2}" type="slidenum">
              <a:rPr lang="en-US" smtClean="0"/>
              <a:pPr/>
              <a:t>96</a:t>
            </a:fld>
            <a:endParaRPr lang="en-US"/>
          </a:p>
        </p:txBody>
      </p:sp>
    </p:spTree>
    <p:extLst>
      <p:ext uri="{BB962C8B-B14F-4D97-AF65-F5344CB8AC3E}">
        <p14:creationId xmlns:p14="http://schemas.microsoft.com/office/powerpoint/2010/main" val="17929308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7158" y="2000240"/>
            <a:ext cx="5143536" cy="3657599"/>
          </a:xfrm>
        </p:spPr>
        <p:txBody>
          <a:bodyPr>
            <a:noAutofit/>
          </a:bodyPr>
          <a:lstStyle/>
          <a:p>
            <a:pPr marL="12700" marR="6350" indent="0">
              <a:lnSpc>
                <a:spcPct val="150000"/>
              </a:lnSpc>
              <a:spcBef>
                <a:spcPts val="100"/>
              </a:spcBef>
              <a:buClr>
                <a:srgbClr val="404040"/>
              </a:buClr>
              <a:buSzPct val="95833"/>
              <a:buNone/>
              <a:tabLst>
                <a:tab pos="255904" algn="l"/>
              </a:tabLst>
            </a:pPr>
            <a:r>
              <a:rPr lang="en-US" sz="2800" b="1" dirty="0">
                <a:solidFill>
                  <a:srgbClr val="FFFF00"/>
                </a:solidFill>
                <a:effectLst/>
                <a:latin typeface="Times New Roman" pitchFamily="18" charset="0"/>
                <a:cs typeface="Times New Roman" pitchFamily="18" charset="0"/>
              </a:rPr>
              <a:t>Puberty gingivitis </a:t>
            </a:r>
          </a:p>
          <a:p>
            <a:pPr marL="261938" marR="6350" indent="-261938" algn="just">
              <a:lnSpc>
                <a:spcPct val="150000"/>
              </a:lnSpc>
              <a:spcBef>
                <a:spcPts val="100"/>
              </a:spcBef>
              <a:buClr>
                <a:srgbClr val="404040"/>
              </a:buClr>
              <a:buSzPct val="95833"/>
              <a:buFont typeface="Wingdings" pitchFamily="2" charset="2"/>
              <a:buChar char="v"/>
              <a:tabLst>
                <a:tab pos="255904" algn="l"/>
              </a:tabLst>
            </a:pPr>
            <a:r>
              <a:rPr lang="en-US" sz="2000" spc="-5" dirty="0">
                <a:effectLst/>
                <a:latin typeface="Times New Roman" pitchFamily="18" charset="0"/>
                <a:cs typeface="Times New Roman" pitchFamily="18" charset="0"/>
              </a:rPr>
              <a:t>Distinctive type of </a:t>
            </a:r>
            <a:r>
              <a:rPr lang="en-US" sz="2000" dirty="0">
                <a:effectLst/>
                <a:latin typeface="Times New Roman" pitchFamily="18" charset="0"/>
                <a:cs typeface="Times New Roman" pitchFamily="18" charset="0"/>
              </a:rPr>
              <a:t>gingivitis-</a:t>
            </a:r>
            <a:r>
              <a:rPr lang="en-IN" sz="2000" dirty="0"/>
              <a:t> marginal and interdentally</a:t>
            </a:r>
            <a:endParaRPr lang="en-IN" sz="2000" dirty="0">
              <a:solidFill>
                <a:srgbClr val="FFC000"/>
              </a:solidFill>
            </a:endParaRPr>
          </a:p>
          <a:p>
            <a:pPr marL="261938" marR="5080" indent="-261938" algn="just">
              <a:lnSpc>
                <a:spcPct val="150000"/>
              </a:lnSpc>
              <a:spcBef>
                <a:spcPts val="1800"/>
              </a:spcBef>
              <a:buClr>
                <a:srgbClr val="404040"/>
              </a:buClr>
              <a:buSzPct val="95833"/>
              <a:buFont typeface="Wingdings" pitchFamily="2" charset="2"/>
              <a:buChar char="v"/>
              <a:tabLst>
                <a:tab pos="255904" algn="l"/>
              </a:tabLst>
            </a:pPr>
            <a:r>
              <a:rPr lang="en-US" sz="2400" dirty="0">
                <a:effectLst/>
                <a:latin typeface="Times New Roman" pitchFamily="18" charset="0"/>
                <a:cs typeface="Times New Roman" pitchFamily="18" charset="0"/>
              </a:rPr>
              <a:t> </a:t>
            </a:r>
            <a:r>
              <a:rPr lang="en-IN" sz="2000" dirty="0"/>
              <a:t>Often, only the facial gingival are involved and the lingual surfaces are relatively unaltered. </a:t>
            </a:r>
          </a:p>
          <a:p>
            <a:pPr marL="261938" marR="5080" indent="-261938" algn="just">
              <a:lnSpc>
                <a:spcPct val="150000"/>
              </a:lnSpc>
              <a:spcBef>
                <a:spcPts val="1800"/>
              </a:spcBef>
              <a:buClr>
                <a:srgbClr val="404040"/>
              </a:buClr>
              <a:buSzPct val="95833"/>
              <a:buFont typeface="Wingdings" pitchFamily="2" charset="2"/>
              <a:buChar char="v"/>
              <a:tabLst>
                <a:tab pos="255904" algn="l"/>
              </a:tabLst>
            </a:pPr>
            <a:r>
              <a:rPr lang="en-IN" sz="2000" dirty="0"/>
              <a:t>The inflamed tissues are deep red and may be </a:t>
            </a:r>
            <a:r>
              <a:rPr lang="en-IN" sz="2000" dirty="0" err="1">
                <a:solidFill>
                  <a:srgbClr val="FFC000"/>
                </a:solidFill>
              </a:rPr>
              <a:t>lobulated</a:t>
            </a:r>
            <a:endParaRPr lang="en-US" sz="2000" dirty="0">
              <a:solidFill>
                <a:srgbClr val="FFC000"/>
              </a:solidFill>
              <a:effectLst/>
              <a:latin typeface="Times New Roman" pitchFamily="18" charset="0"/>
              <a:cs typeface="Times New Roman" pitchFamily="18" charset="0"/>
            </a:endParaRPr>
          </a:p>
        </p:txBody>
      </p:sp>
      <p:sp>
        <p:nvSpPr>
          <p:cNvPr id="3" name="Title 2"/>
          <p:cNvSpPr>
            <a:spLocks noGrp="1"/>
          </p:cNvSpPr>
          <p:nvPr>
            <p:ph type="title"/>
          </p:nvPr>
        </p:nvSpPr>
        <p:spPr>
          <a:xfrm>
            <a:off x="159441" y="500042"/>
            <a:ext cx="8913153" cy="914400"/>
          </a:xfrm>
        </p:spPr>
        <p:txBody>
          <a:bodyPr/>
          <a:lstStyle/>
          <a:p>
            <a:pPr algn="ctr"/>
            <a:r>
              <a:rPr lang="en-US" sz="3200" b="1" dirty="0">
                <a:solidFill>
                  <a:srgbClr val="FFC000"/>
                </a:solidFill>
                <a:effectLst/>
                <a:latin typeface="Times New Roman" pitchFamily="18" charset="0"/>
                <a:cs typeface="Times New Roman" pitchFamily="18" charset="0"/>
              </a:rPr>
              <a:t>Gingival diseases associated with the Endocrine system</a:t>
            </a:r>
          </a:p>
        </p:txBody>
      </p:sp>
      <p:pic>
        <p:nvPicPr>
          <p:cNvPr id="4" name="Picture 3" descr="casereports-2012-August-2012---F1.large.jpg"/>
          <p:cNvPicPr>
            <a:picLocks noChangeAspect="1"/>
          </p:cNvPicPr>
          <p:nvPr/>
        </p:nvPicPr>
        <p:blipFill>
          <a:blip r:embed="rId3"/>
          <a:stretch>
            <a:fillRect/>
          </a:stretch>
        </p:blipFill>
        <p:spPr>
          <a:xfrm>
            <a:off x="5572132" y="2643182"/>
            <a:ext cx="3384775" cy="2428892"/>
          </a:xfrm>
          <a:prstGeom prst="rect">
            <a:avLst/>
          </a:prstGeom>
        </p:spPr>
      </p:pic>
      <p:sp>
        <p:nvSpPr>
          <p:cNvPr id="5" name="Down Arrow 4"/>
          <p:cNvSpPr/>
          <p:nvPr/>
        </p:nvSpPr>
        <p:spPr>
          <a:xfrm rot="14315548" flipH="1">
            <a:off x="6469417" y="3547690"/>
            <a:ext cx="161654" cy="687474"/>
          </a:xfrm>
          <a:prstGeom prst="downArrow">
            <a:avLst>
              <a:gd name="adj1" fmla="val 50000"/>
              <a:gd name="adj2" fmla="val 5940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Slide Number Placeholder 5"/>
          <p:cNvSpPr>
            <a:spLocks noGrp="1"/>
          </p:cNvSpPr>
          <p:nvPr>
            <p:ph type="sldNum" sz="quarter" idx="11"/>
          </p:nvPr>
        </p:nvSpPr>
        <p:spPr/>
        <p:txBody>
          <a:bodyPr/>
          <a:lstStyle/>
          <a:p>
            <a:fld id="{C1AB3586-9833-407A-8B3B-FAE83F554AD2}" type="slidenum">
              <a:rPr lang="en-US" smtClean="0"/>
              <a:pPr/>
              <a:t>97</a:t>
            </a:fld>
            <a:endParaRPr lang="en-US"/>
          </a:p>
        </p:txBody>
      </p:sp>
    </p:spTree>
    <p:extLst>
      <p:ext uri="{BB962C8B-B14F-4D97-AF65-F5344CB8AC3E}">
        <p14:creationId xmlns:p14="http://schemas.microsoft.com/office/powerpoint/2010/main" val="2024038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438400"/>
            <a:ext cx="8839201" cy="3657599"/>
          </a:xfrm>
        </p:spPr>
        <p:txBody>
          <a:bodyPr>
            <a:noAutofit/>
          </a:bodyPr>
          <a:lstStyle/>
          <a:p>
            <a:pPr algn="just">
              <a:lnSpc>
                <a:spcPct val="150000"/>
              </a:lnSpc>
              <a:buFont typeface="Wingdings" pitchFamily="2" charset="2"/>
              <a:buChar char="§"/>
            </a:pPr>
            <a:r>
              <a:rPr lang="en-US" sz="2000" dirty="0">
                <a:effectLst/>
                <a:cs typeface="Times New Roman" pitchFamily="18" charset="0"/>
              </a:rPr>
              <a:t>It is a malignant disease caused by the proliferation of the WBC- forming tissues, especially those in the bone marrow. </a:t>
            </a:r>
          </a:p>
          <a:p>
            <a:pPr algn="just">
              <a:lnSpc>
                <a:spcPct val="150000"/>
              </a:lnSpc>
              <a:buFont typeface="Wingdings" pitchFamily="2" charset="2"/>
              <a:buChar char="§"/>
            </a:pPr>
            <a:r>
              <a:rPr lang="en-US" sz="2000" dirty="0">
                <a:effectLst/>
                <a:cs typeface="Times New Roman" pitchFamily="18" charset="0"/>
              </a:rPr>
              <a:t>It may be acute or chronic and can affect any of the WBC – granulocytes (myeloid), lymphocytes, or monocytes. </a:t>
            </a:r>
          </a:p>
          <a:p>
            <a:pPr algn="just">
              <a:lnSpc>
                <a:spcPct val="150000"/>
              </a:lnSpc>
              <a:buFont typeface="Wingdings" pitchFamily="2" charset="2"/>
              <a:buChar char="§"/>
            </a:pPr>
            <a:r>
              <a:rPr lang="en-US" sz="2000" dirty="0">
                <a:effectLst/>
              </a:rPr>
              <a:t> Most childhood </a:t>
            </a:r>
            <a:r>
              <a:rPr lang="en-US" sz="2000" dirty="0" err="1">
                <a:effectLst/>
              </a:rPr>
              <a:t>leukemias</a:t>
            </a:r>
            <a:r>
              <a:rPr lang="en-US" sz="2000" dirty="0">
                <a:effectLst/>
              </a:rPr>
              <a:t> are acute lymphocytic leukemia (ALL)</a:t>
            </a:r>
          </a:p>
          <a:p>
            <a:pPr algn="just">
              <a:lnSpc>
                <a:spcPct val="150000"/>
              </a:lnSpc>
              <a:buFont typeface="Wingdings" pitchFamily="2" charset="2"/>
              <a:buChar char="§"/>
            </a:pPr>
            <a:r>
              <a:rPr lang="en-US" sz="2000" dirty="0">
                <a:effectLst/>
                <a:cs typeface="Times New Roman" pitchFamily="18" charset="0"/>
              </a:rPr>
              <a:t>Gingival symptoms are common in AML.</a:t>
            </a:r>
          </a:p>
        </p:txBody>
      </p:sp>
      <p:sp>
        <p:nvSpPr>
          <p:cNvPr id="3" name="Title 2"/>
          <p:cNvSpPr>
            <a:spLocks noGrp="1"/>
          </p:cNvSpPr>
          <p:nvPr>
            <p:ph type="title"/>
          </p:nvPr>
        </p:nvSpPr>
        <p:spPr>
          <a:xfrm>
            <a:off x="228600" y="1828800"/>
            <a:ext cx="7086600" cy="685800"/>
          </a:xfrm>
        </p:spPr>
        <p:txBody>
          <a:bodyPr/>
          <a:lstStyle/>
          <a:p>
            <a:r>
              <a:rPr lang="en-US" sz="2800" b="1" dirty="0">
                <a:solidFill>
                  <a:srgbClr val="FFC000"/>
                </a:solidFill>
                <a:effectLst/>
                <a:latin typeface="Times New Roman" pitchFamily="18" charset="0"/>
                <a:cs typeface="Times New Roman" pitchFamily="18" charset="0"/>
              </a:rPr>
              <a:t>Leukemia:</a:t>
            </a:r>
          </a:p>
        </p:txBody>
      </p:sp>
      <p:sp>
        <p:nvSpPr>
          <p:cNvPr id="4" name="Rectangle 3"/>
          <p:cNvSpPr/>
          <p:nvPr/>
        </p:nvSpPr>
        <p:spPr>
          <a:xfrm>
            <a:off x="152400" y="457200"/>
            <a:ext cx="8991600" cy="1138773"/>
          </a:xfrm>
          <a:prstGeom prst="rect">
            <a:avLst/>
          </a:prstGeom>
        </p:spPr>
        <p:txBody>
          <a:bodyPr wrap="square">
            <a:spAutoFit/>
          </a:bodyPr>
          <a:lstStyle/>
          <a:p>
            <a:r>
              <a:rPr lang="en-US" sz="3400" b="1" dirty="0">
                <a:solidFill>
                  <a:srgbClr val="FFC000"/>
                </a:solidFill>
                <a:latin typeface="Tempus Sans ITC" pitchFamily="82" charset="0"/>
              </a:rPr>
              <a:t>Gingival Diseases Associated with Blood </a:t>
            </a:r>
            <a:r>
              <a:rPr lang="en-US" sz="3400" b="1" dirty="0" err="1">
                <a:solidFill>
                  <a:srgbClr val="FFC000"/>
                </a:solidFill>
                <a:latin typeface="Tempus Sans ITC" pitchFamily="82" charset="0"/>
              </a:rPr>
              <a:t>Dyscrasias</a:t>
            </a:r>
            <a:endParaRPr lang="en-IN" sz="3400" b="1" dirty="0">
              <a:solidFill>
                <a:srgbClr val="FFC000"/>
              </a:solidFill>
              <a:latin typeface="Tempus Sans ITC" pitchFamily="82" charset="0"/>
            </a:endParaRPr>
          </a:p>
        </p:txBody>
      </p:sp>
      <p:sp>
        <p:nvSpPr>
          <p:cNvPr id="5" name="Slide Number Placeholder 4"/>
          <p:cNvSpPr>
            <a:spLocks noGrp="1"/>
          </p:cNvSpPr>
          <p:nvPr>
            <p:ph type="sldNum" sz="quarter" idx="11"/>
          </p:nvPr>
        </p:nvSpPr>
        <p:spPr/>
        <p:txBody>
          <a:bodyPr/>
          <a:lstStyle/>
          <a:p>
            <a:fld id="{C1AB3586-9833-407A-8B3B-FAE83F554AD2}" type="slidenum">
              <a:rPr lang="en-US" smtClean="0"/>
              <a:pPr/>
              <a:t>98</a:t>
            </a:fld>
            <a:endParaRPr lang="en-US"/>
          </a:p>
        </p:txBody>
      </p:sp>
    </p:spTree>
    <p:extLst>
      <p:ext uri="{BB962C8B-B14F-4D97-AF65-F5344CB8AC3E}">
        <p14:creationId xmlns:p14="http://schemas.microsoft.com/office/powerpoint/2010/main" val="42635190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828800"/>
            <a:ext cx="8458200" cy="3657599"/>
          </a:xfrm>
        </p:spPr>
        <p:txBody>
          <a:bodyPr>
            <a:noAutofit/>
          </a:bodyPr>
          <a:lstStyle/>
          <a:p>
            <a:pPr marL="18288" indent="0">
              <a:lnSpc>
                <a:spcPct val="150000"/>
              </a:lnSpc>
              <a:buNone/>
            </a:pPr>
            <a:r>
              <a:rPr lang="en-US" sz="2400" b="1" dirty="0">
                <a:solidFill>
                  <a:srgbClr val="FFFF00"/>
                </a:solidFill>
                <a:effectLst/>
                <a:latin typeface="Times New Roman" pitchFamily="18" charset="0"/>
                <a:cs typeface="Times New Roman" pitchFamily="18" charset="0"/>
              </a:rPr>
              <a:t>Clinical features</a:t>
            </a:r>
          </a:p>
          <a:p>
            <a:pPr marL="18288" indent="0">
              <a:lnSpc>
                <a:spcPct val="150000"/>
              </a:lnSpc>
              <a:buNone/>
            </a:pPr>
            <a:endParaRPr lang="en-US" sz="1200" dirty="0">
              <a:solidFill>
                <a:srgbClr val="FFFF00"/>
              </a:solidFill>
              <a:effectLst/>
              <a:latin typeface="Times New Roman" pitchFamily="18" charset="0"/>
              <a:cs typeface="Times New Roman" pitchFamily="18" charset="0"/>
            </a:endParaRPr>
          </a:p>
          <a:p>
            <a:pPr algn="just">
              <a:lnSpc>
                <a:spcPct val="150000"/>
              </a:lnSpc>
              <a:buFont typeface="Wingdings" pitchFamily="2" charset="2"/>
              <a:buChar char="§"/>
            </a:pPr>
            <a:r>
              <a:rPr lang="en-US" sz="2000" dirty="0">
                <a:effectLst/>
                <a:latin typeface="Times New Roman" pitchFamily="18" charset="0"/>
                <a:cs typeface="Times New Roman" pitchFamily="18" charset="0"/>
              </a:rPr>
              <a:t>Gingiva appears as </a:t>
            </a:r>
            <a:r>
              <a:rPr lang="en-US" sz="2000" u="sng" dirty="0">
                <a:effectLst/>
                <a:latin typeface="Times New Roman" pitchFamily="18" charset="0"/>
                <a:cs typeface="Times New Roman" pitchFamily="18" charset="0"/>
              </a:rPr>
              <a:t>swollen, glazed, and spongy tissue which is red-deep purple</a:t>
            </a:r>
            <a:r>
              <a:rPr lang="en-US" sz="2000" dirty="0">
                <a:effectLst/>
                <a:latin typeface="Times New Roman" pitchFamily="18" charset="0"/>
                <a:cs typeface="Times New Roman" pitchFamily="18" charset="0"/>
              </a:rPr>
              <a:t> in appearance with gingival bleeding. </a:t>
            </a:r>
          </a:p>
          <a:p>
            <a:pPr algn="just">
              <a:lnSpc>
                <a:spcPct val="150000"/>
              </a:lnSpc>
              <a:buFont typeface="Wingdings" pitchFamily="2" charset="2"/>
              <a:buChar char="§"/>
            </a:pPr>
            <a:endParaRPr lang="en-US" sz="500" dirty="0">
              <a:effectLst/>
              <a:latin typeface="Times New Roman" pitchFamily="18" charset="0"/>
              <a:cs typeface="Times New Roman" pitchFamily="18" charset="0"/>
            </a:endParaRPr>
          </a:p>
          <a:p>
            <a:pPr algn="just">
              <a:lnSpc>
                <a:spcPct val="150000"/>
              </a:lnSpc>
              <a:buFont typeface="Wingdings" pitchFamily="2" charset="2"/>
              <a:buChar char="§"/>
            </a:pPr>
            <a:r>
              <a:rPr lang="en-US" sz="2000" dirty="0">
                <a:solidFill>
                  <a:srgbClr val="FFFF00"/>
                </a:solidFill>
                <a:effectLst/>
                <a:latin typeface="Times New Roman" pitchFamily="18" charset="0"/>
                <a:cs typeface="Times New Roman" pitchFamily="18" charset="0"/>
              </a:rPr>
              <a:t>Hypertrophy of gingiva- </a:t>
            </a:r>
            <a:r>
              <a:rPr lang="en-US" sz="2000" dirty="0">
                <a:effectLst/>
                <a:latin typeface="Times New Roman" pitchFamily="18" charset="0"/>
                <a:cs typeface="Times New Roman" pitchFamily="18" charset="0"/>
              </a:rPr>
              <a:t>result of direct infiltration by malignant leucocytes.</a:t>
            </a:r>
          </a:p>
          <a:p>
            <a:pPr algn="just">
              <a:lnSpc>
                <a:spcPct val="150000"/>
              </a:lnSpc>
              <a:buFont typeface="Wingdings" pitchFamily="2" charset="2"/>
              <a:buChar char="§"/>
            </a:pPr>
            <a:r>
              <a:rPr lang="en-US" sz="2000" dirty="0">
                <a:effectLst/>
                <a:latin typeface="Times New Roman" pitchFamily="18" charset="0"/>
                <a:cs typeface="Times New Roman" pitchFamily="18" charset="0"/>
              </a:rPr>
              <a:t>May appear as a diffuse enlargement of the gingival mucosa, an oversized extension of the marginal gingiva, or a discrete tumor like interproximal mass. </a:t>
            </a:r>
          </a:p>
          <a:p>
            <a:pPr algn="just">
              <a:lnSpc>
                <a:spcPct val="150000"/>
              </a:lnSpc>
              <a:buFont typeface="Wingdings" pitchFamily="2" charset="2"/>
              <a:buChar char="§"/>
            </a:pPr>
            <a:endParaRPr lang="en-US" sz="500" dirty="0">
              <a:effectLst/>
              <a:latin typeface="Times New Roman" pitchFamily="18" charset="0"/>
              <a:cs typeface="Times New Roman" pitchFamily="18" charset="0"/>
            </a:endParaRPr>
          </a:p>
          <a:p>
            <a:pPr algn="just">
              <a:lnSpc>
                <a:spcPct val="150000"/>
              </a:lnSpc>
              <a:buFont typeface="Wingdings" pitchFamily="2" charset="2"/>
              <a:buChar char="§"/>
            </a:pPr>
            <a:r>
              <a:rPr lang="en-US" sz="2000" dirty="0">
                <a:effectLst/>
                <a:latin typeface="Times New Roman" pitchFamily="18" charset="0"/>
                <a:cs typeface="Times New Roman" pitchFamily="18" charset="0"/>
              </a:rPr>
              <a:t>It is moderately firm in consistency, but there is a tendency toward friability and hemorrhage, occurring either spontaneously or on slight irritation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152401"/>
            <a:ext cx="2361615" cy="161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943600" y="1742337"/>
            <a:ext cx="3505200" cy="276999"/>
          </a:xfrm>
          <a:prstGeom prst="rect">
            <a:avLst/>
          </a:prstGeom>
        </p:spPr>
        <p:txBody>
          <a:bodyPr wrap="square">
            <a:spAutoFit/>
          </a:bodyPr>
          <a:lstStyle/>
          <a:p>
            <a:pPr algn="ctr"/>
            <a:r>
              <a:rPr lang="en-IN" sz="1200" b="1" dirty="0" err="1">
                <a:solidFill>
                  <a:srgbClr val="FFC000"/>
                </a:solidFill>
              </a:rPr>
              <a:t>Leukemia</a:t>
            </a:r>
            <a:r>
              <a:rPr lang="en-IN" sz="1200" b="1" dirty="0">
                <a:solidFill>
                  <a:srgbClr val="FFC000"/>
                </a:solidFill>
              </a:rPr>
              <a:t>-associated gingivitis: AML</a:t>
            </a:r>
          </a:p>
        </p:txBody>
      </p:sp>
      <p:sp>
        <p:nvSpPr>
          <p:cNvPr id="4" name="Slide Number Placeholder 3"/>
          <p:cNvSpPr>
            <a:spLocks noGrp="1"/>
          </p:cNvSpPr>
          <p:nvPr>
            <p:ph type="sldNum" sz="quarter" idx="11"/>
          </p:nvPr>
        </p:nvSpPr>
        <p:spPr/>
        <p:txBody>
          <a:bodyPr/>
          <a:lstStyle/>
          <a:p>
            <a:fld id="{C1AB3586-9833-407A-8B3B-FAE83F554AD2}" type="slidenum">
              <a:rPr lang="en-US" smtClean="0"/>
              <a:pPr/>
              <a:t>99</a:t>
            </a:fld>
            <a:endParaRPr lang="en-US"/>
          </a:p>
        </p:txBody>
      </p:sp>
    </p:spTree>
    <p:extLst>
      <p:ext uri="{BB962C8B-B14F-4D97-AF65-F5344CB8AC3E}">
        <p14:creationId xmlns:p14="http://schemas.microsoft.com/office/powerpoint/2010/main" val="8675916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5544</TotalTime>
  <Words>6700</Words>
  <Application>Microsoft Office PowerPoint</Application>
  <PresentationFormat>On-screen Show (4:3)</PresentationFormat>
  <Paragraphs>711</Paragraphs>
  <Slides>100</Slides>
  <Notes>16</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Calibri</vt:lpstr>
      <vt:lpstr>Palatino Linotype</vt:lpstr>
      <vt:lpstr>Segoe Print</vt:lpstr>
      <vt:lpstr>Tempus Sans ITC</vt:lpstr>
      <vt:lpstr>Times New Roman</vt:lpstr>
      <vt:lpstr>Wingdings</vt:lpstr>
      <vt:lpstr>Elemental</vt:lpstr>
      <vt:lpstr>PowerPoint Presentation</vt:lpstr>
      <vt:lpstr>  GINGIVAL DISEASES IN CHILDREN</vt:lpstr>
      <vt:lpstr>                 Contents </vt:lpstr>
      <vt:lpstr>            Introduction</vt:lpstr>
      <vt:lpstr>PowerPoint Presentation</vt:lpstr>
      <vt:lpstr>           Normal  Periodontium</vt:lpstr>
      <vt:lpstr>PowerPoint Presentation</vt:lpstr>
      <vt:lpstr>Gingiva</vt:lpstr>
      <vt:lpstr>        Marginal/Unattached Gingiva </vt:lpstr>
      <vt:lpstr>Attached  Gingiva</vt:lpstr>
      <vt:lpstr>Interdental Gingiva </vt:lpstr>
      <vt:lpstr>Interdental Cleft</vt:lpstr>
      <vt:lpstr>PowerPoint Presentation</vt:lpstr>
      <vt:lpstr>PowerPoint Presentation</vt:lpstr>
      <vt:lpstr>PowerPoint Presentation</vt:lpstr>
      <vt:lpstr>PowerPoint Presentation</vt:lpstr>
      <vt:lpstr>PowerPoint Presentation</vt:lpstr>
      <vt:lpstr>PHYSIOLOGIC CHANGES IN GINGIVA ASSOCIATED WITH TOOTH ERUPTION</vt:lpstr>
      <vt:lpstr>Pre-eruption bulge </vt:lpstr>
      <vt:lpstr>Formation of gingival margin </vt:lpstr>
      <vt:lpstr>   Normal prominence of gingival margin </vt:lpstr>
      <vt:lpstr>PowerPoint Presentation</vt:lpstr>
      <vt:lpstr>PowerPoint Presentation</vt:lpstr>
      <vt:lpstr> Classification of Gingival  Diseases  </vt:lpstr>
      <vt:lpstr>Chapple et al. 2018- Classified- GINGIVAL HEALTH AND GINGIVAL DISEASES AND CONDITIONS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Eruption Cyst &amp; Hematoma</vt:lpstr>
      <vt:lpstr>Dhawan, Preeti et al. “Eruption cysts: A series of two cases.” Dental research journal vol. 9,5 (2012): 647-50. doi:10.4103/1735-3327.104889</vt:lpstr>
      <vt:lpstr>b) Eruption  gingivitis</vt:lpstr>
      <vt:lpstr>PowerPoint Presentation</vt:lpstr>
      <vt:lpstr>PowerPoint Presentation</vt:lpstr>
      <vt:lpstr>PowerPoint Presentation</vt:lpstr>
      <vt:lpstr>PowerPoint Presentation</vt:lpstr>
      <vt:lpstr>GINGIVAL DISEASES MODIFIED BY SYSTEMIC DISORDERS</vt:lpstr>
      <vt:lpstr>I. Gingival diseases associated with the Endocrine system</vt:lpstr>
      <vt:lpstr>PowerPoint Presentation</vt:lpstr>
      <vt:lpstr>PowerPoint Presentation</vt:lpstr>
      <vt:lpstr>PowerPoint Presentation</vt:lpstr>
      <vt:lpstr>Treatment</vt:lpstr>
      <vt:lpstr>Leukemia:</vt:lpstr>
      <vt:lpstr>PowerPoint Presentation</vt:lpstr>
      <vt:lpstr>PowerPoint Presentation</vt:lpstr>
      <vt:lpstr>Ascorbic Acid Deficiency Gingivitis (Scorbutic Gingivitis)</vt:lpstr>
      <vt:lpstr>PowerPoint Presentation</vt:lpstr>
      <vt:lpstr>ACUTE GINGIVAL DISEASE</vt:lpstr>
      <vt:lpstr>Herpes Simplex Virus Infection: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Distinguishing ANUG From  Acute  Herpetic Gingivostomatitis</vt:lpstr>
      <vt:lpstr>ACUTE  CANDIDIASIS /THRUSH,  CANDIDOSIS, MONILIASIS</vt:lpstr>
      <vt:lpstr>PowerPoint Presentation</vt:lpstr>
      <vt:lpstr>PowerPoint Presentation</vt:lpstr>
      <vt:lpstr>PowerPoint Presentation</vt:lpstr>
      <vt:lpstr>PowerPoint Presentation</vt:lpstr>
      <vt:lpstr>R E C UR RENT     A P HT HOUS      U L C E R   (CANKER SORE)</vt:lpstr>
      <vt:lpstr>PowerPoint Presentation</vt:lpstr>
      <vt:lpstr>PowerPoint Presentation</vt:lpstr>
      <vt:lpstr>PowerPoint Presentation</vt:lpstr>
      <vt:lpstr>PowerPoint Presentation</vt:lpstr>
      <vt:lpstr>PowerPoint Presentation</vt:lpstr>
      <vt:lpstr>Treatment</vt:lpstr>
      <vt:lpstr>PowerPoint Presentation</vt:lpstr>
      <vt:lpstr>PowerPoint Presentation</vt:lpstr>
      <vt:lpstr>Gingival Lesions Of Genetic Origin</vt:lpstr>
      <vt:lpstr>PowerPoint Presentation</vt:lpstr>
      <vt:lpstr>PowerPoint Presentation</vt:lpstr>
      <vt:lpstr>TRAUMATIC GINGIVITIS (GINGIVITIS ARTEFACTA/ FACTITIOUS GINGIVITIS)</vt:lpstr>
      <vt:lpstr>PowerPoint Presentation</vt:lpstr>
      <vt:lpstr>PowerPoint Presentation</vt:lpstr>
      <vt:lpstr>Congenital Anomalies</vt:lpstr>
      <vt:lpstr>PowerPoint Presentation</vt:lpstr>
      <vt:lpstr>PowerPoint Presentation</vt:lpstr>
      <vt:lpstr>LOCALIZED GINGIVAL LESIONS</vt:lpstr>
      <vt:lpstr>PowerPoint Presentation</vt:lpstr>
      <vt:lpstr>PowerPoint Presentation</vt:lpstr>
      <vt:lpstr>Conclusion</vt:lpstr>
      <vt:lpstr>References</vt:lpstr>
      <vt:lpstr>THANK YOU</vt:lpstr>
      <vt:lpstr>Gingival Diseases Modified By  Systemic Factors</vt:lpstr>
      <vt:lpstr>Gingival diseases associated with the Endocrine system</vt:lpstr>
      <vt:lpstr>Leukemia: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Shree</dc:creator>
  <cp:lastModifiedBy>Niketa Theple</cp:lastModifiedBy>
  <cp:revision>424</cp:revision>
  <dcterms:created xsi:type="dcterms:W3CDTF">2020-04-08T08:20:33Z</dcterms:created>
  <dcterms:modified xsi:type="dcterms:W3CDTF">2023-05-04T05:23:58Z</dcterms:modified>
</cp:coreProperties>
</file>