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9" r:id="rId4"/>
    <p:sldId id="257" r:id="rId5"/>
    <p:sldId id="258" r:id="rId6"/>
    <p:sldId id="259" r:id="rId7"/>
    <p:sldId id="260" r:id="rId8"/>
    <p:sldId id="261" r:id="rId9"/>
    <p:sldId id="268" r:id="rId10"/>
    <p:sldId id="262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086600" cy="12223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54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Eruption of Teeth </a:t>
            </a:r>
            <a:r>
              <a:rPr lang="en-US" sz="40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lang="en-US" sz="4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9600" y="890588"/>
          <a:ext cx="7924800" cy="2004620"/>
        </p:xfrm>
        <a:graphic>
          <a:graphicData uri="http://schemas.openxmlformats.org/drawingml/2006/table">
            <a:tbl>
              <a:tblPr/>
              <a:tblGrid>
                <a:gridCol w="1322344"/>
                <a:gridCol w="1371718"/>
                <a:gridCol w="1345489"/>
                <a:gridCol w="1087808"/>
                <a:gridCol w="1399492"/>
                <a:gridCol w="1397949"/>
              </a:tblGrid>
              <a:tr h="5736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Months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First Molar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Second Molar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01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Maxillary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 1/2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501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Mandibular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3932238"/>
          <a:ext cx="8001000" cy="2468880"/>
        </p:xfrm>
        <a:graphic>
          <a:graphicData uri="http://schemas.openxmlformats.org/drawingml/2006/table">
            <a:tbl>
              <a:tblPr/>
              <a:tblGrid>
                <a:gridCol w="872837"/>
                <a:gridCol w="904658"/>
                <a:gridCol w="889505"/>
                <a:gridCol w="718271"/>
                <a:gridCol w="922843"/>
                <a:gridCol w="922842"/>
                <a:gridCol w="924358"/>
                <a:gridCol w="956181"/>
                <a:gridCol w="889505"/>
              </a:tblGrid>
              <a:tr h="863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Years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First Pre-molar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Second Pre-molar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First molar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Second molar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Third molar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211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Maxillary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7-8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6-7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12-13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17-21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5211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Mandibular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6-7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6-7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11-13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17-21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24200" y="228600"/>
            <a:ext cx="19050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cap="all" dirty="0">
                <a:latin typeface="+mn-lt"/>
              </a:rPr>
              <a:t>Deciduous</a:t>
            </a:r>
            <a:r>
              <a:rPr lang="en-US" dirty="0">
                <a:latin typeface="+mn-lt"/>
              </a:rPr>
              <a:t> </a:t>
            </a:r>
            <a:endParaRPr lang="en-IN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2800" y="3124200"/>
            <a:ext cx="19050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cap="all" dirty="0">
                <a:latin typeface="+mn-lt"/>
              </a:rPr>
              <a:t>Permanent</a:t>
            </a:r>
            <a:endParaRPr lang="en-IN" cap="all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Clr>
                <a:schemeClr val="tx1"/>
              </a:buClr>
              <a:buSzPts val="2800"/>
              <a:buFont typeface="Arial" pitchFamily="34" charset="0"/>
              <a:buChar char="•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Mixed dentition: presence of both dentitions </a:t>
            </a:r>
          </a:p>
          <a:p>
            <a:pPr fontAlgn="auto">
              <a:spcAft>
                <a:spcPts val="0"/>
              </a:spcAft>
              <a:buClr>
                <a:schemeClr val="tx1"/>
              </a:buClr>
              <a:buSzPts val="2800"/>
              <a:buFont typeface="Arial" pitchFamily="34" charset="0"/>
              <a:buChar char="•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Definition</a:t>
            </a:r>
            <a:endParaRPr lang="en-US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Clr>
                <a:schemeClr val="tx1"/>
              </a:buClr>
              <a:buSzPts val="2800"/>
              <a:buFont typeface="Arial" pitchFamily="34" charset="0"/>
              <a:buChar char="•"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Phases of tooth eruption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Aft>
                <a:spcPts val="0"/>
              </a:spcAft>
              <a:buClr>
                <a:schemeClr val="tx1"/>
              </a:buClr>
              <a:buSzPts val="2800"/>
              <a:buFont typeface="Arial" pitchFamily="34" charset="0"/>
              <a:buChar char="•"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Eruptive tooth movement</a:t>
            </a:r>
          </a:p>
          <a:p>
            <a:pPr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BIBLIOGRAPHY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bg2"/>
              </a:buClr>
              <a:buSzPct val="75000"/>
              <a:buFont typeface="Wingdings" pitchFamily="2" charset="2"/>
              <a:buChar char="Ø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Color Atlas And Text Book Of Oral Anatomy, Histology Berkovitz, B. 1</a:t>
            </a:r>
            <a:r>
              <a:rPr lang="en-US" sz="2800" baseline="3000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pPr>
              <a:buClr>
                <a:schemeClr val="bg2"/>
              </a:buClr>
              <a:buSzPct val="75000"/>
              <a:buFont typeface="Wingdings" pitchFamily="2" charset="2"/>
              <a:buChar char="Ø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Oral Development and Histology  Avery, j. K.1</a:t>
            </a:r>
            <a:r>
              <a:rPr lang="en-US" sz="2800" baseline="3000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pPr>
              <a:buClr>
                <a:schemeClr val="bg2"/>
              </a:buClr>
              <a:buSzPct val="75000"/>
              <a:buFont typeface="Wingdings" pitchFamily="2" charset="2"/>
              <a:buChar char="Ø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Orban's Oral Histology and Embryology  Bhaskar, s. N.11</a:t>
            </a:r>
            <a:r>
              <a:rPr lang="en-US" sz="2800" baseline="3000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pPr>
              <a:buClr>
                <a:schemeClr val="bg2"/>
              </a:buClr>
              <a:buSzPct val="75000"/>
              <a:buFont typeface="Wingdings" pitchFamily="2" charset="2"/>
              <a:buChar char="Ø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Oral Histology : Development, Structure and Funct Tencate, a. R. 4</a:t>
            </a:r>
            <a:r>
              <a:rPr lang="en-US" sz="2800" baseline="3000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pPr>
              <a:buClr>
                <a:schemeClr val="bg2"/>
              </a:buClr>
              <a:buSzPct val="75000"/>
              <a:buFont typeface="Wingdings" pitchFamily="2" charset="2"/>
              <a:buChar char="Ø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Dental Embryology, Histology &amp; Anatomy. Marry Bath- Balogh Inergaret. 2</a:t>
            </a:r>
            <a:r>
              <a:rPr lang="en-US" sz="2800" baseline="3000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pPr>
              <a:buClr>
                <a:schemeClr val="bg2"/>
              </a:buClr>
              <a:buSzPct val="75000"/>
              <a:buFont typeface="Wingdings" pitchFamily="2" charset="2"/>
              <a:buChar char="Ø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bg2"/>
              </a:buClr>
              <a:buSzPct val="75000"/>
              <a:buFont typeface="Wingdings" pitchFamily="2" charset="2"/>
              <a:buChar char="Ø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bg2"/>
              </a:buClr>
              <a:buSzPct val="75000"/>
              <a:buFont typeface="Wingdings" pitchFamily="2" charset="2"/>
              <a:buChar char="Ø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bg2"/>
              </a:buClr>
              <a:buSzPct val="75000"/>
              <a:buFont typeface="Wingdings" pitchFamily="2" charset="2"/>
              <a:buChar char="Ø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2967335"/>
            <a:ext cx="6680034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9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Thank you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Purpose Statement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tx1"/>
              </a:buClr>
              <a:buSzPts val="3200"/>
              <a:buFont typeface="Calibri" pitchFamily="34" charset="0"/>
              <a:buChar char="•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  the end of the lecture student should be able to 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describe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</a:t>
            </a:r>
          </a:p>
          <a:p>
            <a:pPr fontAlgn="auto">
              <a:spcAft>
                <a:spcPts val="0"/>
              </a:spcAft>
              <a:buClr>
                <a:schemeClr val="tx1"/>
              </a:buClr>
              <a:buSzPts val="2800"/>
              <a:buFont typeface="Arial" pitchFamily="34" charset="0"/>
              <a:buChar char="•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Phases of tooth eruption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&amp;</a:t>
            </a:r>
          </a:p>
          <a:p>
            <a:pPr fontAlgn="auto">
              <a:spcAft>
                <a:spcPts val="0"/>
              </a:spcAft>
              <a:buClr>
                <a:schemeClr val="tx1"/>
              </a:buClr>
              <a:buSzPts val="2800"/>
              <a:buFont typeface="Arial" pitchFamily="34" charset="0"/>
              <a:buChar char="•"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Eruptive tooth movement</a:t>
            </a:r>
          </a:p>
          <a:p>
            <a:pPr fontAlgn="auto">
              <a:spcAft>
                <a:spcPts val="0"/>
              </a:spcAft>
              <a:buClr>
                <a:schemeClr val="tx1"/>
              </a:buClr>
              <a:buSzPts val="2800"/>
              <a:buFont typeface="Arial" pitchFamily="34" charset="0"/>
              <a:buChar char="•"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Learning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307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At the end of the lecture the student should be able to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43926598"/>
              </p:ext>
            </p:extLst>
          </p:nvPr>
        </p:nvGraphicFramePr>
        <p:xfrm>
          <a:off x="304800" y="1981200"/>
          <a:ext cx="8686800" cy="323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2286000"/>
                <a:gridCol w="1447800"/>
                <a:gridCol w="1447800"/>
                <a:gridCol w="1447800"/>
                <a:gridCol w="1447800"/>
              </a:tblGrid>
              <a:tr h="76199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S.N.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Learning Objectives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Domain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Level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Criteria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 </a:t>
                      </a:r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Describe the mechanism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tooth eruption movement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Enlist and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define types of tooth eruption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Describe clinical consideration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eruption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73725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152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Anterior compartment of occlusal force: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 anteriorly directed force is generated when teeth are clenched, due to the mesial inclination of most teeth and the forward-directed force generated from inter-cuspal forces.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533400" y="1524000"/>
            <a:ext cx="7767638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Active eruption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 to compensate incisal and occlusal wear </a:t>
            </a:r>
          </a:p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Passive eruption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  gradual recession of the gingiva and the underlying alveolar bone</a:t>
            </a:r>
          </a:p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Both active and passive eruption leads to lengthening of clinical crown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81000"/>
            <a:ext cx="7772400" cy="609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Mechanisms of Eruptive Tooth Movement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4294967295"/>
          </p:nvPr>
        </p:nvSpPr>
        <p:spPr>
          <a:xfrm>
            <a:off x="609600" y="914400"/>
            <a:ext cx="8534400" cy="5715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Root formation 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Bone remodeling 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Dental Follicle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Periodontal ligament traction </a:t>
            </a:r>
          </a:p>
          <a:p>
            <a:pPr algn="just"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Vascular pressure -</a:t>
            </a:r>
            <a:r>
              <a:rPr lang="en-IN" sz="2800" smtClean="0">
                <a:latin typeface="Times New Roman" pitchFamily="18" charset="0"/>
                <a:cs typeface="Times New Roman" pitchFamily="18" charset="0"/>
              </a:rPr>
              <a:t>the teeth 'jiggle' up and down in synchrony with the arterial pulse. A logical test, therefore is to surgically remove the growing root. When this is done, the tooth continues to erupt. 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Content Placeholder 3" descr="scan0025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90600" y="76200"/>
            <a:ext cx="6842125" cy="65071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4294967295"/>
          </p:nvPr>
        </p:nvSpPr>
        <p:spPr>
          <a:xfrm>
            <a:off x="1143000" y="228600"/>
            <a:ext cx="8001000" cy="5867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Clinical consideration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Orthodontic tooth movements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Premature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eruption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teeth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Tooth ankylosis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Missing tooth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Impaction - failure to erupt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e.g., from too little gap after premature loss of deciduous tooth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Malocclusion</a:t>
            </a: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Infra-occlusion  (not high enough)</a:t>
            </a: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Excessive drift</a:t>
            </a: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Tilting   (can occur early from germ rotation)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</TotalTime>
  <Words>403</Words>
  <Application>Microsoft Office PowerPoint</Application>
  <PresentationFormat>On-screen Show (4:3)</PresentationFormat>
  <Paragraphs>112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Trek</vt:lpstr>
      <vt:lpstr>Eruption of Teeth  </vt:lpstr>
      <vt:lpstr>Purpose Statement</vt:lpstr>
      <vt:lpstr>Learning Objectives </vt:lpstr>
      <vt:lpstr>Slide 4</vt:lpstr>
      <vt:lpstr>Slide 5</vt:lpstr>
      <vt:lpstr>Mechanisms of Eruptive Tooth Movement </vt:lpstr>
      <vt:lpstr>Slide 7</vt:lpstr>
      <vt:lpstr>Slide 8</vt:lpstr>
      <vt:lpstr>Slide 9</vt:lpstr>
      <vt:lpstr>Slide 10</vt:lpstr>
      <vt:lpstr>Summary </vt:lpstr>
      <vt:lpstr>BIBLIOGRAPHY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HOD</cp:lastModifiedBy>
  <cp:revision>5</cp:revision>
  <dcterms:created xsi:type="dcterms:W3CDTF">2006-08-16T00:00:00Z</dcterms:created>
  <dcterms:modified xsi:type="dcterms:W3CDTF">2018-02-05T05:38:02Z</dcterms:modified>
</cp:coreProperties>
</file>