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320" r:id="rId2"/>
    <p:sldId id="323" r:id="rId3"/>
    <p:sldId id="353" r:id="rId4"/>
    <p:sldId id="354" r:id="rId5"/>
    <p:sldId id="339" r:id="rId6"/>
    <p:sldId id="257" r:id="rId7"/>
    <p:sldId id="298" r:id="rId8"/>
    <p:sldId id="324" r:id="rId9"/>
    <p:sldId id="301" r:id="rId10"/>
    <p:sldId id="299" r:id="rId11"/>
    <p:sldId id="304" r:id="rId12"/>
    <p:sldId id="306" r:id="rId13"/>
    <p:sldId id="307" r:id="rId14"/>
    <p:sldId id="311" r:id="rId15"/>
    <p:sldId id="340" r:id="rId16"/>
    <p:sldId id="341" r:id="rId17"/>
    <p:sldId id="342" r:id="rId18"/>
    <p:sldId id="343" r:id="rId19"/>
    <p:sldId id="344" r:id="rId20"/>
    <p:sldId id="345" r:id="rId21"/>
    <p:sldId id="346" r:id="rId22"/>
    <p:sldId id="347" r:id="rId23"/>
    <p:sldId id="349" r:id="rId24"/>
    <p:sldId id="348" r:id="rId25"/>
    <p:sldId id="287" r:id="rId26"/>
    <p:sldId id="338" r:id="rId27"/>
    <p:sldId id="350" r:id="rId28"/>
    <p:sldId id="351" r:id="rId29"/>
    <p:sldId id="35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332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DC005-7E1B-45F5-BCE1-DD05D0F4277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B61049A2-07BA-4FC1-BDA6-3A88726A2D67}">
      <dgm:prSet/>
      <dgm:spPr/>
      <dgm:t>
        <a:bodyPr/>
        <a:lstStyle/>
        <a:p>
          <a:pPr rtl="0"/>
          <a:r>
            <a:rPr lang="en-US" dirty="0" smtClean="0"/>
            <a:t>Thank You</a:t>
          </a:r>
          <a:endParaRPr lang="en-US" dirty="0"/>
        </a:p>
      </dgm:t>
    </dgm:pt>
    <dgm:pt modelId="{276C0DD1-D533-4EAC-85B0-DFA2E5FBBCAB}" type="parTrans" cxnId="{F7EE54E0-F7A8-421A-A60F-0B6A9A27BA7B}">
      <dgm:prSet/>
      <dgm:spPr/>
      <dgm:t>
        <a:bodyPr/>
        <a:lstStyle/>
        <a:p>
          <a:endParaRPr lang="en-US"/>
        </a:p>
      </dgm:t>
    </dgm:pt>
    <dgm:pt modelId="{362A6098-5EA8-4805-93BF-5980B3A0862B}" type="sibTrans" cxnId="{F7EE54E0-F7A8-421A-A60F-0B6A9A27BA7B}">
      <dgm:prSet/>
      <dgm:spPr/>
      <dgm:t>
        <a:bodyPr/>
        <a:lstStyle/>
        <a:p>
          <a:endParaRPr lang="en-US"/>
        </a:p>
      </dgm:t>
    </dgm:pt>
    <dgm:pt modelId="{8F504E84-465B-4AFD-8B62-7318499B8C54}" type="pres">
      <dgm:prSet presAssocID="{49EDC005-7E1B-45F5-BCE1-DD05D0F4277C}" presName="compositeShape" presStyleCnt="0">
        <dgm:presLayoutVars>
          <dgm:chMax val="7"/>
          <dgm:dir/>
          <dgm:resizeHandles val="exact"/>
        </dgm:presLayoutVars>
      </dgm:prSet>
      <dgm:spPr/>
      <dgm:t>
        <a:bodyPr/>
        <a:lstStyle/>
        <a:p>
          <a:endParaRPr lang="en-US"/>
        </a:p>
      </dgm:t>
    </dgm:pt>
    <dgm:pt modelId="{58126238-6F99-41E2-BFE7-634051516209}" type="pres">
      <dgm:prSet presAssocID="{B61049A2-07BA-4FC1-BDA6-3A88726A2D67}" presName="circ1TxSh" presStyleLbl="vennNode1" presStyleIdx="0" presStyleCnt="1"/>
      <dgm:spPr/>
      <dgm:t>
        <a:bodyPr/>
        <a:lstStyle/>
        <a:p>
          <a:endParaRPr lang="en-US"/>
        </a:p>
      </dgm:t>
    </dgm:pt>
  </dgm:ptLst>
  <dgm:cxnLst>
    <dgm:cxn modelId="{F7EE54E0-F7A8-421A-A60F-0B6A9A27BA7B}" srcId="{49EDC005-7E1B-45F5-BCE1-DD05D0F4277C}" destId="{B61049A2-07BA-4FC1-BDA6-3A88726A2D67}" srcOrd="0" destOrd="0" parTransId="{276C0DD1-D533-4EAC-85B0-DFA2E5FBBCAB}" sibTransId="{362A6098-5EA8-4805-93BF-5980B3A0862B}"/>
    <dgm:cxn modelId="{F15F4A1F-DCD6-4C97-97CE-597959AC17F7}" type="presOf" srcId="{B61049A2-07BA-4FC1-BDA6-3A88726A2D67}" destId="{58126238-6F99-41E2-BFE7-634051516209}" srcOrd="0" destOrd="0" presId="urn:microsoft.com/office/officeart/2005/8/layout/venn1"/>
    <dgm:cxn modelId="{2042D6E8-874C-4870-969F-9653B4CF935C}" type="presOf" srcId="{49EDC005-7E1B-45F5-BCE1-DD05D0F4277C}" destId="{8F504E84-465B-4AFD-8B62-7318499B8C54}" srcOrd="0" destOrd="0" presId="urn:microsoft.com/office/officeart/2005/8/layout/venn1"/>
    <dgm:cxn modelId="{C1E810C5-47BC-4CE1-BD76-505270E1D4CE}" type="presParOf" srcId="{8F504E84-465B-4AFD-8B62-7318499B8C54}" destId="{58126238-6F99-41E2-BFE7-634051516209}"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B62EA-AB51-414A-AEB7-9164F233011C}" type="datetimeFigureOut">
              <a:rPr lang="en-US" smtClean="0"/>
              <a:pPr/>
              <a:t>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C7E82-E935-4B3D-9F63-5765339D7A19}" type="slidenum">
              <a:rPr lang="en-US" smtClean="0"/>
              <a:pPr/>
              <a:t>‹#›</a:t>
            </a:fld>
            <a:endParaRPr lang="en-US"/>
          </a:p>
        </p:txBody>
      </p:sp>
    </p:spTree>
    <p:extLst>
      <p:ext uri="{BB962C8B-B14F-4D97-AF65-F5344CB8AC3E}">
        <p14:creationId xmlns="" xmlns:p14="http://schemas.microsoft.com/office/powerpoint/2010/main" val="306179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C7E82-E935-4B3D-9F63-5765339D7A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4371249-903E-4ED4-BE41-AF7013CE54DA}" type="datetimeFigureOut">
              <a:rPr lang="en-US" smtClean="0"/>
              <a:pPr/>
              <a:t>2/5/2018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A788AF7-7B6F-4033-A0B1-68E314ADD0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71249-903E-4ED4-BE41-AF7013CE54DA}"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71249-903E-4ED4-BE41-AF7013CE54DA}"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EFF709F-7ED0-4D38-8E28-887CAF96E89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D734BE1E-6AF5-4116-A895-9E4F2DD6D70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71249-903E-4ED4-BE41-AF7013CE54DA}"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371249-903E-4ED4-BE41-AF7013CE54DA}"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371249-903E-4ED4-BE41-AF7013CE54DA}"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4371249-903E-4ED4-BE41-AF7013CE54DA}" type="datetimeFigureOut">
              <a:rPr lang="en-US" smtClean="0"/>
              <a:pPr/>
              <a:t>2/5/2018</a:t>
            </a:fld>
            <a:endParaRPr lang="en-US"/>
          </a:p>
        </p:txBody>
      </p:sp>
      <p:sp>
        <p:nvSpPr>
          <p:cNvPr id="27" name="Slide Number Placeholder 26"/>
          <p:cNvSpPr>
            <a:spLocks noGrp="1"/>
          </p:cNvSpPr>
          <p:nvPr>
            <p:ph type="sldNum" sz="quarter" idx="11"/>
          </p:nvPr>
        </p:nvSpPr>
        <p:spPr/>
        <p:txBody>
          <a:bodyPr rtlCol="0"/>
          <a:lstStyle/>
          <a:p>
            <a:fld id="{7A788AF7-7B6F-4033-A0B1-68E314ADD02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4371249-903E-4ED4-BE41-AF7013CE54DA}" type="datetimeFigureOut">
              <a:rPr lang="en-US" smtClean="0"/>
              <a:pPr/>
              <a:t>2/5/2018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A788AF7-7B6F-4033-A0B1-68E314ADD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71249-903E-4ED4-BE41-AF7013CE54DA}"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371249-903E-4ED4-BE41-AF7013CE54DA}"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371249-903E-4ED4-BE41-AF7013CE54DA}"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8AF7-7B6F-4033-A0B1-68E314ADD0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4371249-903E-4ED4-BE41-AF7013CE54DA}" type="datetimeFigureOut">
              <a:rPr lang="en-US" smtClean="0"/>
              <a:pPr/>
              <a:t>2/5/2018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A788AF7-7B6F-4033-A0B1-68E314ADD0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 id="2147483758"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458200" cy="1470025"/>
          </a:xfrm>
        </p:spPr>
        <p:txBody>
          <a:bodyPr>
            <a:normAutofit/>
          </a:bodyPr>
          <a:lstStyle/>
          <a:p>
            <a:r>
              <a:rPr lang="en-US" sz="4000" b="1" dirty="0" smtClean="0">
                <a:latin typeface="Times New Roman" pitchFamily="18" charset="0"/>
                <a:cs typeface="Times New Roman" pitchFamily="18" charset="0"/>
              </a:rPr>
              <a:t>DEVELOPMENT OF MANDIBLE</a:t>
            </a:r>
            <a:endParaRPr lang="en-US" sz="4000" b="1"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325112"/>
          </a:xfrm>
        </p:spPr>
        <p:txBody>
          <a:bodyPr>
            <a:noAutofit/>
          </a:bodyPr>
          <a:lstStyle/>
          <a:p>
            <a:pPr>
              <a:lnSpc>
                <a:spcPct val="150000"/>
              </a:lnSpc>
            </a:pPr>
            <a:r>
              <a:rPr lang="en-US" dirty="0" smtClean="0">
                <a:latin typeface="Times New Roman" pitchFamily="18" charset="0"/>
                <a:cs typeface="Times New Roman" pitchFamily="18" charset="0"/>
              </a:rPr>
              <a:t>The  major  part  of  the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arch  gives  rise  to  mandibular  prominence  ventrally  that  forms  the  mandible.                                                                             </a:t>
            </a:r>
          </a:p>
          <a:p>
            <a:pPr>
              <a:lnSpc>
                <a:spcPct val="150000"/>
              </a:lnSpc>
            </a:pP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rostral</a:t>
            </a:r>
            <a:r>
              <a:rPr lang="en-US" dirty="0" smtClean="0">
                <a:latin typeface="Times New Roman" pitchFamily="18" charset="0"/>
                <a:cs typeface="Times New Roman" pitchFamily="18" charset="0"/>
              </a:rPr>
              <a:t>  extension  of  the  arch  gives  rise  to  maxillary  </a:t>
            </a:r>
            <a:r>
              <a:rPr lang="en-US" dirty="0" err="1" smtClean="0">
                <a:latin typeface="Times New Roman" pitchFamily="18" charset="0"/>
                <a:cs typeface="Times New Roman" pitchFamily="18" charset="0"/>
              </a:rPr>
              <a:t>promience</a:t>
            </a:r>
            <a:r>
              <a:rPr lang="en-US" dirty="0" smtClean="0">
                <a:latin typeface="Times New Roman" pitchFamily="18" charset="0"/>
                <a:cs typeface="Times New Roman" pitchFamily="18" charset="0"/>
              </a:rPr>
              <a:t> laterally that  forms  the   </a:t>
            </a:r>
            <a:r>
              <a:rPr lang="en-US" dirty="0" err="1" smtClean="0">
                <a:latin typeface="Times New Roman" pitchFamily="18" charset="0"/>
                <a:cs typeface="Times New Roman" pitchFamily="18" charset="0"/>
              </a:rPr>
              <a:t>maxilla,zygomatic</a:t>
            </a:r>
            <a:r>
              <a:rPr lang="en-US" dirty="0" smtClean="0">
                <a:latin typeface="Times New Roman" pitchFamily="18" charset="0"/>
                <a:cs typeface="Times New Roman" pitchFamily="18" charset="0"/>
              </a:rPr>
              <a:t>  bone and squamous  part of temporal  bone.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Development of Mandible\3.jpg"/>
          <p:cNvPicPr>
            <a:picLocks noGrp="1" noChangeAspect="1" noChangeArrowheads="1"/>
          </p:cNvPicPr>
          <p:nvPr>
            <p:ph idx="1"/>
          </p:nvPr>
        </p:nvPicPr>
        <p:blipFill>
          <a:blip r:embed="rId2" cstate="print"/>
          <a:srcRect/>
          <a:stretch>
            <a:fillRect/>
          </a:stretch>
        </p:blipFill>
        <p:spPr bwMode="auto">
          <a:xfrm>
            <a:off x="225830" y="533400"/>
            <a:ext cx="8765770" cy="5943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evelopment of Mandible\6.jpg"/>
          <p:cNvPicPr>
            <a:picLocks noGrp="1" noChangeAspect="1" noChangeArrowheads="1"/>
          </p:cNvPicPr>
          <p:nvPr>
            <p:ph idx="1"/>
          </p:nvPr>
        </p:nvPicPr>
        <p:blipFill>
          <a:blip r:embed="rId2" cstate="print"/>
          <a:srcRect/>
          <a:stretch>
            <a:fillRect/>
          </a:stretch>
        </p:blipFill>
        <p:spPr bwMode="auto">
          <a:xfrm>
            <a:off x="72206" y="521783"/>
            <a:ext cx="8843194" cy="58028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Development of Mandible\7.jpg"/>
          <p:cNvPicPr>
            <a:picLocks noGrp="1" noChangeAspect="1" noChangeArrowheads="1"/>
          </p:cNvPicPr>
          <p:nvPr>
            <p:ph idx="1"/>
          </p:nvPr>
        </p:nvPicPr>
        <p:blipFill>
          <a:blip r:embed="rId2" cstate="print"/>
          <a:srcRect/>
          <a:stretch>
            <a:fillRect/>
          </a:stretch>
        </p:blipFill>
        <p:spPr bwMode="auto">
          <a:xfrm>
            <a:off x="228600" y="72367"/>
            <a:ext cx="8564864" cy="67094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Development of Mandible\9.jpg"/>
          <p:cNvPicPr>
            <a:picLocks noGrp="1" noChangeAspect="1" noChangeArrowheads="1"/>
          </p:cNvPicPr>
          <p:nvPr>
            <p:ph idx="1"/>
          </p:nvPr>
        </p:nvPicPr>
        <p:blipFill>
          <a:blip r:embed="rId2" cstate="print"/>
          <a:stretch>
            <a:fillRect/>
          </a:stretch>
        </p:blipFill>
        <p:spPr bwMode="auto">
          <a:xfrm>
            <a:off x="31728" y="2286000"/>
            <a:ext cx="3883567" cy="3464012"/>
          </a:xfrm>
          <a:prstGeom prst="rect">
            <a:avLst/>
          </a:prstGeom>
          <a:noFill/>
        </p:spPr>
      </p:pic>
      <p:pic>
        <p:nvPicPr>
          <p:cNvPr id="4" name="Picture 2" descr="H:\Development of Mandible\8.jpg"/>
          <p:cNvPicPr>
            <a:picLocks noChangeAspect="1" noChangeArrowheads="1"/>
          </p:cNvPicPr>
          <p:nvPr/>
        </p:nvPicPr>
        <p:blipFill>
          <a:blip r:embed="rId3" cstate="print"/>
          <a:stretch>
            <a:fillRect/>
          </a:stretch>
        </p:blipFill>
        <p:spPr bwMode="auto">
          <a:xfrm>
            <a:off x="4800600" y="2077628"/>
            <a:ext cx="3810000" cy="366524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dirty="0">
                <a:latin typeface="Times New Roman" pitchFamily="18" charset="0"/>
                <a:cs typeface="Times New Roman" pitchFamily="18" charset="0"/>
              </a:rPr>
              <a:t>MECKELS CARTILAGE</a:t>
            </a:r>
          </a:p>
        </p:txBody>
      </p:sp>
      <p:sp>
        <p:nvSpPr>
          <p:cNvPr id="4102" name="Rectangle 6"/>
          <p:cNvSpPr>
            <a:spLocks noGrp="1" noChangeArrowheads="1"/>
          </p:cNvSpPr>
          <p:nvPr>
            <p:ph type="body" sz="half" idx="2"/>
          </p:nvPr>
        </p:nvSpPr>
        <p:spPr>
          <a:xfrm>
            <a:off x="4649788" y="1600200"/>
            <a:ext cx="4037012" cy="4530725"/>
          </a:xfrm>
        </p:spPr>
        <p:txBody>
          <a:bodyPr/>
          <a:lstStyle/>
          <a:p>
            <a:pPr>
              <a:buFont typeface="Wingdings" pitchFamily="2" charset="2"/>
              <a:buNone/>
            </a:pPr>
            <a:endParaRPr lang="en-US" dirty="0"/>
          </a:p>
          <a:p>
            <a:pPr>
              <a:buFontTx/>
              <a:buChar char="-"/>
            </a:pPr>
            <a:r>
              <a:rPr lang="en-US" sz="2800" dirty="0">
                <a:latin typeface="Times New Roman" pitchFamily="18" charset="0"/>
                <a:cs typeface="Times New Roman" pitchFamily="18" charset="0"/>
              </a:rPr>
              <a:t>Derived from </a:t>
            </a:r>
            <a:r>
              <a:rPr lang="en-US" sz="2800" b="1" dirty="0">
                <a:solidFill>
                  <a:srgbClr val="FF0000"/>
                </a:solidFill>
                <a:latin typeface="Times New Roman" pitchFamily="18" charset="0"/>
                <a:cs typeface="Times New Roman" pitchFamily="18" charset="0"/>
              </a:rPr>
              <a:t>1</a:t>
            </a:r>
            <a:r>
              <a:rPr lang="en-US" sz="2800" b="1" baseline="30000" dirty="0">
                <a:solidFill>
                  <a:srgbClr val="FF0000"/>
                </a:solidFill>
                <a:latin typeface="Times New Roman" pitchFamily="18" charset="0"/>
                <a:cs typeface="Times New Roman" pitchFamily="18" charset="0"/>
              </a:rPr>
              <a:t>st</a:t>
            </a:r>
            <a:r>
              <a:rPr lang="en-US" sz="2800" b="1" dirty="0">
                <a:solidFill>
                  <a:srgbClr val="FF0000"/>
                </a:solidFill>
                <a:latin typeface="Times New Roman" pitchFamily="18" charset="0"/>
                <a:cs typeface="Times New Roman" pitchFamily="18" charset="0"/>
              </a:rPr>
              <a:t> pharyngeal arch</a:t>
            </a:r>
          </a:p>
          <a:p>
            <a:pPr>
              <a:buFontTx/>
              <a:buNone/>
            </a:pPr>
            <a:endParaRPr lang="en-US" sz="2800"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Its development extends as solid hyaline </a:t>
            </a:r>
            <a:r>
              <a:rPr lang="en-US" sz="2800" dirty="0" err="1">
                <a:latin typeface="Times New Roman" pitchFamily="18" charset="0"/>
                <a:cs typeface="Times New Roman" pitchFamily="18" charset="0"/>
              </a:rPr>
              <a:t>cartilagenous</a:t>
            </a:r>
            <a:r>
              <a:rPr lang="en-US" sz="2800" dirty="0">
                <a:latin typeface="Times New Roman" pitchFamily="18" charset="0"/>
                <a:cs typeface="Times New Roman" pitchFamily="18" charset="0"/>
              </a:rPr>
              <a:t> rod, surrounded by </a:t>
            </a:r>
            <a:r>
              <a:rPr lang="en-US" sz="2800" dirty="0" err="1">
                <a:latin typeface="Times New Roman" pitchFamily="18" charset="0"/>
                <a:cs typeface="Times New Roman" pitchFamily="18" charset="0"/>
              </a:rPr>
              <a:t>fibrocellular</a:t>
            </a:r>
            <a:r>
              <a:rPr lang="en-US" sz="2800" dirty="0">
                <a:latin typeface="Times New Roman" pitchFamily="18" charset="0"/>
                <a:cs typeface="Times New Roman" pitchFamily="18" charset="0"/>
              </a:rPr>
              <a:t> capsule</a:t>
            </a:r>
            <a:r>
              <a:rPr lang="en-US" sz="2800" dirty="0"/>
              <a:t>.</a:t>
            </a:r>
          </a:p>
        </p:txBody>
      </p:sp>
      <p:pic>
        <p:nvPicPr>
          <p:cNvPr id="4103" name="Picture 7"/>
          <p:cNvPicPr>
            <a:picLocks noGrp="1" noChangeAspect="1" noChangeArrowheads="1"/>
          </p:cNvPicPr>
          <p:nvPr>
            <p:ph sz="half" idx="1"/>
          </p:nvPr>
        </p:nvPicPr>
        <p:blipFill>
          <a:blip r:embed="rId2"/>
          <a:srcRect/>
          <a:stretch>
            <a:fillRect/>
          </a:stretch>
        </p:blipFill>
        <p:spPr>
          <a:xfrm>
            <a:off x="228600" y="1600200"/>
            <a:ext cx="4495800" cy="4046538"/>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dirty="0">
                <a:latin typeface="Times New Roman" pitchFamily="18" charset="0"/>
                <a:cs typeface="Times New Roman" pitchFamily="18" charset="0"/>
              </a:rPr>
              <a:t>FORMATION OF MANDIBLE</a:t>
            </a:r>
          </a:p>
        </p:txBody>
      </p:sp>
      <p:sp>
        <p:nvSpPr>
          <p:cNvPr id="8198" name="Rectangle 6"/>
          <p:cNvSpPr>
            <a:spLocks noGrp="1" noChangeArrowheads="1"/>
          </p:cNvSpPr>
          <p:nvPr>
            <p:ph type="body" sz="half" idx="2"/>
          </p:nvPr>
        </p:nvSpPr>
        <p:spPr>
          <a:xfrm>
            <a:off x="4495800" y="1143000"/>
            <a:ext cx="4648200" cy="4987925"/>
          </a:xfrm>
          <a:noFill/>
          <a:ln>
            <a:solidFill>
              <a:schemeClr val="tx1"/>
            </a:solidFill>
          </a:ln>
        </p:spPr>
        <p:txBody>
          <a:bodyPr>
            <a:noAutofit/>
          </a:bodyPr>
          <a:lstStyle/>
          <a:p>
            <a:pPr>
              <a:buFontTx/>
              <a:buChar char="-"/>
            </a:pPr>
            <a:r>
              <a:rPr lang="en-US" dirty="0">
                <a:latin typeface="Times New Roman" pitchFamily="18" charset="0"/>
                <a:cs typeface="Times New Roman" pitchFamily="18" charset="0"/>
              </a:rPr>
              <a:t>Mandibular branch of trigeminal nerve as close relationship with </a:t>
            </a:r>
            <a:r>
              <a:rPr lang="en-US" dirty="0" err="1">
                <a:latin typeface="Times New Roman" pitchFamily="18" charset="0"/>
                <a:cs typeface="Times New Roman" pitchFamily="18" charset="0"/>
              </a:rPr>
              <a:t>meckels</a:t>
            </a:r>
            <a:r>
              <a:rPr lang="en-US" dirty="0">
                <a:latin typeface="Times New Roman" pitchFamily="18" charset="0"/>
                <a:cs typeface="Times New Roman" pitchFamily="18" charset="0"/>
              </a:rPr>
              <a:t> cartilage.</a:t>
            </a:r>
          </a:p>
          <a:p>
            <a:pPr>
              <a:buFontTx/>
              <a:buChar char="-"/>
            </a:pPr>
            <a:r>
              <a:rPr lang="en-US" dirty="0">
                <a:latin typeface="Times New Roman" pitchFamily="18" charset="0"/>
                <a:cs typeface="Times New Roman" pitchFamily="18" charset="0"/>
              </a:rPr>
              <a:t>Nerve get divided into</a:t>
            </a:r>
          </a:p>
          <a:p>
            <a:pPr>
              <a:buFontTx/>
              <a:buNone/>
            </a:pPr>
            <a:r>
              <a:rPr lang="en-US" dirty="0">
                <a:latin typeface="Times New Roman" pitchFamily="18" charset="0"/>
                <a:cs typeface="Times New Roman" pitchFamily="18" charset="0"/>
              </a:rPr>
              <a:t>	i) </a:t>
            </a:r>
            <a:r>
              <a:rPr lang="en-US" b="1" dirty="0">
                <a:latin typeface="Times New Roman" pitchFamily="18" charset="0"/>
                <a:cs typeface="Times New Roman" pitchFamily="18" charset="0"/>
              </a:rPr>
              <a:t>Lingual</a:t>
            </a:r>
          </a:p>
          <a:p>
            <a:pPr>
              <a:buFontTx/>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ii</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Inferior alveolar :- incisive and mental branches.</a:t>
            </a:r>
          </a:p>
          <a:p>
            <a:pPr>
              <a:buFontTx/>
              <a:buChar char="-"/>
            </a:pPr>
            <a:r>
              <a:rPr lang="en-US" dirty="0">
                <a:latin typeface="Times New Roman" pitchFamily="18" charset="0"/>
                <a:cs typeface="Times New Roman" pitchFamily="18" charset="0"/>
              </a:rPr>
              <a:t>At 7</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week of </a:t>
            </a:r>
            <a:r>
              <a:rPr lang="en-US" dirty="0" err="1">
                <a:latin typeface="Times New Roman" pitchFamily="18" charset="0"/>
                <a:cs typeface="Times New Roman" pitchFamily="18" charset="0"/>
              </a:rPr>
              <a:t>intramembranous</a:t>
            </a:r>
            <a:r>
              <a:rPr lang="en-US" dirty="0">
                <a:latin typeface="Times New Roman" pitchFamily="18" charset="0"/>
                <a:cs typeface="Times New Roman" pitchFamily="18" charset="0"/>
              </a:rPr>
              <a:t> ossification begins.</a:t>
            </a:r>
          </a:p>
        </p:txBody>
      </p:sp>
      <p:pic>
        <p:nvPicPr>
          <p:cNvPr id="8203" name="Picture 11"/>
          <p:cNvPicPr>
            <a:picLocks noGrp="1" noChangeAspect="1" noChangeArrowheads="1"/>
          </p:cNvPicPr>
          <p:nvPr>
            <p:ph type="clipArt" sz="half" idx="1"/>
          </p:nvPr>
        </p:nvPicPr>
        <p:blipFill>
          <a:blip r:embed="rId2"/>
          <a:srcRect/>
          <a:stretch>
            <a:fillRect/>
          </a:stretch>
        </p:blipFill>
        <p:spPr>
          <a:xfrm>
            <a:off x="228600" y="1905000"/>
            <a:ext cx="4267200" cy="36576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dirty="0">
                <a:latin typeface="Times New Roman" pitchFamily="18" charset="0"/>
                <a:cs typeface="Times New Roman" pitchFamily="18" charset="0"/>
              </a:rPr>
              <a:t>FATE OF MECKELS CARTILAGE</a:t>
            </a:r>
          </a:p>
        </p:txBody>
      </p:sp>
      <p:sp>
        <p:nvSpPr>
          <p:cNvPr id="13318" name="Rectangle 6"/>
          <p:cNvSpPr>
            <a:spLocks noGrp="1" noChangeArrowheads="1"/>
          </p:cNvSpPr>
          <p:nvPr>
            <p:ph type="body" sz="half" idx="2"/>
          </p:nvPr>
        </p:nvSpPr>
        <p:spPr>
          <a:xfrm>
            <a:off x="4419600" y="1600200"/>
            <a:ext cx="4724400" cy="4530725"/>
          </a:xfrm>
        </p:spPr>
        <p:txBody>
          <a:bodyPr/>
          <a:lstStyle/>
          <a:p>
            <a:pPr>
              <a:buFontTx/>
              <a:buChar char="-"/>
            </a:pPr>
            <a:r>
              <a:rPr lang="en-US" sz="2800" dirty="0">
                <a:latin typeface="Times New Roman" pitchFamily="18" charset="0"/>
                <a:cs typeface="Times New Roman" pitchFamily="18" charset="0"/>
              </a:rPr>
              <a:t>Most posterior extremity forms the </a:t>
            </a:r>
            <a:r>
              <a:rPr lang="en-US" sz="2800" dirty="0" err="1">
                <a:latin typeface="Times New Roman" pitchFamily="18" charset="0"/>
                <a:cs typeface="Times New Roman" pitchFamily="18" charset="0"/>
              </a:rPr>
              <a:t>malleus</a:t>
            </a:r>
            <a:r>
              <a:rPr lang="en-US" sz="2800" dirty="0">
                <a:latin typeface="Times New Roman" pitchFamily="18" charset="0"/>
                <a:cs typeface="Times New Roman" pitchFamily="18" charset="0"/>
              </a:rPr>
              <a:t> of the inner ear and </a:t>
            </a:r>
            <a:r>
              <a:rPr lang="en-US" sz="2800" dirty="0" err="1">
                <a:latin typeface="Times New Roman" pitchFamily="18" charset="0"/>
                <a:cs typeface="Times New Roman" pitchFamily="18" charset="0"/>
              </a:rPr>
              <a:t>sphenomalleolar</a:t>
            </a:r>
            <a:r>
              <a:rPr lang="en-US" sz="2800" dirty="0">
                <a:latin typeface="Times New Roman" pitchFamily="18" charset="0"/>
                <a:cs typeface="Times New Roman" pitchFamily="18" charset="0"/>
              </a:rPr>
              <a:t> ligament </a:t>
            </a:r>
          </a:p>
          <a:p>
            <a:pPr>
              <a:buFontTx/>
              <a:buChar char="-"/>
            </a:pPr>
            <a:r>
              <a:rPr lang="en-US" sz="2800" dirty="0" err="1">
                <a:latin typeface="Times New Roman" pitchFamily="18" charset="0"/>
                <a:cs typeface="Times New Roman" pitchFamily="18" charset="0"/>
              </a:rPr>
              <a:t>Fibrocellular</a:t>
            </a:r>
            <a:r>
              <a:rPr lang="en-US" sz="2800" dirty="0">
                <a:latin typeface="Times New Roman" pitchFamily="18" charset="0"/>
                <a:cs typeface="Times New Roman" pitchFamily="18" charset="0"/>
              </a:rPr>
              <a:t> capsule persist as the </a:t>
            </a:r>
            <a:r>
              <a:rPr lang="en-US" sz="2800" dirty="0" err="1">
                <a:latin typeface="Times New Roman" pitchFamily="18" charset="0"/>
                <a:cs typeface="Times New Roman" pitchFamily="18" charset="0"/>
              </a:rPr>
              <a:t>sphenomandibular</a:t>
            </a:r>
            <a:r>
              <a:rPr lang="en-US" sz="2800" dirty="0">
                <a:latin typeface="Times New Roman" pitchFamily="18" charset="0"/>
                <a:cs typeface="Times New Roman" pitchFamily="18" charset="0"/>
              </a:rPr>
              <a:t> ligament </a:t>
            </a:r>
          </a:p>
        </p:txBody>
      </p:sp>
      <p:pic>
        <p:nvPicPr>
          <p:cNvPr id="13319" name="Picture 7"/>
          <p:cNvPicPr>
            <a:picLocks noGrp="1" noChangeAspect="1" noChangeArrowheads="1"/>
          </p:cNvPicPr>
          <p:nvPr>
            <p:ph sz="half" idx="1"/>
          </p:nvPr>
        </p:nvPicPr>
        <p:blipFill>
          <a:blip r:embed="rId2"/>
          <a:srcRect/>
          <a:stretch>
            <a:fillRect/>
          </a:stretch>
        </p:blipFill>
        <p:spPr>
          <a:xfrm>
            <a:off x="304800" y="1524000"/>
            <a:ext cx="4132263" cy="4572000"/>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a:xfrm>
            <a:off x="457200" y="609600"/>
            <a:ext cx="8229600" cy="1143000"/>
          </a:xfrm>
        </p:spPr>
        <p:txBody>
          <a:bodyPr>
            <a:normAutofit fontScale="90000"/>
          </a:bodyPr>
          <a:lstStyle/>
          <a:p>
            <a:r>
              <a:rPr lang="en-US" sz="4000" dirty="0">
                <a:latin typeface="Times New Roman" pitchFamily="18" charset="0"/>
                <a:cs typeface="Times New Roman" pitchFamily="18" charset="0"/>
              </a:rPr>
              <a:t>FATE OF MECKELS CARTILAGE</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10249" name="Rectangle 9"/>
          <p:cNvSpPr>
            <a:spLocks noGrp="1" noChangeArrowheads="1"/>
          </p:cNvSpPr>
          <p:nvPr>
            <p:ph type="body" sz="half" idx="2"/>
          </p:nvPr>
        </p:nvSpPr>
        <p:spPr>
          <a:xfrm>
            <a:off x="457200" y="1219200"/>
            <a:ext cx="8229600" cy="4495800"/>
          </a:xfrm>
        </p:spPr>
        <p:txBody>
          <a:bodyPr/>
          <a:lstStyle/>
          <a:p>
            <a:pPr>
              <a:buFontTx/>
              <a:buNone/>
            </a:pPr>
            <a:endParaRPr lang="en-US" sz="2800" dirty="0"/>
          </a:p>
          <a:p>
            <a:pPr>
              <a:buFontTx/>
              <a:buChar char="-"/>
            </a:pPr>
            <a:r>
              <a:rPr lang="en-US" sz="2800" dirty="0">
                <a:latin typeface="Times New Roman" pitchFamily="18" charset="0"/>
                <a:cs typeface="Times New Roman" pitchFamily="18" charset="0"/>
              </a:rPr>
              <a:t>Further :- growth of mandible </a:t>
            </a:r>
            <a:r>
              <a:rPr lang="en-US" sz="2800" dirty="0" err="1">
                <a:latin typeface="Times New Roman" pitchFamily="18" charset="0"/>
                <a:cs typeface="Times New Roman" pitchFamily="18" charset="0"/>
              </a:rPr>
              <a:t>untill</a:t>
            </a:r>
            <a:r>
              <a:rPr lang="en-US" sz="2800" dirty="0">
                <a:latin typeface="Times New Roman" pitchFamily="18" charset="0"/>
                <a:cs typeface="Times New Roman" pitchFamily="18" charset="0"/>
              </a:rPr>
              <a:t> birth influenced by secondary cartilage.</a:t>
            </a:r>
          </a:p>
          <a:p>
            <a:pPr>
              <a:buFontTx/>
              <a:buChar char="-"/>
            </a:pPr>
            <a:r>
              <a:rPr lang="en-US" sz="2800" dirty="0">
                <a:latin typeface="Times New Roman" pitchFamily="18" charset="0"/>
                <a:cs typeface="Times New Roman" pitchFamily="18" charset="0"/>
              </a:rPr>
              <a:t>i) Condylar cartilage</a:t>
            </a:r>
          </a:p>
          <a:p>
            <a:pPr>
              <a:buFontTx/>
              <a:buChar char="-"/>
            </a:pPr>
            <a:r>
              <a:rPr lang="en-US" sz="2800" dirty="0">
                <a:latin typeface="Times New Roman" pitchFamily="18" charset="0"/>
                <a:cs typeface="Times New Roman" pitchFamily="18" charset="0"/>
              </a:rPr>
              <a:t>Ii) </a:t>
            </a:r>
            <a:r>
              <a:rPr lang="en-US" sz="2800" dirty="0" err="1">
                <a:latin typeface="Times New Roman" pitchFamily="18" charset="0"/>
                <a:cs typeface="Times New Roman" pitchFamily="18" charset="0"/>
              </a:rPr>
              <a:t>Coronoid</a:t>
            </a:r>
            <a:r>
              <a:rPr lang="en-US" sz="2800" dirty="0">
                <a:latin typeface="Times New Roman" pitchFamily="18" charset="0"/>
                <a:cs typeface="Times New Roman" pitchFamily="18" charset="0"/>
              </a:rPr>
              <a:t> cartilage</a:t>
            </a:r>
          </a:p>
          <a:p>
            <a:pPr>
              <a:buFontTx/>
              <a:buChar char="-"/>
            </a:pPr>
            <a:r>
              <a:rPr lang="en-US" sz="2800" dirty="0">
                <a:latin typeface="Times New Roman" pitchFamily="18" charset="0"/>
                <a:cs typeface="Times New Roman" pitchFamily="18" charset="0"/>
              </a:rPr>
              <a:t>Iii) </a:t>
            </a:r>
            <a:r>
              <a:rPr lang="en-US" sz="2800" dirty="0" err="1">
                <a:latin typeface="Times New Roman" pitchFamily="18" charset="0"/>
                <a:cs typeface="Times New Roman" pitchFamily="18" charset="0"/>
              </a:rPr>
              <a:t>Symphyscal</a:t>
            </a:r>
            <a:r>
              <a:rPr lang="en-US" sz="2800" dirty="0">
                <a:latin typeface="Times New Roman" pitchFamily="18" charset="0"/>
                <a:cs typeface="Times New Roman" pitchFamily="18" charset="0"/>
              </a:rPr>
              <a:t> cartilage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57" name="Rectangle 13"/>
          <p:cNvSpPr>
            <a:spLocks noGrp="1" noChangeArrowheads="1"/>
          </p:cNvSpPr>
          <p:nvPr>
            <p:ph type="title"/>
          </p:nvPr>
        </p:nvSpPr>
        <p:spPr/>
        <p:txBody>
          <a:bodyPr/>
          <a:lstStyle/>
          <a:p>
            <a:r>
              <a:rPr lang="en-US" sz="4000" dirty="0">
                <a:latin typeface="Times New Roman" pitchFamily="18" charset="0"/>
                <a:cs typeface="Times New Roman" pitchFamily="18" charset="0"/>
              </a:rPr>
              <a:t>SKELETAL  UNITS OF MANDIBLE</a:t>
            </a:r>
          </a:p>
        </p:txBody>
      </p:sp>
      <p:pic>
        <p:nvPicPr>
          <p:cNvPr id="262151" name="Picture 7"/>
          <p:cNvPicPr>
            <a:picLocks noGrp="1" noChangeAspect="1" noChangeArrowheads="1"/>
          </p:cNvPicPr>
          <p:nvPr>
            <p:ph type="clipArt" sz="half" idx="1"/>
          </p:nvPr>
        </p:nvPicPr>
        <p:blipFill>
          <a:blip r:embed="rId2"/>
          <a:srcRect/>
          <a:stretch>
            <a:fillRect/>
          </a:stretch>
        </p:blipFill>
        <p:spPr>
          <a:xfrm>
            <a:off x="457200" y="1708150"/>
            <a:ext cx="4038600" cy="4313238"/>
          </a:xfrm>
        </p:spPr>
      </p:pic>
      <p:sp>
        <p:nvSpPr>
          <p:cNvPr id="262158" name="Rectangle 14"/>
          <p:cNvSpPr>
            <a:spLocks noGrp="1" noChangeArrowheads="1"/>
          </p:cNvSpPr>
          <p:nvPr>
            <p:ph type="body" sz="half" idx="2"/>
          </p:nvPr>
        </p:nvSpPr>
        <p:spPr/>
        <p:txBody>
          <a:bodyPr/>
          <a:lstStyle/>
          <a:p>
            <a:pPr>
              <a:buFontTx/>
              <a:buChar char="-"/>
            </a:pPr>
            <a:r>
              <a:rPr lang="en-US" dirty="0">
                <a:latin typeface="Times New Roman" pitchFamily="18" charset="0"/>
                <a:cs typeface="Times New Roman" pitchFamily="18" charset="0"/>
              </a:rPr>
              <a:t>The mandible is developmentally and functionally divisible into skeletal subunits.</a:t>
            </a:r>
          </a:p>
          <a:p>
            <a:pPr>
              <a:buFontTx/>
              <a:buNone/>
            </a:pP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1. The basal bone of the body </a:t>
            </a:r>
          </a:p>
          <a:p>
            <a:pPr>
              <a:buFontTx/>
              <a:buNone/>
            </a:pPr>
            <a:r>
              <a:rPr lang="en-US" b="1" dirty="0">
                <a:solidFill>
                  <a:srgbClr val="FF0000"/>
                </a:solidFill>
                <a:latin typeface="Times New Roman" pitchFamily="18" charset="0"/>
                <a:cs typeface="Times New Roman" pitchFamily="18" charset="0"/>
              </a:rPr>
              <a:t>	2. Alveolar, </a:t>
            </a:r>
            <a:r>
              <a:rPr lang="en-US" b="1" dirty="0" err="1">
                <a:solidFill>
                  <a:srgbClr val="FF0000"/>
                </a:solidFill>
                <a:latin typeface="Times New Roman" pitchFamily="18" charset="0"/>
                <a:cs typeface="Times New Roman" pitchFamily="18" charset="0"/>
              </a:rPr>
              <a:t>coronoid</a:t>
            </a:r>
            <a:r>
              <a:rPr lang="en-US" b="1" dirty="0">
                <a:solidFill>
                  <a:srgbClr val="FF0000"/>
                </a:solidFill>
                <a:latin typeface="Times New Roman" pitchFamily="18" charset="0"/>
                <a:cs typeface="Times New Roman" pitchFamily="18" charset="0"/>
              </a:rPr>
              <a:t>, and angular process</a:t>
            </a:r>
          </a:p>
          <a:p>
            <a:pPr>
              <a:buFontTx/>
              <a:buNone/>
            </a:pPr>
            <a:r>
              <a:rPr lang="en-US" b="1" dirty="0">
                <a:solidFill>
                  <a:srgbClr val="FF0000"/>
                </a:solidFill>
                <a:latin typeface="Times New Roman" pitchFamily="18" charset="0"/>
                <a:cs typeface="Times New Roman" pitchFamily="18" charset="0"/>
              </a:rPr>
              <a:t>	3. Condylar processes and the chin.</a:t>
            </a:r>
          </a:p>
          <a:p>
            <a:pPr>
              <a:buFontTx/>
              <a:buNone/>
            </a:pPr>
            <a:endParaRPr lang="en-US"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Purpose Statement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At the end of the lecture, the students should be able to </a:t>
            </a:r>
          </a:p>
          <a:p>
            <a:pPr>
              <a:buNone/>
            </a:pPr>
            <a:r>
              <a:rPr lang="en-US" dirty="0" smtClean="0">
                <a:latin typeface="Times New Roman" pitchFamily="18" charset="0"/>
                <a:cs typeface="Times New Roman" pitchFamily="18" charset="0"/>
              </a:rPr>
              <a:t>Discuss the development of facial tissues and pharyngeal arches. ,Describe the prenatal and postnatal development of </a:t>
            </a:r>
            <a:r>
              <a:rPr lang="en-US" dirty="0" err="1" smtClean="0">
                <a:latin typeface="Times New Roman" pitchFamily="18" charset="0"/>
                <a:cs typeface="Times New Roman" pitchFamily="18" charset="0"/>
              </a:rPr>
              <a:t>mandible.,Enumerate</a:t>
            </a:r>
            <a:r>
              <a:rPr lang="en-US" dirty="0" smtClean="0">
                <a:latin typeface="Times New Roman" pitchFamily="18" charset="0"/>
                <a:cs typeface="Times New Roman" pitchFamily="18" charset="0"/>
              </a:rPr>
              <a:t> the Common  Anomalies  Related  To Mandibular   Development.</a:t>
            </a:r>
          </a:p>
          <a:p>
            <a:endParaRPr lang="en-US"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Img0094"/>
          <p:cNvPicPr>
            <a:picLocks noGrp="1" noChangeAspect="1" noChangeArrowheads="1"/>
          </p:cNvPicPr>
          <p:nvPr>
            <p:ph sz="quarter" idx="1"/>
          </p:nvPr>
        </p:nvPicPr>
        <p:blipFill>
          <a:blip r:embed="rId2"/>
          <a:srcRect/>
          <a:stretch>
            <a:fillRect/>
          </a:stretch>
        </p:blipFill>
        <p:spPr>
          <a:xfrm>
            <a:off x="685800" y="381000"/>
            <a:ext cx="3581400" cy="3200400"/>
          </a:xfrm>
          <a:noFill/>
          <a:ln/>
        </p:spPr>
      </p:pic>
      <p:sp>
        <p:nvSpPr>
          <p:cNvPr id="18438" name="Rectangle 6"/>
          <p:cNvSpPr>
            <a:spLocks noGrp="1" noChangeArrowheads="1"/>
          </p:cNvSpPr>
          <p:nvPr>
            <p:ph type="body" sz="half" idx="3"/>
          </p:nvPr>
        </p:nvSpPr>
        <p:spPr>
          <a:xfrm>
            <a:off x="4495800" y="1219200"/>
            <a:ext cx="4648200" cy="4911725"/>
          </a:xfrm>
        </p:spPr>
        <p:txBody>
          <a:bodyPr>
            <a:normAutofit/>
          </a:bodyPr>
          <a:lstStyle/>
          <a:p>
            <a:pPr>
              <a:lnSpc>
                <a:spcPct val="90000"/>
              </a:lnSpc>
              <a:buFontTx/>
              <a:buChar char="-"/>
            </a:pPr>
            <a:r>
              <a:rPr lang="en-US" dirty="0">
                <a:latin typeface="Times New Roman" pitchFamily="18" charset="0"/>
                <a:cs typeface="Times New Roman" pitchFamily="18" charset="0"/>
              </a:rPr>
              <a:t>Formation of bone within the condylar heads causes the </a:t>
            </a:r>
            <a:r>
              <a:rPr lang="en-US" dirty="0" err="1">
                <a:latin typeface="Times New Roman" pitchFamily="18" charset="0"/>
                <a:cs typeface="Times New Roman" pitchFamily="18" charset="0"/>
              </a:rPr>
              <a:t>manduibular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ramii</a:t>
            </a:r>
            <a:r>
              <a:rPr lang="en-US" dirty="0">
                <a:latin typeface="Times New Roman" pitchFamily="18" charset="0"/>
                <a:cs typeface="Times New Roman" pitchFamily="18" charset="0"/>
              </a:rPr>
              <a:t> to grow upwards and backwards, displacing the entire mandible in an opposite downward and forward direction</a:t>
            </a:r>
          </a:p>
          <a:p>
            <a:pPr>
              <a:lnSpc>
                <a:spcPct val="90000"/>
              </a:lnSpc>
              <a:buFontTx/>
              <a:buChar char="-"/>
            </a:pPr>
            <a:r>
              <a:rPr lang="en-US" dirty="0">
                <a:latin typeface="Times New Roman" pitchFamily="18" charset="0"/>
                <a:cs typeface="Times New Roman" pitchFamily="18" charset="0"/>
              </a:rPr>
              <a:t>Bone </a:t>
            </a:r>
            <a:r>
              <a:rPr lang="en-US" dirty="0" err="1">
                <a:latin typeface="Times New Roman" pitchFamily="18" charset="0"/>
                <a:cs typeface="Times New Roman" pitchFamily="18" charset="0"/>
              </a:rPr>
              <a:t>resorbtion</a:t>
            </a:r>
            <a:r>
              <a:rPr lang="en-US" dirty="0">
                <a:latin typeface="Times New Roman" pitchFamily="18" charset="0"/>
                <a:cs typeface="Times New Roman" pitchFamily="18" charset="0"/>
              </a:rPr>
              <a:t> subjacent to condylar heads account for narrowed condylar neck. </a:t>
            </a:r>
          </a:p>
          <a:p>
            <a:pPr>
              <a:lnSpc>
                <a:spcPct val="90000"/>
              </a:lnSpc>
              <a:buFont typeface="Wingdings" pitchFamily="2" charset="2"/>
              <a:buNone/>
            </a:pPr>
            <a:endParaRPr lang="en-US" sz="2400" dirty="0"/>
          </a:p>
        </p:txBody>
      </p:sp>
      <p:pic>
        <p:nvPicPr>
          <p:cNvPr id="18442" name="Picture 10" descr="06122006(015)"/>
          <p:cNvPicPr>
            <a:picLocks noGrp="1" noChangeAspect="1" noChangeArrowheads="1"/>
          </p:cNvPicPr>
          <p:nvPr>
            <p:ph sz="quarter" idx="2"/>
          </p:nvPr>
        </p:nvPicPr>
        <p:blipFill>
          <a:blip r:embed="rId3" cstate="print"/>
          <a:srcRect/>
          <a:stretch>
            <a:fillRect/>
          </a:stretch>
        </p:blipFill>
        <p:spPr>
          <a:xfrm>
            <a:off x="609600" y="3886200"/>
            <a:ext cx="3733800" cy="2798763"/>
          </a:xfrm>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Rectangle 10"/>
          <p:cNvSpPr>
            <a:spLocks noGrp="1" noChangeArrowheads="1"/>
          </p:cNvSpPr>
          <p:nvPr>
            <p:ph type="body" sz="half" idx="3"/>
          </p:nvPr>
        </p:nvSpPr>
        <p:spPr>
          <a:xfrm>
            <a:off x="4038600" y="304800"/>
            <a:ext cx="5105400" cy="5826125"/>
          </a:xfrm>
        </p:spPr>
        <p:txBody>
          <a:bodyPr>
            <a:normAutofit/>
          </a:bodyPr>
          <a:lstStyle/>
          <a:p>
            <a:pPr>
              <a:lnSpc>
                <a:spcPct val="90000"/>
              </a:lnSpc>
              <a:buFont typeface="Wingdings" pitchFamily="2" charset="2"/>
              <a:buNone/>
            </a:pPr>
            <a:endParaRPr lang="en-US" sz="2400" b="1" dirty="0"/>
          </a:p>
          <a:p>
            <a:pPr>
              <a:lnSpc>
                <a:spcPct val="90000"/>
              </a:lnSpc>
            </a:pPr>
            <a:r>
              <a:rPr lang="en-US" b="1" dirty="0">
                <a:latin typeface="Times New Roman" pitchFamily="18" charset="0"/>
                <a:cs typeface="Times New Roman" pitchFamily="18" charset="0"/>
              </a:rPr>
              <a:t>Deposition</a:t>
            </a:r>
            <a:r>
              <a:rPr lang="en-US" dirty="0">
                <a:latin typeface="Times New Roman" pitchFamily="18" charset="0"/>
                <a:cs typeface="Times New Roman" pitchFamily="18" charset="0"/>
              </a:rPr>
              <a:t> – new bone is added on surfaces facing the direction of growth</a:t>
            </a:r>
            <a:endParaRPr lang="en-US" b="1" dirty="0">
              <a:latin typeface="Times New Roman" pitchFamily="18" charset="0"/>
              <a:cs typeface="Times New Roman" pitchFamily="18" charset="0"/>
            </a:endParaRPr>
          </a:p>
          <a:p>
            <a:pPr>
              <a:lnSpc>
                <a:spcPct val="90000"/>
              </a:lnSpc>
            </a:pPr>
            <a:r>
              <a:rPr lang="en-US" b="1" dirty="0" err="1">
                <a:latin typeface="Times New Roman" pitchFamily="18" charset="0"/>
                <a:cs typeface="Times New Roman" pitchFamily="18" charset="0"/>
              </a:rPr>
              <a:t>Resorption</a:t>
            </a:r>
            <a:r>
              <a:rPr lang="en-US" b="1" i="1" dirty="0">
                <a:latin typeface="Times New Roman" pitchFamily="18" charset="0"/>
                <a:cs typeface="Times New Roman" pitchFamily="18" charset="0"/>
              </a:rPr>
              <a:t> – </a:t>
            </a:r>
            <a:r>
              <a:rPr lang="en-US" dirty="0">
                <a:latin typeface="Times New Roman" pitchFamily="18" charset="0"/>
                <a:cs typeface="Times New Roman" pitchFamily="18" charset="0"/>
              </a:rPr>
              <a:t>bone is taken away on surface facing away from direction of </a:t>
            </a:r>
            <a:r>
              <a:rPr lang="en-US" dirty="0" smtClean="0">
                <a:latin typeface="Times New Roman" pitchFamily="18" charset="0"/>
                <a:cs typeface="Times New Roman" pitchFamily="18" charset="0"/>
              </a:rPr>
              <a:t>growth</a:t>
            </a:r>
            <a:endParaRPr lang="en-US" b="1" dirty="0">
              <a:latin typeface="Times New Roman" pitchFamily="18" charset="0"/>
              <a:cs typeface="Times New Roman" pitchFamily="18" charset="0"/>
            </a:endParaRPr>
          </a:p>
          <a:p>
            <a:pPr>
              <a:lnSpc>
                <a:spcPct val="90000"/>
              </a:lnSpc>
            </a:pPr>
            <a:r>
              <a:rPr lang="en-US" b="1" dirty="0">
                <a:latin typeface="Times New Roman" pitchFamily="18" charset="0"/>
                <a:cs typeface="Times New Roman" pitchFamily="18" charset="0"/>
              </a:rPr>
              <a:t>Displacement</a:t>
            </a:r>
            <a:r>
              <a:rPr lang="en-US" dirty="0">
                <a:latin typeface="Times New Roman" pitchFamily="18" charset="0"/>
                <a:cs typeface="Times New Roman" pitchFamily="18" charset="0"/>
              </a:rPr>
              <a:t> – physical movement of the whole bone as it remodels. This is brought about as a result of two or more bones and contiguous soft tissues growing in relation to one another</a:t>
            </a:r>
            <a:endParaRPr lang="en-US" b="1" dirty="0">
              <a:latin typeface="Times New Roman" pitchFamily="18" charset="0"/>
              <a:cs typeface="Times New Roman" pitchFamily="18" charset="0"/>
            </a:endParaRPr>
          </a:p>
          <a:p>
            <a:pPr>
              <a:lnSpc>
                <a:spcPct val="90000"/>
              </a:lnSpc>
              <a:buFont typeface="Wingdings" pitchFamily="2" charset="2"/>
              <a:buNone/>
            </a:pPr>
            <a:endParaRPr lang="en-US" dirty="0">
              <a:latin typeface="Times New Roman" pitchFamily="18" charset="0"/>
              <a:cs typeface="Times New Roman" pitchFamily="18" charset="0"/>
            </a:endParaRPr>
          </a:p>
        </p:txBody>
      </p:sp>
      <p:pic>
        <p:nvPicPr>
          <p:cNvPr id="15371" name="Picture 11" descr="Img0101"/>
          <p:cNvPicPr>
            <a:picLocks noGrp="1" noChangeAspect="1" noChangeArrowheads="1"/>
          </p:cNvPicPr>
          <p:nvPr>
            <p:ph sz="quarter" idx="1"/>
          </p:nvPr>
        </p:nvPicPr>
        <p:blipFill>
          <a:blip r:embed="rId2">
            <a:lum bright="14000" contrast="56000"/>
          </a:blip>
          <a:srcRect t="6958" b="11224"/>
          <a:stretch>
            <a:fillRect/>
          </a:stretch>
        </p:blipFill>
        <p:spPr>
          <a:xfrm>
            <a:off x="0" y="152400"/>
            <a:ext cx="3935413" cy="2951163"/>
          </a:xfrm>
          <a:noFill/>
          <a:ln/>
        </p:spPr>
      </p:pic>
      <p:pic>
        <p:nvPicPr>
          <p:cNvPr id="15372" name="Picture 12" descr="Img0102"/>
          <p:cNvPicPr>
            <a:picLocks noGrp="1" noChangeAspect="1" noChangeArrowheads="1"/>
          </p:cNvPicPr>
          <p:nvPr>
            <p:ph sz="quarter" idx="2"/>
          </p:nvPr>
        </p:nvPicPr>
        <p:blipFill>
          <a:blip r:embed="rId3">
            <a:lum bright="18000" contrast="36000"/>
          </a:blip>
          <a:srcRect t="12589"/>
          <a:stretch>
            <a:fillRect/>
          </a:stretch>
        </p:blipFill>
        <p:spPr>
          <a:xfrm>
            <a:off x="0" y="3276600"/>
            <a:ext cx="3938588" cy="2951163"/>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p:txBody>
          <a:bodyPr/>
          <a:lstStyle/>
          <a:p>
            <a:r>
              <a:rPr lang="en-US" dirty="0">
                <a:latin typeface="Times New Roman" pitchFamily="18" charset="0"/>
                <a:cs typeface="Times New Roman" pitchFamily="18" charset="0"/>
              </a:rPr>
              <a:t>OSSIFICATION</a:t>
            </a:r>
          </a:p>
        </p:txBody>
      </p:sp>
      <p:sp>
        <p:nvSpPr>
          <p:cNvPr id="267270" name="Rectangle 6"/>
          <p:cNvSpPr>
            <a:spLocks noGrp="1" noChangeArrowheads="1"/>
          </p:cNvSpPr>
          <p:nvPr>
            <p:ph type="body" sz="half" idx="2"/>
          </p:nvPr>
        </p:nvSpPr>
        <p:spPr>
          <a:xfrm>
            <a:off x="4648200" y="1793875"/>
            <a:ext cx="4495800" cy="4530725"/>
          </a:xfrm>
        </p:spPr>
        <p:txBody>
          <a:bodyPr>
            <a:noAutofit/>
          </a:bodyPr>
          <a:lstStyle/>
          <a:p>
            <a:pPr>
              <a:lnSpc>
                <a:spcPct val="90000"/>
              </a:lnSpc>
              <a:buFontTx/>
              <a:buChar char="-"/>
            </a:pPr>
            <a:r>
              <a:rPr lang="en-US" dirty="0">
                <a:latin typeface="Times New Roman" pitchFamily="18" charset="0"/>
                <a:cs typeface="Times New Roman" pitchFamily="18" charset="0"/>
              </a:rPr>
              <a:t>2</a:t>
            </a:r>
            <a:r>
              <a:rPr lang="en-US" baseline="30000" dirty="0">
                <a:latin typeface="Times New Roman" pitchFamily="18" charset="0"/>
                <a:cs typeface="Times New Roman" pitchFamily="18" charset="0"/>
              </a:rPr>
              <a:t>nd</a:t>
            </a:r>
            <a:r>
              <a:rPr lang="en-US" dirty="0">
                <a:latin typeface="Times New Roman" pitchFamily="18" charset="0"/>
                <a:cs typeface="Times New Roman" pitchFamily="18" charset="0"/>
              </a:rPr>
              <a:t> most bone to ossify after clavicle in the body</a:t>
            </a:r>
          </a:p>
          <a:p>
            <a:pPr>
              <a:lnSpc>
                <a:spcPct val="90000"/>
              </a:lnSpc>
              <a:buFontTx/>
              <a:buChar char="-"/>
            </a:pPr>
            <a:r>
              <a:rPr lang="en-US" dirty="0">
                <a:latin typeface="Times New Roman" pitchFamily="18" charset="0"/>
                <a:cs typeface="Times New Roman" pitchFamily="18" charset="0"/>
              </a:rPr>
              <a:t>Ossification in cartilage :- 1. </a:t>
            </a:r>
            <a:r>
              <a:rPr lang="en-US" dirty="0" smtClean="0">
                <a:latin typeface="Times New Roman" pitchFamily="18" charset="0"/>
                <a:cs typeface="Times New Roman" pitchFamily="18" charset="0"/>
              </a:rPr>
              <a:t>Incisive part </a:t>
            </a:r>
            <a:r>
              <a:rPr lang="en-US" dirty="0">
                <a:latin typeface="Times New Roman" pitchFamily="18" charset="0"/>
                <a:cs typeface="Times New Roman" pitchFamily="18" charset="0"/>
              </a:rPr>
              <a:t>below incisor </a:t>
            </a:r>
          </a:p>
          <a:p>
            <a:pPr>
              <a:lnSpc>
                <a:spcPct val="90000"/>
              </a:lnSpc>
              <a:buFontTx/>
              <a:buNone/>
            </a:pPr>
            <a:r>
              <a:rPr lang="en-US" dirty="0">
                <a:latin typeface="Times New Roman" pitchFamily="18" charset="0"/>
                <a:cs typeface="Times New Roman" pitchFamily="18" charset="0"/>
              </a:rPr>
              <a:t>	2. </a:t>
            </a:r>
            <a:r>
              <a:rPr lang="en-US" dirty="0" err="1" smtClean="0">
                <a:latin typeface="Times New Roman" pitchFamily="18" charset="0"/>
                <a:cs typeface="Times New Roman" pitchFamily="18" charset="0"/>
              </a:rPr>
              <a:t>Coronoid</a:t>
            </a:r>
            <a:r>
              <a:rPr lang="en-US" dirty="0" smtClean="0">
                <a:latin typeface="Times New Roman" pitchFamily="18" charset="0"/>
                <a:cs typeface="Times New Roman" pitchFamily="18" charset="0"/>
              </a:rPr>
              <a:t> and </a:t>
            </a:r>
            <a:r>
              <a:rPr lang="en-US" dirty="0" err="1">
                <a:latin typeface="Times New Roman" pitchFamily="18" charset="0"/>
                <a:cs typeface="Times New Roman" pitchFamily="18" charset="0"/>
              </a:rPr>
              <a:t>condyloid</a:t>
            </a:r>
            <a:r>
              <a:rPr lang="en-US" dirty="0">
                <a:latin typeface="Times New Roman" pitchFamily="18" charset="0"/>
                <a:cs typeface="Times New Roman" pitchFamily="18" charset="0"/>
              </a:rPr>
              <a:t> processes</a:t>
            </a:r>
          </a:p>
          <a:p>
            <a:pPr>
              <a:lnSpc>
                <a:spcPct val="90000"/>
              </a:lnSpc>
              <a:buFontTx/>
              <a:buNone/>
            </a:pPr>
            <a:r>
              <a:rPr lang="en-US" dirty="0">
                <a:latin typeface="Times New Roman" pitchFamily="18" charset="0"/>
                <a:cs typeface="Times New Roman" pitchFamily="18" charset="0"/>
              </a:rPr>
              <a:t>	</a:t>
            </a:r>
          </a:p>
        </p:txBody>
      </p:sp>
      <p:pic>
        <p:nvPicPr>
          <p:cNvPr id="267271" name="Picture 7"/>
          <p:cNvPicPr>
            <a:picLocks noGrp="1" noChangeAspect="1" noChangeArrowheads="1"/>
          </p:cNvPicPr>
          <p:nvPr>
            <p:ph sz="half" idx="1"/>
          </p:nvPr>
        </p:nvPicPr>
        <p:blipFill>
          <a:blip r:embed="rId2"/>
          <a:srcRect/>
          <a:stretch>
            <a:fillRect/>
          </a:stretch>
        </p:blipFill>
        <p:spPr>
          <a:xfrm>
            <a:off x="533400" y="1676400"/>
            <a:ext cx="3810000" cy="38862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a:lnSpc>
                <a:spcPct val="90000"/>
              </a:lnSpc>
              <a:buFontTx/>
              <a:buNone/>
            </a:pPr>
            <a:r>
              <a:rPr lang="en-US" dirty="0" smtClean="0">
                <a:latin typeface="Times New Roman" pitchFamily="18" charset="0"/>
                <a:cs typeface="Times New Roman" pitchFamily="18" charset="0"/>
              </a:rPr>
              <a:t>Upper half of the ramus</a:t>
            </a:r>
          </a:p>
          <a:p>
            <a:pPr>
              <a:lnSpc>
                <a:spcPct val="90000"/>
              </a:lnSpc>
              <a:buFontTx/>
              <a:buChar char="-"/>
            </a:pPr>
            <a:r>
              <a:rPr lang="en-US" dirty="0" smtClean="0">
                <a:latin typeface="Times New Roman" pitchFamily="18" charset="0"/>
                <a:cs typeface="Times New Roman" pitchFamily="18" charset="0"/>
              </a:rPr>
              <a:t>Ossifies from only one center :- appears at 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week of I.U.L</a:t>
            </a:r>
          </a:p>
          <a:p>
            <a:pPr>
              <a:lnSpc>
                <a:spcPct val="90000"/>
              </a:lnSpc>
              <a:buFontTx/>
              <a:buChar char="-"/>
            </a:pPr>
            <a:r>
              <a:rPr lang="en-US" dirty="0" smtClean="0">
                <a:latin typeface="Times New Roman" pitchFamily="18" charset="0"/>
                <a:cs typeface="Times New Roman" pitchFamily="18" charset="0"/>
              </a:rPr>
              <a:t>At birth mandible consist of two </a:t>
            </a:r>
            <a:r>
              <a:rPr lang="en-US" dirty="0" err="1" smtClean="0">
                <a:latin typeface="Times New Roman" pitchFamily="18" charset="0"/>
                <a:cs typeface="Times New Roman" pitchFamily="18" charset="0"/>
              </a:rPr>
              <a:t>halfs</a:t>
            </a:r>
            <a:r>
              <a:rPr lang="en-US" dirty="0" smtClean="0">
                <a:latin typeface="Times New Roman" pitchFamily="18" charset="0"/>
                <a:cs typeface="Times New Roman" pitchFamily="18" charset="0"/>
              </a:rPr>
              <a:t> connected at the </a:t>
            </a:r>
            <a:r>
              <a:rPr lang="en-US" dirty="0" err="1" smtClean="0">
                <a:latin typeface="Times New Roman" pitchFamily="18" charset="0"/>
                <a:cs typeface="Times New Roman" pitchFamily="18" charset="0"/>
              </a:rPr>
              <a:t>symphysis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menti</a:t>
            </a:r>
            <a:r>
              <a:rPr lang="en-US" dirty="0" smtClean="0">
                <a:latin typeface="Times New Roman" pitchFamily="18" charset="0"/>
                <a:cs typeface="Times New Roman" pitchFamily="18" charset="0"/>
              </a:rPr>
              <a:t> by fibrous tissue.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4"/>
          <p:cNvSpPr>
            <a:spLocks noGrp="1" noChangeArrowheads="1"/>
          </p:cNvSpPr>
          <p:nvPr>
            <p:ph type="title"/>
          </p:nvPr>
        </p:nvSpPr>
        <p:spPr/>
        <p:txBody>
          <a:bodyPr/>
          <a:lstStyle/>
          <a:p>
            <a:r>
              <a:rPr lang="en-US" dirty="0">
                <a:latin typeface="Monotype Corsiva" pitchFamily="66" charset="0"/>
              </a:rPr>
              <a:t>AGE CHANGES IN MANDIBLE</a:t>
            </a:r>
          </a:p>
        </p:txBody>
      </p:sp>
      <p:sp>
        <p:nvSpPr>
          <p:cNvPr id="264198" name="Rectangle 6"/>
          <p:cNvSpPr>
            <a:spLocks noGrp="1" noChangeArrowheads="1"/>
          </p:cNvSpPr>
          <p:nvPr>
            <p:ph type="body" sz="half" idx="2"/>
          </p:nvPr>
        </p:nvSpPr>
        <p:spPr/>
        <p:txBody>
          <a:bodyPr>
            <a:normAutofit lnSpcReduction="10000"/>
          </a:bodyPr>
          <a:lstStyle/>
          <a:p>
            <a:pPr marL="533400" indent="-533400">
              <a:lnSpc>
                <a:spcPct val="80000"/>
              </a:lnSpc>
              <a:buFont typeface="Wingdings" pitchFamily="2" charset="2"/>
              <a:buAutoNum type="arabicPeriod"/>
            </a:pPr>
            <a:r>
              <a:rPr lang="en-US" sz="1800"/>
              <a:t>In infant and children</a:t>
            </a:r>
          </a:p>
          <a:p>
            <a:pPr marL="533400" indent="-533400">
              <a:lnSpc>
                <a:spcPct val="80000"/>
              </a:lnSpc>
              <a:buFont typeface="Wingdings" pitchFamily="2" charset="2"/>
              <a:buNone/>
            </a:pPr>
            <a:r>
              <a:rPr lang="en-US" sz="1800"/>
              <a:t>	- two half fuses </a:t>
            </a:r>
          </a:p>
          <a:p>
            <a:pPr marL="533400" indent="-533400">
              <a:lnSpc>
                <a:spcPct val="80000"/>
              </a:lnSpc>
              <a:buFont typeface="Wingdings" pitchFamily="2" charset="2"/>
              <a:buNone/>
            </a:pPr>
            <a:r>
              <a:rPr lang="en-US" sz="1800"/>
              <a:t>	- mental foramen and mandibular canal runs near lower border – gradually shifts upwards</a:t>
            </a:r>
          </a:p>
          <a:p>
            <a:pPr marL="533400" indent="-533400">
              <a:lnSpc>
                <a:spcPct val="80000"/>
              </a:lnSpc>
              <a:buFont typeface="Wingdings" pitchFamily="2" charset="2"/>
              <a:buNone/>
            </a:pPr>
            <a:r>
              <a:rPr lang="en-US" sz="1800"/>
              <a:t>	- angle of mandible obtuse – 140 degree</a:t>
            </a:r>
          </a:p>
          <a:p>
            <a:pPr marL="533400" indent="-533400">
              <a:lnSpc>
                <a:spcPct val="80000"/>
              </a:lnSpc>
              <a:buFont typeface="Wingdings" pitchFamily="2" charset="2"/>
              <a:buAutoNum type="arabicPeriod" startAt="2"/>
            </a:pPr>
            <a:r>
              <a:rPr lang="en-US" sz="1800"/>
              <a:t>In adults </a:t>
            </a:r>
          </a:p>
          <a:p>
            <a:pPr marL="533400" indent="-533400">
              <a:lnSpc>
                <a:spcPct val="80000"/>
              </a:lnSpc>
              <a:buFont typeface="Wingdings" pitchFamily="2" charset="2"/>
              <a:buNone/>
            </a:pPr>
            <a:r>
              <a:rPr lang="en-US" sz="1800"/>
              <a:t>	- mental foramen midway between upper and lower border</a:t>
            </a:r>
          </a:p>
          <a:p>
            <a:pPr marL="533400" indent="-533400">
              <a:lnSpc>
                <a:spcPct val="80000"/>
              </a:lnSpc>
              <a:buFont typeface="Wingdings" pitchFamily="2" charset="2"/>
              <a:buNone/>
            </a:pPr>
            <a:r>
              <a:rPr lang="en-US" sz="1800"/>
              <a:t>	- mandibular canal parallel to mylohyoid line </a:t>
            </a:r>
          </a:p>
          <a:p>
            <a:pPr marL="533400" indent="-533400">
              <a:lnSpc>
                <a:spcPct val="80000"/>
              </a:lnSpc>
              <a:buFont typeface="Wingdings" pitchFamily="2" charset="2"/>
              <a:buNone/>
            </a:pPr>
            <a:r>
              <a:rPr lang="en-US" sz="1800"/>
              <a:t>	- angle of mandible decreases to 110 to 120 degree</a:t>
            </a:r>
          </a:p>
          <a:p>
            <a:pPr marL="533400" indent="-533400">
              <a:lnSpc>
                <a:spcPct val="80000"/>
              </a:lnSpc>
              <a:buFont typeface="Wingdings" pitchFamily="2" charset="2"/>
              <a:buAutoNum type="arabicPeriod" startAt="3"/>
            </a:pPr>
            <a:r>
              <a:rPr lang="en-US" sz="1800"/>
              <a:t>In old age</a:t>
            </a:r>
          </a:p>
          <a:p>
            <a:pPr marL="914400" lvl="1" indent="-457200">
              <a:lnSpc>
                <a:spcPct val="80000"/>
              </a:lnSpc>
              <a:buFont typeface="Wingdings" pitchFamily="2" charset="2"/>
              <a:buNone/>
            </a:pPr>
            <a:r>
              <a:rPr lang="en-US" sz="1600"/>
              <a:t> - alveolar border resorbed </a:t>
            </a:r>
          </a:p>
          <a:p>
            <a:pPr marL="914400" lvl="1" indent="-457200">
              <a:lnSpc>
                <a:spcPct val="80000"/>
              </a:lnSpc>
              <a:buFont typeface="Wingdings" pitchFamily="2" charset="2"/>
              <a:buNone/>
            </a:pPr>
            <a:r>
              <a:rPr lang="en-US" sz="1600"/>
              <a:t> - mental foramen and mandibular canal close to alveolar bone </a:t>
            </a:r>
          </a:p>
          <a:p>
            <a:pPr marL="914400" lvl="1" indent="-457200">
              <a:lnSpc>
                <a:spcPct val="80000"/>
              </a:lnSpc>
              <a:buFont typeface="Wingdings" pitchFamily="2" charset="2"/>
              <a:buNone/>
            </a:pPr>
            <a:r>
              <a:rPr lang="en-US" sz="1600"/>
              <a:t> - angle 140 degree  </a:t>
            </a:r>
          </a:p>
        </p:txBody>
      </p:sp>
      <p:pic>
        <p:nvPicPr>
          <p:cNvPr id="264199" name="Picture 7" descr="06122006(020)"/>
          <p:cNvPicPr>
            <a:picLocks noGrp="1" noChangeAspect="1" noChangeArrowheads="1"/>
          </p:cNvPicPr>
          <p:nvPr>
            <p:ph type="clipArt" sz="half" idx="1"/>
          </p:nvPr>
        </p:nvPicPr>
        <p:blipFill>
          <a:blip r:embed="rId2"/>
          <a:srcRect/>
          <a:stretch>
            <a:fillRect/>
          </a:stretch>
        </p:blipFill>
        <p:spPr>
          <a:xfrm>
            <a:off x="228600" y="1066800"/>
            <a:ext cx="4084638" cy="54451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Common  Anomalies  Related  To </a:t>
            </a: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Development  Include-</a:t>
            </a:r>
          </a:p>
          <a:p>
            <a:pPr>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Macrognathia</a:t>
            </a:r>
            <a:r>
              <a:rPr lang="en-US" dirty="0" smtClean="0">
                <a:latin typeface="Times New Roman" pitchFamily="18" charset="0"/>
                <a:cs typeface="Times New Roman" pitchFamily="18" charset="0"/>
              </a:rPr>
              <a:t>  of   mandible-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Mandibular   </a:t>
            </a:r>
            <a:r>
              <a:rPr lang="en-US" dirty="0" err="1" smtClean="0">
                <a:latin typeface="Times New Roman" pitchFamily="18" charset="0"/>
                <a:cs typeface="Times New Roman" pitchFamily="18" charset="0"/>
              </a:rPr>
              <a:t>micrognathia</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c] Median mandibular cleft-in the mild type  only the    </a:t>
            </a:r>
          </a:p>
          <a:p>
            <a:pPr>
              <a:buNone/>
            </a:pPr>
            <a:r>
              <a:rPr lang="en-US" dirty="0" smtClean="0">
                <a:latin typeface="Times New Roman" pitchFamily="18" charset="0"/>
                <a:cs typeface="Times New Roman" pitchFamily="18" charset="0"/>
              </a:rPr>
              <a:t>    lower lip is affected</a:t>
            </a:r>
          </a:p>
          <a:p>
            <a:pPr>
              <a:buNone/>
            </a:pPr>
            <a:r>
              <a:rPr lang="en-US" dirty="0" smtClean="0">
                <a:latin typeface="Times New Roman" pitchFamily="18" charset="0"/>
                <a:cs typeface="Times New Roman" pitchFamily="18" charset="0"/>
              </a:rPr>
              <a:t>d] </a:t>
            </a:r>
            <a:r>
              <a:rPr lang="en-US" dirty="0" err="1" smtClean="0">
                <a:latin typeface="Times New Roman" pitchFamily="18" charset="0"/>
                <a:cs typeface="Times New Roman" pitchFamily="18" charset="0"/>
              </a:rPr>
              <a:t>Hypoplasia</a:t>
            </a:r>
            <a:r>
              <a:rPr lang="en-US" dirty="0" smtClean="0">
                <a:latin typeface="Times New Roman" pitchFamily="18" charset="0"/>
                <a:cs typeface="Times New Roman" pitchFamily="18" charset="0"/>
              </a:rPr>
              <a:t>  of condyle</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i="1" dirty="0">
                <a:latin typeface="Times New Roman" pitchFamily="18" charset="0"/>
                <a:cs typeface="Times New Roman" pitchFamily="18" charset="0"/>
              </a:rPr>
              <a:t>CONGENITAL DEFECTS</a:t>
            </a:r>
          </a:p>
        </p:txBody>
      </p:sp>
      <p:sp>
        <p:nvSpPr>
          <p:cNvPr id="22534" name="Rectangle 6"/>
          <p:cNvSpPr>
            <a:spLocks noGrp="1" noChangeArrowheads="1"/>
          </p:cNvSpPr>
          <p:nvPr>
            <p:ph type="body" sz="half" idx="2"/>
          </p:nvPr>
        </p:nvSpPr>
        <p:spPr>
          <a:xfrm>
            <a:off x="4114800" y="1066800"/>
            <a:ext cx="4876800" cy="5181600"/>
          </a:xfrm>
        </p:spPr>
        <p:txBody>
          <a:bodyPr>
            <a:noAutofit/>
          </a:bodyPr>
          <a:lstStyle/>
          <a:p>
            <a:pPr>
              <a:lnSpc>
                <a:spcPct val="90000"/>
              </a:lnSpc>
            </a:pPr>
            <a:r>
              <a:rPr lang="en-US" b="1" dirty="0" err="1">
                <a:latin typeface="Times New Roman" pitchFamily="18" charset="0"/>
                <a:cs typeface="Times New Roman" pitchFamily="18" charset="0"/>
              </a:rPr>
              <a:t>Agnathia</a:t>
            </a:r>
            <a:r>
              <a:rPr lang="en-US" dirty="0">
                <a:latin typeface="Times New Roman" pitchFamily="18" charset="0"/>
                <a:cs typeface="Times New Roman" pitchFamily="18" charset="0"/>
              </a:rPr>
              <a:t> – characterized        by absence of mandible/maxilla.</a:t>
            </a:r>
          </a:p>
          <a:p>
            <a:pPr>
              <a:lnSpc>
                <a:spcPct val="90000"/>
              </a:lnSpc>
            </a:pPr>
            <a:r>
              <a:rPr lang="en-US" b="1" dirty="0" err="1">
                <a:latin typeface="Times New Roman" pitchFamily="18" charset="0"/>
                <a:cs typeface="Times New Roman" pitchFamily="18" charset="0"/>
              </a:rPr>
              <a:t>Microstomia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an excessive merging of the </a:t>
            </a:r>
            <a:r>
              <a:rPr lang="en-US" dirty="0" smtClean="0">
                <a:latin typeface="Times New Roman" pitchFamily="18" charset="0"/>
                <a:cs typeface="Times New Roman" pitchFamily="18" charset="0"/>
              </a:rPr>
              <a:t>mandibular </a:t>
            </a:r>
            <a:r>
              <a:rPr lang="en-US" dirty="0">
                <a:latin typeface="Times New Roman" pitchFamily="18" charset="0"/>
                <a:cs typeface="Times New Roman" pitchFamily="18" charset="0"/>
              </a:rPr>
              <a:t>and maxillary processes.</a:t>
            </a:r>
          </a:p>
          <a:p>
            <a:pPr>
              <a:lnSpc>
                <a:spcPct val="90000"/>
              </a:lnSpc>
            </a:pPr>
            <a:r>
              <a:rPr lang="en-US" b="1" dirty="0" err="1">
                <a:latin typeface="Times New Roman" pitchFamily="18" charset="0"/>
                <a:cs typeface="Times New Roman" pitchFamily="18" charset="0"/>
              </a:rPr>
              <a:t>Macrostomia</a:t>
            </a:r>
            <a:r>
              <a:rPr lang="en-US" dirty="0">
                <a:latin typeface="Times New Roman" pitchFamily="18" charset="0"/>
                <a:cs typeface="Times New Roman" pitchFamily="18" charset="0"/>
              </a:rPr>
              <a:t> - an oblique facial cleft resulting from the failure of the maxillary and mandibular processes to fused.</a:t>
            </a:r>
          </a:p>
          <a:p>
            <a:pPr>
              <a:lnSpc>
                <a:spcPct val="90000"/>
              </a:lnSpc>
              <a:buFontTx/>
              <a:buChar char="•"/>
            </a:pPr>
            <a:r>
              <a:rPr lang="en-US" b="1" dirty="0">
                <a:latin typeface="Times New Roman" pitchFamily="18" charset="0"/>
                <a:cs typeface="Times New Roman" pitchFamily="18" charset="0"/>
              </a:rPr>
              <a:t>Mandibular clefts</a:t>
            </a:r>
            <a:r>
              <a:rPr lang="en-US" dirty="0">
                <a:latin typeface="Times New Roman" pitchFamily="18" charset="0"/>
                <a:cs typeface="Times New Roman" pitchFamily="18" charset="0"/>
              </a:rPr>
              <a:t> is rare defect as shown in the figure </a:t>
            </a:r>
          </a:p>
          <a:p>
            <a:pPr>
              <a:lnSpc>
                <a:spcPct val="90000"/>
              </a:lnSpc>
              <a:buFontTx/>
              <a:buChar char="-"/>
            </a:pPr>
            <a:endParaRPr lang="en-US" dirty="0">
              <a:latin typeface="Times New Roman" pitchFamily="18" charset="0"/>
              <a:cs typeface="Times New Roman" pitchFamily="18" charset="0"/>
            </a:endParaRPr>
          </a:p>
        </p:txBody>
      </p:sp>
      <p:pic>
        <p:nvPicPr>
          <p:cNvPr id="22540" name="Picture 12"/>
          <p:cNvPicPr>
            <a:picLocks noGrp="1" noChangeAspect="1" noChangeArrowheads="1"/>
          </p:cNvPicPr>
          <p:nvPr>
            <p:ph type="clipArt" sz="half" idx="1"/>
          </p:nvPr>
        </p:nvPicPr>
        <p:blipFill>
          <a:blip r:embed="rId2"/>
          <a:srcRect/>
          <a:stretch>
            <a:fillRect/>
          </a:stretch>
        </p:blipFill>
        <p:spPr>
          <a:xfrm>
            <a:off x="381000" y="1884363"/>
            <a:ext cx="3352800" cy="3962400"/>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Summary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Discuss the development of facial tissues and pharyngeal arches.</a:t>
            </a:r>
          </a:p>
          <a:p>
            <a:r>
              <a:rPr lang="en-US" dirty="0" smtClean="0">
                <a:latin typeface="Times New Roman" pitchFamily="18" charset="0"/>
                <a:cs typeface="Times New Roman" pitchFamily="18" charset="0"/>
              </a:rPr>
              <a:t>Describe the prenatal and postnatal development of mandible.</a:t>
            </a:r>
          </a:p>
          <a:p>
            <a:r>
              <a:rPr lang="en-US" dirty="0" smtClean="0">
                <a:latin typeface="Times New Roman" pitchFamily="18" charset="0"/>
                <a:cs typeface="Times New Roman" pitchFamily="18" charset="0"/>
              </a:rPr>
              <a:t>Enumerate the Common  Anomalies  Related  To Mandibular   Development .</a:t>
            </a:r>
          </a:p>
          <a:p>
            <a:endParaRPr lang="en-US" sz="2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Bibliography </a:t>
            </a:r>
            <a:endParaRPr lang="en-US" dirty="0">
              <a:latin typeface="Times New Roman" pitchFamily="18" charset="0"/>
              <a:cs typeface="Times New Roman" pitchFamily="18" charset="0"/>
            </a:endParaRPr>
          </a:p>
        </p:txBody>
      </p:sp>
      <p:sp>
        <p:nvSpPr>
          <p:cNvPr id="4" name="Content Placeholder 2"/>
          <p:cNvSpPr>
            <a:spLocks noGrp="1"/>
          </p:cNvSpPr>
          <p:nvPr>
            <p:ph idx="1"/>
          </p:nvPr>
        </p:nvSpPr>
        <p:spPr bwMode="auto">
          <a:xfrm>
            <a:off x="457200" y="1981200"/>
            <a:ext cx="8229600" cy="4325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sz="2800" dirty="0" smtClean="0">
                <a:effectLst/>
                <a:latin typeface="Times New Roman" pitchFamily="18" charset="0"/>
                <a:cs typeface="Times New Roman" pitchFamily="18" charset="0"/>
              </a:rPr>
              <a:t>Color Atlas And Text Book Of Oral Anatomy, Histology Berkovitz, B. 1</a:t>
            </a:r>
            <a:r>
              <a:rPr lang="en-US" sz="2800" baseline="30000" dirty="0" smtClean="0">
                <a:effectLst/>
                <a:latin typeface="Times New Roman" pitchFamily="18" charset="0"/>
                <a:cs typeface="Times New Roman" pitchFamily="18" charset="0"/>
              </a:rPr>
              <a:t>ST</a:t>
            </a:r>
            <a:r>
              <a:rPr lang="en-US" sz="2800" dirty="0" smtClean="0">
                <a:effectLst/>
                <a:latin typeface="Times New Roman" pitchFamily="18" charset="0"/>
                <a:cs typeface="Times New Roman" pitchFamily="18" charset="0"/>
              </a:rPr>
              <a:t> edition.</a:t>
            </a:r>
          </a:p>
          <a:p>
            <a:r>
              <a:rPr lang="en-US" sz="2800" dirty="0" smtClean="0">
                <a:effectLst/>
                <a:latin typeface="Times New Roman" pitchFamily="18" charset="0"/>
                <a:cs typeface="Times New Roman" pitchFamily="18" charset="0"/>
              </a:rPr>
              <a:t>Oral Development and Histology  Avery, j. K.1</a:t>
            </a:r>
            <a:r>
              <a:rPr lang="en-US" sz="2800" baseline="30000" dirty="0" smtClean="0">
                <a:effectLst/>
                <a:latin typeface="Times New Roman" pitchFamily="18" charset="0"/>
                <a:cs typeface="Times New Roman" pitchFamily="18" charset="0"/>
              </a:rPr>
              <a:t>st</a:t>
            </a:r>
            <a:r>
              <a:rPr lang="en-US" sz="2800" dirty="0" smtClean="0">
                <a:effectLst/>
                <a:latin typeface="Times New Roman" pitchFamily="18" charset="0"/>
                <a:cs typeface="Times New Roman" pitchFamily="18" charset="0"/>
              </a:rPr>
              <a:t> edition.</a:t>
            </a:r>
          </a:p>
          <a:p>
            <a:r>
              <a:rPr lang="en-US" sz="2800" dirty="0" err="1" smtClean="0">
                <a:effectLst/>
                <a:latin typeface="Times New Roman" pitchFamily="18" charset="0"/>
                <a:cs typeface="Times New Roman" pitchFamily="18" charset="0"/>
              </a:rPr>
              <a:t>Orban's</a:t>
            </a:r>
            <a:r>
              <a:rPr lang="en-US" sz="2800" dirty="0" smtClean="0">
                <a:effectLst/>
                <a:latin typeface="Times New Roman" pitchFamily="18" charset="0"/>
                <a:cs typeface="Times New Roman" pitchFamily="18" charset="0"/>
              </a:rPr>
              <a:t> Oral Histology and Embryology  Bhaskar, s. N.11</a:t>
            </a:r>
            <a:r>
              <a:rPr lang="en-US" sz="2800" baseline="30000" dirty="0" smtClean="0">
                <a:effectLst/>
                <a:latin typeface="Times New Roman" pitchFamily="18" charset="0"/>
                <a:cs typeface="Times New Roman" pitchFamily="18" charset="0"/>
              </a:rPr>
              <a:t>th</a:t>
            </a:r>
            <a:r>
              <a:rPr lang="en-US" sz="2800" dirty="0" smtClean="0">
                <a:effectLst/>
                <a:latin typeface="Times New Roman" pitchFamily="18" charset="0"/>
                <a:cs typeface="Times New Roman" pitchFamily="18" charset="0"/>
              </a:rPr>
              <a:t> edition.</a:t>
            </a:r>
          </a:p>
          <a:p>
            <a:r>
              <a:rPr lang="en-US" sz="2800" dirty="0" smtClean="0">
                <a:effectLst/>
                <a:latin typeface="Times New Roman" pitchFamily="18" charset="0"/>
                <a:cs typeface="Times New Roman" pitchFamily="18" charset="0"/>
              </a:rPr>
              <a:t>Oral Histology : Development, Structure and Funct Tencate, a. R. 4</a:t>
            </a:r>
            <a:r>
              <a:rPr lang="en-US" sz="2800" baseline="30000" dirty="0" smtClean="0">
                <a:effectLst/>
                <a:latin typeface="Times New Roman" pitchFamily="18" charset="0"/>
                <a:cs typeface="Times New Roman" pitchFamily="18" charset="0"/>
              </a:rPr>
              <a:t>th</a:t>
            </a:r>
            <a:r>
              <a:rPr lang="en-US" sz="2800" dirty="0" smtClean="0">
                <a:effectLst/>
                <a:latin typeface="Times New Roman" pitchFamily="18" charset="0"/>
                <a:cs typeface="Times New Roman" pitchFamily="18" charset="0"/>
              </a:rPr>
              <a:t> edition.</a:t>
            </a:r>
          </a:p>
          <a:p>
            <a:r>
              <a:rPr lang="en-US" sz="2800" dirty="0" smtClean="0">
                <a:effectLst/>
                <a:latin typeface="Times New Roman" pitchFamily="18" charset="0"/>
                <a:cs typeface="Times New Roman" pitchFamily="18" charset="0"/>
              </a:rPr>
              <a:t>Dental Embryology, Histology &amp; Anatomy. Marry Bath- Balogh Inergaret. 2</a:t>
            </a:r>
            <a:r>
              <a:rPr lang="en-US" sz="2800" baseline="30000" dirty="0" smtClean="0">
                <a:effectLst/>
                <a:latin typeface="Times New Roman" pitchFamily="18" charset="0"/>
                <a:cs typeface="Times New Roman" pitchFamily="18" charset="0"/>
              </a:rPr>
              <a:t>nd</a:t>
            </a:r>
            <a:r>
              <a:rPr lang="en-US" sz="2800" dirty="0" smtClean="0">
                <a:effectLst/>
                <a:latin typeface="Times New Roman" pitchFamily="18" charset="0"/>
                <a:cs typeface="Times New Roman" pitchFamily="18" charset="0"/>
              </a:rPr>
              <a:t> edition.</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0"/>
          <a:ext cx="82296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effectLst/>
                <a:latin typeface="Times New Roman" pitchFamily="18" charset="0"/>
                <a:cs typeface="Times New Roman" pitchFamily="18" charset="0"/>
              </a:rPr>
              <a:t>Learning Objectives </a:t>
            </a:r>
            <a:endParaRPr lang="en-US" dirty="0"/>
          </a:p>
        </p:txBody>
      </p:sp>
      <p:sp>
        <p:nvSpPr>
          <p:cNvPr id="3" name="Content Placeholder 2"/>
          <p:cNvSpPr>
            <a:spLocks noGrp="1"/>
          </p:cNvSpPr>
          <p:nvPr>
            <p:ph idx="1"/>
          </p:nvPr>
        </p:nvSpPr>
        <p:spPr>
          <a:xfrm>
            <a:off x="457200" y="685800"/>
            <a:ext cx="8229600" cy="4530725"/>
          </a:xfrm>
        </p:spPr>
        <p:txBody>
          <a:bodyPr/>
          <a:lstStyle/>
          <a:p>
            <a:pPr>
              <a:defRPr/>
            </a:pPr>
            <a:r>
              <a:rPr lang="en-US" dirty="0" smtClean="0">
                <a:effectLst/>
                <a:latin typeface="Times New Roman" pitchFamily="18" charset="0"/>
                <a:cs typeface="Times New Roman" pitchFamily="18" charset="0"/>
              </a:rPr>
              <a:t>At the end of the lecture the student should be able to</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1569211138"/>
              </p:ext>
            </p:extLst>
          </p:nvPr>
        </p:nvGraphicFramePr>
        <p:xfrm>
          <a:off x="304800" y="1981200"/>
          <a:ext cx="8686800" cy="3889247"/>
        </p:xfrm>
        <a:graphic>
          <a:graphicData uri="http://schemas.openxmlformats.org/drawingml/2006/table">
            <a:tbl>
              <a:tblPr firstRow="1" bandRow="1">
                <a:tableStyleId>{5C22544A-7EE6-4342-B048-85BDC9FD1C3A}</a:tableStyleId>
              </a:tblPr>
              <a:tblGrid>
                <a:gridCol w="609600"/>
                <a:gridCol w="3352800"/>
                <a:gridCol w="1524000"/>
                <a:gridCol w="838200"/>
                <a:gridCol w="990600"/>
                <a:gridCol w="1371600"/>
              </a:tblGrid>
              <a:tr h="761999">
                <a:tc>
                  <a:txBody>
                    <a:bodyPr/>
                    <a:lstStyle/>
                    <a:p>
                      <a:r>
                        <a:rPr lang="en-US" dirty="0" smtClean="0">
                          <a:latin typeface="Times New Roman" pitchFamily="18" charset="0"/>
                          <a:cs typeface="Times New Roman" pitchFamily="18" charset="0"/>
                        </a:rPr>
                        <a:t>S.N.</a:t>
                      </a:r>
                      <a:endParaRPr lang="en-US" dirty="0">
                        <a:latin typeface="Times New Roman" pitchFamily="18" charset="0"/>
                        <a:cs typeface="Times New Roman" pitchFamily="18" charset="0"/>
                      </a:endParaRPr>
                    </a:p>
                  </a:txBody>
                  <a:tcPr/>
                </a:tc>
                <a:tc>
                  <a:txBody>
                    <a:bodyPr/>
                    <a:lstStyle/>
                    <a:p>
                      <a:r>
                        <a:rPr lang="en-US" dirty="0" smtClean="0">
                          <a:effectLst/>
                          <a:latin typeface="Times New Roman" pitchFamily="18" charset="0"/>
                          <a:cs typeface="Times New Roman" pitchFamily="18" charset="0"/>
                        </a:rPr>
                        <a:t>Learning Objectives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Domain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Level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Criteria </a:t>
                      </a:r>
                      <a:endParaRPr lang="en-US" dirty="0">
                        <a:latin typeface="Times New Roman" pitchFamily="18" charset="0"/>
                        <a:cs typeface="Times New Roman" pitchFamily="18" charset="0"/>
                      </a:endParaRPr>
                    </a:p>
                  </a:txBody>
                  <a:tcPr/>
                </a:tc>
                <a:tc>
                  <a:txBody>
                    <a:bodyPr/>
                    <a:lstStyle/>
                    <a:p>
                      <a:r>
                        <a:rPr lang="en-US" dirty="0" smtClean="0"/>
                        <a:t>Condition </a:t>
                      </a:r>
                      <a:endParaRPr lang="en-US" dirty="0"/>
                    </a:p>
                  </a:txBody>
                  <a:tcPr/>
                </a:tc>
              </a:tr>
              <a:tr h="528710">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Discuss the development of facial tissues and pharyngeal arches.</a:t>
                      </a:r>
                    </a:p>
                    <a:p>
                      <a:pPr eaLnBrk="1" hangingPunct="1">
                        <a:lnSpc>
                          <a:spcPct val="90000"/>
                        </a:lnSpc>
                      </a:pPr>
                      <a:endParaRPr lang="en-US" sz="1800" dirty="0" smtClean="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a:p>
                  </a:txBody>
                  <a:tcPr/>
                </a:tc>
              </a:tr>
              <a:tr h="528710">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Describe the prenatal and postnatal development of mandible.</a:t>
                      </a:r>
                    </a:p>
                    <a:p>
                      <a:pPr eaLnBrk="1" hangingPunct="1">
                        <a:lnSpc>
                          <a:spcPct val="90000"/>
                        </a:lnSpc>
                      </a:pPr>
                      <a:endParaRPr lang="en-US" sz="18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Cognitive </a:t>
                      </a: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a:p>
                  </a:txBody>
                  <a:tcPr/>
                </a:tc>
              </a:tr>
              <a:tr h="528710">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latin typeface="Times New Roman" pitchFamily="18" charset="0"/>
                          <a:cs typeface="Times New Roman" pitchFamily="18" charset="0"/>
                        </a:rPr>
                        <a:t>Enumerate the Common  Anomalies  Related  To Mandibular   Development.</a:t>
                      </a:r>
                    </a:p>
                    <a:p>
                      <a:pPr eaLnBrk="1" hangingPunct="1">
                        <a:lnSpc>
                          <a:spcPct val="90000"/>
                        </a:lnSpc>
                      </a:pPr>
                      <a:endParaRPr lang="en-US" sz="1800" dirty="0" smtClean="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36996327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FORMATION OF MANDIBLE</a:t>
            </a:r>
          </a:p>
          <a:p>
            <a:r>
              <a:rPr lang="en-US" dirty="0" smtClean="0">
                <a:latin typeface="Times New Roman" pitchFamily="18" charset="0"/>
                <a:cs typeface="Times New Roman" pitchFamily="18" charset="0"/>
              </a:rPr>
              <a:t>FATE OF MECKELS CARTILAGE</a:t>
            </a:r>
          </a:p>
          <a:p>
            <a:r>
              <a:rPr lang="en-US" dirty="0" smtClean="0">
                <a:latin typeface="Times New Roman" pitchFamily="18" charset="0"/>
                <a:cs typeface="Times New Roman" pitchFamily="18" charset="0"/>
              </a:rPr>
              <a:t>OSSIFICATION</a:t>
            </a:r>
          </a:p>
          <a:p>
            <a:r>
              <a:rPr lang="en-US" dirty="0" smtClean="0">
                <a:latin typeface="Monotype Corsiva" pitchFamily="66" charset="0"/>
              </a:rPr>
              <a:t>AGE CHANGES IN MANDIBLE</a:t>
            </a:r>
          </a:p>
          <a:p>
            <a:r>
              <a:rPr lang="en-US" i="1" dirty="0" smtClean="0">
                <a:latin typeface="Times New Roman" pitchFamily="18" charset="0"/>
                <a:cs typeface="Times New Roman" pitchFamily="18" charset="0"/>
              </a:rPr>
              <a:t>CONGENITAL DEFECTS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2"/>
          <a:srcRect/>
          <a:stretch>
            <a:fillRect/>
          </a:stretch>
        </p:blipFill>
        <p:spPr bwMode="auto">
          <a:xfrm>
            <a:off x="243779" y="2133880"/>
            <a:ext cx="8595421" cy="29498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533400" y="1066800"/>
            <a:ext cx="8229600" cy="5163312"/>
          </a:xfrm>
        </p:spPr>
        <p:txBody>
          <a:bodyPr>
            <a:normAutofit/>
          </a:bodyPr>
          <a:lstStyle/>
          <a:p>
            <a:pPr>
              <a:lnSpc>
                <a:spcPct val="150000"/>
              </a:lnSpc>
            </a:pPr>
            <a:r>
              <a:rPr lang="en-US" dirty="0" smtClean="0">
                <a:latin typeface="Times New Roman" pitchFamily="18" charset="0"/>
                <a:cs typeface="Times New Roman" pitchFamily="18" charset="0"/>
              </a:rPr>
              <a:t>The mandible is an irregular bone  and it is partly </a:t>
            </a:r>
            <a:r>
              <a:rPr lang="en-US" dirty="0" err="1" smtClean="0">
                <a:latin typeface="Times New Roman" pitchFamily="18" charset="0"/>
                <a:cs typeface="Times New Roman" pitchFamily="18" charset="0"/>
              </a:rPr>
              <a:t>intramembranous</a:t>
            </a:r>
            <a:r>
              <a:rPr lang="en-US" dirty="0" smtClean="0">
                <a:latin typeface="Times New Roman" pitchFamily="18" charset="0"/>
                <a:cs typeface="Times New Roman" pitchFamily="18" charset="0"/>
              </a:rPr>
              <a:t> and partly </a:t>
            </a:r>
            <a:r>
              <a:rPr lang="en-US" dirty="0" err="1" smtClean="0">
                <a:latin typeface="Times New Roman" pitchFamily="18" charset="0"/>
                <a:cs typeface="Times New Roman" pitchFamily="18" charset="0"/>
              </a:rPr>
              <a:t>intracartilagenous</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orgin</a:t>
            </a:r>
            <a:r>
              <a:rPr lang="en-US" dirty="0" smtClean="0">
                <a:latin typeface="Times New Roman" pitchFamily="18" charset="0"/>
                <a:cs typeface="Times New Roman" pitchFamily="18" charset="0"/>
              </a:rPr>
              <a:t>.                                                             </a:t>
            </a:r>
          </a:p>
          <a:p>
            <a:pPr>
              <a:lnSpc>
                <a:spcPct val="150000"/>
              </a:lnSpc>
            </a:pPr>
            <a:r>
              <a:rPr lang="en-US" dirty="0" smtClean="0">
                <a:latin typeface="Times New Roman" pitchFamily="18" charset="0"/>
                <a:cs typeface="Times New Roman" pitchFamily="18" charset="0"/>
              </a:rPr>
              <a:t>  Greater  part of the </a:t>
            </a:r>
            <a:r>
              <a:rPr lang="en-US" dirty="0" err="1" smtClean="0">
                <a:latin typeface="Times New Roman" pitchFamily="18" charset="0"/>
                <a:cs typeface="Times New Roman" pitchFamily="18" charset="0"/>
              </a:rPr>
              <a:t>body,ramus,condyloid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err="1" smtClean="0">
                <a:latin typeface="Times New Roman" pitchFamily="18" charset="0"/>
                <a:cs typeface="Times New Roman" pitchFamily="18" charset="0"/>
              </a:rPr>
              <a:t>coronoid</a:t>
            </a:r>
            <a:r>
              <a:rPr lang="en-US" dirty="0" smtClean="0">
                <a:latin typeface="Times New Roman" pitchFamily="18" charset="0"/>
                <a:cs typeface="Times New Roman" pitchFamily="18" charset="0"/>
              </a:rPr>
              <a:t> processes are </a:t>
            </a:r>
            <a:r>
              <a:rPr lang="en-US" dirty="0" err="1" smtClean="0">
                <a:latin typeface="Times New Roman" pitchFamily="18" charset="0"/>
                <a:cs typeface="Times New Roman" pitchFamily="18" charset="0"/>
              </a:rPr>
              <a:t>intramembranous</a:t>
            </a:r>
            <a:r>
              <a:rPr lang="en-US" dirty="0" smtClean="0">
                <a:latin typeface="Times New Roman" pitchFamily="18" charset="0"/>
                <a:cs typeface="Times New Roman" pitchFamily="18" charset="0"/>
              </a:rPr>
              <a:t> in origin.</a:t>
            </a:r>
          </a:p>
          <a:p>
            <a:pPr>
              <a:lnSpc>
                <a:spcPct val="150000"/>
              </a:lnSpc>
            </a:pPr>
            <a:r>
              <a:rPr lang="en-US" dirty="0" smtClean="0">
                <a:latin typeface="Times New Roman" pitchFamily="18" charset="0"/>
                <a:cs typeface="Times New Roman" pitchFamily="18" charset="0"/>
              </a:rPr>
              <a:t>Only the tip of the </a:t>
            </a:r>
            <a:r>
              <a:rPr lang="en-US" dirty="0" err="1" smtClean="0">
                <a:latin typeface="Times New Roman" pitchFamily="18" charset="0"/>
                <a:cs typeface="Times New Roman" pitchFamily="18" charset="0"/>
              </a:rPr>
              <a:t>condyloid</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coronoid</a:t>
            </a:r>
            <a:r>
              <a:rPr lang="en-US" dirty="0" smtClean="0">
                <a:latin typeface="Times New Roman" pitchFamily="18" charset="0"/>
                <a:cs typeface="Times New Roman" pitchFamily="18" charset="0"/>
              </a:rPr>
              <a:t> processes and </a:t>
            </a:r>
            <a:r>
              <a:rPr lang="en-US" dirty="0" err="1" smtClean="0">
                <a:latin typeface="Times New Roman" pitchFamily="18" charset="0"/>
                <a:cs typeface="Times New Roman" pitchFamily="18" charset="0"/>
              </a:rPr>
              <a:t>symphyseal</a:t>
            </a:r>
            <a:r>
              <a:rPr lang="en-US" dirty="0" smtClean="0">
                <a:latin typeface="Times New Roman" pitchFamily="18" charset="0"/>
                <a:cs typeface="Times New Roman" pitchFamily="18" charset="0"/>
              </a:rPr>
              <a:t>  region are of </a:t>
            </a:r>
            <a:r>
              <a:rPr lang="en-US" dirty="0" err="1" smtClean="0">
                <a:latin typeface="Times New Roman" pitchFamily="18" charset="0"/>
                <a:cs typeface="Times New Roman" pitchFamily="18" charset="0"/>
              </a:rPr>
              <a:t>endochondral</a:t>
            </a:r>
            <a:r>
              <a:rPr lang="en-US" dirty="0" smtClean="0">
                <a:latin typeface="Times New Roman" pitchFamily="18" charset="0"/>
                <a:cs typeface="Times New Roman" pitchFamily="18" charset="0"/>
              </a:rPr>
              <a:t>  origin.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47088"/>
            <a:ext cx="8229600" cy="4325112"/>
          </a:xfrm>
        </p:spPr>
        <p:txBody>
          <a:bodyPr>
            <a:noAutofit/>
          </a:bodyPr>
          <a:lstStyle/>
          <a:p>
            <a:pPr>
              <a:lnSpc>
                <a:spcPct val="150000"/>
              </a:lnSpc>
            </a:pPr>
            <a:r>
              <a:rPr lang="en-US" dirty="0" smtClean="0">
                <a:latin typeface="Times New Roman" pitchFamily="18" charset="0"/>
                <a:cs typeface="Times New Roman" pitchFamily="18" charset="0"/>
              </a:rPr>
              <a:t>The  neural crest  cells  undergo  extensive  differentiation  to  give  rise  to  various  structures.                                                                          -Those  cells  migrating   to   the  trunk  region  form   </a:t>
            </a:r>
            <a:r>
              <a:rPr lang="en-US" dirty="0" err="1" smtClean="0">
                <a:latin typeface="Times New Roman" pitchFamily="18" charset="0"/>
                <a:cs typeface="Times New Roman" pitchFamily="18" charset="0"/>
              </a:rPr>
              <a:t>neural,endocrine</a:t>
            </a:r>
            <a:r>
              <a:rPr lang="en-US" dirty="0" smtClean="0">
                <a:latin typeface="Times New Roman" pitchFamily="18" charset="0"/>
                <a:cs typeface="Times New Roman" pitchFamily="18" charset="0"/>
              </a:rPr>
              <a:t>  and  pigment  cells.         </a:t>
            </a:r>
          </a:p>
          <a:p>
            <a:pPr>
              <a:lnSpc>
                <a:spcPct val="150000"/>
              </a:lnSpc>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49424"/>
            <a:ext cx="7010400" cy="4325112"/>
          </a:xfrm>
        </p:spPr>
        <p:txBody>
          <a:bodyPr/>
          <a:lstStyle/>
          <a:p>
            <a:pPr>
              <a:lnSpc>
                <a:spcPct val="150000"/>
              </a:lnSpc>
            </a:pPr>
            <a:r>
              <a:rPr lang="en-US" dirty="0" smtClean="0">
                <a:latin typeface="Times New Roman" pitchFamily="18" charset="0"/>
                <a:cs typeface="Times New Roman" pitchFamily="18" charset="0"/>
              </a:rPr>
              <a:t>Those  cells  that  migrate   to  the   head  and  neck  form  the  skeletal  and  connective  tissues  like  bone,  cartilage,  dentin  and  others  except   the  enamel  which  is  formed  by  the  ectoderm  lining  the  oral  cavity.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Grp="1" noChangeAspect="1" noChangeArrowheads="1"/>
          </p:cNvPicPr>
          <p:nvPr>
            <p:ph idx="1"/>
          </p:nvPr>
        </p:nvPicPr>
        <p:blipFill>
          <a:blip r:embed="rId3" cstate="print"/>
          <a:stretch>
            <a:fillRect/>
          </a:stretch>
        </p:blipFill>
        <p:spPr bwMode="auto">
          <a:xfrm>
            <a:off x="615339" y="2249488"/>
            <a:ext cx="7913321"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1443</TotalTime>
  <Words>748</Words>
  <Application>Microsoft Office PowerPoint</Application>
  <PresentationFormat>On-screen Show (4:3)</PresentationFormat>
  <Paragraphs>121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DEVELOPMENT OF MANDIBLE</vt:lpstr>
      <vt:lpstr>Purpose Statement </vt:lpstr>
      <vt:lpstr>Learning Objectives </vt:lpstr>
      <vt:lpstr>CONTENTS</vt:lpstr>
      <vt:lpstr>Slide 5</vt:lpstr>
      <vt:lpstr> </vt:lpstr>
      <vt:lpstr>Slide 7</vt:lpstr>
      <vt:lpstr>Slide 8</vt:lpstr>
      <vt:lpstr>Slide 9</vt:lpstr>
      <vt:lpstr>Slide 10</vt:lpstr>
      <vt:lpstr>Slide 11</vt:lpstr>
      <vt:lpstr>Slide 12</vt:lpstr>
      <vt:lpstr>Slide 13</vt:lpstr>
      <vt:lpstr>Slide 14</vt:lpstr>
      <vt:lpstr>MECKELS CARTILAGE</vt:lpstr>
      <vt:lpstr>FORMATION OF MANDIBLE</vt:lpstr>
      <vt:lpstr>FATE OF MECKELS CARTILAGE</vt:lpstr>
      <vt:lpstr>FATE OF MECKELS CARTILAGE </vt:lpstr>
      <vt:lpstr>SKELETAL  UNITS OF MANDIBLE</vt:lpstr>
      <vt:lpstr>Slide 20</vt:lpstr>
      <vt:lpstr>Slide 21</vt:lpstr>
      <vt:lpstr>OSSIFICATION</vt:lpstr>
      <vt:lpstr>Slide 23</vt:lpstr>
      <vt:lpstr>AGE CHANGES IN MANDIBLE</vt:lpstr>
      <vt:lpstr>Slide 25</vt:lpstr>
      <vt:lpstr>CONGENITAL DEFECTS</vt:lpstr>
      <vt:lpstr>Summary </vt:lpstr>
      <vt:lpstr>Bibliography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MANDIBLE PRESENTED BY DR.ANITA DAS GUIDED BY DR.MINAL CHAUDHURY H.O.D ,DEPT.OF ORAL PATHOLOGY</dc:title>
  <dc:creator>abc</dc:creator>
  <cp:lastModifiedBy>HOD</cp:lastModifiedBy>
  <cp:revision>236</cp:revision>
  <dcterms:created xsi:type="dcterms:W3CDTF">2011-01-21T05:02:24Z</dcterms:created>
  <dcterms:modified xsi:type="dcterms:W3CDTF">2018-02-05T05:29:29Z</dcterms:modified>
</cp:coreProperties>
</file>