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2"/>
  </p:notesMasterIdLst>
  <p:sldIdLst>
    <p:sldId id="285" r:id="rId2"/>
    <p:sldId id="287" r:id="rId3"/>
    <p:sldId id="290" r:id="rId4"/>
    <p:sldId id="291" r:id="rId5"/>
    <p:sldId id="261" r:id="rId6"/>
    <p:sldId id="257" r:id="rId7"/>
    <p:sldId id="262" r:id="rId8"/>
    <p:sldId id="260" r:id="rId9"/>
    <p:sldId id="259" r:id="rId10"/>
    <p:sldId id="263" r:id="rId11"/>
    <p:sldId id="264" r:id="rId12"/>
    <p:sldId id="265" r:id="rId13"/>
    <p:sldId id="266" r:id="rId14"/>
    <p:sldId id="278" r:id="rId15"/>
    <p:sldId id="267" r:id="rId16"/>
    <p:sldId id="279" r:id="rId17"/>
    <p:sldId id="269" r:id="rId18"/>
    <p:sldId id="280" r:id="rId19"/>
    <p:sldId id="270" r:id="rId20"/>
    <p:sldId id="271" r:id="rId21"/>
    <p:sldId id="272" r:id="rId22"/>
    <p:sldId id="282" r:id="rId23"/>
    <p:sldId id="284" r:id="rId24"/>
    <p:sldId id="274" r:id="rId25"/>
    <p:sldId id="283" r:id="rId26"/>
    <p:sldId id="275" r:id="rId27"/>
    <p:sldId id="293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28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8390-F263-41E0-8374-6FB696438D39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5A2D3-D006-4300-B3F1-FD5EF5CAB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0BE09F-AA60-42D6-B8BE-1C44A43A9A1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42256-E174-42F7-892F-72AD55EC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img.tfd.com/mosby/thumbs/500221-fx4.jpg&amp;imgrefurl=http://medical-dictionary.thefreedictionary.com/taurodontism&amp;usg=__wta433F3gf88YfAvREs6un3GSjU=&amp;h=182&amp;w=250&amp;sz=9&amp;hl=en&amp;start=2&amp;um=1&amp;tbnid=sm5VcAVcdFeXFM:&amp;tbnh=81&amp;tbnw=111&amp;prev=/images?q=Taurodontism&amp;hl=en&amp;client=firefox-a&amp;rls=org.mozilla:en-US:official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http://caribbean.scielo.org/img/revistas/wimj/v56n4/a11fig01.gif&amp;imgrefurl=http://caribbean.scielo.org/scielo.php?script=sci_arttext&amp;pid=S0043-31442007000400011&amp;lng=en&amp;nrm=&amp;usg=__B28geaii-QceLxG1poCunjYns70=&amp;h=281&amp;w=396&amp;sz=58&amp;hl=en&amp;start=5&amp;um=1&amp;tbnid=I8D_KcM75SP78M:&amp;tbnh=88&amp;tbnw=124&amp;prev=/images?q=Taurodontism&amp;hl=en&amp;client=firefox-a&amp;rls=org.mozilla:en-US:official&amp;sa=N&amp;um=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65201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Developmental disturbances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CONTINUED…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39624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DEPTT OF ORAL PATHOLOGY &amp;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Castleman’s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speculates that increased production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interleukin6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involves.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Angiolymphoid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hyperplasia with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eosinophilia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-Other names-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hemangioma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Histiocytoid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hemangioma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Pseudopyogenic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Papular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angioplasia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Inflammatory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angiomatous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nodules.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-Uncommon idiopathic condition.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presents as a isolated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grouped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plaques or nodules in skin of head and neck.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-Most patient presents lesions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-auricular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forehead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scalp.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-Sometimes it is marked distinctly by proliferation of blood vessel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enlarged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endothelial cells.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-Blood vessels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accompanied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infiltrate that include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-Lesion is benign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persistent and difficult to eradicate.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may be benign or may be an unusual reaction to varied stimuli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trauma.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shows some similarities with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Kimura disease.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Clinical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features-</a:t>
            </a:r>
          </a:p>
          <a:p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-Uncommon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rare.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-common in Japan.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-Most common in Asians followed by Caucasians.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-More common in female.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-In age 20-50 years with mean onset 30-33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-Rare in elder patients  and in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pediatric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developmental disturbance of lymph node\submandibular an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008" y="3733800"/>
            <a:ext cx="3667992" cy="275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5715000" cy="6096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-Although it may be benign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numerous 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suggest it as an unusual reactive process.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-Condition may be multifocal.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 following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various trauma or infection.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Hyperestrogenemic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states like pregnancy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oral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contraceptive use faster lesion growth.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-Approximately 20% of patient have blood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may persist for years but do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malignant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tranformation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-Patients presents with expanding  nodules or group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nodules, usually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vicinity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-Appear as dome shaped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smooth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papule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nodules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may be associated with pain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pruritis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2296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-Uncommon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symptoms: pulsation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spontaneous bleeding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-Lesions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range from erythematous to brown may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eroded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crusted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-Most lesions are 0.5-2 cm in diameter with range of 0.2-8 cm.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Differential diagnosis-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Granuloma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faciale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Insect bites,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granuloma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lobular capillary hemangioma),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Angiosarcoma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Hemangioendothelioma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Hemangioma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Featur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es-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-Characteristic histological features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include:-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-Proliferation of small blood vessels.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-Many of which is lined by endothelial cells with uniform ovoid nuclei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intracytoplasmic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vacuoles.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-Endothelial cells have cobblestone appearance.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interstitial infiltrate composed primarily  of lymphocytes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typically comprise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5-15%.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-Rarely account for as 50% of infiltrate.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-Occasionally devoid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-Lymphoid aggregates  with or without follicle formation.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Treatment-</a:t>
            </a:r>
          </a:p>
          <a:p>
            <a:endParaRPr lang="en-US" dirty="0" smtClean="0"/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mandatory.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Intralesional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corticosteroids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irradication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been employed.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-But not very effective.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-Surgical removal of lesion demonstrate best results.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-They may recur.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Purpose Statement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end of lecture the student should describe--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Reactive lymphoid aggregate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Lymphoid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hamartoma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Angiolymphoid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hyperplasia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Lymphoepithelial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Lymphoepithelial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cyst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developes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within a benign lymphoid aggregate or accessory tonsil of oral or pharyngeal mucosa.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was first invented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Parmentier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1857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cyst.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-Outside head &amp; neck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is found in pancreas 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Branchial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cleft cyst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parotid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are similar cyst but they are much larger  &amp; parotid cyst does not contain surrounding lymphoid aggregate.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features-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presents as movable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painless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nodule with yellow or yellow white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discolouration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Occasionally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are transparent.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-Commonly found in oral cavity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floor of mouth.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-May occur on 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ventral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tongue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soft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mucosa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pharyngeal tonsil.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-Diagnose usually during teen years or third decade of life.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-Generally  diameter is less than 0.6 cm.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-Surface of cyst indented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tonsillar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crypts.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-Superficial cyst may rupture to release foul tasting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cheesy,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keratinaceous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839200" cy="68580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has clinical appearance same as that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epidermoid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dermoid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of oral or pharyngeal mucosa.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less growth potential.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Never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 on alveolar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mucosa hence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easily distinguish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gingival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cyst of adult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unruptured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parulis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pus pockets.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developmental disturbance of lymph node\lymphoepithelial cyst on to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505200"/>
            <a:ext cx="2209800" cy="3219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229600" cy="6096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Histologic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feature-</a:t>
            </a:r>
          </a:p>
          <a:p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is lined by atrophic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degenerated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stratified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epithelium.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-Usually lacks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pegs.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-Demonstrate a minimal granular cell layer.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Orthokeratin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seen to be sloughing from epithelial surface into cystic lumen.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-Often sometimes fill lumen completely or sometimes shows dystrophic calcification.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-Rarely mucus filled goblet cells seen within the superficial layers of epithelium.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 shows epithelial lined communication with overlying mucosal surface.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-Cyst is entrapped within well demarcated aggregate of mature lymphocytes.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4112" y="304800"/>
            <a:ext cx="8933688" cy="6477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-Lymphoid aggregates may be hyperplastic.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of  epithelium lined cyst with lymphoid aggregates is unique enough to make diagnosis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should not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confussed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Warthins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Warthin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tumour is not lined by squamous epithelium but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bilayered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cuboidal,columnar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oncocytic ductal epithelium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Treatment-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-No treatment is required unless its location is such that it is constantly being traumatized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-Can be removed by conservative surgical excision.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-No malignant transformation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-It can be involved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extranodal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lymphoma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/>
          </p:cNvSpPr>
          <p:nvPr/>
        </p:nvSpPr>
        <p:spPr bwMode="auto">
          <a:xfrm>
            <a:off x="685800" y="1752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tx1"/>
              </a:buClr>
              <a:buSzPts val="3200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–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Developmental disturbances associated with: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Size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Shape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 smtClean="0"/>
              <a:t>Microdontia</a:t>
            </a:r>
            <a:endParaRPr lang="en-IN" dirty="0" smtClean="0"/>
          </a:p>
          <a:p>
            <a:r>
              <a:rPr lang="en-IN" dirty="0" err="1" smtClean="0"/>
              <a:t>Macrodontia</a:t>
            </a:r>
            <a:endParaRPr lang="en-IN" dirty="0" smtClean="0"/>
          </a:p>
          <a:p>
            <a:r>
              <a:rPr lang="en-IN" dirty="0" err="1" smtClean="0"/>
              <a:t>Gemination</a:t>
            </a:r>
            <a:endParaRPr lang="en-IN" dirty="0" smtClean="0"/>
          </a:p>
          <a:p>
            <a:r>
              <a:rPr lang="en-IN" dirty="0" smtClean="0"/>
              <a:t>Fusion</a:t>
            </a:r>
          </a:p>
          <a:p>
            <a:r>
              <a:rPr lang="en-IN" dirty="0" smtClean="0"/>
              <a:t>Concrescence</a:t>
            </a:r>
          </a:p>
          <a:p>
            <a:r>
              <a:rPr lang="en-IN" dirty="0" err="1" smtClean="0"/>
              <a:t>Dilaceration</a:t>
            </a:r>
            <a:endParaRPr lang="en-IN" dirty="0" smtClean="0"/>
          </a:p>
          <a:p>
            <a:r>
              <a:rPr lang="en-IN" dirty="0" smtClean="0"/>
              <a:t>Talon’s cusp</a:t>
            </a:r>
          </a:p>
          <a:p>
            <a:r>
              <a:rPr lang="en-IN" dirty="0" smtClean="0"/>
              <a:t>Dens </a:t>
            </a:r>
            <a:r>
              <a:rPr lang="en-IN" dirty="0" err="1" smtClean="0"/>
              <a:t>invaginatus</a:t>
            </a:r>
            <a:endParaRPr lang="en-IN" dirty="0" smtClean="0"/>
          </a:p>
          <a:p>
            <a:r>
              <a:rPr lang="en-IN" dirty="0" smtClean="0"/>
              <a:t>Dens </a:t>
            </a:r>
            <a:r>
              <a:rPr lang="en-IN" dirty="0" err="1" smtClean="0"/>
              <a:t>evaginatus</a:t>
            </a:r>
            <a:endParaRPr lang="en-IN" dirty="0" smtClean="0"/>
          </a:p>
          <a:p>
            <a:r>
              <a:rPr lang="en-IN" dirty="0" err="1" smtClean="0"/>
              <a:t>Taurodontism</a:t>
            </a:r>
            <a:endParaRPr lang="en-IN" dirty="0" smtClean="0"/>
          </a:p>
          <a:p>
            <a:r>
              <a:rPr lang="en-IN" dirty="0" smtClean="0"/>
              <a:t>Supernumerary roots</a:t>
            </a:r>
          </a:p>
          <a:p>
            <a:r>
              <a:rPr lang="en-IN" dirty="0" err="1" smtClean="0"/>
              <a:t>Anodontia</a:t>
            </a:r>
            <a:endParaRPr lang="en-IN" dirty="0" smtClean="0"/>
          </a:p>
          <a:p>
            <a:r>
              <a:rPr lang="en-IN" dirty="0" smtClean="0"/>
              <a:t>Supernumerary teeth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DEVELPOMENTAL DISORDER IN SIZE OF TEETH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MICRODONTIA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normal teeth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microdontia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(Smaller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microdontia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jaws)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Microdontia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involving single tooth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Peg laterals, Third molars, premolars)</a:t>
            </a:r>
          </a:p>
        </p:txBody>
      </p:sp>
      <p:pic>
        <p:nvPicPr>
          <p:cNvPr id="4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392974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Larger than normal teeth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macrodontia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(Larger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jaws)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involving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tooth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(Central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Incisors)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696" y="1219200"/>
            <a:ext cx="35097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419" y="4114800"/>
            <a:ext cx="16267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Shape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Gemination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(Twinning)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7467600" cy="48737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Attempt at division of single tooth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germ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resulting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incomplete teeth.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structure with completely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incompletely separated crowns with single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root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root canal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Twinning  refers to production of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single tooth bud resulting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one normal and one supernumerary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tooth.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s g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666" y="1752600"/>
            <a:ext cx="2845734" cy="4206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Fusion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Union of two normally separated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Complete or incomplete fusion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or crowding of developing teeth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Fusion may be between two normal teeth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normal tooth and a supernumerary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tooth.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 complications like, spacing,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periodontal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esthetics.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ush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971800" cy="379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Concrescence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of fusion which occurs after root formation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Teeth united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cementum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traumatic injury, crowding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loss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bone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occur before or after tooth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eruption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Difficult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scon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954530"/>
            <a:ext cx="1981200" cy="3903470"/>
          </a:xfrm>
          <a:prstGeom prst="rect">
            <a:avLst/>
          </a:prstGeom>
          <a:noFill/>
        </p:spPr>
      </p:pic>
      <p:pic>
        <p:nvPicPr>
          <p:cNvPr id="5" name="Picture 5" descr="images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3886200" cy="278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Dilaceration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467600" cy="48737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abnormal bend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curvature in crown or root.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trauma during tooth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occur anywhere in the tooth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 like extraction,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canal instrumentation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sd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644" y="1371600"/>
            <a:ext cx="3853756" cy="434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Talons cusp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Anomalous structure resembling an eagles talon on lingual aspect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incisors.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normal enamel, dentin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 like dental caries, esthetics, malocclusion etc.</a:t>
            </a:r>
          </a:p>
          <a:p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Rubinstein taybi syndrome</a:t>
            </a:r>
          </a:p>
          <a:p>
            <a:pPr lvl="1"/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Developmental retardation</a:t>
            </a:r>
          </a:p>
          <a:p>
            <a:pPr lvl="1"/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Broad thumbs and great toes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Delayed or incomplete descent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males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Bone age below fiftieth percentile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Talons cusp </a:t>
            </a:r>
          </a:p>
        </p:txBody>
      </p:sp>
      <p:pic>
        <p:nvPicPr>
          <p:cNvPr id="4" name="Picture 4" descr="imagest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86527"/>
            <a:ext cx="3581400" cy="283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Dens in Dente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surface of crown before calcification has occurred.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Etiology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localized external pressure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Focal growth retardation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Focal growth stimulation in tooth bud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Maxillary lateral incisor most commonly involved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Pear shaped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enamel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838200"/>
            <a:ext cx="658813" cy="1905000"/>
          </a:xfrm>
          <a:noFill/>
          <a:ln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657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42975"/>
            <a:ext cx="952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2838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Type I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438400" y="3124200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Type II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810000" y="3124200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Type III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3400" y="3886200"/>
            <a:ext cx="2438400" cy="2644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86200"/>
            <a:ext cx="2421204" cy="2618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Dens Evaginatus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Accessory cusp or globule of enamel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aspect between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lingual cusp of premolars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Proliferation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IEE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mesenchyme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lead to disturbance in occlusion, displacement of teeth, pulp exposure, infection   </a:t>
            </a:r>
          </a:p>
        </p:txBody>
      </p:sp>
      <p:pic>
        <p:nvPicPr>
          <p:cNvPr id="30724" name="Picture 4" descr="images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65563"/>
            <a:ext cx="4114800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Reactive lymphoid aggregate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Lymphoid </a:t>
            </a:r>
            <a:r>
              <a:rPr lang="en-IN" dirty="0" err="1" smtClean="0"/>
              <a:t>hamartoma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err="1" smtClean="0"/>
              <a:t>Angiolymphoid</a:t>
            </a:r>
            <a:r>
              <a:rPr lang="en-IN" dirty="0" smtClean="0"/>
              <a:t> hyperplasia with </a:t>
            </a:r>
            <a:r>
              <a:rPr lang="en-IN" dirty="0" err="1" smtClean="0"/>
              <a:t>eosinophilia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err="1" smtClean="0"/>
              <a:t>Lymphoepithelial</a:t>
            </a:r>
            <a:r>
              <a:rPr lang="en-IN" dirty="0" smtClean="0"/>
              <a:t> cyst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Taurodontism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Bull like teeth/ Resembling teeth of cud chewing animals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Classified as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Hypotaurodont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Hypertaurodont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Mesotaurodont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Results due to failure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Deciduous &amp; Permanent teeth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Molars are affected, Unilateral but can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bilateral.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R/F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Rectangular shape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 pulp chamber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Bifurcation near the apex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31749" name="Picture 5" descr="500221-fx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114675"/>
          </a:xfrm>
          <a:prstGeom prst="rect">
            <a:avLst/>
          </a:prstGeom>
          <a:noFill/>
        </p:spPr>
      </p:pic>
      <p:pic>
        <p:nvPicPr>
          <p:cNvPr id="31751" name="Picture 7" descr="a11fig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71850"/>
            <a:ext cx="42672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Supernumerary roots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Extra root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cuspids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bicuspids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Molars may also have an extra root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 during extraction, Root canal treatment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Number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Anodontia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Total/ Complete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Partial/ Incomplete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False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Total/ Complete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Partial/ Incomplete 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466a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5029200" y="14478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Supernumerary  teeth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Incisors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Premolars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Paramolars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Distomolars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Gardner Syndrome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Osteoma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Supernumerary teeth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Compound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Unerupted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 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Hypercementosis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6412" b="12959"/>
          <a:stretch>
            <a:fillRect/>
          </a:stretch>
        </p:blipFill>
        <p:spPr>
          <a:xfrm>
            <a:off x="0" y="2667000"/>
            <a:ext cx="4495800" cy="3124200"/>
          </a:xfrm>
          <a:noFill/>
          <a:ln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7997" t="10614" r="4759" b="6590"/>
          <a:stretch>
            <a:fillRect/>
          </a:stretch>
        </p:blipFill>
        <p:spPr bwMode="auto">
          <a:xfrm>
            <a:off x="4648200" y="2667000"/>
            <a:ext cx="426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2838"/>
            <a:ext cx="8229600" cy="26971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dirty="0"/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Predeciduous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dentition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Hornified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structure 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resembling teeth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382963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Postpermanent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dentition 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Third set of dentition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676400"/>
            <a:ext cx="67056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Growth (Eruption)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Premature eruption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Delayed eruption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Eruption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squestrum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unerupted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Embedded teeth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Impacted teeth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Ankylosed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 (Submerged teeth)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Reactive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lymphoid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aggregate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-Called as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Reactive lymphoid hyperplasia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-Lingual tonsil located on the posterior portion of tongue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dorsolateral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aspect.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-One of the largest oral lymphoid.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becomes inflamed 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enlarged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clinicaly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evident.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developmental disturbance of lymph node\lymphoid hyperpl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You!!!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686800" cy="601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enlargement is usually bilateral.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unilateral may be mistaken for early carcinoma.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typically surrounded by crypt lined by stratified squamous epithelium.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reactive lingual tonsil called as “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foliate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papillitis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lymphoid aggregate in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mucosa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very common.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Clinically lymph node presents as firm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nodular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submucosal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mass  with tenderness positive.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Hyperplastic lymphoid polyps has also been described as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polypoid tissue.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occurs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mucosa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tongue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floor of mouth.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Lymphoid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hamartoma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names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Angiofollicular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lymph node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hyperplasia,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Angiomatous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lymphoid,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Castleman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Giant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benign  lymphoma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Hamartoma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Giant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lymph node hyperplasia.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castleman’s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disease:-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1.Hyaline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vascular type.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2.Plasma cell type.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developmental disturbance of lymph node\dorsal lingual hamar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4311659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229600" cy="4572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1.Hyaline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vascular type:-</a:t>
            </a:r>
          </a:p>
          <a:p>
            <a:endParaRPr lang="en-US" sz="4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9906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Common site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occurence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:- chest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stomach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neck.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If it so then called as localised disease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hyaline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vascular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438401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site for occurrence:- armpits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pelvis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pancreas.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Growths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represents abnormal enlargement of lymph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It is generally asymptomatic.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 as a non-cancerous growth of lymph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3.Multicentric/</a:t>
            </a:r>
            <a:r>
              <a:rPr lang="en-US" sz="4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4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castleman’s</a:t>
            </a:r>
            <a:r>
              <a:rPr lang="en-US" sz="4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disease-</a:t>
            </a:r>
            <a:endParaRPr lang="en-US" sz="4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-Newly reported in medical literature.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-Affect multiple area of body.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Exhibit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hepatosplenomegaly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2.Plasma cell type-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-It is rare disorder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noncancerous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that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lymphoid tissue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throughout the body.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-May be associated with fever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weight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skin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hemolytic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hypergammaglobulinemia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601</TotalTime>
  <Words>1909</Words>
  <Application>Microsoft Office PowerPoint</Application>
  <PresentationFormat>On-screen Show (4:3)</PresentationFormat>
  <Paragraphs>434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Oriel</vt:lpstr>
      <vt:lpstr>Developmental disturbances CONTINUED…</vt:lpstr>
      <vt:lpstr>             Purpose Statement  </vt:lpstr>
      <vt:lpstr>Learning Objectives </vt:lpstr>
      <vt:lpstr>Contents </vt:lpstr>
      <vt:lpstr>Reactive lymphoid aggregate</vt:lpstr>
      <vt:lpstr>Slide 6</vt:lpstr>
      <vt:lpstr>Lymphoid hamartoma</vt:lpstr>
      <vt:lpstr>Slide 8</vt:lpstr>
      <vt:lpstr>Slide 9</vt:lpstr>
      <vt:lpstr>Slide 10</vt:lpstr>
      <vt:lpstr>Angiolymphoid hyperplasia with eosinophilia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Lymphoepithelial cyst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Contents</vt:lpstr>
      <vt:lpstr>DEVELPOMENTAL DISORDER IN SIZE OF TEETH</vt:lpstr>
      <vt:lpstr>Macrodontia </vt:lpstr>
      <vt:lpstr>Developmental Disturbances </vt:lpstr>
      <vt:lpstr>Gemination (Twinning) </vt:lpstr>
      <vt:lpstr>Fusion </vt:lpstr>
      <vt:lpstr>Concrescence </vt:lpstr>
      <vt:lpstr>Dilaceration </vt:lpstr>
      <vt:lpstr>Talons cusp</vt:lpstr>
      <vt:lpstr>Dens in Dente</vt:lpstr>
      <vt:lpstr>Slide 38</vt:lpstr>
      <vt:lpstr>Dens Evaginatus</vt:lpstr>
      <vt:lpstr>Taurodontism </vt:lpstr>
      <vt:lpstr>Slide 41</vt:lpstr>
      <vt:lpstr>Supernumerary roots</vt:lpstr>
      <vt:lpstr>Developmental Disturbances </vt:lpstr>
      <vt:lpstr>Anodontia </vt:lpstr>
      <vt:lpstr>Supernumerary  teeth</vt:lpstr>
      <vt:lpstr>Slide 46</vt:lpstr>
      <vt:lpstr> Predeciduous dentition  - Hornified structure on gingiva resembling teeth </vt:lpstr>
      <vt:lpstr>Developmental Disturbances 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Developemental disturbances of oral lymphoid tissue</dc:title>
  <dc:creator>User</dc:creator>
  <cp:lastModifiedBy>AMANIYAR</cp:lastModifiedBy>
  <cp:revision>135</cp:revision>
  <dcterms:created xsi:type="dcterms:W3CDTF">2011-08-31T15:45:58Z</dcterms:created>
  <dcterms:modified xsi:type="dcterms:W3CDTF">2017-02-01T06:56:26Z</dcterms:modified>
</cp:coreProperties>
</file>