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77" r:id="rId4"/>
    <p:sldId id="278" r:id="rId5"/>
    <p:sldId id="257" r:id="rId6"/>
    <p:sldId id="261" r:id="rId7"/>
    <p:sldId id="259" r:id="rId8"/>
    <p:sldId id="258" r:id="rId9"/>
    <p:sldId id="275" r:id="rId10"/>
    <p:sldId id="276" r:id="rId11"/>
    <p:sldId id="260" r:id="rId12"/>
    <p:sldId id="26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4096E-403C-4076-9B7A-7E4745F1A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446A2-A6F6-4277-98BD-89A38BCA2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C1EBB-FD0B-4E33-AF23-99AB426F0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1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4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76200" y="1676400"/>
            <a:ext cx="1036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DENTIN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Transduction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Odontoblast process –primary structure excited by the stimulus &amp; impulse is transmitted to the nerve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endingss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28600" y="242888"/>
            <a:ext cx="883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2"/>
                </a:solidFill>
                <a:latin typeface="Times New Roman" pitchFamily="18" charset="0"/>
              </a:rPr>
              <a:t>Direct innervations     Transduction     Hydrodyanamic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28600" y="228600"/>
            <a:ext cx="3048000" cy="53340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6096000" y="228600"/>
            <a:ext cx="2743200" cy="53340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3505200" y="228600"/>
            <a:ext cx="2362200" cy="53340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228600" y="914400"/>
          <a:ext cx="8686800" cy="5649913"/>
        </p:xfrm>
        <a:graphic>
          <a:graphicData uri="http://schemas.openxmlformats.org/presentationml/2006/ole">
            <p:oleObj spid="_x0000_s1027" name="Bitmap Image" r:id="rId3" imgW="7733333" imgH="5028571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5" name="Picture 4" descr="DSCN249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143000"/>
            <a:ext cx="8915400" cy="5181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Primary &amp; Secondary Dentin</a:t>
            </a:r>
            <a:endParaRPr lang="en-US" dirty="0"/>
          </a:p>
        </p:txBody>
      </p:sp>
      <p:pic>
        <p:nvPicPr>
          <p:cNvPr id="4" name="Content Placeholder 3" descr="scan00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2058" t="55508" r="45249" b="21524"/>
          <a:stretch>
            <a:fillRect/>
          </a:stretch>
        </p:blipFill>
        <p:spPr>
          <a:xfrm rot="16200000">
            <a:off x="1320799" y="1269998"/>
            <a:ext cx="6096002" cy="5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26266" t="54387" r="15147" b="13565"/>
          <a:stretch>
            <a:fillRect/>
          </a:stretch>
        </p:blipFill>
        <p:spPr>
          <a:xfrm rot="10800000">
            <a:off x="414868" y="76200"/>
            <a:ext cx="8195732" cy="67055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81600" y="5334000"/>
            <a:ext cx="342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Predentin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471" t="57262" r="22542" b="19323"/>
          <a:stretch>
            <a:fillRect/>
          </a:stretch>
        </p:blipFill>
        <p:spPr>
          <a:xfrm rot="10800000">
            <a:off x="457200" y="152399"/>
            <a:ext cx="8229600" cy="6553200"/>
          </a:xfrm>
        </p:spPr>
      </p:pic>
      <p:sp>
        <p:nvSpPr>
          <p:cNvPr id="5" name="TextBox 4"/>
          <p:cNvSpPr txBox="1"/>
          <p:nvPr/>
        </p:nvSpPr>
        <p:spPr>
          <a:xfrm>
            <a:off x="5105400" y="4648200"/>
            <a:ext cx="381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Interglobular</a:t>
            </a:r>
            <a:r>
              <a:rPr lang="en-US" sz="4400" dirty="0" smtClean="0"/>
              <a:t> Dentin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407" t="57629" r="20988" b="18520"/>
          <a:stretch>
            <a:fillRect/>
          </a:stretch>
        </p:blipFill>
        <p:spPr>
          <a:xfrm rot="10800000">
            <a:off x="381000" y="152400"/>
            <a:ext cx="8229600" cy="6477000"/>
          </a:xfrm>
        </p:spPr>
      </p:pic>
      <p:sp>
        <p:nvSpPr>
          <p:cNvPr id="5" name="TextBox 4"/>
          <p:cNvSpPr txBox="1"/>
          <p:nvPr/>
        </p:nvSpPr>
        <p:spPr>
          <a:xfrm>
            <a:off x="4953000" y="4800600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Tome’s Granular Layer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20" t="42838" r="48404" b="30597"/>
          <a:stretch>
            <a:fillRect/>
          </a:stretch>
        </p:blipFill>
        <p:spPr>
          <a:xfrm>
            <a:off x="1219200" y="76200"/>
            <a:ext cx="6629400" cy="6629400"/>
          </a:xfrm>
        </p:spPr>
      </p:pic>
      <p:sp>
        <p:nvSpPr>
          <p:cNvPr id="6" name="TextBox 5"/>
          <p:cNvSpPr txBox="1"/>
          <p:nvPr/>
        </p:nvSpPr>
        <p:spPr>
          <a:xfrm>
            <a:off x="2667000" y="76200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Dead Tracts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243" t="5186" r="21271" b="64644"/>
          <a:stretch>
            <a:fillRect/>
          </a:stretch>
        </p:blipFill>
        <p:spPr>
          <a:xfrm>
            <a:off x="152400" y="457200"/>
            <a:ext cx="8915400" cy="6019800"/>
          </a:xfrm>
        </p:spPr>
      </p:pic>
      <p:sp>
        <p:nvSpPr>
          <p:cNvPr id="5" name="TextBox 4"/>
          <p:cNvSpPr txBox="1"/>
          <p:nvPr/>
        </p:nvSpPr>
        <p:spPr>
          <a:xfrm>
            <a:off x="4267200" y="4953000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Peritubular</a:t>
            </a:r>
            <a:r>
              <a:rPr lang="en-US" sz="4400" dirty="0" smtClean="0"/>
              <a:t> &amp; </a:t>
            </a:r>
            <a:r>
              <a:rPr lang="en-US" sz="4400" dirty="0" err="1" smtClean="0"/>
              <a:t>Intertubular</a:t>
            </a:r>
            <a:r>
              <a:rPr lang="en-US" sz="4400" dirty="0" smtClean="0"/>
              <a:t> Dentin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ORAL PATHOLOGY\My Documents\My Pictures\Mucosa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679" t="19535" r="15238" b="57195"/>
          <a:stretch>
            <a:fillRect/>
          </a:stretch>
        </p:blipFill>
        <p:spPr bwMode="auto">
          <a:xfrm rot="211615">
            <a:off x="214978" y="209939"/>
            <a:ext cx="8884777" cy="66813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0" y="533400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Y-Shaped Dentinal Tubules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/>
          </p:cNvSpPr>
          <p:nvPr/>
        </p:nvSpPr>
        <p:spPr bwMode="auto">
          <a:xfrm>
            <a:off x="0" y="304800"/>
            <a:ext cx="914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Purpose Statement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5"/>
          <p:cNvSpPr>
            <a:spLocks/>
          </p:cNvSpPr>
          <p:nvPr/>
        </p:nvSpPr>
        <p:spPr bwMode="auto">
          <a:xfrm>
            <a:off x="0" y="19812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1"/>
              </a:buClr>
              <a:buSzPts val="3200"/>
              <a:buFont typeface="Calibri" pitchFamily="34" charset="0"/>
              <a:buChar char="•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At  the end of the lecture student should be able to 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describe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Innervation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dentin,Theories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of pain transmission in dentin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Clinical implications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ts val="2800"/>
              <a:buFont typeface="Arial" charset="0"/>
              <a:buChar char="–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Innervation of dentin</a:t>
            </a:r>
          </a:p>
          <a:p>
            <a:pPr>
              <a:buClr>
                <a:schemeClr val="tx1"/>
              </a:buClr>
              <a:buSzPts val="2800"/>
              <a:buFont typeface="Arial" charset="0"/>
              <a:buChar char="–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Theories of pain transmission in dentin </a:t>
            </a:r>
          </a:p>
          <a:p>
            <a:pPr>
              <a:buClr>
                <a:schemeClr val="tx1"/>
              </a:buClr>
              <a:buSzPts val="2800"/>
              <a:buFont typeface="Arial" charset="0"/>
              <a:buChar char="–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Clinical implications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BIBLIOGRAPHY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Color Atlas And Text Book Of Oral Anatomy, Histology Berkovitz, B. 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Development and Histology  Avery, j. K.1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Orban's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Oral Histology and Embryology  Bhaskar, s. N.11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Histology : Development, Structure and Funct Tencate, a. R. 4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Dental Embryology, Histology &amp; Anatomy. Marry Bath- Balogh Inergaret. 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Rectangle 4"/>
          <p:cNvSpPr/>
          <p:nvPr/>
        </p:nvSpPr>
        <p:spPr>
          <a:xfrm>
            <a:off x="2873458" y="2967335"/>
            <a:ext cx="33970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Thank you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174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76200" y="1676400"/>
            <a:ext cx="1036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DENTIN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066800" y="3656013"/>
            <a:ext cx="70104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Dept Of Dental Anatomy, Embryology &amp; Histology</a:t>
            </a:r>
            <a:br>
              <a:rPr lang="en-US" sz="3600">
                <a:latin typeface="Times New Roman" pitchFamily="18" charset="0"/>
                <a:cs typeface="Times New Roman" pitchFamily="18" charset="0"/>
              </a:rPr>
            </a:br>
            <a:r>
              <a:rPr lang="en-US" sz="3600">
                <a:latin typeface="Times New Roman" pitchFamily="18" charset="0"/>
                <a:cs typeface="Times New Roman" pitchFamily="18" charset="0"/>
              </a:rPr>
              <a:t>Sharad Pawar Dental College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DMIMS(DU)</a:t>
            </a:r>
            <a:endParaRPr lang="en-US" sz="36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/>
          </p:cNvSpPr>
          <p:nvPr/>
        </p:nvSpPr>
        <p:spPr bwMode="auto">
          <a:xfrm>
            <a:off x="0" y="304800"/>
            <a:ext cx="914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Purpose Statement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5"/>
          <p:cNvSpPr>
            <a:spLocks/>
          </p:cNvSpPr>
          <p:nvPr/>
        </p:nvSpPr>
        <p:spPr bwMode="auto">
          <a:xfrm>
            <a:off x="0" y="19812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1"/>
              </a:buClr>
              <a:buSzPts val="3200"/>
              <a:buFont typeface="Calibri" pitchFamily="34" charset="0"/>
              <a:buChar char="•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At  the end of the lecture student should be able to </a:t>
            </a:r>
            <a:r>
              <a:rPr lang="en-US" sz="3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describe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Incremental lines of dentin,  Age and functional changes in dentin, Theories of pain transmission in dentin &amp;</a:t>
            </a:r>
          </a:p>
          <a:p>
            <a:pPr>
              <a:buClr>
                <a:schemeClr val="tx1"/>
              </a:buClr>
              <a:buSzPts val="2800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, Clinical implications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Learning Objectives </a:t>
            </a:r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30725"/>
          </a:xfrm>
        </p:spPr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At the end of the lecture the student should be able to</a:t>
            </a:r>
            <a:endParaRPr 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981200"/>
          <a:ext cx="8686800" cy="4693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2286000"/>
                <a:gridCol w="1447800"/>
                <a:gridCol w="1447800"/>
                <a:gridCol w="1447800"/>
                <a:gridCol w="1447800"/>
              </a:tblGrid>
              <a:tr h="7619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S.N.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 Objectives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Domain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Criteria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Condition </a:t>
                      </a:r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  <a:buSzPts val="2800"/>
                        <a:buFont typeface="Arial" charset="0"/>
                        <a:buNone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Write about Incremental lines of dentin</a:t>
                      </a:r>
                    </a:p>
                    <a:p>
                      <a:pPr>
                        <a:buClr>
                          <a:schemeClr val="tx1"/>
                        </a:buClr>
                        <a:buSzPts val="2800"/>
                        <a:buFont typeface="Arial" charset="0"/>
                        <a:buNone/>
                      </a:pPr>
                      <a:endParaRPr lang="en-U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  <a:buSzPts val="2800"/>
                        <a:buFont typeface="Arial" charset="0"/>
                        <a:buNone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Enumerate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Age and functional changes in dentin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  <a:buSzPts val="2800"/>
                        <a:buFont typeface="Arial" charset="0"/>
                        <a:buNone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Described Theories of pain transmission in dentin &amp;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Enumerate Clinical implications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mtClean="0"/>
              <a:t>CONTENTS</a:t>
            </a:r>
            <a:endParaRPr 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2"/>
                </a:solidFill>
                <a:latin typeface="Times New Roman" pitchFamily="18" charset="0"/>
              </a:rPr>
              <a:t>INCREMENTAL LINES OF DENTIN</a:t>
            </a:r>
          </a:p>
          <a:p>
            <a:r>
              <a:rPr lang="en-US" b="1" smtClean="0">
                <a:solidFill>
                  <a:schemeClr val="bg2"/>
                </a:solidFill>
                <a:latin typeface="Times New Roman" pitchFamily="18" charset="0"/>
              </a:rPr>
              <a:t>AGE &amp; FUNCTIONAL CHANGES</a:t>
            </a:r>
          </a:p>
          <a:p>
            <a:r>
              <a:rPr lang="en-US" b="1" smtClean="0">
                <a:solidFill>
                  <a:schemeClr val="bg2"/>
                </a:solidFill>
                <a:latin typeface="Times New Roman" pitchFamily="18" charset="0"/>
              </a:rPr>
              <a:t>SCLEROTIC DENTIN: (TRANSPARENT DENTIN) </a:t>
            </a:r>
          </a:p>
          <a:p>
            <a:r>
              <a:rPr lang="en-US" b="1" smtClean="0">
                <a:solidFill>
                  <a:schemeClr val="bg2"/>
                </a:solidFill>
                <a:latin typeface="Times New Roman" pitchFamily="18" charset="0"/>
              </a:rPr>
              <a:t>DEAD TRACTS</a:t>
            </a:r>
            <a:br>
              <a:rPr lang="en-US" b="1" smtClean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b="1" smtClean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en-US" b="1" smtClean="0">
                <a:solidFill>
                  <a:schemeClr val="bg2"/>
                </a:solidFill>
                <a:latin typeface="Times New Roman" pitchFamily="18" charset="0"/>
              </a:rPr>
            </a:br>
            <a:endParaRPr lang="en-US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660066"/>
                </a:solidFill>
                <a:latin typeface="Times New Roman" pitchFamily="18" charset="0"/>
              </a:rPr>
              <a:t>INCREMENTAL LINES OF DENTIN</a:t>
            </a:r>
            <a:r>
              <a:rPr lang="en-US" sz="4000" b="1" smtClean="0">
                <a:solidFill>
                  <a:srgbClr val="000066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000066"/>
                </a:solidFill>
                <a:latin typeface="Times New Roman" pitchFamily="18" charset="0"/>
              </a:rPr>
            </a:br>
            <a:endParaRPr lang="en-US" sz="4000" b="1" smtClean="0">
              <a:solidFill>
                <a:srgbClr val="000066"/>
              </a:solidFill>
              <a:latin typeface="Times New Roman" pitchFamily="18" charset="0"/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76200" y="2667000"/>
          <a:ext cx="3733800" cy="2921000"/>
        </p:xfrm>
        <a:graphic>
          <a:graphicData uri="http://schemas.openxmlformats.org/presentationml/2006/ole">
            <p:oleObj spid="_x0000_s24578" name="Photo Editor Photo" r:id="rId3" imgW="9038095" imgH="5649114" progId="">
              <p:embed/>
            </p:oleObj>
          </a:graphicData>
        </a:graphic>
      </p:graphicFrame>
      <p:sp>
        <p:nvSpPr>
          <p:cNvPr id="102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733800" y="1295400"/>
            <a:ext cx="5410200" cy="55626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4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Dentinogenesis proceeds rhythmically, with alternating phases of activity &amp; quiescence.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4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Daily increment is 4-8 μm. So the lines produced by this daily incremental deposition of dentin are called as </a:t>
            </a:r>
            <a:r>
              <a:rPr lang="en-US" sz="2800" b="1" i="1" smtClean="0">
                <a:solidFill>
                  <a:srgbClr val="660066"/>
                </a:solidFill>
                <a:latin typeface="Times New Roman" pitchFamily="18" charset="0"/>
              </a:rPr>
              <a:t>imbrication lines/</a:t>
            </a: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800" b="1" i="1" smtClean="0">
                <a:solidFill>
                  <a:srgbClr val="660066"/>
                </a:solidFill>
                <a:latin typeface="Times New Roman" pitchFamily="18" charset="0"/>
              </a:rPr>
              <a:t>Incremental lines of   </a:t>
            </a:r>
            <a:r>
              <a:rPr lang="en-US" b="1" i="1" smtClean="0">
                <a:solidFill>
                  <a:srgbClr val="660066"/>
                </a:solidFill>
                <a:latin typeface="Times New Roman" pitchFamily="18" charset="0"/>
              </a:rPr>
              <a:t>von Ebner</a:t>
            </a:r>
            <a:r>
              <a:rPr lang="en-US" sz="2800" b="1" i="1" smtClean="0">
                <a:solidFill>
                  <a:srgbClr val="660066"/>
                </a:solidFill>
                <a:latin typeface="Times New Roman" pitchFamily="18" charset="0"/>
              </a:rPr>
              <a:t>.</a:t>
            </a:r>
          </a:p>
          <a:p>
            <a:pPr eaLnBrk="1" hangingPunct="1"/>
            <a:endParaRPr 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smtClean="0">
                <a:solidFill>
                  <a:schemeClr val="bg2"/>
                </a:solidFill>
                <a:latin typeface="Times New Roman" pitchFamily="18" charset="0"/>
              </a:rPr>
              <a:t>INCREMENTAL LINES OF   </a:t>
            </a:r>
            <a:r>
              <a:rPr lang="en-US" b="1" i="1" smtClean="0">
                <a:solidFill>
                  <a:schemeClr val="bg2"/>
                </a:solidFill>
                <a:latin typeface="Times New Roman" pitchFamily="18" charset="0"/>
              </a:rPr>
              <a:t>VON EBNER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109538" y="1981200"/>
          <a:ext cx="4222750" cy="4419600"/>
        </p:xfrm>
        <a:graphic>
          <a:graphicData uri="http://schemas.openxmlformats.org/presentationml/2006/ole">
            <p:oleObj spid="_x0000_s25602" name="Photo Editor Photo" r:id="rId3" imgW="9000000" imgH="9419048" progId="">
              <p:embed/>
            </p:oleObj>
          </a:graphicData>
        </a:graphic>
      </p:graphicFrame>
      <p:sp>
        <p:nvSpPr>
          <p:cNvPr id="205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Blip>
                <a:blip r:embed="rId4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The distance between lines varies.</a:t>
            </a:r>
          </a:p>
          <a:p>
            <a:pPr eaLnBrk="1" hangingPunct="1">
              <a:buFont typeface="Wingdings" pitchFamily="2" charset="2"/>
              <a:buBlip>
                <a:blip r:embed="rId4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More in the crown than the root.</a:t>
            </a:r>
          </a:p>
          <a:p>
            <a:pPr eaLnBrk="1" hangingPunct="1">
              <a:buFont typeface="Wingdings" pitchFamily="2" charset="2"/>
              <a:buBlip>
                <a:blip r:embed="rId4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Crown :8 μm/day</a:t>
            </a:r>
          </a:p>
          <a:p>
            <a:pPr eaLnBrk="1" hangingPunct="1">
              <a:buFont typeface="Wingdings" pitchFamily="2" charset="2"/>
              <a:buBlip>
                <a:blip r:embed="rId4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Root :3-4 μm/day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smtClean="0">
                <a:solidFill>
                  <a:srgbClr val="660066"/>
                </a:solidFill>
                <a:latin typeface="Times New Roman" pitchFamily="18" charset="0"/>
              </a:rPr>
              <a:t>INCREMENTAL LINES OF DENTIN</a:t>
            </a:r>
            <a:r>
              <a:rPr lang="en-US" sz="4000" b="1" smtClean="0">
                <a:solidFill>
                  <a:srgbClr val="000066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000066"/>
                </a:solidFill>
                <a:latin typeface="Times New Roman" pitchFamily="18" charset="0"/>
              </a:rPr>
            </a:br>
            <a:endParaRPr lang="en-US" sz="4000" b="1" smtClean="0">
              <a:solidFill>
                <a:srgbClr val="000066"/>
              </a:solidFill>
              <a:latin typeface="Times New Roman" pitchFamily="18" charset="0"/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0" y="2014538"/>
          <a:ext cx="4495800" cy="4251325"/>
        </p:xfrm>
        <a:graphic>
          <a:graphicData uri="http://schemas.openxmlformats.org/presentationml/2006/ole">
            <p:oleObj spid="_x0000_s26626" name="Photo Editor Photo" r:id="rId3" imgW="5439534" imgH="5144218" progId="">
              <p:embed/>
            </p:oleObj>
          </a:graphicData>
        </a:graphic>
      </p:graphicFrame>
      <p:sp>
        <p:nvSpPr>
          <p:cNvPr id="307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76400"/>
            <a:ext cx="44958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Blip>
                <a:blip r:embed="rId4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 incremental lines run at right angles to dentinal tubules.</a:t>
            </a:r>
            <a:r>
              <a:rPr lang="en-US" sz="28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Blip>
                <a:blip r:embed="rId4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According to some investigators, there is also a 5-day rhythmic pattern associated with dentin deposition, represented as incremental lines separated by 20 μm interval - </a:t>
            </a:r>
            <a:r>
              <a:rPr lang="en-US" sz="2800" b="1" i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Contour lines of</a:t>
            </a:r>
            <a:r>
              <a:rPr lang="en-US" sz="2800" b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owen</a:t>
            </a: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Learning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At the end of the lecture the student should be able to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4013181"/>
              </p:ext>
            </p:extLst>
          </p:nvPr>
        </p:nvGraphicFramePr>
        <p:xfrm>
          <a:off x="304800" y="1981200"/>
          <a:ext cx="8686800" cy="2956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2286000"/>
                <a:gridCol w="1447800"/>
                <a:gridCol w="1447800"/>
                <a:gridCol w="1447800"/>
                <a:gridCol w="1447800"/>
              </a:tblGrid>
              <a:tr h="7619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S.N.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 Objectives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Domain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Criteria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Condition </a:t>
                      </a:r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Write about innervation of dentine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Draw various histological features of dentine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 &amp; Psychomotor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Enumerate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Clinical considerations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6681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 smtClean="0">
                <a:solidFill>
                  <a:srgbClr val="660066"/>
                </a:solidFill>
                <a:latin typeface="Times New Roman" pitchFamily="18" charset="0"/>
              </a:rPr>
              <a:t>CONTOUR LINES OF</a:t>
            </a:r>
            <a:r>
              <a:rPr lang="en-US" b="1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sz="4800" b="1" smtClean="0">
                <a:solidFill>
                  <a:srgbClr val="660066"/>
                </a:solidFill>
                <a:latin typeface="Times New Roman" pitchFamily="18" charset="0"/>
              </a:rPr>
              <a:t>OWEN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ph idx="1"/>
          </p:nvPr>
        </p:nvGraphicFramePr>
        <p:xfrm>
          <a:off x="1123950" y="2205038"/>
          <a:ext cx="6953250" cy="4579937"/>
        </p:xfrm>
        <a:graphic>
          <a:graphicData uri="http://schemas.openxmlformats.org/presentationml/2006/ole">
            <p:oleObj spid="_x0000_s27650" name="Photo Editor Photo" r:id="rId3" imgW="5219048" imgH="3438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>
            <p:ph idx="1"/>
          </p:nvPr>
        </p:nvGraphicFramePr>
        <p:xfrm>
          <a:off x="533400" y="2286000"/>
          <a:ext cx="4621213" cy="3581400"/>
        </p:xfrm>
        <a:graphic>
          <a:graphicData uri="http://schemas.openxmlformats.org/presentationml/2006/ole">
            <p:oleObj spid="_x0000_s28674" name="Photo Editor Photo" r:id="rId3" imgW="10488489" imgH="5533333" progId="">
              <p:embed/>
            </p:oleObj>
          </a:graphicData>
        </a:graphic>
      </p:graphicFrame>
      <p:pic>
        <p:nvPicPr>
          <p:cNvPr id="5124" name="Picture 8" descr="P9060389"/>
          <p:cNvPicPr>
            <a:picLocks noChangeAspect="1" noChangeArrowheads="1"/>
          </p:cNvPicPr>
          <p:nvPr/>
        </p:nvPicPr>
        <p:blipFill>
          <a:blip r:embed="rId4">
            <a:lum bright="-6000" contrast="42000"/>
          </a:blip>
          <a:srcRect l="13513" t="2248" r="12918" b="7864"/>
          <a:stretch>
            <a:fillRect/>
          </a:stretch>
        </p:blipFill>
        <p:spPr bwMode="auto">
          <a:xfrm>
            <a:off x="5638800" y="2286000"/>
            <a:ext cx="2679700" cy="3581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i="1" smtClean="0">
                <a:solidFill>
                  <a:srgbClr val="660066"/>
                </a:solidFill>
                <a:latin typeface="Times New Roman" pitchFamily="18" charset="0"/>
              </a:rPr>
              <a:t>CONTOUR LINES OF</a:t>
            </a:r>
            <a:r>
              <a:rPr lang="en-US" sz="4000" b="1" smtClean="0">
                <a:solidFill>
                  <a:srgbClr val="660066"/>
                </a:solidFill>
                <a:latin typeface="Times New Roman" pitchFamily="18" charset="0"/>
              </a:rPr>
              <a:t> </a:t>
            </a:r>
            <a:r>
              <a:rPr lang="en-US" b="1" smtClean="0">
                <a:solidFill>
                  <a:srgbClr val="660066"/>
                </a:solidFill>
                <a:latin typeface="Times New Roman" pitchFamily="18" charset="0"/>
              </a:rPr>
              <a:t>OWEN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It is a optical phenomenon.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They are produced due to coincident of secondary curvatures between neighboring dentinal tubules.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Accentuated incremental lines of </a:t>
            </a:r>
            <a:r>
              <a:rPr lang="en-US" sz="2800" b="1" i="1" smtClean="0">
                <a:solidFill>
                  <a:srgbClr val="660066"/>
                </a:solidFill>
                <a:latin typeface="Times New Roman" pitchFamily="18" charset="0"/>
              </a:rPr>
              <a:t>von Ebner</a:t>
            </a:r>
            <a:r>
              <a:rPr lang="en-US" sz="2800" i="1" smtClean="0">
                <a:solidFill>
                  <a:srgbClr val="660066"/>
                </a:solidFill>
                <a:latin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Due to disturbances in matrix &amp; mineralization process.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endParaRPr lang="en-US" sz="2800" smtClean="0">
              <a:solidFill>
                <a:schemeClr val="bg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	</a:t>
            </a: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660066"/>
                </a:solidFill>
                <a:latin typeface="Times New Roman" pitchFamily="18" charset="0"/>
              </a:rPr>
              <a:t>NEONATAL LINE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600200"/>
            <a:ext cx="5105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An accentuated incremental line 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Deciduous teeth &amp; first permanent molars.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Reflects the abrupt change in environment at birth.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Demarcates the prenatal &amp; postnatal dentin.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Prenatal better than postnatal.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May be a zone of hypocalcification.</a:t>
            </a:r>
          </a:p>
        </p:txBody>
      </p:sp>
      <p:pic>
        <p:nvPicPr>
          <p:cNvPr id="18436" name="Picture 6" descr="DSCN24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743200"/>
            <a:ext cx="4267200" cy="2813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rgbClr val="660066"/>
                </a:solidFill>
                <a:latin typeface="Times New Roman" pitchFamily="18" charset="0"/>
              </a:rPr>
              <a:t>AGE &amp; FUNCTIONAL CHANGES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Reparative dentin.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Sclerotic dentin /Transparent dentin.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Dead tracts.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endParaRPr lang="en-US" sz="2800" smtClean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360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 Various stimuli, such as attrition, abrasion, erosion, caries or restorative procedures: </a:t>
            </a:r>
          </a:p>
          <a:p>
            <a:pPr eaLnBrk="1" hangingPunct="1"/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Induce formation of reparative dentin.</a:t>
            </a:r>
          </a:p>
          <a:p>
            <a:pPr eaLnBrk="1" hangingPunct="1"/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Protective changes in the existing dentin.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7" name="Picture 5" descr="P906038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4000"/>
          </a:blip>
          <a:srcRect l="24922" t="3726" r="20250" b="10559"/>
          <a:stretch>
            <a:fillRect/>
          </a:stretch>
        </p:blipFill>
        <p:spPr>
          <a:xfrm>
            <a:off x="1905000" y="177800"/>
            <a:ext cx="4876800" cy="65278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smtClean="0">
                <a:solidFill>
                  <a:srgbClr val="000066"/>
                </a:solidFill>
                <a:latin typeface="Times New Roman" pitchFamily="18" charset="0"/>
              </a:rPr>
              <a:t>SCLEROTIC DENTIN: (TRANSPARENT DENTIN)</a:t>
            </a:r>
            <a:br>
              <a:rPr lang="en-US" sz="3600" b="1" smtClean="0">
                <a:solidFill>
                  <a:srgbClr val="000066"/>
                </a:solidFill>
                <a:latin typeface="Times New Roman" pitchFamily="18" charset="0"/>
              </a:rPr>
            </a:br>
            <a:endParaRPr lang="en-US" sz="3600" b="1" smtClean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It is the dentin where the dentinal tubules have become occluded with calcific material.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When this occurs in several tubules in same area, the dentin assumes a glassy appearance.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The contents of the tubule acquire the same R.I. as the intertubular dentin &amp; so appear transparent.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endParaRPr lang="en-US" sz="280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Blip>
                <a:blip r:embed="rId2"/>
              </a:buBlip>
            </a:pPr>
            <a:endParaRPr 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6146" name="Object 8"/>
          <p:cNvGraphicFramePr>
            <a:graphicFrameLocks noChangeAspect="1"/>
          </p:cNvGraphicFramePr>
          <p:nvPr>
            <p:ph sz="quarter" idx="1"/>
          </p:nvPr>
        </p:nvGraphicFramePr>
        <p:xfrm>
          <a:off x="0" y="719138"/>
          <a:ext cx="4572000" cy="2633662"/>
        </p:xfrm>
        <a:graphic>
          <a:graphicData uri="http://schemas.openxmlformats.org/presentationml/2006/ole">
            <p:oleObj spid="_x0000_s29698" name="Photo Editor Photo" r:id="rId3" imgW="9345329" imgH="4619048" progId="">
              <p:embed/>
            </p:oleObj>
          </a:graphicData>
        </a:graphic>
      </p:graphicFrame>
      <p:graphicFrame>
        <p:nvGraphicFramePr>
          <p:cNvPr id="6147" name="Object 9"/>
          <p:cNvGraphicFramePr>
            <a:graphicFrameLocks noChangeAspect="1"/>
          </p:cNvGraphicFramePr>
          <p:nvPr>
            <p:ph sz="quarter" idx="2"/>
          </p:nvPr>
        </p:nvGraphicFramePr>
        <p:xfrm>
          <a:off x="0" y="4000500"/>
          <a:ext cx="4572000" cy="2635250"/>
        </p:xfrm>
        <a:graphic>
          <a:graphicData uri="http://schemas.openxmlformats.org/presentationml/2006/ole">
            <p:oleObj spid="_x0000_s29699" name="Photo Editor Photo" r:id="rId4" imgW="9019048" imgH="4315427" progId="">
              <p:embed/>
            </p:oleObj>
          </a:graphicData>
        </a:graphic>
      </p:graphicFrame>
      <p:graphicFrame>
        <p:nvGraphicFramePr>
          <p:cNvPr id="6148" name="Object 10"/>
          <p:cNvGraphicFramePr>
            <a:graphicFrameLocks noChangeAspect="1"/>
          </p:cNvGraphicFramePr>
          <p:nvPr>
            <p:ph sz="half" idx="3"/>
          </p:nvPr>
        </p:nvGraphicFramePr>
        <p:xfrm>
          <a:off x="4648200" y="2620963"/>
          <a:ext cx="4572000" cy="2779712"/>
        </p:xfrm>
        <a:graphic>
          <a:graphicData uri="http://schemas.openxmlformats.org/presentationml/2006/ole">
            <p:oleObj spid="_x0000_s29700" name="Photo Editor Photo" r:id="rId5" imgW="9078592" imgH="4238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66800"/>
            <a:ext cx="76962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Amount of sclerotic dentin increases with age &amp; is most common in the apical 3rd of the root.</a:t>
            </a: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Also seen frequently – just below the exposed dentin. (above reparative dentin &amp; near dead tracts)</a:t>
            </a: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None/>
            </a:pPr>
            <a:endParaRPr lang="en-US" smtClean="0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INNERVATION OF DENTIN</a:t>
            </a:r>
          </a:p>
          <a:p>
            <a:r>
              <a:rPr lang="en-US" b="1" dirty="0" smtClean="0">
                <a:solidFill>
                  <a:srgbClr val="660066"/>
                </a:solidFill>
                <a:latin typeface="Times New Roman" pitchFamily="18" charset="0"/>
              </a:rPr>
              <a:t>THEORIES OF DENTIN SENSITIVITY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mtClean="0">
                <a:solidFill>
                  <a:srgbClr val="000066"/>
                </a:solidFill>
                <a:latin typeface="Times New Roman" pitchFamily="18" charset="0"/>
              </a:rPr>
              <a:t>It is believed :-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</a:pPr>
            <a:r>
              <a:rPr lang="en-US" smtClean="0">
                <a:solidFill>
                  <a:srgbClr val="000066"/>
                </a:solidFill>
                <a:latin typeface="Times New Roman" pitchFamily="18" charset="0"/>
              </a:rPr>
              <a:t>Response to stimulus (attrition, caries, fractures)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</a:pPr>
            <a:r>
              <a:rPr lang="en-US" smtClean="0">
                <a:solidFill>
                  <a:srgbClr val="000066"/>
                </a:solidFill>
                <a:latin typeface="Times New Roman" pitchFamily="18" charset="0"/>
              </a:rPr>
              <a:t>Physiologic response -Age changing process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</a:pPr>
            <a:r>
              <a:rPr lang="en-US" smtClean="0">
                <a:solidFill>
                  <a:srgbClr val="000066"/>
                </a:solidFill>
                <a:latin typeface="Times New Roman" pitchFamily="18" charset="0"/>
              </a:rPr>
              <a:t>A defensive reaction of the dentin.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mtClean="0">
                <a:solidFill>
                  <a:srgbClr val="000066"/>
                </a:solidFill>
                <a:latin typeface="Times New Roman" pitchFamily="18" charset="0"/>
              </a:rPr>
              <a:t>Reduces the permeability of dentin &amp; help to prolong pulp vitality.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Assumed that :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Occlusion of the dentinal tubules is achieved by continued deposition of intratubular dentin.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Deposition of mineral within the tubule without any intratubular dentin formation.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A diffuse mineralization occurs with a viable odontoblast process still present.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Mineralization of both the process &amp; the tubular content.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660066"/>
                </a:solidFill>
                <a:latin typeface="Times New Roman" pitchFamily="18" charset="0"/>
              </a:rPr>
              <a:t>DEAD TRACTS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Due to an external stimulus, dentinal tubules are emptied either by complete retraction of the odontoblastic process from the tubule or through death of odontoblast cell.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</a:rPr>
              <a:t>In ground section the empty dentinal tubules are filled with air &amp; hence appear: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660066"/>
                </a:solidFill>
              </a:rPr>
              <a:t>Transmitted light          Reflected light</a:t>
            </a:r>
            <a:br>
              <a:rPr lang="en-US" sz="4000" smtClean="0">
                <a:solidFill>
                  <a:srgbClr val="660066"/>
                </a:solidFill>
              </a:rPr>
            </a:br>
            <a:endParaRPr lang="en-US" sz="4000" smtClean="0">
              <a:solidFill>
                <a:srgbClr val="660066"/>
              </a:solidFill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ph idx="1"/>
          </p:nvPr>
        </p:nvGraphicFramePr>
        <p:xfrm>
          <a:off x="0" y="1157288"/>
          <a:ext cx="9144000" cy="5534025"/>
        </p:xfrm>
        <a:graphic>
          <a:graphicData uri="http://schemas.openxmlformats.org/presentationml/2006/ole">
            <p:oleObj spid="_x0000_s30722" name="Photo Editor Photo" r:id="rId3" imgW="10717121" imgH="648571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495800" cy="38862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It is believed :  --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3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Response to stimulus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3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Age changing process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28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Dead tracts occur most often in coronal dentin &amp; are bound by sclerotic dentin.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endParaRPr lang="en-US" sz="280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n-US" sz="280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smtClean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7" descr="scan00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7150" y="1828800"/>
            <a:ext cx="4613275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04775"/>
            <a:ext cx="4572000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0066"/>
                </a:solidFill>
              </a:rPr>
              <a:t> </a:t>
            </a:r>
            <a:r>
              <a:rPr lang="en-US" sz="4000" b="1" smtClean="0">
                <a:solidFill>
                  <a:srgbClr val="660066"/>
                </a:solidFill>
                <a:latin typeface="Times New Roman" pitchFamily="18" charset="0"/>
              </a:rPr>
              <a:t>GRANULAR LAYER OF TOMES</a:t>
            </a:r>
            <a:r>
              <a:rPr lang="en-US" sz="4000" b="1" smtClean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2296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In dry ground section of root dentin, a zone adjacent to the cementum appears granular in transmitted light ,known as –</a:t>
            </a:r>
            <a:r>
              <a:rPr lang="en-US" sz="2800" b="1" i="1" smtClean="0">
                <a:solidFill>
                  <a:srgbClr val="660066"/>
                </a:solidFill>
                <a:latin typeface="Times New Roman" pitchFamily="18" charset="0"/>
              </a:rPr>
              <a:t>granular layer of Tomes</a:t>
            </a: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 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Increases slightly in amount from the CEJ to the root apex.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Hypominaralised as compared to circumpulpal dentin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endParaRPr lang="en-US" sz="2800" smtClean="0">
              <a:solidFill>
                <a:schemeClr val="bg2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endParaRPr lang="en-US" sz="2400" smtClean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6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267200" cy="3886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3"/>
              </a:buBlip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Believed to be caused by: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Coalescing &amp; looping of the terminal portions of the dentinal tubules.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Profuse branching of dentinal tubules.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Times New Roman" pitchFamily="18" charset="0"/>
              </a:rPr>
              <a:t>Differences in the rate of formation of coronal &amp; root dentin (lower rate of dentin formation in root).</a:t>
            </a: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chemeClr val="bg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8194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4038600" y="2635250"/>
          <a:ext cx="4038600" cy="2578100"/>
        </p:xfrm>
        <a:graphic>
          <a:graphicData uri="http://schemas.openxmlformats.org/presentationml/2006/ole">
            <p:oleObj spid="_x0000_s31746" name="Photo Editor Photo" r:id="rId4" imgW="8849960" imgH="5649114" progId="">
              <p:embed/>
            </p:oleObj>
          </a:graphicData>
        </a:graphic>
      </p:graphicFrame>
      <p:sp>
        <p:nvSpPr>
          <p:cNvPr id="8197" name="Text Box 18"/>
          <p:cNvSpPr txBox="1">
            <a:spLocks noChangeArrowheads="1"/>
          </p:cNvSpPr>
          <p:nvPr/>
        </p:nvSpPr>
        <p:spPr bwMode="auto">
          <a:xfrm>
            <a:off x="2498725" y="6284913"/>
            <a:ext cx="1311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8" name="Text Box 19"/>
          <p:cNvSpPr txBox="1">
            <a:spLocks noChangeArrowheads="1"/>
          </p:cNvSpPr>
          <p:nvPr/>
        </p:nvSpPr>
        <p:spPr bwMode="auto">
          <a:xfrm>
            <a:off x="2270125" y="5827713"/>
            <a:ext cx="199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0660" name="Rectangle 20"/>
          <p:cNvSpPr>
            <a:spLocks noChangeArrowheads="1"/>
          </p:cNvSpPr>
          <p:nvPr/>
        </p:nvSpPr>
        <p:spPr bwMode="auto">
          <a:xfrm>
            <a:off x="7854950" y="259080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Cementum</a:t>
            </a:r>
          </a:p>
        </p:txBody>
      </p:sp>
      <p:sp>
        <p:nvSpPr>
          <p:cNvPr id="240661" name="Rectangle 21"/>
          <p:cNvSpPr>
            <a:spLocks noChangeArrowheads="1"/>
          </p:cNvSpPr>
          <p:nvPr/>
        </p:nvSpPr>
        <p:spPr bwMode="auto">
          <a:xfrm>
            <a:off x="8007350" y="3321050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Dentin</a:t>
            </a:r>
          </a:p>
          <a:p>
            <a:endParaRPr lang="en-US" b="1">
              <a:latin typeface="Times New Roman" pitchFamily="18" charset="0"/>
            </a:endParaRPr>
          </a:p>
        </p:txBody>
      </p:sp>
      <p:sp>
        <p:nvSpPr>
          <p:cNvPr id="240662" name="Rectangle 22"/>
          <p:cNvSpPr>
            <a:spLocks noChangeArrowheads="1"/>
          </p:cNvSpPr>
          <p:nvPr/>
        </p:nvSpPr>
        <p:spPr bwMode="auto">
          <a:xfrm>
            <a:off x="6527800" y="2971800"/>
            <a:ext cx="261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Granular layer of Tomes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60" grpId="0"/>
      <p:bldP spid="240661" grpId="0"/>
      <p:bldP spid="24066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7"/>
          <p:cNvGraphicFramePr>
            <a:graphicFrameLocks noChangeAspect="1"/>
          </p:cNvGraphicFramePr>
          <p:nvPr/>
        </p:nvGraphicFramePr>
        <p:xfrm>
          <a:off x="1119188" y="334963"/>
          <a:ext cx="6729412" cy="6294437"/>
        </p:xfrm>
        <a:graphic>
          <a:graphicData uri="http://schemas.openxmlformats.org/presentationml/2006/ole">
            <p:oleObj spid="_x0000_s32770" name="Photo Editor Photo" r:id="rId3" imgW="11819048" imgH="11057143" progId="">
              <p:embed/>
            </p:oleObj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660066"/>
                </a:solidFill>
                <a:latin typeface="Times New Roman" pitchFamily="18" charset="0"/>
              </a:rPr>
              <a:t>HYALINE LAYER</a:t>
            </a:r>
          </a:p>
        </p:txBody>
      </p:sp>
      <p:sp>
        <p:nvSpPr>
          <p:cNvPr id="3072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3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Peripheral to the granular layer of Tomes, and separating it from cementum is a thin structureless layer,(20 μm ) known as </a:t>
            </a:r>
            <a:r>
              <a:rPr lang="en-US" sz="2800" b="1" i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Hyaline layer of Hopewell Smith.</a:t>
            </a:r>
            <a:endParaRPr lang="en-US" sz="3000" b="1" i="1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Blip>
                <a:blip r:embed="rId2"/>
              </a:buBlip>
            </a:pPr>
            <a:r>
              <a:rPr lang="en-US" sz="30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May serve to bond cementum to dentin.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INNERVATION OF DENTIN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Intratubular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nerves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nerve fibers accompany 30-70%  odontoblastic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processes,known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Intratubular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nerves.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Dentinal tubules contain numerous nerve endings in the predentin &amp; inner dentin upto 100 to 150 μm from the pulp.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Vesiculated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endings are located in tubules in the coronal zone, specifically in the pulp horns.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228600" y="2035175"/>
          <a:ext cx="4267200" cy="3992563"/>
        </p:xfrm>
        <a:graphic>
          <a:graphicData uri="http://schemas.openxmlformats.org/presentationml/2006/ole">
            <p:oleObj spid="_x0000_s33794" name="Photo Editor Photo" r:id="rId3" imgW="11819048" imgH="11057143" progId="">
              <p:embed/>
            </p:oleObj>
          </a:graphicData>
        </a:graphic>
      </p:graphicFrame>
      <p:graphicFrame>
        <p:nvGraphicFramePr>
          <p:cNvPr id="10243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4730750" y="1981200"/>
          <a:ext cx="4025900" cy="4038600"/>
        </p:xfrm>
        <a:graphic>
          <a:graphicData uri="http://schemas.openxmlformats.org/presentationml/2006/ole">
            <p:oleObj spid="_x0000_s33795" name="Photo Editor Photo" r:id="rId4" imgW="11590476" imgH="1163164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Summary-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SzPts val="3200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Incremental lines of dentin</a:t>
            </a:r>
          </a:p>
          <a:p>
            <a:pPr eaLnBrk="1" hangingPunct="1">
              <a:buClr>
                <a:schemeClr val="tx1"/>
              </a:buClr>
              <a:buSzPts val="3200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Age and functional changes in dentin</a:t>
            </a:r>
          </a:p>
          <a:p>
            <a:pPr eaLnBrk="1" hangingPunct="1">
              <a:buClr>
                <a:schemeClr val="tx1"/>
              </a:buClr>
              <a:buSzPts val="2800"/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BIBLIOGRAPHY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Color Atlas And Text Book Of Oral Anatomy, Histology Berkovitz, B. 1</a:t>
            </a:r>
            <a:r>
              <a:rPr lang="en-US" sz="2800" baseline="3000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Oral Development and Histology  Avery, j. K.1</a:t>
            </a:r>
            <a:r>
              <a:rPr lang="en-US" sz="2800" baseline="3000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Oban's Oral Histology and Embryology  Bhaskar, s. N.11</a:t>
            </a:r>
            <a:r>
              <a:rPr lang="en-US" sz="2800" baseline="3000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Oral Histology : Development, Structure and Funct Tencate, a. R. 4</a:t>
            </a:r>
            <a:r>
              <a:rPr lang="en-US" sz="2800" baseline="3000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Dental Embryology, Histology &amp; Anatomy. Marry Bath- Balogh Inergaret. 2</a:t>
            </a:r>
            <a:r>
              <a:rPr lang="en-US" sz="2800" baseline="3000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Font typeface="Wingdings" pitchFamily="2" charset="2"/>
              <a:buChar char="Ø"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Rectangle 4"/>
          <p:cNvSpPr/>
          <p:nvPr/>
        </p:nvSpPr>
        <p:spPr>
          <a:xfrm>
            <a:off x="2873458" y="2967335"/>
            <a:ext cx="33970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Thank you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379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660066"/>
                </a:solidFill>
                <a:latin typeface="Times New Roman" pitchFamily="18" charset="0"/>
              </a:rPr>
              <a:t>DENTIN SENSITIVITY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dirty="0" smtClean="0">
                <a:latin typeface="Times New Roman" pitchFamily="18" charset="0"/>
              </a:rPr>
              <a:t>Three theories of dentin sensitivity: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dirty="0" smtClean="0">
                <a:latin typeface="Times New Roman" pitchFamily="18" charset="0"/>
              </a:rPr>
              <a:t>Dentin contains nerve endings that respond when it is stimulated.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dirty="0" smtClean="0">
                <a:latin typeface="Times New Roman" pitchFamily="18" charset="0"/>
              </a:rPr>
              <a:t>The odontoblasts serve as receptors &amp; are coupled to nerves in the pulp.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en-US" sz="2800" dirty="0" smtClean="0">
                <a:latin typeface="Times New Roman" pitchFamily="18" charset="0"/>
              </a:rPr>
              <a:t>Tubular nature of dentin permits fluid movement to occur within the tubule when a stimulus is applied.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0" name="Picture 4" descr="DSCN24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92" y="762000"/>
            <a:ext cx="899870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latin typeface="Times New Roman" pitchFamily="18" charset="0"/>
              </a:rPr>
              <a:t>THEORIES OF DENTIN SENSITIVITY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716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itchFamily="18" charset="0"/>
              </a:rPr>
              <a:t>Direct innervation theory </a:t>
            </a:r>
            <a:br>
              <a:rPr lang="en-US" sz="4000" dirty="0" smtClean="0">
                <a:latin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</a:rPr>
              <a:t>(</a:t>
            </a:r>
            <a:r>
              <a:rPr lang="en-US" sz="4000" i="1" dirty="0" smtClean="0">
                <a:latin typeface="Times New Roman" pitchFamily="18" charset="0"/>
              </a:rPr>
              <a:t>Direct neural stimulation </a:t>
            </a:r>
            <a:r>
              <a:rPr lang="en-US" sz="4000" dirty="0" smtClean="0">
                <a:latin typeface="Times New Roman" pitchFamily="18" charset="0"/>
              </a:rPr>
              <a:t>)</a:t>
            </a:r>
            <a:br>
              <a:rPr lang="en-US" sz="4000" dirty="0" smtClean="0">
                <a:latin typeface="Times New Roman" pitchFamily="18" charset="0"/>
              </a:rPr>
            </a:br>
            <a:endParaRPr lang="en-US" sz="4000" b="1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</a:rPr>
              <a:t>Nerves in the dentin gets stimulated BUT nerves in the dentinal tubules are not commonly seen &amp; &amp; even if present they do not extend beyond inner dentin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</a:rPr>
              <a:t>NOT ACCEPTED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</a:rPr>
              <a:t>Hydrodynamic theory</a:t>
            </a:r>
            <a:br>
              <a:rPr lang="en-US" dirty="0" smtClean="0">
                <a:latin typeface="Times New Roman" pitchFamily="18" charset="0"/>
              </a:rPr>
            </a:b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Various stimuli such as heat ,cold, air blast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dessication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mechanical  or osmotic pressure affect fluid movement in the dentinal tubules.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Fluid movement stimulates the pain mechanism in the tubules by mechanical disturbance of the nerves.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Nerve endings may act as mechanoreceptors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1265</Words>
  <Application>Microsoft Office PowerPoint</Application>
  <PresentationFormat>On-screen Show (4:3)</PresentationFormat>
  <Paragraphs>197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Bitmap Image</vt:lpstr>
      <vt:lpstr>Photo Editor Photo</vt:lpstr>
      <vt:lpstr>Slide 1</vt:lpstr>
      <vt:lpstr>Slide 2</vt:lpstr>
      <vt:lpstr>Learning Objectives </vt:lpstr>
      <vt:lpstr>CONTENTS</vt:lpstr>
      <vt:lpstr>INNERVATION OF DENTIN</vt:lpstr>
      <vt:lpstr>DENTIN SENSITIVITY</vt:lpstr>
      <vt:lpstr>THEORIES OF DENTIN SENSITIVITY</vt:lpstr>
      <vt:lpstr>Direct innervation theory  (Direct neural stimulation ) </vt:lpstr>
      <vt:lpstr>Hydrodynamic theory   </vt:lpstr>
      <vt:lpstr>Transduction theory</vt:lpstr>
      <vt:lpstr>Slide 11</vt:lpstr>
      <vt:lpstr>Slide 12</vt:lpstr>
      <vt:lpstr>Primary &amp; Secondary Dentin</vt:lpstr>
      <vt:lpstr>Slide 14</vt:lpstr>
      <vt:lpstr>Slide 15</vt:lpstr>
      <vt:lpstr>Slide 16</vt:lpstr>
      <vt:lpstr>Slide 17</vt:lpstr>
      <vt:lpstr>Slide 18</vt:lpstr>
      <vt:lpstr>Slide 19</vt:lpstr>
      <vt:lpstr>Summary</vt:lpstr>
      <vt:lpstr>BIBLIOGRAPHY</vt:lpstr>
      <vt:lpstr>Slide 22</vt:lpstr>
      <vt:lpstr>Slide 23</vt:lpstr>
      <vt:lpstr>Slide 24</vt:lpstr>
      <vt:lpstr>Learning Objectives </vt:lpstr>
      <vt:lpstr>CONTENTS</vt:lpstr>
      <vt:lpstr>INCREMENTAL LINES OF DENTIN </vt:lpstr>
      <vt:lpstr>INCREMENTAL LINES OF   VON EBNER</vt:lpstr>
      <vt:lpstr>INCREMENTAL LINES OF DENTIN </vt:lpstr>
      <vt:lpstr>CONTOUR LINES OF OWEN</vt:lpstr>
      <vt:lpstr>Slide 31</vt:lpstr>
      <vt:lpstr>CONTOUR LINES OF OWEN</vt:lpstr>
      <vt:lpstr>NEONATAL LINE</vt:lpstr>
      <vt:lpstr>AGE &amp; FUNCTIONAL CHANGES</vt:lpstr>
      <vt:lpstr>Slide 35</vt:lpstr>
      <vt:lpstr>Slide 36</vt:lpstr>
      <vt:lpstr>SCLEROTIC DENTIN: (TRANSPARENT DENTIN) </vt:lpstr>
      <vt:lpstr>Slide 38</vt:lpstr>
      <vt:lpstr>Slide 39</vt:lpstr>
      <vt:lpstr>Slide 40</vt:lpstr>
      <vt:lpstr>Slide 41</vt:lpstr>
      <vt:lpstr>DEAD TRACTS</vt:lpstr>
      <vt:lpstr>Transmitted light          Reflected light </vt:lpstr>
      <vt:lpstr>Slide 44</vt:lpstr>
      <vt:lpstr>Slide 45</vt:lpstr>
      <vt:lpstr> GRANULAR LAYER OF TOMES </vt:lpstr>
      <vt:lpstr>Slide 47</vt:lpstr>
      <vt:lpstr>Slide 48</vt:lpstr>
      <vt:lpstr>HYALINE LAYER</vt:lpstr>
      <vt:lpstr>Slide 50</vt:lpstr>
      <vt:lpstr>Summary-</vt:lpstr>
      <vt:lpstr>BIBLIOGRAPHY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HOD</cp:lastModifiedBy>
  <cp:revision>22</cp:revision>
  <dcterms:created xsi:type="dcterms:W3CDTF">2006-08-16T00:00:00Z</dcterms:created>
  <dcterms:modified xsi:type="dcterms:W3CDTF">2018-02-05T05:28:16Z</dcterms:modified>
</cp:coreProperties>
</file>