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7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9" r:id="rId24"/>
    <p:sldId id="282"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C1819C1-3B94-4BA8-98D8-B8258B239DC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rtlCol="0">
            <a:normAutofit/>
          </a:bodyPr>
          <a:lstStyle/>
          <a:p>
            <a:pPr fontAlgn="auto">
              <a:spcAft>
                <a:spcPts val="0"/>
              </a:spcAft>
              <a:defRPr/>
            </a:pPr>
            <a:r>
              <a:rPr lang="en-US" sz="4000" b="1" dirty="0" smtClean="0">
                <a:solidFill>
                  <a:srgbClr val="C00000"/>
                </a:solidFill>
                <a:latin typeface="Times New Roman" pitchFamily="18" charset="0"/>
                <a:cs typeface="Times New Roman" pitchFamily="18" charset="0"/>
              </a:rPr>
              <a:t>DENTAL CARIES</a:t>
            </a:r>
            <a:endParaRPr lang="en-IN" sz="4000" b="1" dirty="0" smtClean="0">
              <a:solidFill>
                <a:srgbClr val="C00000"/>
              </a:solidFill>
              <a:latin typeface="Times New Roman" pitchFamily="18" charset="0"/>
              <a:cs typeface="Times New Roman" pitchFamily="18" charset="0"/>
            </a:endParaRPr>
          </a:p>
        </p:txBody>
      </p:sp>
      <p:sp>
        <p:nvSpPr>
          <p:cNvPr id="4" name="Title 1"/>
          <p:cNvSpPr txBox="1">
            <a:spLocks/>
          </p:cNvSpPr>
          <p:nvPr/>
        </p:nvSpPr>
        <p:spPr bwMode="auto">
          <a:xfrm>
            <a:off x="457200" y="4876800"/>
            <a:ext cx="8229600" cy="1143000"/>
          </a:xfrm>
          <a:prstGeom prst="rect">
            <a:avLst/>
          </a:prstGeom>
          <a:noFill/>
          <a:ln w="9525">
            <a:noFill/>
            <a:miter lim="800000"/>
            <a:headEnd/>
            <a:tailEnd/>
          </a:ln>
        </p:spPr>
        <p:txBody>
          <a:bodyPr anchor="ctr"/>
          <a:lstStyle/>
          <a:p>
            <a:pPr algn="ctr" eaLnBrk="0" hangingPunct="0">
              <a:defRPr/>
            </a:pPr>
            <a:r>
              <a:rPr lang="en-US" sz="3200" b="1" dirty="0">
                <a:latin typeface="Times New Roman" pitchFamily="18" charset="0"/>
                <a:ea typeface="+mj-ea"/>
                <a:cs typeface="Times New Roman" pitchFamily="18" charset="0"/>
              </a:rPr>
              <a:t>Dept. of </a:t>
            </a:r>
            <a:r>
              <a:rPr lang="en-US" sz="3200" b="1">
                <a:latin typeface="Times New Roman" pitchFamily="18" charset="0"/>
                <a:ea typeface="+mj-ea"/>
                <a:cs typeface="Times New Roman" pitchFamily="18" charset="0"/>
              </a:rPr>
              <a:t>Oral </a:t>
            </a:r>
            <a:r>
              <a:rPr lang="en-US" sz="3200" b="1" smtClean="0">
                <a:latin typeface="Times New Roman" pitchFamily="18" charset="0"/>
                <a:ea typeface="+mj-ea"/>
                <a:cs typeface="Times New Roman" pitchFamily="18" charset="0"/>
              </a:rPr>
              <a:t>Pathology</a:t>
            </a:r>
            <a:endParaRPr lang="en-US" sz="3200" b="1" dirty="0">
              <a:latin typeface="Times New Roman" pitchFamily="18" charset="0"/>
              <a:ea typeface="+mj-ea"/>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533400" y="457200"/>
            <a:ext cx="8153400" cy="7770845"/>
          </a:xfrm>
          <a:prstGeom prst="rect">
            <a:avLst/>
          </a:prstGeom>
          <a:noFill/>
          <a:ln w="9525">
            <a:noFill/>
            <a:miter lim="800000"/>
            <a:headEnd/>
            <a:tailEnd/>
          </a:ln>
        </p:spPr>
        <p:txBody>
          <a:bodyPr>
            <a:spAutoFit/>
          </a:bodyPr>
          <a:lstStyle/>
          <a:p>
            <a:pPr indent="228600" algn="just" eaLnBrk="0" hangingPunct="0">
              <a:lnSpc>
                <a:spcPct val="150000"/>
              </a:lnSpc>
              <a:buFont typeface="Arial" pitchFamily="34" charset="0"/>
              <a:buChar char="•"/>
            </a:pPr>
            <a:r>
              <a:rPr lang="en-US" sz="2800" dirty="0">
                <a:latin typeface="Times New Roman" pitchFamily="18" charset="0"/>
                <a:cs typeface="Times New Roman" pitchFamily="18" charset="0"/>
              </a:rPr>
              <a:t>In the early stages of dental caries </a:t>
            </a:r>
            <a:r>
              <a:rPr lang="en-US" sz="2800" dirty="0" err="1">
                <a:latin typeface="Times New Roman" pitchFamily="18" charset="0"/>
                <a:cs typeface="Times New Roman" pitchFamily="18" charset="0"/>
              </a:rPr>
              <a:t>acidogenic</a:t>
            </a:r>
            <a:r>
              <a:rPr lang="en-US" sz="2800" dirty="0">
                <a:latin typeface="Times New Roman" pitchFamily="18" charset="0"/>
                <a:cs typeface="Times New Roman" pitchFamily="18" charset="0"/>
              </a:rPr>
              <a:t> organisms are responsible for decalcification of dentinal tubules as these organisms depend on the carbohydrate substrate present at the surface.</a:t>
            </a:r>
          </a:p>
          <a:p>
            <a:pPr indent="228600" algn="just" eaLnBrk="0" hangingPunct="0">
              <a:lnSpc>
                <a:spcPct val="150000"/>
              </a:lnSpc>
            </a:pPr>
            <a:endParaRPr lang="en-US" sz="2800" dirty="0">
              <a:latin typeface="Times New Roman" pitchFamily="18" charset="0"/>
              <a:cs typeface="Times New Roman" pitchFamily="18" charset="0"/>
            </a:endParaRPr>
          </a:p>
          <a:p>
            <a:pPr indent="228600" algn="just" eaLnBrk="0" hangingPunct="0">
              <a:lnSpc>
                <a:spcPct val="150000"/>
              </a:lnSpc>
              <a:buFont typeface="Arial" pitchFamily="34" charset="0"/>
              <a:buChar char="•"/>
            </a:pPr>
            <a:r>
              <a:rPr lang="en-US" sz="2800" dirty="0">
                <a:latin typeface="Times New Roman" pitchFamily="18" charset="0"/>
                <a:cs typeface="Times New Roman" pitchFamily="18" charset="0"/>
              </a:rPr>
              <a:t>As the carious lesion progresses deeper the carbohydrate source moves further away, the organisms found in the dentinal tubule are </a:t>
            </a:r>
            <a:r>
              <a:rPr lang="en-US" sz="2800" dirty="0" err="1">
                <a:latin typeface="Times New Roman" pitchFamily="18" charset="0"/>
                <a:cs typeface="Times New Roman" pitchFamily="18" charset="0"/>
              </a:rPr>
              <a:t>proteolytic</a:t>
            </a:r>
            <a:r>
              <a:rPr lang="en-US" sz="2800" dirty="0">
                <a:latin typeface="Times New Roman" pitchFamily="18" charset="0"/>
                <a:cs typeface="Times New Roman" pitchFamily="18" charset="0"/>
              </a:rPr>
              <a:t> in nature i.e. they depend on the proteins of dentinal tubules.</a:t>
            </a:r>
          </a:p>
          <a:p>
            <a:pPr indent="228600" algn="just" eaLnBrk="0" hangingPunct="0">
              <a:lnSpc>
                <a:spcPct val="150000"/>
              </a:lnSpc>
            </a:pPr>
            <a:endParaRPr lang="en-US" sz="2800" dirty="0">
              <a:latin typeface="Times New Roman" pitchFamily="18" charset="0"/>
              <a:cs typeface="Times New Roman" pitchFamily="18" charset="0"/>
            </a:endParaRPr>
          </a:p>
          <a:p>
            <a:pPr indent="228600" algn="just" eaLnBrk="0" hangingPunct="0">
              <a:lnSpc>
                <a:spcPct val="150000"/>
              </a:lnSpc>
            </a:pPr>
            <a:endParaRPr lang="en-US" sz="2800" dirty="0">
              <a:latin typeface="Times New Roman" pitchFamily="18" charset="0"/>
              <a:cs typeface="Times New Roman" pitchFamily="18" charset="0"/>
            </a:endParaRPr>
          </a:p>
          <a:p>
            <a:pPr indent="228600" algn="just" eaLnBrk="0" hangingPunct="0">
              <a:lnSpc>
                <a:spcPct val="150000"/>
              </a:lnSpc>
            </a:pPr>
            <a:r>
              <a:rPr lang="en-US" sz="2800" dirty="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p:txBody>
          <a:bodyPr/>
          <a:lstStyle/>
          <a:p>
            <a:pPr>
              <a:lnSpc>
                <a:spcPct val="150000"/>
              </a:lnSpc>
            </a:pPr>
            <a:r>
              <a:rPr lang="en-US" sz="2800" dirty="0" smtClean="0">
                <a:latin typeface="Times New Roman" pitchFamily="18" charset="0"/>
                <a:cs typeface="Times New Roman" pitchFamily="18" charset="0"/>
              </a:rPr>
              <a:t>Hence the organisms responsible for the initiation of the caries (ACIDOGENIC) are replaced by other organisms (PROTEOLYTIC) as the lesion progresses</a:t>
            </a:r>
            <a:endParaRPr lang="en-IN" sz="2800" dirty="0" smtClean="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381000" y="226159"/>
            <a:ext cx="8382000" cy="6555641"/>
          </a:xfrm>
          <a:prstGeom prst="rect">
            <a:avLst/>
          </a:prstGeom>
          <a:noFill/>
          <a:ln w="9525">
            <a:noFill/>
            <a:miter lim="800000"/>
            <a:headEnd/>
            <a:tailEnd/>
          </a:ln>
        </p:spPr>
        <p:txBody>
          <a:bodyPr anchor="ctr">
            <a:spAutoFit/>
          </a:bodyPr>
          <a:lstStyle/>
          <a:p>
            <a:pPr algn="just">
              <a:tabLst>
                <a:tab pos="914400" algn="l"/>
              </a:tabLst>
            </a:pPr>
            <a:r>
              <a:rPr lang="en-US" sz="2800" u="sng" dirty="0">
                <a:latin typeface="Times New Roman" pitchFamily="18" charset="0"/>
                <a:cs typeface="Times New Roman" pitchFamily="18" charset="0"/>
              </a:rPr>
              <a:t>ADVANCED DENTINAL CHANGES:</a:t>
            </a:r>
          </a:p>
          <a:p>
            <a:pPr lvl="2" algn="just" eaLnBrk="0" hangingPunct="0">
              <a:tabLst>
                <a:tab pos="914400" algn="l"/>
              </a:tabLst>
            </a:pPr>
            <a:endParaRPr lang="en-US" sz="2800" dirty="0">
              <a:latin typeface="Times New Roman" pitchFamily="18" charset="0"/>
              <a:cs typeface="Times New Roman" pitchFamily="18" charset="0"/>
            </a:endParaRPr>
          </a:p>
          <a:p>
            <a:pPr lvl="2" eaLnBrk="0" hangingPunct="0">
              <a:buFont typeface="Arial" pitchFamily="34" charset="0"/>
              <a:buChar char="•"/>
              <a:tabLst>
                <a:tab pos="914400" algn="l"/>
              </a:tabLst>
            </a:pPr>
            <a:r>
              <a:rPr lang="en-US" sz="2800" dirty="0">
                <a:latin typeface="Times New Roman" pitchFamily="18" charset="0"/>
                <a:cs typeface="Times New Roman" pitchFamily="18" charset="0"/>
              </a:rPr>
              <a:t> Further decalcification of the individual dentinal tubule in their </a:t>
            </a:r>
            <a:r>
              <a:rPr lang="en-US" sz="2800" dirty="0" err="1">
                <a:latin typeface="Times New Roman" pitchFamily="18" charset="0"/>
                <a:cs typeface="Times New Roman" pitchFamily="18" charset="0"/>
              </a:rPr>
              <a:t>confluencing</a:t>
            </a:r>
            <a:r>
              <a:rPr lang="en-US" sz="2800" dirty="0">
                <a:latin typeface="Times New Roman" pitchFamily="18" charset="0"/>
                <a:cs typeface="Times New Roman" pitchFamily="18" charset="0"/>
              </a:rPr>
              <a:t> and increasing in diameter.</a:t>
            </a:r>
          </a:p>
          <a:p>
            <a:pPr lvl="2" algn="just" eaLnBrk="0" hangingPunct="0">
              <a:buFontTx/>
              <a:buAutoNum type="alphaLcPeriod"/>
              <a:tabLst>
                <a:tab pos="914400" algn="l"/>
              </a:tabLst>
            </a:pPr>
            <a:endParaRPr lang="en-US" sz="2800" dirty="0">
              <a:latin typeface="Times New Roman" pitchFamily="18" charset="0"/>
              <a:cs typeface="Times New Roman" pitchFamily="18" charset="0"/>
            </a:endParaRPr>
          </a:p>
          <a:p>
            <a:pPr algn="just" eaLnBrk="0" hangingPunct="0">
              <a:buFont typeface="Arial" pitchFamily="34" charset="0"/>
              <a:buChar char="•"/>
              <a:tabLst>
                <a:tab pos="914400" algn="l"/>
              </a:tabLst>
            </a:pPr>
            <a:r>
              <a:rPr lang="en-US" sz="2800" dirty="0">
                <a:latin typeface="Times New Roman" pitchFamily="18" charset="0"/>
                <a:cs typeface="Times New Roman" pitchFamily="18" charset="0"/>
              </a:rPr>
              <a:t> The dentinal tubules undergo further packing with  microorganisms.</a:t>
            </a:r>
          </a:p>
          <a:p>
            <a:pPr algn="just" eaLnBrk="0" hangingPunct="0">
              <a:tabLst>
                <a:tab pos="914400" algn="l"/>
              </a:tabLst>
            </a:pPr>
            <a:endParaRPr lang="en-US" sz="2800" dirty="0">
              <a:latin typeface="Times New Roman" pitchFamily="18" charset="0"/>
              <a:cs typeface="Times New Roman" pitchFamily="18" charset="0"/>
            </a:endParaRPr>
          </a:p>
          <a:p>
            <a:pPr algn="just" eaLnBrk="0" hangingPunct="0">
              <a:tabLst>
                <a:tab pos="914400" algn="l"/>
              </a:tabLst>
            </a:pPr>
            <a:endParaRPr lang="en-US" sz="2800" dirty="0">
              <a:latin typeface="Times New Roman" pitchFamily="18" charset="0"/>
              <a:cs typeface="Times New Roman" pitchFamily="18" charset="0"/>
            </a:endParaRPr>
          </a:p>
          <a:p>
            <a:pPr algn="just" eaLnBrk="0" hangingPunct="0">
              <a:buFont typeface="Arial" pitchFamily="34" charset="0"/>
              <a:buChar char="•"/>
              <a:tabLst>
                <a:tab pos="914400" algn="l"/>
              </a:tabLst>
            </a:pPr>
            <a:r>
              <a:rPr lang="en-US" sz="2800" dirty="0">
                <a:latin typeface="Times New Roman" pitchFamily="18" charset="0"/>
                <a:cs typeface="Times New Roman" pitchFamily="18" charset="0"/>
              </a:rPr>
              <a:t> Tiny liquefaction foci form due to breakdown of dentinal tubule. These foci are ovoid area of destruction parallel to the course of the dentinal tubules.</a:t>
            </a:r>
          </a:p>
          <a:p>
            <a:pPr algn="just" eaLnBrk="0" hangingPunct="0">
              <a:tabLst>
                <a:tab pos="914400" algn="l"/>
              </a:tabLst>
            </a:pPr>
            <a:endParaRPr lang="en-US" sz="2800" dirty="0">
              <a:latin typeface="Times New Roman" pitchFamily="18" charset="0"/>
              <a:cs typeface="Times New Roman" pitchFamily="18" charset="0"/>
            </a:endParaRPr>
          </a:p>
          <a:p>
            <a:pPr algn="just" eaLnBrk="0" hangingPunct="0">
              <a:tabLst>
                <a:tab pos="914400" algn="l"/>
              </a:tabLst>
            </a:pP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228600" y="1219200"/>
            <a:ext cx="8229600" cy="4525963"/>
          </a:xfrm>
        </p:spPr>
        <p:txBody>
          <a:bodyPr/>
          <a:lstStyle/>
          <a:p>
            <a:pPr lvl="1" algn="just" eaLnBrk="0" hangingPunct="0">
              <a:tabLst>
                <a:tab pos="914400" algn="l"/>
              </a:tabLst>
            </a:pPr>
            <a:r>
              <a:rPr lang="en-US" dirty="0" smtClean="0">
                <a:latin typeface="Times New Roman" pitchFamily="18" charset="0"/>
                <a:cs typeface="Times New Roman" pitchFamily="18" charset="0"/>
              </a:rPr>
              <a:t> As areas of liquefaction foci undergo, expansion the adjacent dentinal tubule undergo. Distortion and their course is bent around liquefaction foci.</a:t>
            </a:r>
          </a:p>
          <a:p>
            <a:pPr lvl="1" algn="just" eaLnBrk="0" hangingPunct="0">
              <a:tabLst>
                <a:tab pos="914400" algn="l"/>
              </a:tabLst>
            </a:pPr>
            <a:endParaRPr lang="en-US" sz="1000" dirty="0" smtClean="0">
              <a:latin typeface="Times New Roman" pitchFamily="18" charset="0"/>
              <a:cs typeface="Times New Roman" pitchFamily="18" charset="0"/>
            </a:endParaRPr>
          </a:p>
          <a:p>
            <a:pPr lvl="1" algn="just" eaLnBrk="0" hangingPunct="0">
              <a:tabLst>
                <a:tab pos="914400" algn="l"/>
              </a:tabLst>
            </a:pPr>
            <a:endParaRPr lang="en-US" sz="1000" dirty="0" smtClean="0">
              <a:latin typeface="Times New Roman" pitchFamily="18" charset="0"/>
              <a:cs typeface="Times New Roman" pitchFamily="18" charset="0"/>
            </a:endParaRPr>
          </a:p>
          <a:p>
            <a:pPr lvl="1" algn="just" eaLnBrk="0" hangingPunct="0">
              <a:tabLst>
                <a:tab pos="914400" algn="l"/>
              </a:tabLst>
            </a:pPr>
            <a:endParaRPr lang="en-US" sz="1000" dirty="0" smtClean="0">
              <a:latin typeface="Times New Roman" pitchFamily="18" charset="0"/>
              <a:cs typeface="Times New Roman" pitchFamily="18" charset="0"/>
            </a:endParaRPr>
          </a:p>
          <a:p>
            <a:pPr lvl="1" algn="just" eaLnBrk="0" hangingPunct="0">
              <a:tabLst>
                <a:tab pos="914400" algn="l"/>
              </a:tabLst>
            </a:pPr>
            <a:r>
              <a:rPr lang="en-US" dirty="0" smtClean="0">
                <a:latin typeface="Times New Roman" pitchFamily="18" charset="0"/>
                <a:cs typeface="Times New Roman" pitchFamily="18" charset="0"/>
              </a:rPr>
              <a:t> In areas of globular dentin the decalcification process is said to be faster.</a:t>
            </a:r>
            <a:endParaRPr lang="en-US" sz="1000" dirty="0" smtClean="0">
              <a:latin typeface="Times New Roman" pitchFamily="18" charset="0"/>
              <a:cs typeface="Times New Roman" pitchFamily="18" charset="0"/>
            </a:endParaRPr>
          </a:p>
          <a:p>
            <a:pPr lvl="1" algn="just" eaLnBrk="0" hangingPunct="0">
              <a:tabLst>
                <a:tab pos="914400" algn="l"/>
              </a:tabLst>
            </a:pPr>
            <a:endParaRPr lang="en-US" dirty="0" smtClean="0">
              <a:latin typeface="Times New Roman" pitchFamily="18" charset="0"/>
              <a:cs typeface="Times New Roman" pitchFamily="18" charset="0"/>
            </a:endParaRPr>
          </a:p>
          <a:p>
            <a:pPr>
              <a:tabLst>
                <a:tab pos="914400" algn="l"/>
              </a:tabLst>
            </a:pPr>
            <a:endParaRPr lang="en-IN" dirty="0" smtClean="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457200" y="304800"/>
            <a:ext cx="8305800" cy="7848302"/>
          </a:xfrm>
          <a:prstGeom prst="rect">
            <a:avLst/>
          </a:prstGeom>
          <a:noFill/>
          <a:ln w="9525">
            <a:noFill/>
            <a:miter lim="800000"/>
            <a:headEnd/>
            <a:tailEnd/>
          </a:ln>
        </p:spPr>
        <p:txBody>
          <a:bodyPr wrap="square">
            <a:spAutoFit/>
          </a:bodyPr>
          <a:lstStyle/>
          <a:p>
            <a:pPr lvl="1" algn="just" eaLnBrk="0" hangingPunct="0">
              <a:lnSpc>
                <a:spcPct val="150000"/>
              </a:lnSpc>
              <a:tabLst>
                <a:tab pos="914400" algn="l"/>
              </a:tabLst>
            </a:pPr>
            <a:r>
              <a:rPr lang="en-US" sz="2800" dirty="0">
                <a:latin typeface="Times New Roman" pitchFamily="18" charset="0"/>
                <a:cs typeface="Times New Roman" pitchFamily="18" charset="0"/>
              </a:rPr>
              <a:t>- In last stages destruction of dentin occurs through a processes of decalcification and </a:t>
            </a:r>
            <a:r>
              <a:rPr lang="en-US" sz="2800" dirty="0" err="1">
                <a:latin typeface="Times New Roman" pitchFamily="18" charset="0"/>
                <a:cs typeface="Times New Roman" pitchFamily="18" charset="0"/>
              </a:rPr>
              <a:t>proteolytic</a:t>
            </a:r>
            <a:r>
              <a:rPr lang="en-US" sz="2800" dirty="0">
                <a:latin typeface="Times New Roman" pitchFamily="18" charset="0"/>
                <a:cs typeface="Times New Roman" pitchFamily="18" charset="0"/>
              </a:rPr>
              <a:t> breakdown. These are numerous focal areas of destruction present and dentin, becomes LEATHERY in consistency.</a:t>
            </a:r>
          </a:p>
          <a:p>
            <a:pPr lvl="1" algn="just" eaLnBrk="0" hangingPunct="0">
              <a:lnSpc>
                <a:spcPct val="150000"/>
              </a:lnSpc>
              <a:tabLst>
                <a:tab pos="914400" algn="l"/>
              </a:tabLst>
            </a:pPr>
            <a:endParaRPr lang="en-US" sz="2800" dirty="0">
              <a:latin typeface="Times New Roman" pitchFamily="18" charset="0"/>
              <a:cs typeface="Times New Roman" pitchFamily="18" charset="0"/>
            </a:endParaRPr>
          </a:p>
          <a:p>
            <a:pPr lvl="1" algn="just" eaLnBrk="0" hangingPunct="0">
              <a:lnSpc>
                <a:spcPct val="150000"/>
              </a:lnSpc>
              <a:buFontTx/>
              <a:buAutoNum type="arabicPeriod"/>
              <a:tabLst>
                <a:tab pos="914400" algn="l"/>
              </a:tabLst>
            </a:pPr>
            <a:endParaRPr lang="en-US" sz="2800" dirty="0">
              <a:latin typeface="Times New Roman" pitchFamily="18" charset="0"/>
              <a:cs typeface="Times New Roman" pitchFamily="18" charset="0"/>
            </a:endParaRPr>
          </a:p>
          <a:p>
            <a:pPr lvl="1" algn="just" eaLnBrk="0" hangingPunct="0">
              <a:lnSpc>
                <a:spcPct val="150000"/>
              </a:lnSpc>
              <a:tabLst>
                <a:tab pos="914400" algn="l"/>
              </a:tabLst>
            </a:pPr>
            <a:r>
              <a:rPr lang="en-US" sz="2800" dirty="0">
                <a:latin typeface="Times New Roman" pitchFamily="18" charset="0"/>
                <a:cs typeface="Times New Roman" pitchFamily="18" charset="0"/>
              </a:rPr>
              <a:t>-  The caries extends at angular angles, along branches of DT thus resulting in clefts.</a:t>
            </a:r>
          </a:p>
          <a:p>
            <a:pPr lvl="1" algn="just" eaLnBrk="0" hangingPunct="0">
              <a:lnSpc>
                <a:spcPct val="150000"/>
              </a:lnSpc>
              <a:tabLst>
                <a:tab pos="914400" algn="l"/>
              </a:tabLst>
            </a:pPr>
            <a:endParaRPr lang="en-US" sz="2800" dirty="0">
              <a:latin typeface="Times New Roman" pitchFamily="18" charset="0"/>
              <a:cs typeface="Times New Roman" pitchFamily="18" charset="0"/>
            </a:endParaRPr>
          </a:p>
          <a:p>
            <a:pPr lvl="1" algn="just" eaLnBrk="0" hangingPunct="0">
              <a:lnSpc>
                <a:spcPct val="150000"/>
              </a:lnSpc>
              <a:buFontTx/>
              <a:buAutoNum type="arabicPeriod"/>
              <a:tabLst>
                <a:tab pos="914400" algn="l"/>
              </a:tabLst>
            </a:pPr>
            <a:endParaRPr lang="en-US" sz="2800" dirty="0">
              <a:latin typeface="Times New Roman" pitchFamily="18" charset="0"/>
              <a:cs typeface="Times New Roman" pitchFamily="18" charset="0"/>
            </a:endParaRPr>
          </a:p>
          <a:p>
            <a:pPr lvl="1" algn="just" eaLnBrk="0" hangingPunct="0">
              <a:lnSpc>
                <a:spcPct val="150000"/>
              </a:lnSpc>
              <a:tabLst>
                <a:tab pos="914400" algn="l"/>
              </a:tabLst>
            </a:pPr>
            <a:r>
              <a:rPr lang="en-US" sz="2800" dirty="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457200" y="609600"/>
            <a:ext cx="8229600" cy="4525963"/>
          </a:xfrm>
        </p:spPr>
        <p:txBody>
          <a:bodyPr>
            <a:noAutofit/>
          </a:bodyPr>
          <a:lstStyle/>
          <a:p>
            <a:pPr lvl="1" algn="just" eaLnBrk="0" hangingPunct="0">
              <a:lnSpc>
                <a:spcPct val="150000"/>
              </a:lnSpc>
              <a:tabLst>
                <a:tab pos="914400" algn="l"/>
              </a:tabLst>
            </a:pPr>
            <a:r>
              <a:rPr lang="en-US" dirty="0" smtClean="0">
                <a:latin typeface="Times New Roman" pitchFamily="18" charset="0"/>
                <a:cs typeface="Times New Roman" pitchFamily="18" charset="0"/>
              </a:rPr>
              <a:t>These clefts account for the manner in which carious dentin can be excavated (as thin layers using hand instruments).</a:t>
            </a:r>
          </a:p>
          <a:p>
            <a:pPr lvl="1" algn="just" eaLnBrk="0" hangingPunct="0">
              <a:lnSpc>
                <a:spcPct val="150000"/>
              </a:lnSpc>
              <a:tabLst>
                <a:tab pos="914400" algn="l"/>
              </a:tabLst>
            </a:pPr>
            <a:endParaRPr lang="en-US" dirty="0" smtClean="0">
              <a:latin typeface="Times New Roman" pitchFamily="18" charset="0"/>
              <a:cs typeface="Times New Roman" pitchFamily="18" charset="0"/>
            </a:endParaRPr>
          </a:p>
          <a:p>
            <a:pPr lvl="1" algn="just" eaLnBrk="0" hangingPunct="0">
              <a:lnSpc>
                <a:spcPct val="150000"/>
              </a:lnSpc>
              <a:buFontTx/>
              <a:buAutoNum type="arabicPeriod"/>
              <a:tabLst>
                <a:tab pos="914400" algn="l"/>
              </a:tabLst>
            </a:pPr>
            <a:endParaRPr lang="en-US" dirty="0" smtClean="0">
              <a:latin typeface="Times New Roman" pitchFamily="18" charset="0"/>
              <a:cs typeface="Times New Roman" pitchFamily="18" charset="0"/>
            </a:endParaRPr>
          </a:p>
          <a:p>
            <a:pPr lvl="1" algn="just" eaLnBrk="0" hangingPunct="0">
              <a:lnSpc>
                <a:spcPct val="150000"/>
              </a:lnSpc>
              <a:tabLst>
                <a:tab pos="914400" algn="l"/>
              </a:tabLst>
            </a:pPr>
            <a:r>
              <a:rPr lang="en-US" dirty="0" smtClean="0">
                <a:latin typeface="Times New Roman" pitchFamily="18" charset="0"/>
                <a:cs typeface="Times New Roman" pitchFamily="18" charset="0"/>
              </a:rPr>
              <a:t> Above this is the necrotic layer which </a:t>
            </a:r>
            <a:r>
              <a:rPr lang="en-US" dirty="0" err="1" smtClean="0">
                <a:latin typeface="Times New Roman" pitchFamily="18" charset="0"/>
                <a:cs typeface="Times New Roman" pitchFamily="18" charset="0"/>
              </a:rPr>
              <a:t>histologically</a:t>
            </a:r>
            <a:r>
              <a:rPr lang="en-US" dirty="0" smtClean="0">
                <a:latin typeface="Times New Roman" pitchFamily="18" charset="0"/>
                <a:cs typeface="Times New Roman" pitchFamily="18" charset="0"/>
              </a:rPr>
              <a:t> is </a:t>
            </a:r>
            <a:r>
              <a:rPr lang="en-US" dirty="0" err="1" smtClean="0">
                <a:latin typeface="Times New Roman" pitchFamily="18" charset="0"/>
                <a:cs typeface="Times New Roman" pitchFamily="18" charset="0"/>
              </a:rPr>
              <a:t>structureless</a:t>
            </a:r>
            <a:r>
              <a:rPr lang="en-US" dirty="0" smtClean="0">
                <a:latin typeface="Times New Roman" pitchFamily="18" charset="0"/>
                <a:cs typeface="Times New Roman" pitchFamily="18" charset="0"/>
              </a:rPr>
              <a:t> and granular in appearance and contains masses of bacteria</a:t>
            </a:r>
          </a:p>
          <a:p>
            <a:pPr>
              <a:lnSpc>
                <a:spcPct val="150000"/>
              </a:lnSpc>
              <a:tabLst>
                <a:tab pos="914400" algn="l"/>
              </a:tabLst>
            </a:pPr>
            <a:endParaRPr lang="en-IN" sz="2800" dirty="0" smtClean="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0" y="-439023"/>
            <a:ext cx="9144000" cy="7632859"/>
          </a:xfrm>
          <a:prstGeom prst="rect">
            <a:avLst/>
          </a:prstGeom>
          <a:noFill/>
          <a:ln w="9525">
            <a:noFill/>
            <a:miter lim="800000"/>
            <a:headEnd/>
            <a:tailEnd/>
          </a:ln>
          <a:effectLst/>
        </p:spPr>
        <p:txBody>
          <a:bodyPr anchor="ctr">
            <a:spAutoFit/>
          </a:bodyPr>
          <a:lstStyle/>
          <a:p>
            <a:pPr indent="457200" algn="just">
              <a:tabLst>
                <a:tab pos="685800" algn="l"/>
              </a:tabLst>
              <a:defRPr/>
            </a:pPr>
            <a:endParaRPr lang="en-US" sz="2800" dirty="0">
              <a:latin typeface="Times New Roman" pitchFamily="18" charset="0"/>
              <a:cs typeface="Times New Roman" pitchFamily="18" charset="0"/>
            </a:endParaRPr>
          </a:p>
          <a:p>
            <a:pPr algn="just" eaLnBrk="0" hangingPunct="0">
              <a:tabLst>
                <a:tab pos="685800" algn="l"/>
              </a:tabLst>
              <a:defRPr/>
            </a:pPr>
            <a:r>
              <a:rPr lang="en-US" sz="2800" b="1" dirty="0">
                <a:latin typeface="Times New Roman" pitchFamily="18" charset="0"/>
                <a:ea typeface="Times New Roman" pitchFamily="18" charset="0"/>
                <a:cs typeface="Times New Roman" pitchFamily="18" charset="0"/>
              </a:rPr>
              <a:t>      CARIES OF DENTIN</a:t>
            </a:r>
          </a:p>
          <a:p>
            <a:pPr algn="just" eaLnBrk="0" hangingPunct="0">
              <a:tabLst>
                <a:tab pos="685800" algn="l"/>
              </a:tabLst>
              <a:defRPr/>
            </a:pPr>
            <a:endParaRPr lang="en-US" sz="2800" dirty="0">
              <a:latin typeface="Times New Roman" pitchFamily="18" charset="0"/>
              <a:cs typeface="Times New Roman" pitchFamily="18" charset="0"/>
            </a:endParaRPr>
          </a:p>
          <a:p>
            <a:pPr lvl="1" algn="just" eaLnBrk="0" hangingPunct="0">
              <a:tabLst>
                <a:tab pos="685800" algn="l"/>
              </a:tabLst>
              <a:defRPr/>
            </a:pPr>
            <a:r>
              <a:rPr lang="en-US" sz="2800" dirty="0">
                <a:latin typeface="Times New Roman" pitchFamily="18" charset="0"/>
                <a:ea typeface="Times New Roman" pitchFamily="18" charset="0"/>
                <a:cs typeface="Times New Roman" pitchFamily="18" charset="0"/>
              </a:rPr>
              <a:t>Spread of caries is more in dentin compared to enamel </a:t>
            </a:r>
          </a:p>
          <a:p>
            <a:pPr lvl="1" algn="just" eaLnBrk="0" hangingPunct="0">
              <a:tabLst>
                <a:tab pos="685800" algn="l"/>
              </a:tabLst>
              <a:defRPr/>
            </a:pPr>
            <a:r>
              <a:rPr lang="en-US" sz="2800" dirty="0">
                <a:latin typeface="Times New Roman" pitchFamily="18" charset="0"/>
                <a:ea typeface="Times New Roman" pitchFamily="18" charset="0"/>
                <a:cs typeface="Times New Roman" pitchFamily="18" charset="0"/>
              </a:rPr>
              <a:t>because of:</a:t>
            </a:r>
            <a:endParaRPr lang="en-US" sz="2800" dirty="0">
              <a:latin typeface="Times New Roman" pitchFamily="18" charset="0"/>
              <a:cs typeface="Times New Roman" pitchFamily="18" charset="0"/>
            </a:endParaRPr>
          </a:p>
          <a:p>
            <a:pPr lvl="1" algn="just" eaLnBrk="0" hangingPunct="0">
              <a:buFontTx/>
              <a:buAutoNum type="arabicPeriod"/>
              <a:tabLst>
                <a:tab pos="685800" algn="l"/>
              </a:tabLst>
              <a:defRPr/>
            </a:pPr>
            <a:r>
              <a:rPr lang="en-US" sz="2800" dirty="0">
                <a:latin typeface="Times New Roman" pitchFamily="18" charset="0"/>
                <a:ea typeface="Times New Roman" pitchFamily="18" charset="0"/>
                <a:cs typeface="Times New Roman" pitchFamily="18" charset="0"/>
              </a:rPr>
              <a:t>Decreased calcification (mineralization).</a:t>
            </a:r>
          </a:p>
          <a:p>
            <a:pPr lvl="1" algn="just" eaLnBrk="0" hangingPunct="0">
              <a:buFontTx/>
              <a:buAutoNum type="arabicPeriod"/>
              <a:tabLst>
                <a:tab pos="685800" algn="l"/>
              </a:tabLst>
              <a:defRPr/>
            </a:pPr>
            <a:endParaRPr lang="en-US" sz="2800" dirty="0">
              <a:latin typeface="Times New Roman" pitchFamily="18" charset="0"/>
              <a:cs typeface="Times New Roman" pitchFamily="18" charset="0"/>
            </a:endParaRPr>
          </a:p>
          <a:p>
            <a:pPr lvl="1" algn="just" eaLnBrk="0" hangingPunct="0">
              <a:buFontTx/>
              <a:buAutoNum type="arabicPeriod"/>
              <a:tabLst>
                <a:tab pos="685800" algn="l"/>
              </a:tabLst>
              <a:defRPr/>
            </a:pPr>
            <a:r>
              <a:rPr lang="en-US" sz="2800" dirty="0">
                <a:latin typeface="Times New Roman" pitchFamily="18" charset="0"/>
                <a:ea typeface="Times New Roman" pitchFamily="18" charset="0"/>
                <a:cs typeface="Times New Roman" pitchFamily="18" charset="0"/>
              </a:rPr>
              <a:t>Existence of pathways (dentinal tubules).</a:t>
            </a:r>
          </a:p>
          <a:p>
            <a:pPr lvl="1" algn="just" eaLnBrk="0" hangingPunct="0">
              <a:tabLst>
                <a:tab pos="685800" algn="l"/>
              </a:tabLst>
              <a:defRPr/>
            </a:pPr>
            <a:endParaRPr lang="en-US" sz="2800" dirty="0">
              <a:latin typeface="Times New Roman" pitchFamily="18" charset="0"/>
              <a:cs typeface="Times New Roman" pitchFamily="18" charset="0"/>
            </a:endParaRPr>
          </a:p>
          <a:p>
            <a:pPr lvl="1" algn="just" eaLnBrk="0" hangingPunct="0">
              <a:tabLst>
                <a:tab pos="685800" algn="l"/>
              </a:tabLst>
              <a:defRPr/>
            </a:pPr>
            <a:r>
              <a:rPr lang="en-US" sz="2800" dirty="0">
                <a:latin typeface="Times New Roman" pitchFamily="18" charset="0"/>
                <a:ea typeface="Times New Roman" pitchFamily="18" charset="0"/>
                <a:cs typeface="Times New Roman" pitchFamily="18" charset="0"/>
              </a:rPr>
              <a:t>Once the enamel caries reaches the </a:t>
            </a:r>
            <a:r>
              <a:rPr lang="en-US" sz="2800" dirty="0" err="1">
                <a:latin typeface="Times New Roman" pitchFamily="18" charset="0"/>
                <a:ea typeface="Times New Roman" pitchFamily="18" charset="0"/>
                <a:cs typeface="Times New Roman" pitchFamily="18" charset="0"/>
              </a:rPr>
              <a:t>dentino</a:t>
            </a:r>
            <a:r>
              <a:rPr lang="en-US" sz="2800" dirty="0">
                <a:latin typeface="Times New Roman" pitchFamily="18" charset="0"/>
                <a:ea typeface="Times New Roman" pitchFamily="18" charset="0"/>
                <a:cs typeface="Times New Roman" pitchFamily="18" charset="0"/>
              </a:rPr>
              <a:t>-enamel junction it spreads laterally along the DEJ with the rapid involvement of a great number of dentinal tubules. Each dentinal tubules acts as a tract along which microorganisms travel to the pulp.</a:t>
            </a:r>
            <a:endParaRPr lang="en-US" sz="2800" dirty="0">
              <a:latin typeface="Times New Roman" pitchFamily="18" charset="0"/>
              <a:cs typeface="Times New Roman" pitchFamily="18" charset="0"/>
            </a:endParaRPr>
          </a:p>
          <a:p>
            <a:pPr lvl="1" algn="just" eaLnBrk="0" hangingPunct="0">
              <a:tabLst>
                <a:tab pos="685800" algn="l"/>
              </a:tabLst>
              <a:defRPr/>
            </a:pPr>
            <a:r>
              <a:rPr lang="en-US" sz="2800" dirty="0">
                <a:latin typeface="Times New Roman" pitchFamily="18" charset="0"/>
                <a:ea typeface="Times New Roman" pitchFamily="18" charset="0"/>
                <a:cs typeface="Times New Roman" pitchFamily="18" charset="0"/>
              </a:rPr>
              <a:t>Thus, there will be pulp response-which forms the sclerotic and secondary dentin.</a:t>
            </a:r>
          </a:p>
          <a:p>
            <a:pPr lvl="1" algn="just" eaLnBrk="0" hangingPunct="0">
              <a:lnSpc>
                <a:spcPct val="150000"/>
              </a:lnSpc>
              <a:tabLst>
                <a:tab pos="685800" algn="l"/>
              </a:tabLst>
              <a:defRPr/>
            </a:pP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p:txBody>
          <a:bodyPr>
            <a:normAutofit/>
          </a:bodyPr>
          <a:lstStyle/>
          <a:p>
            <a:pPr lvl="1" algn="just" eaLnBrk="0" hangingPunct="0">
              <a:buFont typeface="Arial" pitchFamily="34" charset="0"/>
              <a:buNone/>
              <a:tabLst>
                <a:tab pos="685800" algn="l"/>
              </a:tabLst>
            </a:pPr>
            <a:r>
              <a:rPr lang="en-US" dirty="0" smtClean="0">
                <a:latin typeface="Times New Roman" pitchFamily="18" charset="0"/>
                <a:cs typeface="Times New Roman" pitchFamily="18" charset="0"/>
              </a:rPr>
              <a:t>- CARIES OF DENTIN: IN CHILDREN IS FASTER because:</a:t>
            </a:r>
          </a:p>
          <a:p>
            <a:pPr lvl="1" algn="just" eaLnBrk="0" hangingPunct="0">
              <a:tabLst>
                <a:tab pos="685800" algn="l"/>
              </a:tabLst>
            </a:pPr>
            <a:endParaRPr lang="en-US" dirty="0" smtClean="0">
              <a:latin typeface="Times New Roman" pitchFamily="18" charset="0"/>
              <a:cs typeface="Times New Roman" pitchFamily="18" charset="0"/>
            </a:endParaRPr>
          </a:p>
          <a:p>
            <a:pPr algn="just" eaLnBrk="0" hangingPunct="0">
              <a:buFontTx/>
              <a:buChar char="•"/>
              <a:tabLst>
                <a:tab pos="685800" algn="l"/>
              </a:tabLst>
            </a:pPr>
            <a:r>
              <a:rPr lang="en-US" sz="2800" dirty="0" smtClean="0">
                <a:latin typeface="Times New Roman" pitchFamily="18" charset="0"/>
                <a:cs typeface="Times New Roman" pitchFamily="18" charset="0"/>
              </a:rPr>
              <a:t>Dentinal tubules are shorter and wider.</a:t>
            </a:r>
          </a:p>
          <a:p>
            <a:pPr algn="just" eaLnBrk="0" hangingPunct="0">
              <a:buFontTx/>
              <a:buChar char="•"/>
              <a:tabLst>
                <a:tab pos="685800" algn="l"/>
              </a:tabLst>
            </a:pPr>
            <a:endParaRPr lang="en-US" sz="2800" dirty="0" smtClean="0">
              <a:latin typeface="Times New Roman" pitchFamily="18" charset="0"/>
              <a:cs typeface="Times New Roman" pitchFamily="18" charset="0"/>
            </a:endParaRPr>
          </a:p>
          <a:p>
            <a:pPr algn="just" eaLnBrk="0" hangingPunct="0">
              <a:buFontTx/>
              <a:buChar char="•"/>
              <a:tabLst>
                <a:tab pos="685800" algn="l"/>
              </a:tabLst>
            </a:pPr>
            <a:r>
              <a:rPr lang="en-US" sz="2800" dirty="0" smtClean="0">
                <a:latin typeface="Times New Roman" pitchFamily="18" charset="0"/>
                <a:cs typeface="Times New Roman" pitchFamily="18" charset="0"/>
              </a:rPr>
              <a:t>Less amount of mineralization.</a:t>
            </a:r>
          </a:p>
          <a:p>
            <a:pPr algn="just" eaLnBrk="0" hangingPunct="0">
              <a:buFontTx/>
              <a:buChar char="•"/>
              <a:tabLst>
                <a:tab pos="685800" algn="l"/>
              </a:tabLst>
            </a:pPr>
            <a:endParaRPr lang="en-US" sz="2800" dirty="0" smtClean="0">
              <a:latin typeface="Times New Roman" pitchFamily="18" charset="0"/>
              <a:cs typeface="Times New Roman" pitchFamily="18" charset="0"/>
            </a:endParaRPr>
          </a:p>
          <a:p>
            <a:pPr>
              <a:tabLst>
                <a:tab pos="685800" algn="l"/>
              </a:tabLst>
            </a:pPr>
            <a:endParaRPr lang="en-IN" sz="2800" dirty="0" smtClean="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304800" y="381000"/>
            <a:ext cx="8458200" cy="6986528"/>
          </a:xfrm>
          <a:prstGeom prst="rect">
            <a:avLst/>
          </a:prstGeom>
          <a:noFill/>
          <a:ln w="9525">
            <a:noFill/>
            <a:miter lim="800000"/>
            <a:headEnd/>
            <a:tailEnd/>
          </a:ln>
        </p:spPr>
        <p:txBody>
          <a:bodyPr>
            <a:spAutoFit/>
          </a:bodyPr>
          <a:lstStyle/>
          <a:p>
            <a:pPr algn="just" eaLnBrk="0" hangingPunct="0">
              <a:buFontTx/>
              <a:buChar char="•"/>
              <a:tabLst>
                <a:tab pos="685800" algn="l"/>
              </a:tabLst>
            </a:pPr>
            <a:r>
              <a:rPr lang="en-US" sz="2800" dirty="0">
                <a:latin typeface="Times New Roman" pitchFamily="18" charset="0"/>
                <a:cs typeface="Times New Roman" pitchFamily="18" charset="0"/>
              </a:rPr>
              <a:t>  Thickness of enamel and dentin is less and pulp chamber is wider and large.</a:t>
            </a:r>
          </a:p>
          <a:p>
            <a:pPr algn="just" eaLnBrk="0" hangingPunct="0">
              <a:tabLst>
                <a:tab pos="685800" algn="l"/>
              </a:tabLst>
            </a:pPr>
            <a:endParaRPr lang="en-US" sz="2800" dirty="0">
              <a:latin typeface="Times New Roman" pitchFamily="18" charset="0"/>
              <a:cs typeface="Times New Roman" pitchFamily="18" charset="0"/>
            </a:endParaRPr>
          </a:p>
          <a:p>
            <a:pPr lvl="1" algn="just" eaLnBrk="0" hangingPunct="0">
              <a:buFont typeface="Arial" pitchFamily="34" charset="0"/>
              <a:buChar char="•"/>
              <a:tabLst>
                <a:tab pos="685800" algn="l"/>
              </a:tabLst>
            </a:pPr>
            <a:r>
              <a:rPr lang="en-US" sz="2800" dirty="0">
                <a:latin typeface="Times New Roman" pitchFamily="18" charset="0"/>
                <a:cs typeface="Times New Roman" pitchFamily="18" charset="0"/>
              </a:rPr>
              <a:t> In cases of caries spreading in an enamel lesion clinically only a small lesion may be present but the underlying dentin a large cavity may be formed.</a:t>
            </a:r>
          </a:p>
          <a:p>
            <a:pPr lvl="1" algn="just" eaLnBrk="0" hangingPunct="0">
              <a:tabLst>
                <a:tab pos="685800" algn="l"/>
              </a:tabLst>
            </a:pPr>
            <a:endParaRPr lang="en-US" sz="2800" dirty="0">
              <a:latin typeface="Times New Roman" pitchFamily="18" charset="0"/>
              <a:cs typeface="Times New Roman" pitchFamily="18" charset="0"/>
            </a:endParaRPr>
          </a:p>
          <a:p>
            <a:pPr lvl="1" algn="just" eaLnBrk="0" hangingPunct="0">
              <a:buFont typeface="Arial" pitchFamily="34" charset="0"/>
              <a:buChar char="•"/>
              <a:tabLst>
                <a:tab pos="685800" algn="l"/>
              </a:tabLst>
            </a:pPr>
            <a:r>
              <a:rPr lang="en-US" sz="2800" dirty="0">
                <a:latin typeface="Times New Roman" pitchFamily="18" charset="0"/>
                <a:cs typeface="Times New Roman" pitchFamily="18" charset="0"/>
              </a:rPr>
              <a:t> As the carious lesions progress is various zones of caries in dentin can be appreciated which assumes a triangular shape.</a:t>
            </a:r>
          </a:p>
          <a:p>
            <a:pPr lvl="1" algn="just" eaLnBrk="0" hangingPunct="0">
              <a:buFontTx/>
              <a:buAutoNum type="arabicPeriod"/>
              <a:tabLst>
                <a:tab pos="685800" algn="l"/>
              </a:tabLst>
            </a:pPr>
            <a:endParaRPr lang="en-US" sz="2800" dirty="0">
              <a:latin typeface="Times New Roman" pitchFamily="18" charset="0"/>
              <a:cs typeface="Times New Roman" pitchFamily="18" charset="0"/>
            </a:endParaRPr>
          </a:p>
          <a:p>
            <a:pPr lvl="1" algn="just" eaLnBrk="0" hangingPunct="0">
              <a:buFontTx/>
              <a:buAutoNum type="arabicPeriod"/>
              <a:tabLst>
                <a:tab pos="685800" algn="l"/>
              </a:tabLst>
            </a:pPr>
            <a:r>
              <a:rPr lang="en-US" sz="2800" dirty="0">
                <a:latin typeface="Times New Roman" pitchFamily="18" charset="0"/>
                <a:cs typeface="Times New Roman" pitchFamily="18" charset="0"/>
              </a:rPr>
              <a:t> With BASE – towards </a:t>
            </a:r>
            <a:r>
              <a:rPr lang="en-US" sz="2800" dirty="0" err="1">
                <a:latin typeface="Times New Roman" pitchFamily="18" charset="0"/>
                <a:cs typeface="Times New Roman" pitchFamily="18" charset="0"/>
              </a:rPr>
              <a:t>dentino</a:t>
            </a:r>
            <a:r>
              <a:rPr lang="en-US" sz="2800" dirty="0">
                <a:latin typeface="Times New Roman" pitchFamily="18" charset="0"/>
                <a:cs typeface="Times New Roman" pitchFamily="18" charset="0"/>
              </a:rPr>
              <a:t>-enamel junction.</a:t>
            </a:r>
          </a:p>
          <a:p>
            <a:pPr lvl="1" algn="just" eaLnBrk="0" hangingPunct="0">
              <a:buFontTx/>
              <a:buAutoNum type="arabicPeriod"/>
              <a:tabLst>
                <a:tab pos="685800" algn="l"/>
              </a:tabLst>
            </a:pPr>
            <a:endParaRPr lang="en-US" sz="2800" dirty="0">
              <a:latin typeface="Times New Roman" pitchFamily="18" charset="0"/>
              <a:cs typeface="Times New Roman" pitchFamily="18" charset="0"/>
            </a:endParaRPr>
          </a:p>
          <a:p>
            <a:pPr lvl="1" algn="just" eaLnBrk="0" hangingPunct="0">
              <a:buFontTx/>
              <a:buAutoNum type="arabicPeriod"/>
              <a:tabLst>
                <a:tab pos="685800" algn="l"/>
              </a:tabLst>
            </a:pPr>
            <a:r>
              <a:rPr lang="en-US" sz="2800" dirty="0">
                <a:latin typeface="Times New Roman" pitchFamily="18" charset="0"/>
                <a:cs typeface="Times New Roman" pitchFamily="18" charset="0"/>
              </a:rPr>
              <a:t> And APEX – towards the pulp.</a:t>
            </a:r>
          </a:p>
          <a:p>
            <a:pPr lvl="1" algn="just" eaLnBrk="0" hangingPunct="0">
              <a:buFontTx/>
              <a:buAutoNum type="arabicPeriod"/>
              <a:tabLst>
                <a:tab pos="685800" algn="l"/>
              </a:tabLst>
            </a:pPr>
            <a:endParaRPr lang="en-US" sz="2800" dirty="0">
              <a:latin typeface="Times New Roman" pitchFamily="18" charset="0"/>
              <a:cs typeface="Times New Roman" pitchFamily="18" charset="0"/>
            </a:endParaRPr>
          </a:p>
          <a:p>
            <a:pPr algn="just" eaLnBrk="0" hangingPunct="0">
              <a:tabLst>
                <a:tab pos="685800" algn="l"/>
              </a:tabLst>
            </a:pPr>
            <a:r>
              <a:rPr lang="en-US" sz="2800" dirty="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990600" y="685800"/>
            <a:ext cx="5867400" cy="5262979"/>
          </a:xfrm>
          <a:prstGeom prst="rect">
            <a:avLst/>
          </a:prstGeom>
          <a:noFill/>
          <a:ln w="9525">
            <a:noFill/>
            <a:miter lim="800000"/>
            <a:headEnd/>
            <a:tailEnd/>
          </a:ln>
        </p:spPr>
        <p:txBody>
          <a:bodyPr>
            <a:spAutoFit/>
          </a:bodyPr>
          <a:lstStyle/>
          <a:p>
            <a:pPr algn="just" eaLnBrk="0" hangingPunct="0">
              <a:tabLst>
                <a:tab pos="685800" algn="l"/>
              </a:tabLst>
            </a:pPr>
            <a:r>
              <a:rPr lang="en-US" sz="2800" dirty="0">
                <a:latin typeface="Times New Roman" pitchFamily="18" charset="0"/>
                <a:cs typeface="Times New Roman" pitchFamily="18" charset="0"/>
              </a:rPr>
              <a:t>The zones are:</a:t>
            </a:r>
          </a:p>
          <a:p>
            <a:pPr algn="just" eaLnBrk="0" hangingPunct="0">
              <a:tabLst>
                <a:tab pos="685800" algn="l"/>
              </a:tabLst>
            </a:pPr>
            <a:endParaRPr lang="en-US" sz="2800" dirty="0">
              <a:latin typeface="Times New Roman" pitchFamily="18" charset="0"/>
              <a:cs typeface="Times New Roman" pitchFamily="18" charset="0"/>
            </a:endParaRPr>
          </a:p>
          <a:p>
            <a:pPr algn="just" eaLnBrk="0" hangingPunct="0">
              <a:tabLst>
                <a:tab pos="685800" algn="l"/>
              </a:tabLst>
            </a:pPr>
            <a:endParaRPr lang="en-US" sz="2800" dirty="0">
              <a:latin typeface="Times New Roman" pitchFamily="18" charset="0"/>
              <a:cs typeface="Times New Roman" pitchFamily="18" charset="0"/>
            </a:endParaRPr>
          </a:p>
          <a:p>
            <a:pPr algn="just" eaLnBrk="0" hangingPunct="0">
              <a:buFontTx/>
              <a:buChar char="•"/>
              <a:tabLst>
                <a:tab pos="685800" algn="l"/>
              </a:tabLst>
            </a:pPr>
            <a:r>
              <a:rPr lang="en-US" sz="2800" dirty="0">
                <a:latin typeface="Times New Roman" pitchFamily="18" charset="0"/>
                <a:cs typeface="Times New Roman" pitchFamily="18" charset="0"/>
              </a:rPr>
              <a:t>Zone of fatty degeneration.</a:t>
            </a:r>
          </a:p>
          <a:p>
            <a:pPr algn="just" eaLnBrk="0" hangingPunct="0">
              <a:buFontTx/>
              <a:buChar char="•"/>
              <a:tabLst>
                <a:tab pos="685800" algn="l"/>
              </a:tabLst>
            </a:pPr>
            <a:endParaRPr lang="en-US" sz="2800" dirty="0">
              <a:latin typeface="Times New Roman" pitchFamily="18" charset="0"/>
              <a:cs typeface="Times New Roman" pitchFamily="18" charset="0"/>
            </a:endParaRPr>
          </a:p>
          <a:p>
            <a:pPr algn="just" eaLnBrk="0" hangingPunct="0">
              <a:buFontTx/>
              <a:buChar char="•"/>
              <a:tabLst>
                <a:tab pos="685800" algn="l"/>
              </a:tabLst>
            </a:pPr>
            <a:r>
              <a:rPr lang="en-US" sz="2800" dirty="0">
                <a:latin typeface="Times New Roman" pitchFamily="18" charset="0"/>
                <a:cs typeface="Times New Roman" pitchFamily="18" charset="0"/>
              </a:rPr>
              <a:t>Zone of dentinal tubules.</a:t>
            </a:r>
          </a:p>
          <a:p>
            <a:pPr algn="just" eaLnBrk="0" hangingPunct="0">
              <a:buFontTx/>
              <a:buChar char="•"/>
              <a:tabLst>
                <a:tab pos="685800" algn="l"/>
              </a:tabLst>
            </a:pPr>
            <a:endParaRPr lang="en-US" sz="2800" dirty="0">
              <a:latin typeface="Times New Roman" pitchFamily="18" charset="0"/>
              <a:cs typeface="Times New Roman" pitchFamily="18" charset="0"/>
            </a:endParaRPr>
          </a:p>
          <a:p>
            <a:pPr algn="just" eaLnBrk="0" hangingPunct="0">
              <a:buFontTx/>
              <a:buChar char="•"/>
              <a:tabLst>
                <a:tab pos="685800" algn="l"/>
              </a:tabLst>
            </a:pPr>
            <a:r>
              <a:rPr lang="en-US" sz="2800" dirty="0">
                <a:latin typeface="Times New Roman" pitchFamily="18" charset="0"/>
                <a:cs typeface="Times New Roman" pitchFamily="18" charset="0"/>
              </a:rPr>
              <a:t>Zone of decalcification.</a:t>
            </a:r>
          </a:p>
          <a:p>
            <a:pPr algn="just" eaLnBrk="0" hangingPunct="0">
              <a:buFontTx/>
              <a:buChar char="•"/>
              <a:tabLst>
                <a:tab pos="685800" algn="l"/>
              </a:tabLst>
            </a:pPr>
            <a:endParaRPr lang="en-US" sz="2800" dirty="0">
              <a:latin typeface="Times New Roman" pitchFamily="18" charset="0"/>
              <a:cs typeface="Times New Roman" pitchFamily="18" charset="0"/>
            </a:endParaRPr>
          </a:p>
          <a:p>
            <a:pPr algn="just" eaLnBrk="0" hangingPunct="0">
              <a:buFontTx/>
              <a:buChar char="•"/>
              <a:tabLst>
                <a:tab pos="685800" algn="l"/>
              </a:tabLst>
            </a:pPr>
            <a:r>
              <a:rPr lang="en-US" sz="2800" dirty="0">
                <a:latin typeface="Times New Roman" pitchFamily="18" charset="0"/>
                <a:cs typeface="Times New Roman" pitchFamily="18" charset="0"/>
              </a:rPr>
              <a:t>Zone of bacterial invasion.</a:t>
            </a:r>
          </a:p>
          <a:p>
            <a:pPr algn="just" eaLnBrk="0" hangingPunct="0">
              <a:buFontTx/>
              <a:buChar char="•"/>
              <a:tabLst>
                <a:tab pos="685800" algn="l"/>
              </a:tabLst>
            </a:pPr>
            <a:endParaRPr lang="en-US" sz="2800" dirty="0">
              <a:latin typeface="Times New Roman" pitchFamily="18" charset="0"/>
              <a:cs typeface="Times New Roman" pitchFamily="18" charset="0"/>
            </a:endParaRPr>
          </a:p>
          <a:p>
            <a:pPr algn="just" eaLnBrk="0" hangingPunct="0">
              <a:buFontTx/>
              <a:buChar char="•"/>
              <a:tabLst>
                <a:tab pos="685800" algn="l"/>
              </a:tabLst>
            </a:pPr>
            <a:r>
              <a:rPr lang="en-US" sz="2800" dirty="0">
                <a:latin typeface="Times New Roman" pitchFamily="18" charset="0"/>
                <a:cs typeface="Times New Roman" pitchFamily="18" charset="0"/>
              </a:rPr>
              <a:t>Zone of decomposed dentin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p:cNvSpPr>
          <p:nvPr/>
        </p:nvSpPr>
        <p:spPr bwMode="auto">
          <a:xfrm>
            <a:off x="0" y="304800"/>
            <a:ext cx="9144000" cy="1146175"/>
          </a:xfrm>
          <a:prstGeom prst="rect">
            <a:avLst/>
          </a:prstGeom>
          <a:noFill/>
          <a:ln w="9525">
            <a:noFill/>
            <a:miter lim="800000"/>
            <a:headEnd/>
            <a:tailEnd/>
          </a:ln>
        </p:spPr>
        <p:txBody>
          <a:bodyPr anchor="ctr"/>
          <a:lstStyle/>
          <a:p>
            <a:pPr algn="ctr"/>
            <a:r>
              <a:rPr lang="en-US" sz="4000" b="1" smtClean="0">
                <a:latin typeface="Times New Roman" pitchFamily="18" charset="0"/>
                <a:cs typeface="Times New Roman" pitchFamily="18" charset="0"/>
              </a:rPr>
              <a:t>LEARNING  OBJECTIVES </a:t>
            </a:r>
            <a:endParaRPr lang="en-US" sz="1600" dirty="0">
              <a:latin typeface="Times New Roman" pitchFamily="18" charset="0"/>
              <a:cs typeface="Times New Roman" pitchFamily="18" charset="0"/>
            </a:endParaRPr>
          </a:p>
        </p:txBody>
      </p:sp>
      <p:sp>
        <p:nvSpPr>
          <p:cNvPr id="5123" name="Rectangle 5"/>
          <p:cNvSpPr>
            <a:spLocks/>
          </p:cNvSpPr>
          <p:nvPr/>
        </p:nvSpPr>
        <p:spPr bwMode="auto">
          <a:xfrm>
            <a:off x="685800" y="1828800"/>
            <a:ext cx="7924800" cy="3886200"/>
          </a:xfrm>
          <a:prstGeom prst="rect">
            <a:avLst/>
          </a:prstGeom>
          <a:noFill/>
          <a:ln w="9525">
            <a:noFill/>
            <a:miter lim="800000"/>
            <a:headEnd/>
            <a:tailEnd/>
          </a:ln>
        </p:spPr>
        <p:txBody>
          <a:bodyPr/>
          <a:lstStyle/>
          <a:p>
            <a:pPr>
              <a:spcBef>
                <a:spcPts val="400"/>
              </a:spcBef>
              <a:buClr>
                <a:schemeClr val="tx1"/>
              </a:buClr>
              <a:buSzPts val="3200"/>
              <a:buFont typeface="Wingdings 3" pitchFamily="18" charset="2"/>
              <a:buChar char=""/>
            </a:pPr>
            <a:r>
              <a:rPr lang="en-US" sz="2800" dirty="0">
                <a:latin typeface="Calibri" pitchFamily="34" charset="0"/>
              </a:rPr>
              <a:t> </a:t>
            </a:r>
            <a:r>
              <a:rPr lang="en-US" sz="2800" dirty="0">
                <a:latin typeface="Times New Roman" pitchFamily="18" charset="0"/>
                <a:cs typeface="Times New Roman" pitchFamily="18" charset="0"/>
              </a:rPr>
              <a:t>At  the end of the lecture student should </a:t>
            </a:r>
            <a:r>
              <a:rPr lang="en-US" sz="2800" dirty="0" smtClean="0">
                <a:latin typeface="Times New Roman" pitchFamily="18" charset="0"/>
                <a:cs typeface="Times New Roman" pitchFamily="18" charset="0"/>
              </a:rPr>
              <a:t>be able to</a:t>
            </a:r>
            <a:endParaRPr lang="en-US" sz="2800" dirty="0">
              <a:latin typeface="Times New Roman" pitchFamily="18" charset="0"/>
              <a:cs typeface="Times New Roman" pitchFamily="18" charset="0"/>
            </a:endParaRPr>
          </a:p>
          <a:p>
            <a:pPr>
              <a:spcBef>
                <a:spcPts val="400"/>
              </a:spcBef>
              <a:buClr>
                <a:schemeClr val="tx1"/>
              </a:buClr>
              <a:buSzPts val="3200"/>
            </a:pPr>
            <a:endParaRPr lang="en-US" sz="2800" dirty="0">
              <a:latin typeface="Times New Roman" pitchFamily="18" charset="0"/>
              <a:cs typeface="Times New Roman" pitchFamily="18" charset="0"/>
            </a:endParaRPr>
          </a:p>
          <a:p>
            <a:pPr>
              <a:spcBef>
                <a:spcPts val="400"/>
              </a:spcBef>
              <a:buClr>
                <a:schemeClr val="tx1"/>
              </a:buClr>
              <a:buSzPts val="2800"/>
            </a:pPr>
            <a:endParaRPr lang="en-US" sz="2800" dirty="0">
              <a:latin typeface="Times New Roman" pitchFamily="18" charset="0"/>
              <a:cs typeface="Times New Roman" pitchFamily="18" charset="0"/>
            </a:endParaRPr>
          </a:p>
          <a:p>
            <a:pPr>
              <a:spcBef>
                <a:spcPts val="400"/>
              </a:spcBef>
              <a:buClr>
                <a:schemeClr val="tx1"/>
              </a:buClr>
              <a:buSzPts val="2800"/>
              <a:buFont typeface="Arial" pitchFamily="34" charset="0"/>
              <a:buChar char="–"/>
            </a:pPr>
            <a:r>
              <a:rPr lang="en-US" sz="2800" dirty="0">
                <a:latin typeface="Times New Roman" pitchFamily="18" charset="0"/>
                <a:cs typeface="Times New Roman" pitchFamily="18" charset="0"/>
              </a:rPr>
              <a:t> </a:t>
            </a:r>
            <a:r>
              <a:rPr lang="en-US" sz="2800" dirty="0" smtClean="0">
                <a:effectLst>
                  <a:outerShdw blurRad="38100" dist="38100" dir="2700000" algn="tl">
                    <a:srgbClr val="C0C0C0"/>
                  </a:outerShdw>
                </a:effectLst>
                <a:latin typeface="Times New Roman" pitchFamily="18" charset="0"/>
                <a:cs typeface="Times New Roman" pitchFamily="18" charset="0"/>
              </a:rPr>
              <a:t>Describe and identify </a:t>
            </a:r>
            <a:r>
              <a:rPr lang="en-US" sz="2800" dirty="0" smtClean="0">
                <a:latin typeface="Times New Roman" pitchFamily="18" charset="0"/>
                <a:cs typeface="Times New Roman" pitchFamily="18" charset="0"/>
              </a:rPr>
              <a:t>zones </a:t>
            </a:r>
            <a:r>
              <a:rPr lang="en-US" sz="2800" dirty="0">
                <a:latin typeface="Times New Roman" pitchFamily="18" charset="0"/>
                <a:cs typeface="Times New Roman" pitchFamily="18" charset="0"/>
              </a:rPr>
              <a:t>of dentinal caries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609600" y="786939"/>
            <a:ext cx="8001000" cy="4893599"/>
          </a:xfrm>
          <a:prstGeom prst="rect">
            <a:avLst/>
          </a:prstGeom>
          <a:noFill/>
          <a:ln w="9525">
            <a:noFill/>
            <a:miter lim="800000"/>
            <a:headEnd/>
            <a:tailEnd/>
          </a:ln>
        </p:spPr>
        <p:txBody>
          <a:bodyPr lIns="0" tIns="76176" rIns="0" bIns="76176" anchor="ctr">
            <a:spAutoFit/>
          </a:bodyPr>
          <a:lstStyle/>
          <a:p>
            <a:pPr algn="just">
              <a:tabLst>
                <a:tab pos="914400" algn="l"/>
              </a:tabLst>
            </a:pPr>
            <a:r>
              <a:rPr lang="en-US" sz="2800" b="1" dirty="0">
                <a:latin typeface="Times New Roman" pitchFamily="18" charset="0"/>
                <a:cs typeface="Times New Roman" pitchFamily="18" charset="0"/>
              </a:rPr>
              <a:t>SECONDARY DENTINAL INVOLVEMENT</a:t>
            </a:r>
          </a:p>
          <a:p>
            <a:pPr algn="just">
              <a:tabLst>
                <a:tab pos="914400" algn="l"/>
              </a:tabLst>
            </a:pPr>
            <a:endParaRPr lang="en-US" sz="2800" b="1" dirty="0">
              <a:latin typeface="Times New Roman" pitchFamily="18" charset="0"/>
              <a:cs typeface="Times New Roman" pitchFamily="18" charset="0"/>
            </a:endParaRPr>
          </a:p>
          <a:p>
            <a:pPr algn="just">
              <a:tabLst>
                <a:tab pos="914400" algn="l"/>
              </a:tabLst>
            </a:pP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The carious process is the same as in primary dentin but here   the process is much slower as:</a:t>
            </a:r>
          </a:p>
          <a:p>
            <a:pPr lvl="1" algn="just" eaLnBrk="0" hangingPunct="0">
              <a:tabLst>
                <a:tab pos="914400" algn="l"/>
              </a:tabLst>
            </a:pPr>
            <a:endParaRPr lang="en-US" sz="2800" dirty="0">
              <a:latin typeface="Times New Roman" pitchFamily="18" charset="0"/>
              <a:cs typeface="Times New Roman" pitchFamily="18" charset="0"/>
            </a:endParaRPr>
          </a:p>
          <a:p>
            <a:pPr algn="just" eaLnBrk="0" hangingPunct="0">
              <a:tabLst>
                <a:tab pos="914400" algn="l"/>
              </a:tabLst>
            </a:pPr>
            <a:r>
              <a:rPr lang="en-US" sz="2800" dirty="0">
                <a:latin typeface="Times New Roman" pitchFamily="18" charset="0"/>
                <a:cs typeface="Times New Roman" pitchFamily="18" charset="0"/>
              </a:rPr>
              <a:t>- The dentinal tubules are fewer in number.</a:t>
            </a:r>
          </a:p>
          <a:p>
            <a:pPr algn="just" eaLnBrk="0" hangingPunct="0">
              <a:tabLst>
                <a:tab pos="914400" algn="l"/>
              </a:tabLst>
            </a:pPr>
            <a:endParaRPr lang="en-US" sz="2800" dirty="0">
              <a:latin typeface="Times New Roman" pitchFamily="18" charset="0"/>
              <a:cs typeface="Times New Roman" pitchFamily="18" charset="0"/>
            </a:endParaRPr>
          </a:p>
          <a:p>
            <a:pPr algn="just" eaLnBrk="0" hangingPunct="0">
              <a:tabLst>
                <a:tab pos="914400" algn="l"/>
              </a:tabLst>
            </a:pPr>
            <a:endParaRPr lang="en-US" sz="2800" dirty="0">
              <a:latin typeface="Times New Roman" pitchFamily="18" charset="0"/>
              <a:cs typeface="Times New Roman" pitchFamily="18" charset="0"/>
            </a:endParaRPr>
          </a:p>
          <a:p>
            <a:pPr algn="just" eaLnBrk="0" hangingPunct="0">
              <a:tabLst>
                <a:tab pos="914400" algn="l"/>
              </a:tabLst>
            </a:pPr>
            <a:r>
              <a:rPr lang="en-US" sz="2800" dirty="0">
                <a:latin typeface="Times New Roman" pitchFamily="18" charset="0"/>
                <a:cs typeface="Times New Roman" pitchFamily="18" charset="0"/>
              </a:rPr>
              <a:t>-  More irregular in course.</a:t>
            </a:r>
          </a:p>
          <a:p>
            <a:pPr algn="just" eaLnBrk="0" hangingPunct="0">
              <a:tabLst>
                <a:tab pos="914400" algn="l"/>
              </a:tabLst>
            </a:pPr>
            <a:endParaRPr lang="en-US" sz="2800" dirty="0">
              <a:latin typeface="Times New Roman" pitchFamily="18" charset="0"/>
              <a:cs typeface="Times New Roman" pitchFamily="18" charset="0"/>
            </a:endParaRPr>
          </a:p>
          <a:p>
            <a:pPr algn="just" eaLnBrk="0" hangingPunct="0">
              <a:buFontTx/>
              <a:buChar char="•"/>
              <a:tabLst>
                <a:tab pos="914400" algn="l"/>
              </a:tabLst>
            </a:pP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457200" y="990600"/>
            <a:ext cx="8229600" cy="4525963"/>
          </a:xfrm>
        </p:spPr>
        <p:txBody>
          <a:bodyPr>
            <a:normAutofit/>
          </a:bodyPr>
          <a:lstStyle/>
          <a:p>
            <a:pPr algn="just" eaLnBrk="0" hangingPunct="0">
              <a:tabLst>
                <a:tab pos="914400" algn="l"/>
              </a:tabLst>
            </a:pPr>
            <a:r>
              <a:rPr lang="en-US" sz="2800" dirty="0" smtClean="0">
                <a:latin typeface="Times New Roman" pitchFamily="18" charset="0"/>
                <a:cs typeface="Times New Roman" pitchFamily="18" charset="0"/>
              </a:rPr>
              <a:t>Hence, delaying the penetration of invading microorganisms but sooner / later the involvement of the pulp results.</a:t>
            </a:r>
          </a:p>
          <a:p>
            <a:pPr algn="just" eaLnBrk="0" hangingPunct="0">
              <a:tabLst>
                <a:tab pos="914400" algn="l"/>
              </a:tabLst>
            </a:pPr>
            <a:endParaRPr lang="en-US" sz="2800" dirty="0" smtClean="0">
              <a:latin typeface="Times New Roman" pitchFamily="18" charset="0"/>
              <a:cs typeface="Times New Roman" pitchFamily="18" charset="0"/>
            </a:endParaRPr>
          </a:p>
          <a:p>
            <a:pPr lvl="1" algn="just" eaLnBrk="0" hangingPunct="0">
              <a:tabLst>
                <a:tab pos="914400" algn="l"/>
              </a:tabLst>
            </a:pPr>
            <a:endParaRPr lang="en-US" dirty="0" smtClean="0">
              <a:latin typeface="Times New Roman" pitchFamily="18" charset="0"/>
              <a:cs typeface="Times New Roman" pitchFamily="18" charset="0"/>
            </a:endParaRPr>
          </a:p>
          <a:p>
            <a:pPr lvl="1" algn="just" eaLnBrk="0" hangingPunct="0">
              <a:tabLst>
                <a:tab pos="914400" algn="l"/>
              </a:tabLst>
            </a:pPr>
            <a:endParaRPr lang="en-US" dirty="0" smtClean="0">
              <a:latin typeface="Times New Roman" pitchFamily="18" charset="0"/>
              <a:cs typeface="Times New Roman" pitchFamily="18" charset="0"/>
            </a:endParaRPr>
          </a:p>
          <a:p>
            <a:pPr lvl="1" algn="just" eaLnBrk="0" hangingPunct="0">
              <a:tabLst>
                <a:tab pos="914400" algn="l"/>
              </a:tabLst>
            </a:pPr>
            <a:r>
              <a:rPr lang="en-US" dirty="0" smtClean="0">
                <a:latin typeface="Times New Roman" pitchFamily="18" charset="0"/>
                <a:cs typeface="Times New Roman" pitchFamily="18" charset="0"/>
              </a:rPr>
              <a:t>Sometimes the caries process may spread laterally between primary and secondary dentin producing separation of the two layers.</a:t>
            </a:r>
          </a:p>
          <a:p>
            <a:pPr>
              <a:tabLst>
                <a:tab pos="914400" algn="l"/>
              </a:tabLst>
            </a:pPr>
            <a:endParaRPr lang="en-IN" sz="2800" dirty="0" smtClean="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7292975" y="6550025"/>
            <a:ext cx="1849438" cy="304800"/>
          </a:xfrm>
          <a:prstGeom prst="rect">
            <a:avLst/>
          </a:prstGeom>
          <a:solidFill>
            <a:schemeClr val="bg1"/>
          </a:solidFill>
          <a:ln w="9525">
            <a:noFill/>
            <a:miter lim="800000"/>
            <a:headEnd/>
            <a:tailEnd/>
          </a:ln>
        </p:spPr>
        <p:txBody>
          <a:bodyPr wrap="none">
            <a:spAutoFit/>
          </a:bodyPr>
          <a:lstStyle/>
          <a:p>
            <a:r>
              <a:rPr lang="en-US" sz="1400" i="1">
                <a:latin typeface="Arial Black" pitchFamily="34" charset="0"/>
              </a:rPr>
              <a:t>OMR, CODS, DVG</a:t>
            </a:r>
            <a:endParaRPr lang="en-US" i="1">
              <a:latin typeface="Calibri" pitchFamily="34" charset="0"/>
            </a:endParaRPr>
          </a:p>
        </p:txBody>
      </p:sp>
      <p:sp>
        <p:nvSpPr>
          <p:cNvPr id="16387" name="Text Box 3"/>
          <p:cNvSpPr txBox="1">
            <a:spLocks noChangeArrowheads="1"/>
          </p:cNvSpPr>
          <p:nvPr/>
        </p:nvSpPr>
        <p:spPr bwMode="auto">
          <a:xfrm>
            <a:off x="379718" y="282714"/>
            <a:ext cx="8307082" cy="707886"/>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fontAlgn="auto">
              <a:spcBef>
                <a:spcPts val="0"/>
              </a:spcBef>
              <a:spcAft>
                <a:spcPts val="0"/>
              </a:spcAft>
              <a:defRPr/>
            </a:pPr>
            <a:r>
              <a:rPr lang="en-US" sz="4000" u="sng" dirty="0">
                <a:latin typeface="Times New Roman" pitchFamily="18" charset="0"/>
                <a:cs typeface="Times New Roman" pitchFamily="18" charset="0"/>
              </a:rPr>
              <a:t>Radiographic Features of Dental Caries</a:t>
            </a:r>
          </a:p>
        </p:txBody>
      </p:sp>
      <p:sp>
        <p:nvSpPr>
          <p:cNvPr id="16401" name="Text Box 17"/>
          <p:cNvSpPr txBox="1">
            <a:spLocks noChangeArrowheads="1"/>
          </p:cNvSpPr>
          <p:nvPr/>
        </p:nvSpPr>
        <p:spPr bwMode="auto">
          <a:xfrm>
            <a:off x="304800" y="1524000"/>
            <a:ext cx="4648200" cy="1815882"/>
          </a:xfrm>
          <a:prstGeom prst="rect">
            <a:avLst/>
          </a:prstGeom>
          <a:noFill/>
          <a:ln w="9525">
            <a:noFill/>
            <a:miter lim="800000"/>
            <a:headEnd/>
            <a:tailEnd/>
          </a:ln>
          <a:effectLst>
            <a:outerShdw dist="35921" dir="2700000" algn="ctr" rotWithShape="0">
              <a:schemeClr val="tx1"/>
            </a:outerShdw>
          </a:effectLst>
        </p:spPr>
        <p:txBody>
          <a:bodyPr>
            <a:spAutoFit/>
          </a:bodyPr>
          <a:lstStyle/>
          <a:p>
            <a:pPr fontAlgn="auto">
              <a:spcBef>
                <a:spcPts val="0"/>
              </a:spcBef>
              <a:spcAft>
                <a:spcPts val="0"/>
              </a:spcAft>
              <a:defRPr/>
            </a:pPr>
            <a:r>
              <a:rPr lang="en-US" sz="2800" dirty="0">
                <a:solidFill>
                  <a:srgbClr val="FF0000"/>
                </a:solidFill>
                <a:latin typeface="Times New Roman" pitchFamily="18" charset="0"/>
                <a:cs typeface="Times New Roman" pitchFamily="18" charset="0"/>
              </a:rPr>
              <a:t>Radiographs should be used as an adjunct to the clinical examination in the diagnosis of dental caries !</a:t>
            </a:r>
          </a:p>
        </p:txBody>
      </p:sp>
      <p:grpSp>
        <p:nvGrpSpPr>
          <p:cNvPr id="2" name="Group 24"/>
          <p:cNvGrpSpPr>
            <a:grpSpLocks/>
          </p:cNvGrpSpPr>
          <p:nvPr/>
        </p:nvGrpSpPr>
        <p:grpSpPr bwMode="auto">
          <a:xfrm>
            <a:off x="4800600" y="1371600"/>
            <a:ext cx="4114800" cy="4419600"/>
            <a:chOff x="480" y="480"/>
            <a:chExt cx="2208" cy="2380"/>
          </a:xfrm>
        </p:grpSpPr>
        <p:grpSp>
          <p:nvGrpSpPr>
            <p:cNvPr id="3" name="Group 22"/>
            <p:cNvGrpSpPr>
              <a:grpSpLocks/>
            </p:cNvGrpSpPr>
            <p:nvPr/>
          </p:nvGrpSpPr>
          <p:grpSpPr bwMode="auto">
            <a:xfrm rot="136378">
              <a:off x="1457" y="480"/>
              <a:ext cx="1231" cy="1872"/>
              <a:chOff x="1457" y="480"/>
              <a:chExt cx="951" cy="1452"/>
            </a:xfrm>
          </p:grpSpPr>
          <p:sp>
            <p:nvSpPr>
              <p:cNvPr id="46095" name="Freeform 6"/>
              <p:cNvSpPr>
                <a:spLocks/>
              </p:cNvSpPr>
              <p:nvPr/>
            </p:nvSpPr>
            <p:spPr bwMode="auto">
              <a:xfrm>
                <a:off x="1457" y="480"/>
                <a:ext cx="951" cy="870"/>
              </a:xfrm>
              <a:custGeom>
                <a:avLst/>
                <a:gdLst>
                  <a:gd name="T0" fmla="*/ 0 w 595"/>
                  <a:gd name="T1" fmla="*/ 611 h 544"/>
                  <a:gd name="T2" fmla="*/ 227 w 595"/>
                  <a:gd name="T3" fmla="*/ 141 h 544"/>
                  <a:gd name="T4" fmla="*/ 708 w 595"/>
                  <a:gd name="T5" fmla="*/ 0 h 544"/>
                  <a:gd name="T6" fmla="*/ 1216 w 595"/>
                  <a:gd name="T7" fmla="*/ 120 h 544"/>
                  <a:gd name="T8" fmla="*/ 1520 w 595"/>
                  <a:gd name="T9" fmla="*/ 577 h 544"/>
                  <a:gd name="T10" fmla="*/ 1379 w 595"/>
                  <a:gd name="T11" fmla="*/ 1179 h 544"/>
                  <a:gd name="T12" fmla="*/ 892 w 595"/>
                  <a:gd name="T13" fmla="*/ 1391 h 544"/>
                  <a:gd name="T14" fmla="*/ 264 w 595"/>
                  <a:gd name="T15" fmla="*/ 1153 h 544"/>
                  <a:gd name="T16" fmla="*/ 0 w 595"/>
                  <a:gd name="T17" fmla="*/ 611 h 5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5"/>
                  <a:gd name="T28" fmla="*/ 0 h 544"/>
                  <a:gd name="T29" fmla="*/ 595 w 595"/>
                  <a:gd name="T30" fmla="*/ 544 h 5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5" h="544">
                    <a:moveTo>
                      <a:pt x="0" y="239"/>
                    </a:moveTo>
                    <a:lnTo>
                      <a:pt x="89" y="55"/>
                    </a:lnTo>
                    <a:lnTo>
                      <a:pt x="277" y="0"/>
                    </a:lnTo>
                    <a:lnTo>
                      <a:pt x="476" y="47"/>
                    </a:lnTo>
                    <a:lnTo>
                      <a:pt x="595" y="226"/>
                    </a:lnTo>
                    <a:lnTo>
                      <a:pt x="540" y="461"/>
                    </a:lnTo>
                    <a:lnTo>
                      <a:pt x="349" y="544"/>
                    </a:lnTo>
                    <a:lnTo>
                      <a:pt x="103" y="451"/>
                    </a:lnTo>
                    <a:lnTo>
                      <a:pt x="0" y="239"/>
                    </a:lnTo>
                    <a:close/>
                  </a:path>
                </a:pathLst>
              </a:custGeom>
              <a:solidFill>
                <a:srgbClr val="FCF13C"/>
              </a:solidFill>
              <a:ln w="9525">
                <a:noFill/>
                <a:round/>
                <a:headEnd/>
                <a:tailEnd/>
              </a:ln>
            </p:spPr>
            <p:txBody>
              <a:bodyPr/>
              <a:lstStyle/>
              <a:p>
                <a:endParaRPr lang="en-IN"/>
              </a:p>
            </p:txBody>
          </p:sp>
          <p:sp>
            <p:nvSpPr>
              <p:cNvPr id="46096" name="Freeform 7"/>
              <p:cNvSpPr>
                <a:spLocks/>
              </p:cNvSpPr>
              <p:nvPr/>
            </p:nvSpPr>
            <p:spPr bwMode="auto">
              <a:xfrm>
                <a:off x="1510" y="1289"/>
                <a:ext cx="345" cy="643"/>
              </a:xfrm>
              <a:custGeom>
                <a:avLst/>
                <a:gdLst>
                  <a:gd name="T0" fmla="*/ 434 w 216"/>
                  <a:gd name="T1" fmla="*/ 0 h 402"/>
                  <a:gd name="T2" fmla="*/ 345 w 216"/>
                  <a:gd name="T3" fmla="*/ 230 h 402"/>
                  <a:gd name="T4" fmla="*/ 206 w 216"/>
                  <a:gd name="T5" fmla="*/ 526 h 402"/>
                  <a:gd name="T6" fmla="*/ 97 w 216"/>
                  <a:gd name="T7" fmla="*/ 811 h 402"/>
                  <a:gd name="T8" fmla="*/ 0 w 216"/>
                  <a:gd name="T9" fmla="*/ 993 h 402"/>
                  <a:gd name="T10" fmla="*/ 110 w 216"/>
                  <a:gd name="T11" fmla="*/ 1028 h 402"/>
                  <a:gd name="T12" fmla="*/ 196 w 216"/>
                  <a:gd name="T13" fmla="*/ 893 h 402"/>
                  <a:gd name="T14" fmla="*/ 406 w 216"/>
                  <a:gd name="T15" fmla="*/ 414 h 402"/>
                  <a:gd name="T16" fmla="*/ 484 w 216"/>
                  <a:gd name="T17" fmla="*/ 230 h 402"/>
                  <a:gd name="T18" fmla="*/ 551 w 216"/>
                  <a:gd name="T19" fmla="*/ 35 h 402"/>
                  <a:gd name="T20" fmla="*/ 434 w 216"/>
                  <a:gd name="T21" fmla="*/ 0 h 4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
                  <a:gd name="T34" fmla="*/ 0 h 402"/>
                  <a:gd name="T35" fmla="*/ 216 w 216"/>
                  <a:gd name="T36" fmla="*/ 402 h 4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 h="402">
                    <a:moveTo>
                      <a:pt x="170" y="0"/>
                    </a:moveTo>
                    <a:lnTo>
                      <a:pt x="135" y="90"/>
                    </a:lnTo>
                    <a:lnTo>
                      <a:pt x="81" y="206"/>
                    </a:lnTo>
                    <a:lnTo>
                      <a:pt x="38" y="317"/>
                    </a:lnTo>
                    <a:lnTo>
                      <a:pt x="0" y="388"/>
                    </a:lnTo>
                    <a:lnTo>
                      <a:pt x="43" y="402"/>
                    </a:lnTo>
                    <a:lnTo>
                      <a:pt x="77" y="349"/>
                    </a:lnTo>
                    <a:lnTo>
                      <a:pt x="159" y="162"/>
                    </a:lnTo>
                    <a:lnTo>
                      <a:pt x="190" y="90"/>
                    </a:lnTo>
                    <a:lnTo>
                      <a:pt x="216" y="14"/>
                    </a:lnTo>
                    <a:lnTo>
                      <a:pt x="170" y="0"/>
                    </a:lnTo>
                    <a:close/>
                  </a:path>
                </a:pathLst>
              </a:custGeom>
              <a:solidFill>
                <a:srgbClr val="996633"/>
              </a:solidFill>
              <a:ln w="9525">
                <a:noFill/>
                <a:round/>
                <a:headEnd/>
                <a:tailEnd/>
              </a:ln>
            </p:spPr>
            <p:txBody>
              <a:bodyPr/>
              <a:lstStyle/>
              <a:p>
                <a:endParaRPr lang="en-IN"/>
              </a:p>
            </p:txBody>
          </p:sp>
        </p:grpSp>
        <p:grpSp>
          <p:nvGrpSpPr>
            <p:cNvPr id="4" name="Group 23"/>
            <p:cNvGrpSpPr>
              <a:grpSpLocks/>
            </p:cNvGrpSpPr>
            <p:nvPr/>
          </p:nvGrpSpPr>
          <p:grpSpPr bwMode="auto">
            <a:xfrm>
              <a:off x="480" y="1536"/>
              <a:ext cx="1361" cy="1324"/>
              <a:chOff x="480" y="1172"/>
              <a:chExt cx="1361" cy="1324"/>
            </a:xfrm>
          </p:grpSpPr>
          <p:sp>
            <p:nvSpPr>
              <p:cNvPr id="46089" name="Freeform 9"/>
              <p:cNvSpPr>
                <a:spLocks/>
              </p:cNvSpPr>
              <p:nvPr/>
            </p:nvSpPr>
            <p:spPr bwMode="auto">
              <a:xfrm>
                <a:off x="937" y="1172"/>
                <a:ext cx="392" cy="293"/>
              </a:xfrm>
              <a:custGeom>
                <a:avLst/>
                <a:gdLst>
                  <a:gd name="T0" fmla="*/ 161 w 333"/>
                  <a:gd name="T1" fmla="*/ 214 h 246"/>
                  <a:gd name="T2" fmla="*/ 166 w 333"/>
                  <a:gd name="T3" fmla="*/ 166 h 246"/>
                  <a:gd name="T4" fmla="*/ 188 w 333"/>
                  <a:gd name="T5" fmla="*/ 111 h 246"/>
                  <a:gd name="T6" fmla="*/ 220 w 333"/>
                  <a:gd name="T7" fmla="*/ 67 h 246"/>
                  <a:gd name="T8" fmla="*/ 259 w 333"/>
                  <a:gd name="T9" fmla="*/ 32 h 246"/>
                  <a:gd name="T10" fmla="*/ 313 w 333"/>
                  <a:gd name="T11" fmla="*/ 8 h 246"/>
                  <a:gd name="T12" fmla="*/ 360 w 333"/>
                  <a:gd name="T13" fmla="*/ 0 h 246"/>
                  <a:gd name="T14" fmla="*/ 414 w 333"/>
                  <a:gd name="T15" fmla="*/ 14 h 246"/>
                  <a:gd name="T16" fmla="*/ 446 w 333"/>
                  <a:gd name="T17" fmla="*/ 55 h 246"/>
                  <a:gd name="T18" fmla="*/ 457 w 333"/>
                  <a:gd name="T19" fmla="*/ 104 h 246"/>
                  <a:gd name="T20" fmla="*/ 461 w 333"/>
                  <a:gd name="T21" fmla="*/ 155 h 246"/>
                  <a:gd name="T22" fmla="*/ 444 w 333"/>
                  <a:gd name="T23" fmla="*/ 208 h 246"/>
                  <a:gd name="T24" fmla="*/ 407 w 333"/>
                  <a:gd name="T25" fmla="*/ 269 h 246"/>
                  <a:gd name="T26" fmla="*/ 360 w 333"/>
                  <a:gd name="T27" fmla="*/ 312 h 246"/>
                  <a:gd name="T28" fmla="*/ 304 w 333"/>
                  <a:gd name="T29" fmla="*/ 339 h 246"/>
                  <a:gd name="T30" fmla="*/ 261 w 333"/>
                  <a:gd name="T31" fmla="*/ 349 h 246"/>
                  <a:gd name="T32" fmla="*/ 224 w 333"/>
                  <a:gd name="T33" fmla="*/ 343 h 246"/>
                  <a:gd name="T34" fmla="*/ 194 w 333"/>
                  <a:gd name="T35" fmla="*/ 326 h 246"/>
                  <a:gd name="T36" fmla="*/ 172 w 333"/>
                  <a:gd name="T37" fmla="*/ 288 h 246"/>
                  <a:gd name="T38" fmla="*/ 165 w 333"/>
                  <a:gd name="T39" fmla="*/ 266 h 246"/>
                  <a:gd name="T40" fmla="*/ 105 w 333"/>
                  <a:gd name="T41" fmla="*/ 269 h 246"/>
                  <a:gd name="T42" fmla="*/ 57 w 333"/>
                  <a:gd name="T43" fmla="*/ 283 h 246"/>
                  <a:gd name="T44" fmla="*/ 13 w 333"/>
                  <a:gd name="T45" fmla="*/ 282 h 246"/>
                  <a:gd name="T46" fmla="*/ 0 w 333"/>
                  <a:gd name="T47" fmla="*/ 260 h 246"/>
                  <a:gd name="T48" fmla="*/ 13 w 333"/>
                  <a:gd name="T49" fmla="*/ 241 h 246"/>
                  <a:gd name="T50" fmla="*/ 36 w 333"/>
                  <a:gd name="T51" fmla="*/ 220 h 246"/>
                  <a:gd name="T52" fmla="*/ 81 w 333"/>
                  <a:gd name="T53" fmla="*/ 220 h 246"/>
                  <a:gd name="T54" fmla="*/ 112 w 333"/>
                  <a:gd name="T55" fmla="*/ 220 h 246"/>
                  <a:gd name="T56" fmla="*/ 161 w 333"/>
                  <a:gd name="T57" fmla="*/ 214 h 2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3"/>
                  <a:gd name="T88" fmla="*/ 0 h 246"/>
                  <a:gd name="T89" fmla="*/ 333 w 333"/>
                  <a:gd name="T90" fmla="*/ 246 h 2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3" h="246">
                    <a:moveTo>
                      <a:pt x="116" y="151"/>
                    </a:moveTo>
                    <a:lnTo>
                      <a:pt x="120" y="117"/>
                    </a:lnTo>
                    <a:lnTo>
                      <a:pt x="136" y="78"/>
                    </a:lnTo>
                    <a:lnTo>
                      <a:pt x="159" y="47"/>
                    </a:lnTo>
                    <a:lnTo>
                      <a:pt x="187" y="23"/>
                    </a:lnTo>
                    <a:lnTo>
                      <a:pt x="226" y="6"/>
                    </a:lnTo>
                    <a:lnTo>
                      <a:pt x="260" y="0"/>
                    </a:lnTo>
                    <a:lnTo>
                      <a:pt x="299" y="10"/>
                    </a:lnTo>
                    <a:lnTo>
                      <a:pt x="322" y="39"/>
                    </a:lnTo>
                    <a:lnTo>
                      <a:pt x="330" y="73"/>
                    </a:lnTo>
                    <a:lnTo>
                      <a:pt x="333" y="109"/>
                    </a:lnTo>
                    <a:lnTo>
                      <a:pt x="320" y="147"/>
                    </a:lnTo>
                    <a:lnTo>
                      <a:pt x="294" y="190"/>
                    </a:lnTo>
                    <a:lnTo>
                      <a:pt x="260" y="220"/>
                    </a:lnTo>
                    <a:lnTo>
                      <a:pt x="219" y="239"/>
                    </a:lnTo>
                    <a:lnTo>
                      <a:pt x="189" y="246"/>
                    </a:lnTo>
                    <a:lnTo>
                      <a:pt x="161" y="242"/>
                    </a:lnTo>
                    <a:lnTo>
                      <a:pt x="140" y="230"/>
                    </a:lnTo>
                    <a:lnTo>
                      <a:pt x="124" y="203"/>
                    </a:lnTo>
                    <a:lnTo>
                      <a:pt x="119" y="187"/>
                    </a:lnTo>
                    <a:lnTo>
                      <a:pt x="76" y="190"/>
                    </a:lnTo>
                    <a:lnTo>
                      <a:pt x="41" y="200"/>
                    </a:lnTo>
                    <a:lnTo>
                      <a:pt x="9" y="199"/>
                    </a:lnTo>
                    <a:lnTo>
                      <a:pt x="0" y="183"/>
                    </a:lnTo>
                    <a:lnTo>
                      <a:pt x="9" y="170"/>
                    </a:lnTo>
                    <a:lnTo>
                      <a:pt x="26" y="155"/>
                    </a:lnTo>
                    <a:lnTo>
                      <a:pt x="59" y="155"/>
                    </a:lnTo>
                    <a:lnTo>
                      <a:pt x="81" y="155"/>
                    </a:lnTo>
                    <a:lnTo>
                      <a:pt x="116" y="151"/>
                    </a:lnTo>
                    <a:close/>
                  </a:path>
                </a:pathLst>
              </a:custGeom>
              <a:solidFill>
                <a:srgbClr val="66FFFF"/>
              </a:solidFill>
              <a:ln w="9525">
                <a:noFill/>
                <a:round/>
                <a:headEnd/>
                <a:tailEnd/>
              </a:ln>
            </p:spPr>
            <p:txBody>
              <a:bodyPr/>
              <a:lstStyle/>
              <a:p>
                <a:endParaRPr lang="en-IN"/>
              </a:p>
            </p:txBody>
          </p:sp>
          <p:sp>
            <p:nvSpPr>
              <p:cNvPr id="46090" name="Freeform 10"/>
              <p:cNvSpPr>
                <a:spLocks/>
              </p:cNvSpPr>
              <p:nvPr/>
            </p:nvSpPr>
            <p:spPr bwMode="auto">
              <a:xfrm>
                <a:off x="1046" y="1500"/>
                <a:ext cx="258" cy="510"/>
              </a:xfrm>
              <a:custGeom>
                <a:avLst/>
                <a:gdLst>
                  <a:gd name="T0" fmla="*/ 8 w 219"/>
                  <a:gd name="T1" fmla="*/ 49 h 428"/>
                  <a:gd name="T2" fmla="*/ 45 w 219"/>
                  <a:gd name="T3" fmla="*/ 18 h 428"/>
                  <a:gd name="T4" fmla="*/ 86 w 219"/>
                  <a:gd name="T5" fmla="*/ 0 h 428"/>
                  <a:gd name="T6" fmla="*/ 145 w 219"/>
                  <a:gd name="T7" fmla="*/ 5 h 428"/>
                  <a:gd name="T8" fmla="*/ 188 w 219"/>
                  <a:gd name="T9" fmla="*/ 23 h 428"/>
                  <a:gd name="T10" fmla="*/ 229 w 219"/>
                  <a:gd name="T11" fmla="*/ 71 h 428"/>
                  <a:gd name="T12" fmla="*/ 273 w 219"/>
                  <a:gd name="T13" fmla="*/ 141 h 428"/>
                  <a:gd name="T14" fmla="*/ 296 w 219"/>
                  <a:gd name="T15" fmla="*/ 205 h 428"/>
                  <a:gd name="T16" fmla="*/ 304 w 219"/>
                  <a:gd name="T17" fmla="*/ 281 h 428"/>
                  <a:gd name="T18" fmla="*/ 304 w 219"/>
                  <a:gd name="T19" fmla="*/ 361 h 428"/>
                  <a:gd name="T20" fmla="*/ 296 w 219"/>
                  <a:gd name="T21" fmla="*/ 435 h 428"/>
                  <a:gd name="T22" fmla="*/ 272 w 219"/>
                  <a:gd name="T23" fmla="*/ 498 h 428"/>
                  <a:gd name="T24" fmla="*/ 237 w 219"/>
                  <a:gd name="T25" fmla="*/ 555 h 428"/>
                  <a:gd name="T26" fmla="*/ 211 w 219"/>
                  <a:gd name="T27" fmla="*/ 584 h 428"/>
                  <a:gd name="T28" fmla="*/ 159 w 219"/>
                  <a:gd name="T29" fmla="*/ 603 h 428"/>
                  <a:gd name="T30" fmla="*/ 120 w 219"/>
                  <a:gd name="T31" fmla="*/ 608 h 428"/>
                  <a:gd name="T32" fmla="*/ 68 w 219"/>
                  <a:gd name="T33" fmla="*/ 592 h 428"/>
                  <a:gd name="T34" fmla="*/ 45 w 219"/>
                  <a:gd name="T35" fmla="*/ 559 h 428"/>
                  <a:gd name="T36" fmla="*/ 24 w 219"/>
                  <a:gd name="T37" fmla="*/ 529 h 428"/>
                  <a:gd name="T38" fmla="*/ 13 w 219"/>
                  <a:gd name="T39" fmla="*/ 496 h 428"/>
                  <a:gd name="T40" fmla="*/ 14 w 219"/>
                  <a:gd name="T41" fmla="*/ 440 h 428"/>
                  <a:gd name="T42" fmla="*/ 24 w 219"/>
                  <a:gd name="T43" fmla="*/ 402 h 428"/>
                  <a:gd name="T44" fmla="*/ 45 w 219"/>
                  <a:gd name="T45" fmla="*/ 362 h 428"/>
                  <a:gd name="T46" fmla="*/ 57 w 219"/>
                  <a:gd name="T47" fmla="*/ 311 h 428"/>
                  <a:gd name="T48" fmla="*/ 68 w 219"/>
                  <a:gd name="T49" fmla="*/ 281 h 428"/>
                  <a:gd name="T50" fmla="*/ 72 w 219"/>
                  <a:gd name="T51" fmla="*/ 242 h 428"/>
                  <a:gd name="T52" fmla="*/ 61 w 219"/>
                  <a:gd name="T53" fmla="*/ 199 h 428"/>
                  <a:gd name="T54" fmla="*/ 32 w 219"/>
                  <a:gd name="T55" fmla="*/ 164 h 428"/>
                  <a:gd name="T56" fmla="*/ 8 w 219"/>
                  <a:gd name="T57" fmla="*/ 132 h 428"/>
                  <a:gd name="T58" fmla="*/ 0 w 219"/>
                  <a:gd name="T59" fmla="*/ 95 h 428"/>
                  <a:gd name="T60" fmla="*/ 8 w 219"/>
                  <a:gd name="T61" fmla="*/ 49 h 4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9"/>
                  <a:gd name="T94" fmla="*/ 0 h 428"/>
                  <a:gd name="T95" fmla="*/ 219 w 219"/>
                  <a:gd name="T96" fmla="*/ 428 h 42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9" h="428">
                    <a:moveTo>
                      <a:pt x="6" y="34"/>
                    </a:moveTo>
                    <a:lnTo>
                      <a:pt x="32" y="13"/>
                    </a:lnTo>
                    <a:lnTo>
                      <a:pt x="62" y="0"/>
                    </a:lnTo>
                    <a:lnTo>
                      <a:pt x="104" y="3"/>
                    </a:lnTo>
                    <a:lnTo>
                      <a:pt x="136" y="16"/>
                    </a:lnTo>
                    <a:lnTo>
                      <a:pt x="165" y="50"/>
                    </a:lnTo>
                    <a:lnTo>
                      <a:pt x="197" y="99"/>
                    </a:lnTo>
                    <a:lnTo>
                      <a:pt x="213" y="144"/>
                    </a:lnTo>
                    <a:lnTo>
                      <a:pt x="219" y="198"/>
                    </a:lnTo>
                    <a:lnTo>
                      <a:pt x="219" y="254"/>
                    </a:lnTo>
                    <a:lnTo>
                      <a:pt x="213" y="306"/>
                    </a:lnTo>
                    <a:lnTo>
                      <a:pt x="196" y="351"/>
                    </a:lnTo>
                    <a:lnTo>
                      <a:pt x="171" y="391"/>
                    </a:lnTo>
                    <a:lnTo>
                      <a:pt x="152" y="411"/>
                    </a:lnTo>
                    <a:lnTo>
                      <a:pt x="115" y="425"/>
                    </a:lnTo>
                    <a:lnTo>
                      <a:pt x="87" y="428"/>
                    </a:lnTo>
                    <a:lnTo>
                      <a:pt x="49" y="417"/>
                    </a:lnTo>
                    <a:lnTo>
                      <a:pt x="32" y="394"/>
                    </a:lnTo>
                    <a:lnTo>
                      <a:pt x="17" y="373"/>
                    </a:lnTo>
                    <a:lnTo>
                      <a:pt x="9" y="349"/>
                    </a:lnTo>
                    <a:lnTo>
                      <a:pt x="10" y="310"/>
                    </a:lnTo>
                    <a:lnTo>
                      <a:pt x="17" y="283"/>
                    </a:lnTo>
                    <a:lnTo>
                      <a:pt x="32" y="255"/>
                    </a:lnTo>
                    <a:lnTo>
                      <a:pt x="41" y="219"/>
                    </a:lnTo>
                    <a:lnTo>
                      <a:pt x="49" y="198"/>
                    </a:lnTo>
                    <a:lnTo>
                      <a:pt x="52" y="170"/>
                    </a:lnTo>
                    <a:lnTo>
                      <a:pt x="44" y="140"/>
                    </a:lnTo>
                    <a:lnTo>
                      <a:pt x="23" y="116"/>
                    </a:lnTo>
                    <a:lnTo>
                      <a:pt x="6" y="93"/>
                    </a:lnTo>
                    <a:lnTo>
                      <a:pt x="0" y="67"/>
                    </a:lnTo>
                    <a:lnTo>
                      <a:pt x="6" y="34"/>
                    </a:lnTo>
                    <a:close/>
                  </a:path>
                </a:pathLst>
              </a:custGeom>
              <a:solidFill>
                <a:srgbClr val="66FFFF"/>
              </a:solidFill>
              <a:ln w="9525">
                <a:noFill/>
                <a:round/>
                <a:headEnd/>
                <a:tailEnd/>
              </a:ln>
            </p:spPr>
            <p:txBody>
              <a:bodyPr/>
              <a:lstStyle/>
              <a:p>
                <a:endParaRPr lang="en-IN"/>
              </a:p>
            </p:txBody>
          </p:sp>
          <p:sp>
            <p:nvSpPr>
              <p:cNvPr id="46091" name="Freeform 11"/>
              <p:cNvSpPr>
                <a:spLocks/>
              </p:cNvSpPr>
              <p:nvPr/>
            </p:nvSpPr>
            <p:spPr bwMode="auto">
              <a:xfrm>
                <a:off x="480" y="1415"/>
                <a:ext cx="635" cy="213"/>
              </a:xfrm>
              <a:custGeom>
                <a:avLst/>
                <a:gdLst>
                  <a:gd name="T0" fmla="*/ 564 w 540"/>
                  <a:gd name="T1" fmla="*/ 143 h 179"/>
                  <a:gd name="T2" fmla="*/ 667 w 540"/>
                  <a:gd name="T3" fmla="*/ 121 h 179"/>
                  <a:gd name="T4" fmla="*/ 737 w 540"/>
                  <a:gd name="T5" fmla="*/ 118 h 179"/>
                  <a:gd name="T6" fmla="*/ 747 w 540"/>
                  <a:gd name="T7" fmla="*/ 143 h 179"/>
                  <a:gd name="T8" fmla="*/ 747 w 540"/>
                  <a:gd name="T9" fmla="*/ 215 h 179"/>
                  <a:gd name="T10" fmla="*/ 695 w 540"/>
                  <a:gd name="T11" fmla="*/ 231 h 179"/>
                  <a:gd name="T12" fmla="*/ 559 w 540"/>
                  <a:gd name="T13" fmla="*/ 228 h 179"/>
                  <a:gd name="T14" fmla="*/ 415 w 540"/>
                  <a:gd name="T15" fmla="*/ 208 h 179"/>
                  <a:gd name="T16" fmla="*/ 288 w 540"/>
                  <a:gd name="T17" fmla="*/ 189 h 179"/>
                  <a:gd name="T18" fmla="*/ 152 w 540"/>
                  <a:gd name="T19" fmla="*/ 202 h 179"/>
                  <a:gd name="T20" fmla="*/ 79 w 540"/>
                  <a:gd name="T21" fmla="*/ 240 h 179"/>
                  <a:gd name="T22" fmla="*/ 29 w 540"/>
                  <a:gd name="T23" fmla="*/ 253 h 179"/>
                  <a:gd name="T24" fmla="*/ 1 w 540"/>
                  <a:gd name="T25" fmla="*/ 249 h 179"/>
                  <a:gd name="T26" fmla="*/ 0 w 540"/>
                  <a:gd name="T27" fmla="*/ 186 h 179"/>
                  <a:gd name="T28" fmla="*/ 29 w 540"/>
                  <a:gd name="T29" fmla="*/ 105 h 179"/>
                  <a:gd name="T30" fmla="*/ 25 w 540"/>
                  <a:gd name="T31" fmla="*/ 50 h 179"/>
                  <a:gd name="T32" fmla="*/ 1 w 540"/>
                  <a:gd name="T33" fmla="*/ 23 h 179"/>
                  <a:gd name="T34" fmla="*/ 1 w 540"/>
                  <a:gd name="T35" fmla="*/ 6 h 179"/>
                  <a:gd name="T36" fmla="*/ 34 w 540"/>
                  <a:gd name="T37" fmla="*/ 0 h 179"/>
                  <a:gd name="T38" fmla="*/ 79 w 540"/>
                  <a:gd name="T39" fmla="*/ 37 h 179"/>
                  <a:gd name="T40" fmla="*/ 81 w 540"/>
                  <a:gd name="T41" fmla="*/ 84 h 179"/>
                  <a:gd name="T42" fmla="*/ 61 w 540"/>
                  <a:gd name="T43" fmla="*/ 154 h 179"/>
                  <a:gd name="T44" fmla="*/ 55 w 540"/>
                  <a:gd name="T45" fmla="*/ 196 h 179"/>
                  <a:gd name="T46" fmla="*/ 136 w 540"/>
                  <a:gd name="T47" fmla="*/ 165 h 179"/>
                  <a:gd name="T48" fmla="*/ 226 w 540"/>
                  <a:gd name="T49" fmla="*/ 130 h 179"/>
                  <a:gd name="T50" fmla="*/ 322 w 540"/>
                  <a:gd name="T51" fmla="*/ 127 h 179"/>
                  <a:gd name="T52" fmla="*/ 392 w 540"/>
                  <a:gd name="T53" fmla="*/ 140 h 179"/>
                  <a:gd name="T54" fmla="*/ 464 w 540"/>
                  <a:gd name="T55" fmla="*/ 140 h 179"/>
                  <a:gd name="T56" fmla="*/ 564 w 540"/>
                  <a:gd name="T57" fmla="*/ 143 h 1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0"/>
                  <a:gd name="T88" fmla="*/ 0 h 179"/>
                  <a:gd name="T89" fmla="*/ 540 w 540"/>
                  <a:gd name="T90" fmla="*/ 179 h 1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0" h="179">
                    <a:moveTo>
                      <a:pt x="408" y="101"/>
                    </a:moveTo>
                    <a:lnTo>
                      <a:pt x="482" y="86"/>
                    </a:lnTo>
                    <a:lnTo>
                      <a:pt x="533" y="83"/>
                    </a:lnTo>
                    <a:lnTo>
                      <a:pt x="540" y="101"/>
                    </a:lnTo>
                    <a:lnTo>
                      <a:pt x="540" y="152"/>
                    </a:lnTo>
                    <a:lnTo>
                      <a:pt x="503" y="163"/>
                    </a:lnTo>
                    <a:lnTo>
                      <a:pt x="404" y="161"/>
                    </a:lnTo>
                    <a:lnTo>
                      <a:pt x="300" y="147"/>
                    </a:lnTo>
                    <a:lnTo>
                      <a:pt x="208" y="134"/>
                    </a:lnTo>
                    <a:lnTo>
                      <a:pt x="110" y="143"/>
                    </a:lnTo>
                    <a:lnTo>
                      <a:pt x="57" y="170"/>
                    </a:lnTo>
                    <a:lnTo>
                      <a:pt x="21" y="179"/>
                    </a:lnTo>
                    <a:lnTo>
                      <a:pt x="1" y="176"/>
                    </a:lnTo>
                    <a:lnTo>
                      <a:pt x="0" y="131"/>
                    </a:lnTo>
                    <a:lnTo>
                      <a:pt x="21" y="74"/>
                    </a:lnTo>
                    <a:lnTo>
                      <a:pt x="18" y="35"/>
                    </a:lnTo>
                    <a:lnTo>
                      <a:pt x="1" y="16"/>
                    </a:lnTo>
                    <a:lnTo>
                      <a:pt x="1" y="4"/>
                    </a:lnTo>
                    <a:lnTo>
                      <a:pt x="25" y="0"/>
                    </a:lnTo>
                    <a:lnTo>
                      <a:pt x="57" y="26"/>
                    </a:lnTo>
                    <a:lnTo>
                      <a:pt x="59" y="60"/>
                    </a:lnTo>
                    <a:lnTo>
                      <a:pt x="44" y="108"/>
                    </a:lnTo>
                    <a:lnTo>
                      <a:pt x="40" y="139"/>
                    </a:lnTo>
                    <a:lnTo>
                      <a:pt x="99" y="117"/>
                    </a:lnTo>
                    <a:lnTo>
                      <a:pt x="163" y="92"/>
                    </a:lnTo>
                    <a:lnTo>
                      <a:pt x="233" y="90"/>
                    </a:lnTo>
                    <a:lnTo>
                      <a:pt x="283" y="99"/>
                    </a:lnTo>
                    <a:lnTo>
                      <a:pt x="336" y="99"/>
                    </a:lnTo>
                    <a:lnTo>
                      <a:pt x="408" y="101"/>
                    </a:lnTo>
                    <a:close/>
                  </a:path>
                </a:pathLst>
              </a:custGeom>
              <a:solidFill>
                <a:srgbClr val="66FFFF"/>
              </a:solidFill>
              <a:ln w="9525">
                <a:noFill/>
                <a:round/>
                <a:headEnd/>
                <a:tailEnd/>
              </a:ln>
            </p:spPr>
            <p:txBody>
              <a:bodyPr/>
              <a:lstStyle/>
              <a:p>
                <a:endParaRPr lang="en-IN"/>
              </a:p>
            </p:txBody>
          </p:sp>
          <p:sp>
            <p:nvSpPr>
              <p:cNvPr id="46092" name="Freeform 12"/>
              <p:cNvSpPr>
                <a:spLocks/>
              </p:cNvSpPr>
              <p:nvPr/>
            </p:nvSpPr>
            <p:spPr bwMode="auto">
              <a:xfrm>
                <a:off x="1162" y="1472"/>
                <a:ext cx="679" cy="380"/>
              </a:xfrm>
              <a:custGeom>
                <a:avLst/>
                <a:gdLst>
                  <a:gd name="T0" fmla="*/ 18 w 578"/>
                  <a:gd name="T1" fmla="*/ 67 h 319"/>
                  <a:gd name="T2" fmla="*/ 56 w 578"/>
                  <a:gd name="T3" fmla="*/ 62 h 319"/>
                  <a:gd name="T4" fmla="*/ 103 w 578"/>
                  <a:gd name="T5" fmla="*/ 88 h 319"/>
                  <a:gd name="T6" fmla="*/ 137 w 578"/>
                  <a:gd name="T7" fmla="*/ 135 h 319"/>
                  <a:gd name="T8" fmla="*/ 184 w 578"/>
                  <a:gd name="T9" fmla="*/ 214 h 319"/>
                  <a:gd name="T10" fmla="*/ 222 w 578"/>
                  <a:gd name="T11" fmla="*/ 282 h 319"/>
                  <a:gd name="T12" fmla="*/ 258 w 578"/>
                  <a:gd name="T13" fmla="*/ 348 h 319"/>
                  <a:gd name="T14" fmla="*/ 278 w 578"/>
                  <a:gd name="T15" fmla="*/ 359 h 319"/>
                  <a:gd name="T16" fmla="*/ 322 w 578"/>
                  <a:gd name="T17" fmla="*/ 348 h 319"/>
                  <a:gd name="T18" fmla="*/ 401 w 578"/>
                  <a:gd name="T19" fmla="*/ 294 h 319"/>
                  <a:gd name="T20" fmla="*/ 492 w 578"/>
                  <a:gd name="T21" fmla="*/ 229 h 319"/>
                  <a:gd name="T22" fmla="*/ 552 w 578"/>
                  <a:gd name="T23" fmla="*/ 172 h 319"/>
                  <a:gd name="T24" fmla="*/ 581 w 578"/>
                  <a:gd name="T25" fmla="*/ 136 h 319"/>
                  <a:gd name="T26" fmla="*/ 581 w 578"/>
                  <a:gd name="T27" fmla="*/ 124 h 319"/>
                  <a:gd name="T28" fmla="*/ 581 w 578"/>
                  <a:gd name="T29" fmla="*/ 105 h 319"/>
                  <a:gd name="T30" fmla="*/ 585 w 578"/>
                  <a:gd name="T31" fmla="*/ 94 h 319"/>
                  <a:gd name="T32" fmla="*/ 579 w 578"/>
                  <a:gd name="T33" fmla="*/ 55 h 319"/>
                  <a:gd name="T34" fmla="*/ 563 w 578"/>
                  <a:gd name="T35" fmla="*/ 27 h 319"/>
                  <a:gd name="T36" fmla="*/ 570 w 578"/>
                  <a:gd name="T37" fmla="*/ 0 h 319"/>
                  <a:gd name="T38" fmla="*/ 610 w 578"/>
                  <a:gd name="T39" fmla="*/ 0 h 319"/>
                  <a:gd name="T40" fmla="*/ 632 w 578"/>
                  <a:gd name="T41" fmla="*/ 43 h 319"/>
                  <a:gd name="T42" fmla="*/ 623 w 578"/>
                  <a:gd name="T43" fmla="*/ 110 h 319"/>
                  <a:gd name="T44" fmla="*/ 638 w 578"/>
                  <a:gd name="T45" fmla="*/ 110 h 319"/>
                  <a:gd name="T46" fmla="*/ 685 w 578"/>
                  <a:gd name="T47" fmla="*/ 105 h 319"/>
                  <a:gd name="T48" fmla="*/ 733 w 578"/>
                  <a:gd name="T49" fmla="*/ 80 h 319"/>
                  <a:gd name="T50" fmla="*/ 773 w 578"/>
                  <a:gd name="T51" fmla="*/ 75 h 319"/>
                  <a:gd name="T52" fmla="*/ 784 w 578"/>
                  <a:gd name="T53" fmla="*/ 99 h 319"/>
                  <a:gd name="T54" fmla="*/ 798 w 578"/>
                  <a:gd name="T55" fmla="*/ 149 h 319"/>
                  <a:gd name="T56" fmla="*/ 732 w 578"/>
                  <a:gd name="T57" fmla="*/ 228 h 319"/>
                  <a:gd name="T58" fmla="*/ 695 w 578"/>
                  <a:gd name="T59" fmla="*/ 264 h 319"/>
                  <a:gd name="T60" fmla="*/ 661 w 578"/>
                  <a:gd name="T61" fmla="*/ 268 h 319"/>
                  <a:gd name="T62" fmla="*/ 619 w 578"/>
                  <a:gd name="T63" fmla="*/ 229 h 319"/>
                  <a:gd name="T64" fmla="*/ 570 w 578"/>
                  <a:gd name="T65" fmla="*/ 228 h 319"/>
                  <a:gd name="T66" fmla="*/ 526 w 578"/>
                  <a:gd name="T67" fmla="*/ 264 h 319"/>
                  <a:gd name="T68" fmla="*/ 452 w 578"/>
                  <a:gd name="T69" fmla="*/ 331 h 319"/>
                  <a:gd name="T70" fmla="*/ 377 w 578"/>
                  <a:gd name="T71" fmla="*/ 407 h 319"/>
                  <a:gd name="T72" fmla="*/ 311 w 578"/>
                  <a:gd name="T73" fmla="*/ 440 h 319"/>
                  <a:gd name="T74" fmla="*/ 262 w 578"/>
                  <a:gd name="T75" fmla="*/ 453 h 319"/>
                  <a:gd name="T76" fmla="*/ 235 w 578"/>
                  <a:gd name="T77" fmla="*/ 438 h 319"/>
                  <a:gd name="T78" fmla="*/ 211 w 578"/>
                  <a:gd name="T79" fmla="*/ 395 h 319"/>
                  <a:gd name="T80" fmla="*/ 168 w 578"/>
                  <a:gd name="T81" fmla="*/ 325 h 319"/>
                  <a:gd name="T82" fmla="*/ 112 w 578"/>
                  <a:gd name="T83" fmla="*/ 242 h 319"/>
                  <a:gd name="T84" fmla="*/ 58 w 578"/>
                  <a:gd name="T85" fmla="*/ 198 h 319"/>
                  <a:gd name="T86" fmla="*/ 11 w 578"/>
                  <a:gd name="T87" fmla="*/ 151 h 319"/>
                  <a:gd name="T88" fmla="*/ 0 w 578"/>
                  <a:gd name="T89" fmla="*/ 110 h 319"/>
                  <a:gd name="T90" fmla="*/ 18 w 578"/>
                  <a:gd name="T91" fmla="*/ 67 h 3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78"/>
                  <a:gd name="T139" fmla="*/ 0 h 319"/>
                  <a:gd name="T140" fmla="*/ 578 w 578"/>
                  <a:gd name="T141" fmla="*/ 319 h 3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78" h="319">
                    <a:moveTo>
                      <a:pt x="13" y="47"/>
                    </a:moveTo>
                    <a:lnTo>
                      <a:pt x="41" y="44"/>
                    </a:lnTo>
                    <a:lnTo>
                      <a:pt x="75" y="62"/>
                    </a:lnTo>
                    <a:lnTo>
                      <a:pt x="100" y="95"/>
                    </a:lnTo>
                    <a:lnTo>
                      <a:pt x="134" y="151"/>
                    </a:lnTo>
                    <a:lnTo>
                      <a:pt x="161" y="199"/>
                    </a:lnTo>
                    <a:lnTo>
                      <a:pt x="187" y="245"/>
                    </a:lnTo>
                    <a:lnTo>
                      <a:pt x="202" y="253"/>
                    </a:lnTo>
                    <a:lnTo>
                      <a:pt x="233" y="245"/>
                    </a:lnTo>
                    <a:lnTo>
                      <a:pt x="290" y="207"/>
                    </a:lnTo>
                    <a:lnTo>
                      <a:pt x="357" y="161"/>
                    </a:lnTo>
                    <a:lnTo>
                      <a:pt x="400" y="121"/>
                    </a:lnTo>
                    <a:lnTo>
                      <a:pt x="421" y="96"/>
                    </a:lnTo>
                    <a:lnTo>
                      <a:pt x="421" y="87"/>
                    </a:lnTo>
                    <a:lnTo>
                      <a:pt x="421" y="74"/>
                    </a:lnTo>
                    <a:lnTo>
                      <a:pt x="424" y="66"/>
                    </a:lnTo>
                    <a:lnTo>
                      <a:pt x="420" y="39"/>
                    </a:lnTo>
                    <a:lnTo>
                      <a:pt x="408" y="19"/>
                    </a:lnTo>
                    <a:lnTo>
                      <a:pt x="413" y="0"/>
                    </a:lnTo>
                    <a:lnTo>
                      <a:pt x="442" y="0"/>
                    </a:lnTo>
                    <a:lnTo>
                      <a:pt x="458" y="30"/>
                    </a:lnTo>
                    <a:lnTo>
                      <a:pt x="451" y="77"/>
                    </a:lnTo>
                    <a:lnTo>
                      <a:pt x="462" y="77"/>
                    </a:lnTo>
                    <a:lnTo>
                      <a:pt x="496" y="74"/>
                    </a:lnTo>
                    <a:lnTo>
                      <a:pt x="531" y="56"/>
                    </a:lnTo>
                    <a:lnTo>
                      <a:pt x="560" y="53"/>
                    </a:lnTo>
                    <a:lnTo>
                      <a:pt x="568" y="70"/>
                    </a:lnTo>
                    <a:lnTo>
                      <a:pt x="578" y="105"/>
                    </a:lnTo>
                    <a:lnTo>
                      <a:pt x="530" y="160"/>
                    </a:lnTo>
                    <a:lnTo>
                      <a:pt x="504" y="186"/>
                    </a:lnTo>
                    <a:lnTo>
                      <a:pt x="479" y="189"/>
                    </a:lnTo>
                    <a:lnTo>
                      <a:pt x="449" y="161"/>
                    </a:lnTo>
                    <a:lnTo>
                      <a:pt x="413" y="160"/>
                    </a:lnTo>
                    <a:lnTo>
                      <a:pt x="381" y="186"/>
                    </a:lnTo>
                    <a:lnTo>
                      <a:pt x="328" y="233"/>
                    </a:lnTo>
                    <a:lnTo>
                      <a:pt x="273" y="287"/>
                    </a:lnTo>
                    <a:lnTo>
                      <a:pt x="226" y="310"/>
                    </a:lnTo>
                    <a:lnTo>
                      <a:pt x="190" y="319"/>
                    </a:lnTo>
                    <a:lnTo>
                      <a:pt x="170" y="309"/>
                    </a:lnTo>
                    <a:lnTo>
                      <a:pt x="153" y="279"/>
                    </a:lnTo>
                    <a:lnTo>
                      <a:pt x="122" y="229"/>
                    </a:lnTo>
                    <a:lnTo>
                      <a:pt x="81" y="170"/>
                    </a:lnTo>
                    <a:lnTo>
                      <a:pt x="42" y="139"/>
                    </a:lnTo>
                    <a:lnTo>
                      <a:pt x="8" y="107"/>
                    </a:lnTo>
                    <a:lnTo>
                      <a:pt x="0" y="77"/>
                    </a:lnTo>
                    <a:lnTo>
                      <a:pt x="13" y="47"/>
                    </a:lnTo>
                    <a:close/>
                  </a:path>
                </a:pathLst>
              </a:custGeom>
              <a:solidFill>
                <a:srgbClr val="66FFFF"/>
              </a:solidFill>
              <a:ln w="9525">
                <a:noFill/>
                <a:round/>
                <a:headEnd/>
                <a:tailEnd/>
              </a:ln>
            </p:spPr>
            <p:txBody>
              <a:bodyPr/>
              <a:lstStyle/>
              <a:p>
                <a:endParaRPr lang="en-IN"/>
              </a:p>
            </p:txBody>
          </p:sp>
          <p:sp>
            <p:nvSpPr>
              <p:cNvPr id="46093" name="Freeform 13"/>
              <p:cNvSpPr>
                <a:spLocks/>
              </p:cNvSpPr>
              <p:nvPr/>
            </p:nvSpPr>
            <p:spPr bwMode="auto">
              <a:xfrm>
                <a:off x="850" y="1891"/>
                <a:ext cx="285" cy="605"/>
              </a:xfrm>
              <a:custGeom>
                <a:avLst/>
                <a:gdLst>
                  <a:gd name="T0" fmla="*/ 212 w 242"/>
                  <a:gd name="T1" fmla="*/ 83 h 508"/>
                  <a:gd name="T2" fmla="*/ 259 w 242"/>
                  <a:gd name="T3" fmla="*/ 12 h 508"/>
                  <a:gd name="T4" fmla="*/ 307 w 242"/>
                  <a:gd name="T5" fmla="*/ 0 h 508"/>
                  <a:gd name="T6" fmla="*/ 319 w 242"/>
                  <a:gd name="T7" fmla="*/ 36 h 508"/>
                  <a:gd name="T8" fmla="*/ 336 w 242"/>
                  <a:gd name="T9" fmla="*/ 102 h 508"/>
                  <a:gd name="T10" fmla="*/ 312 w 242"/>
                  <a:gd name="T11" fmla="*/ 132 h 508"/>
                  <a:gd name="T12" fmla="*/ 248 w 242"/>
                  <a:gd name="T13" fmla="*/ 188 h 508"/>
                  <a:gd name="T14" fmla="*/ 212 w 242"/>
                  <a:gd name="T15" fmla="*/ 267 h 508"/>
                  <a:gd name="T16" fmla="*/ 186 w 242"/>
                  <a:gd name="T17" fmla="*/ 328 h 508"/>
                  <a:gd name="T18" fmla="*/ 186 w 242"/>
                  <a:gd name="T19" fmla="*/ 363 h 508"/>
                  <a:gd name="T20" fmla="*/ 192 w 242"/>
                  <a:gd name="T21" fmla="*/ 460 h 508"/>
                  <a:gd name="T22" fmla="*/ 210 w 242"/>
                  <a:gd name="T23" fmla="*/ 543 h 508"/>
                  <a:gd name="T24" fmla="*/ 234 w 242"/>
                  <a:gd name="T25" fmla="*/ 588 h 508"/>
                  <a:gd name="T26" fmla="*/ 241 w 242"/>
                  <a:gd name="T27" fmla="*/ 616 h 508"/>
                  <a:gd name="T28" fmla="*/ 236 w 242"/>
                  <a:gd name="T29" fmla="*/ 642 h 508"/>
                  <a:gd name="T30" fmla="*/ 205 w 242"/>
                  <a:gd name="T31" fmla="*/ 648 h 508"/>
                  <a:gd name="T32" fmla="*/ 144 w 242"/>
                  <a:gd name="T33" fmla="*/ 659 h 508"/>
                  <a:gd name="T34" fmla="*/ 85 w 242"/>
                  <a:gd name="T35" fmla="*/ 700 h 508"/>
                  <a:gd name="T36" fmla="*/ 55 w 242"/>
                  <a:gd name="T37" fmla="*/ 721 h 508"/>
                  <a:gd name="T38" fmla="*/ 24 w 242"/>
                  <a:gd name="T39" fmla="*/ 706 h 508"/>
                  <a:gd name="T40" fmla="*/ 0 w 242"/>
                  <a:gd name="T41" fmla="*/ 653 h 508"/>
                  <a:gd name="T42" fmla="*/ 8 w 242"/>
                  <a:gd name="T43" fmla="*/ 624 h 508"/>
                  <a:gd name="T44" fmla="*/ 48 w 242"/>
                  <a:gd name="T45" fmla="*/ 618 h 508"/>
                  <a:gd name="T46" fmla="*/ 119 w 242"/>
                  <a:gd name="T47" fmla="*/ 594 h 508"/>
                  <a:gd name="T48" fmla="*/ 164 w 242"/>
                  <a:gd name="T49" fmla="*/ 588 h 508"/>
                  <a:gd name="T50" fmla="*/ 170 w 242"/>
                  <a:gd name="T51" fmla="*/ 562 h 508"/>
                  <a:gd name="T52" fmla="*/ 158 w 242"/>
                  <a:gd name="T53" fmla="*/ 534 h 508"/>
                  <a:gd name="T54" fmla="*/ 132 w 242"/>
                  <a:gd name="T55" fmla="*/ 460 h 508"/>
                  <a:gd name="T56" fmla="*/ 119 w 242"/>
                  <a:gd name="T57" fmla="*/ 372 h 508"/>
                  <a:gd name="T58" fmla="*/ 119 w 242"/>
                  <a:gd name="T59" fmla="*/ 300 h 508"/>
                  <a:gd name="T60" fmla="*/ 144 w 242"/>
                  <a:gd name="T61" fmla="*/ 231 h 508"/>
                  <a:gd name="T62" fmla="*/ 173 w 242"/>
                  <a:gd name="T63" fmla="*/ 158 h 508"/>
                  <a:gd name="T64" fmla="*/ 194 w 242"/>
                  <a:gd name="T65" fmla="*/ 114 h 508"/>
                  <a:gd name="T66" fmla="*/ 212 w 242"/>
                  <a:gd name="T67" fmla="*/ 83 h 5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2"/>
                  <a:gd name="T103" fmla="*/ 0 h 508"/>
                  <a:gd name="T104" fmla="*/ 242 w 242"/>
                  <a:gd name="T105" fmla="*/ 508 h 5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2" h="508">
                    <a:moveTo>
                      <a:pt x="153" y="59"/>
                    </a:moveTo>
                    <a:lnTo>
                      <a:pt x="187" y="8"/>
                    </a:lnTo>
                    <a:lnTo>
                      <a:pt x="222" y="0"/>
                    </a:lnTo>
                    <a:lnTo>
                      <a:pt x="230" y="25"/>
                    </a:lnTo>
                    <a:lnTo>
                      <a:pt x="242" y="72"/>
                    </a:lnTo>
                    <a:lnTo>
                      <a:pt x="225" y="93"/>
                    </a:lnTo>
                    <a:lnTo>
                      <a:pt x="179" y="133"/>
                    </a:lnTo>
                    <a:lnTo>
                      <a:pt x="153" y="188"/>
                    </a:lnTo>
                    <a:lnTo>
                      <a:pt x="134" y="231"/>
                    </a:lnTo>
                    <a:lnTo>
                      <a:pt x="134" y="256"/>
                    </a:lnTo>
                    <a:lnTo>
                      <a:pt x="138" y="324"/>
                    </a:lnTo>
                    <a:lnTo>
                      <a:pt x="151" y="383"/>
                    </a:lnTo>
                    <a:lnTo>
                      <a:pt x="169" y="415"/>
                    </a:lnTo>
                    <a:lnTo>
                      <a:pt x="174" y="434"/>
                    </a:lnTo>
                    <a:lnTo>
                      <a:pt x="170" y="453"/>
                    </a:lnTo>
                    <a:lnTo>
                      <a:pt x="148" y="457"/>
                    </a:lnTo>
                    <a:lnTo>
                      <a:pt x="104" y="464"/>
                    </a:lnTo>
                    <a:lnTo>
                      <a:pt x="61" y="494"/>
                    </a:lnTo>
                    <a:lnTo>
                      <a:pt x="40" y="508"/>
                    </a:lnTo>
                    <a:lnTo>
                      <a:pt x="17" y="498"/>
                    </a:lnTo>
                    <a:lnTo>
                      <a:pt x="0" y="460"/>
                    </a:lnTo>
                    <a:lnTo>
                      <a:pt x="6" y="440"/>
                    </a:lnTo>
                    <a:lnTo>
                      <a:pt x="35" y="436"/>
                    </a:lnTo>
                    <a:lnTo>
                      <a:pt x="86" y="419"/>
                    </a:lnTo>
                    <a:lnTo>
                      <a:pt x="118" y="415"/>
                    </a:lnTo>
                    <a:lnTo>
                      <a:pt x="122" y="396"/>
                    </a:lnTo>
                    <a:lnTo>
                      <a:pt x="114" y="376"/>
                    </a:lnTo>
                    <a:lnTo>
                      <a:pt x="95" y="324"/>
                    </a:lnTo>
                    <a:lnTo>
                      <a:pt x="86" y="262"/>
                    </a:lnTo>
                    <a:lnTo>
                      <a:pt x="86" y="212"/>
                    </a:lnTo>
                    <a:lnTo>
                      <a:pt x="104" y="163"/>
                    </a:lnTo>
                    <a:lnTo>
                      <a:pt x="125" y="112"/>
                    </a:lnTo>
                    <a:lnTo>
                      <a:pt x="140" y="81"/>
                    </a:lnTo>
                    <a:lnTo>
                      <a:pt x="153" y="59"/>
                    </a:lnTo>
                    <a:close/>
                  </a:path>
                </a:pathLst>
              </a:custGeom>
              <a:solidFill>
                <a:srgbClr val="66FFFF"/>
              </a:solidFill>
              <a:ln w="9525">
                <a:noFill/>
                <a:round/>
                <a:headEnd/>
                <a:tailEnd/>
              </a:ln>
            </p:spPr>
            <p:txBody>
              <a:bodyPr/>
              <a:lstStyle/>
              <a:p>
                <a:endParaRPr lang="en-IN"/>
              </a:p>
            </p:txBody>
          </p:sp>
          <p:sp>
            <p:nvSpPr>
              <p:cNvPr id="46094" name="Freeform 14"/>
              <p:cNvSpPr>
                <a:spLocks/>
              </p:cNvSpPr>
              <p:nvPr/>
            </p:nvSpPr>
            <p:spPr bwMode="auto">
              <a:xfrm>
                <a:off x="1137" y="1920"/>
                <a:ext cx="271" cy="541"/>
              </a:xfrm>
              <a:custGeom>
                <a:avLst/>
                <a:gdLst>
                  <a:gd name="T0" fmla="*/ 18 w 231"/>
                  <a:gd name="T1" fmla="*/ 24 h 454"/>
                  <a:gd name="T2" fmla="*/ 48 w 231"/>
                  <a:gd name="T3" fmla="*/ 0 h 454"/>
                  <a:gd name="T4" fmla="*/ 77 w 231"/>
                  <a:gd name="T5" fmla="*/ 6 h 454"/>
                  <a:gd name="T6" fmla="*/ 106 w 231"/>
                  <a:gd name="T7" fmla="*/ 25 h 454"/>
                  <a:gd name="T8" fmla="*/ 130 w 231"/>
                  <a:gd name="T9" fmla="*/ 87 h 454"/>
                  <a:gd name="T10" fmla="*/ 165 w 231"/>
                  <a:gd name="T11" fmla="*/ 188 h 454"/>
                  <a:gd name="T12" fmla="*/ 183 w 231"/>
                  <a:gd name="T13" fmla="*/ 280 h 454"/>
                  <a:gd name="T14" fmla="*/ 185 w 231"/>
                  <a:gd name="T15" fmla="*/ 342 h 454"/>
                  <a:gd name="T16" fmla="*/ 177 w 231"/>
                  <a:gd name="T17" fmla="*/ 372 h 454"/>
                  <a:gd name="T18" fmla="*/ 161 w 231"/>
                  <a:gd name="T19" fmla="*/ 419 h 454"/>
                  <a:gd name="T20" fmla="*/ 135 w 231"/>
                  <a:gd name="T21" fmla="*/ 473 h 454"/>
                  <a:gd name="T22" fmla="*/ 113 w 231"/>
                  <a:gd name="T23" fmla="*/ 528 h 454"/>
                  <a:gd name="T24" fmla="*/ 108 w 231"/>
                  <a:gd name="T25" fmla="*/ 572 h 454"/>
                  <a:gd name="T26" fmla="*/ 124 w 231"/>
                  <a:gd name="T27" fmla="*/ 587 h 454"/>
                  <a:gd name="T28" fmla="*/ 177 w 231"/>
                  <a:gd name="T29" fmla="*/ 578 h 454"/>
                  <a:gd name="T30" fmla="*/ 257 w 231"/>
                  <a:gd name="T31" fmla="*/ 572 h 454"/>
                  <a:gd name="T32" fmla="*/ 297 w 231"/>
                  <a:gd name="T33" fmla="*/ 578 h 454"/>
                  <a:gd name="T34" fmla="*/ 318 w 231"/>
                  <a:gd name="T35" fmla="*/ 596 h 454"/>
                  <a:gd name="T36" fmla="*/ 318 w 231"/>
                  <a:gd name="T37" fmla="*/ 615 h 454"/>
                  <a:gd name="T38" fmla="*/ 286 w 231"/>
                  <a:gd name="T39" fmla="*/ 636 h 454"/>
                  <a:gd name="T40" fmla="*/ 255 w 231"/>
                  <a:gd name="T41" fmla="*/ 645 h 454"/>
                  <a:gd name="T42" fmla="*/ 174 w 231"/>
                  <a:gd name="T43" fmla="*/ 627 h 454"/>
                  <a:gd name="T44" fmla="*/ 137 w 231"/>
                  <a:gd name="T45" fmla="*/ 627 h 454"/>
                  <a:gd name="T46" fmla="*/ 102 w 231"/>
                  <a:gd name="T47" fmla="*/ 639 h 454"/>
                  <a:gd name="T48" fmla="*/ 76 w 231"/>
                  <a:gd name="T49" fmla="*/ 639 h 454"/>
                  <a:gd name="T50" fmla="*/ 36 w 231"/>
                  <a:gd name="T51" fmla="*/ 621 h 454"/>
                  <a:gd name="T52" fmla="*/ 40 w 231"/>
                  <a:gd name="T53" fmla="*/ 591 h 454"/>
                  <a:gd name="T54" fmla="*/ 48 w 231"/>
                  <a:gd name="T55" fmla="*/ 570 h 454"/>
                  <a:gd name="T56" fmla="*/ 63 w 231"/>
                  <a:gd name="T57" fmla="*/ 535 h 454"/>
                  <a:gd name="T58" fmla="*/ 72 w 231"/>
                  <a:gd name="T59" fmla="*/ 504 h 454"/>
                  <a:gd name="T60" fmla="*/ 81 w 231"/>
                  <a:gd name="T61" fmla="*/ 443 h 454"/>
                  <a:gd name="T62" fmla="*/ 95 w 231"/>
                  <a:gd name="T63" fmla="*/ 377 h 454"/>
                  <a:gd name="T64" fmla="*/ 124 w 231"/>
                  <a:gd name="T65" fmla="*/ 323 h 454"/>
                  <a:gd name="T66" fmla="*/ 108 w 231"/>
                  <a:gd name="T67" fmla="*/ 280 h 454"/>
                  <a:gd name="T68" fmla="*/ 63 w 231"/>
                  <a:gd name="T69" fmla="*/ 184 h 454"/>
                  <a:gd name="T70" fmla="*/ 13 w 231"/>
                  <a:gd name="T71" fmla="*/ 99 h 454"/>
                  <a:gd name="T72" fmla="*/ 0 w 231"/>
                  <a:gd name="T73" fmla="*/ 57 h 454"/>
                  <a:gd name="T74" fmla="*/ 18 w 231"/>
                  <a:gd name="T75" fmla="*/ 24 h 4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454"/>
                  <a:gd name="T116" fmla="*/ 231 w 231"/>
                  <a:gd name="T117" fmla="*/ 454 h 4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454">
                    <a:moveTo>
                      <a:pt x="13" y="17"/>
                    </a:moveTo>
                    <a:lnTo>
                      <a:pt x="35" y="0"/>
                    </a:lnTo>
                    <a:lnTo>
                      <a:pt x="56" y="4"/>
                    </a:lnTo>
                    <a:lnTo>
                      <a:pt x="77" y="18"/>
                    </a:lnTo>
                    <a:lnTo>
                      <a:pt x="95" y="61"/>
                    </a:lnTo>
                    <a:lnTo>
                      <a:pt x="120" y="133"/>
                    </a:lnTo>
                    <a:lnTo>
                      <a:pt x="133" y="197"/>
                    </a:lnTo>
                    <a:lnTo>
                      <a:pt x="135" y="241"/>
                    </a:lnTo>
                    <a:lnTo>
                      <a:pt x="129" y="262"/>
                    </a:lnTo>
                    <a:lnTo>
                      <a:pt x="117" y="295"/>
                    </a:lnTo>
                    <a:lnTo>
                      <a:pt x="98" y="333"/>
                    </a:lnTo>
                    <a:lnTo>
                      <a:pt x="82" y="372"/>
                    </a:lnTo>
                    <a:lnTo>
                      <a:pt x="78" y="403"/>
                    </a:lnTo>
                    <a:lnTo>
                      <a:pt x="90" y="414"/>
                    </a:lnTo>
                    <a:lnTo>
                      <a:pt x="129" y="407"/>
                    </a:lnTo>
                    <a:lnTo>
                      <a:pt x="187" y="403"/>
                    </a:lnTo>
                    <a:lnTo>
                      <a:pt x="216" y="407"/>
                    </a:lnTo>
                    <a:lnTo>
                      <a:pt x="231" y="420"/>
                    </a:lnTo>
                    <a:lnTo>
                      <a:pt x="231" y="433"/>
                    </a:lnTo>
                    <a:lnTo>
                      <a:pt x="208" y="448"/>
                    </a:lnTo>
                    <a:lnTo>
                      <a:pt x="185" y="454"/>
                    </a:lnTo>
                    <a:lnTo>
                      <a:pt x="126" y="441"/>
                    </a:lnTo>
                    <a:lnTo>
                      <a:pt x="100" y="441"/>
                    </a:lnTo>
                    <a:lnTo>
                      <a:pt x="74" y="450"/>
                    </a:lnTo>
                    <a:lnTo>
                      <a:pt x="55" y="450"/>
                    </a:lnTo>
                    <a:lnTo>
                      <a:pt x="26" y="437"/>
                    </a:lnTo>
                    <a:lnTo>
                      <a:pt x="29" y="416"/>
                    </a:lnTo>
                    <a:lnTo>
                      <a:pt x="35" y="401"/>
                    </a:lnTo>
                    <a:lnTo>
                      <a:pt x="46" y="377"/>
                    </a:lnTo>
                    <a:lnTo>
                      <a:pt x="52" y="355"/>
                    </a:lnTo>
                    <a:lnTo>
                      <a:pt x="59" y="312"/>
                    </a:lnTo>
                    <a:lnTo>
                      <a:pt x="69" y="265"/>
                    </a:lnTo>
                    <a:lnTo>
                      <a:pt x="90" y="227"/>
                    </a:lnTo>
                    <a:lnTo>
                      <a:pt x="78" y="197"/>
                    </a:lnTo>
                    <a:lnTo>
                      <a:pt x="46" y="129"/>
                    </a:lnTo>
                    <a:lnTo>
                      <a:pt x="9" y="70"/>
                    </a:lnTo>
                    <a:lnTo>
                      <a:pt x="0" y="40"/>
                    </a:lnTo>
                    <a:lnTo>
                      <a:pt x="13" y="17"/>
                    </a:lnTo>
                    <a:close/>
                  </a:path>
                </a:pathLst>
              </a:custGeom>
              <a:solidFill>
                <a:srgbClr val="66FFFF"/>
              </a:solidFill>
              <a:ln w="9525">
                <a:noFill/>
                <a:round/>
                <a:headEnd/>
                <a:tailEnd/>
              </a:ln>
            </p:spPr>
            <p:txBody>
              <a:bodyPr/>
              <a:lstStyle/>
              <a:p>
                <a:endParaRPr lang="en-IN"/>
              </a:p>
            </p:txBody>
          </p:sp>
        </p:grpSp>
        <p:sp>
          <p:nvSpPr>
            <p:cNvPr id="46088" name="WordArt 21"/>
            <p:cNvSpPr>
              <a:spLocks noChangeArrowheads="1" noChangeShapeType="1" noTextEdit="1"/>
            </p:cNvSpPr>
            <p:nvPr/>
          </p:nvSpPr>
          <p:spPr bwMode="auto">
            <a:xfrm rot="395369">
              <a:off x="1584" y="864"/>
              <a:ext cx="960" cy="288"/>
            </a:xfrm>
            <a:prstGeom prst="rect">
              <a:avLst/>
            </a:prstGeom>
          </p:spPr>
          <p:txBody>
            <a:bodyPr wrap="none" fromWordArt="1">
              <a:prstTxWarp prst="textPlain">
                <a:avLst>
                  <a:gd name="adj" fmla="val 50000"/>
                </a:avLst>
              </a:prstTxWarp>
            </a:bodyPr>
            <a:lstStyle/>
            <a:p>
              <a:pPr algn="ctr"/>
              <a:r>
                <a:rPr lang="en-IN" sz="3600" kern="10" spc="720">
                  <a:ln w="12700">
                    <a:noFill/>
                    <a:round/>
                    <a:headEnd/>
                    <a:tailEnd/>
                  </a:ln>
                  <a:solidFill>
                    <a:srgbClr val="FF3300"/>
                  </a:solidFill>
                  <a:effectLst>
                    <a:outerShdw dist="45791" dir="2021404" algn="ctr" rotWithShape="0">
                      <a:schemeClr val="tx1"/>
                    </a:outerShdw>
                  </a:effectLst>
                  <a:latin typeface="Arial Black"/>
                </a:rPr>
                <a:t>REMEMBER!</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RICOCHET.WAV"/>
                                        </p:tgtEl>
                                      </p:cMediaNode>
                                    </p:audio>
                                  </p:subTnLst>
                                </p:cTn>
                              </p:par>
                            </p:childTnLst>
                          </p:cTn>
                        </p:par>
                        <p:par>
                          <p:cTn id="7" fill="hold">
                            <p:stCondLst>
                              <p:cond delay="500"/>
                            </p:stCondLst>
                            <p:childTnLst>
                              <p:par>
                                <p:cTn id="8" presetID="12" presetClass="entr" presetSubtype="2" fill="hold" grpId="0" nodeType="afterEffect">
                                  <p:stCondLst>
                                    <p:cond delay="0"/>
                                  </p:stCondLst>
                                  <p:childTnLst>
                                    <p:set>
                                      <p:cBhvr>
                                        <p:cTn id="9" dur="1" fill="hold">
                                          <p:stCondLst>
                                            <p:cond delay="0"/>
                                          </p:stCondLst>
                                        </p:cTn>
                                        <p:tgtEl>
                                          <p:spTgt spid="16401"/>
                                        </p:tgtEl>
                                        <p:attrNameLst>
                                          <p:attrName>style.visibility</p:attrName>
                                        </p:attrNameLst>
                                      </p:cBhvr>
                                      <p:to>
                                        <p:strVal val="visible"/>
                                      </p:to>
                                    </p:set>
                                    <p:animEffect transition="in" filter="slide(fromRight)">
                                      <p:cBhvr>
                                        <p:cTn id="10" dur="500"/>
                                        <p:tgtEl>
                                          <p:spTgt spid="16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76200"/>
            <a:ext cx="8001000" cy="2092881"/>
          </a:xfrm>
          <a:prstGeom prst="rect">
            <a:avLst/>
          </a:prstGeom>
        </p:spPr>
        <p:txBody>
          <a:bodyPr wrap="square">
            <a:spAutoFit/>
          </a:bodyPr>
          <a:lstStyle/>
          <a:p>
            <a:pPr>
              <a:spcBef>
                <a:spcPts val="400"/>
              </a:spcBef>
              <a:buClr>
                <a:schemeClr val="tx1"/>
              </a:buClr>
              <a:buSzPts val="3200"/>
            </a:pPr>
            <a:endParaRPr lang="en-US" sz="3200" dirty="0" smtClean="0">
              <a:latin typeface="Times New Roman" pitchFamily="18" charset="0"/>
              <a:cs typeface="Times New Roman" pitchFamily="18" charset="0"/>
            </a:endParaRPr>
          </a:p>
          <a:p>
            <a:pPr>
              <a:spcBef>
                <a:spcPts val="400"/>
              </a:spcBef>
              <a:buClr>
                <a:schemeClr val="tx1"/>
              </a:buClr>
              <a:buSzPts val="3200"/>
            </a:pPr>
            <a:endParaRPr lang="en-US" sz="3200" dirty="0" smtClean="0">
              <a:latin typeface="Times New Roman" pitchFamily="18" charset="0"/>
              <a:cs typeface="Times New Roman" pitchFamily="18" charset="0"/>
            </a:endParaRPr>
          </a:p>
          <a:p>
            <a:pPr>
              <a:spcBef>
                <a:spcPts val="400"/>
              </a:spcBef>
              <a:buClr>
                <a:schemeClr val="tx1"/>
              </a:buClr>
              <a:buSzPts val="2800"/>
            </a:pPr>
            <a:endParaRPr lang="en-US" sz="2800" dirty="0" smtClean="0">
              <a:latin typeface="Times New Roman" pitchFamily="18" charset="0"/>
              <a:cs typeface="Times New Roman" pitchFamily="18" charset="0"/>
            </a:endParaRPr>
          </a:p>
          <a:p>
            <a:pPr>
              <a:spcBef>
                <a:spcPts val="400"/>
              </a:spcBef>
              <a:buClr>
                <a:schemeClr val="tx1"/>
              </a:buClr>
              <a:buSzPts val="2800"/>
              <a:buFont typeface="Arial" pitchFamily="34" charset="0"/>
              <a:buChar char="–"/>
            </a:pPr>
            <a:r>
              <a:rPr lang="en-US" sz="2800" dirty="0" smtClean="0">
                <a:latin typeface="Times New Roman" pitchFamily="18" charset="0"/>
                <a:cs typeface="Times New Roman" pitchFamily="18" charset="0"/>
              </a:rPr>
              <a:t>    zones of dentinal caries</a:t>
            </a:r>
            <a:endParaRPr lang="en-US" sz="2400" dirty="0">
              <a:latin typeface="Times New Roman" pitchFamily="18" charset="0"/>
              <a:cs typeface="Times New Roman" pitchFamily="18" charset="0"/>
            </a:endParaRPr>
          </a:p>
        </p:txBody>
      </p:sp>
      <p:sp>
        <p:nvSpPr>
          <p:cNvPr id="3" name="Rectangle 2"/>
          <p:cNvSpPr/>
          <p:nvPr/>
        </p:nvSpPr>
        <p:spPr>
          <a:xfrm>
            <a:off x="3048000" y="304800"/>
            <a:ext cx="2971800" cy="707886"/>
          </a:xfrm>
          <a:prstGeom prst="rect">
            <a:avLst/>
          </a:prstGeom>
        </p:spPr>
        <p:txBody>
          <a:bodyPr wrap="square">
            <a:spAutoFit/>
          </a:bodyPr>
          <a:lstStyle/>
          <a:p>
            <a:pPr>
              <a:spcBef>
                <a:spcPts val="400"/>
              </a:spcBef>
              <a:buClr>
                <a:schemeClr val="tx1"/>
              </a:buClr>
              <a:buSzPts val="3200"/>
            </a:pPr>
            <a:r>
              <a:rPr lang="en-US" sz="4000" b="1" dirty="0" smtClean="0">
                <a:latin typeface="Times New Roman" pitchFamily="18" charset="0"/>
                <a:cs typeface="Times New Roman" pitchFamily="18" charset="0"/>
              </a:rPr>
              <a:t>SUMMARY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nvSpPr>
        <p:spPr bwMode="auto">
          <a:xfrm>
            <a:off x="685800" y="152400"/>
            <a:ext cx="7772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73050" indent="-273050">
              <a:lnSpc>
                <a:spcPct val="150000"/>
              </a:lnSpc>
              <a:buClr>
                <a:schemeClr val="accent1"/>
              </a:buClr>
              <a:buSzPct val="70000"/>
              <a:buFont typeface="Wingdings 2" pitchFamily="18" charset="2"/>
              <a:buChar char=""/>
            </a:pPr>
            <a:r>
              <a:rPr lang="en-US" sz="4000" dirty="0" smtClean="0">
                <a:solidFill>
                  <a:srgbClr val="FF0000"/>
                </a:solidFill>
                <a:latin typeface="Times New Roman" pitchFamily="18" charset="0"/>
                <a:cs typeface="Times New Roman" pitchFamily="18" charset="0"/>
              </a:rPr>
              <a:t>BIBLIOGRAPHY</a:t>
            </a:r>
          </a:p>
          <a:p>
            <a:pPr marL="273050" indent="-273050">
              <a:lnSpc>
                <a:spcPct val="150000"/>
              </a:lnSpc>
              <a:buClr>
                <a:schemeClr val="accent1"/>
              </a:buClr>
              <a:buSzPct val="70000"/>
              <a:buFont typeface="Wingdings 2" pitchFamily="18" charset="2"/>
              <a:buChar char=""/>
            </a:pPr>
            <a:r>
              <a:rPr lang="en-US" sz="2800" dirty="0" smtClean="0">
                <a:latin typeface="Times New Roman" pitchFamily="18" charset="0"/>
                <a:cs typeface="Times New Roman" pitchFamily="18" charset="0"/>
              </a:rPr>
              <a:t>Text book of oral pathology Shafer's, 5 &amp; 6</a:t>
            </a:r>
            <a:r>
              <a:rPr lang="en-US" sz="2800" baseline="30000" dirty="0"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edition</a:t>
            </a:r>
          </a:p>
          <a:p>
            <a:pPr marL="273050" indent="-273050">
              <a:lnSpc>
                <a:spcPct val="150000"/>
              </a:lnSpc>
              <a:buClr>
                <a:schemeClr val="accent1"/>
              </a:buClr>
              <a:buSzPct val="70000"/>
              <a:buFont typeface="Wingdings 2" pitchFamily="18" charset="2"/>
              <a:buChar char=""/>
            </a:pPr>
            <a:r>
              <a:rPr lang="en-US" sz="2800" dirty="0" smtClean="0">
                <a:latin typeface="Times New Roman" pitchFamily="18" charset="0"/>
                <a:cs typeface="Times New Roman" pitchFamily="18" charset="0"/>
              </a:rPr>
              <a:t>Color Atlas of Oral Diseases Cawson, R.  2</a:t>
            </a:r>
            <a:r>
              <a:rPr lang="en-US" sz="2800" baseline="30000" dirty="0" smtClean="0">
                <a:latin typeface="Times New Roman" pitchFamily="18" charset="0"/>
                <a:cs typeface="Times New Roman" pitchFamily="18" charset="0"/>
              </a:rPr>
              <a:t>nd</a:t>
            </a:r>
            <a:r>
              <a:rPr lang="en-US" sz="2800" dirty="0" smtClean="0">
                <a:latin typeface="Times New Roman" pitchFamily="18" charset="0"/>
                <a:cs typeface="Times New Roman" pitchFamily="18" charset="0"/>
              </a:rPr>
              <a:t> edition</a:t>
            </a:r>
          </a:p>
          <a:p>
            <a:pPr marL="273050" indent="-273050">
              <a:lnSpc>
                <a:spcPct val="150000"/>
              </a:lnSpc>
              <a:buClr>
                <a:schemeClr val="accent1"/>
              </a:buClr>
              <a:buSzPct val="70000"/>
              <a:buFont typeface="Wingdings 2" pitchFamily="18" charset="2"/>
              <a:buChar char=""/>
            </a:pPr>
            <a:r>
              <a:rPr lang="en-US" sz="2800" dirty="0" smtClean="0">
                <a:latin typeface="Times New Roman" pitchFamily="18" charset="0"/>
                <a:cs typeface="Times New Roman" pitchFamily="18" charset="0"/>
              </a:rPr>
              <a:t>Oral  and Maxillofacial Pathology Neville, Brad W.  2</a:t>
            </a:r>
            <a:r>
              <a:rPr lang="en-US" sz="2800" baseline="30000" dirty="0" smtClean="0">
                <a:latin typeface="Times New Roman" pitchFamily="18" charset="0"/>
                <a:cs typeface="Times New Roman" pitchFamily="18" charset="0"/>
              </a:rPr>
              <a:t>nd</a:t>
            </a:r>
            <a:r>
              <a:rPr lang="en-US" sz="2800" dirty="0" smtClean="0">
                <a:latin typeface="Times New Roman" pitchFamily="18" charset="0"/>
                <a:cs typeface="Times New Roman" pitchFamily="18" charset="0"/>
              </a:rPr>
              <a:t> </a:t>
            </a:r>
          </a:p>
          <a:p>
            <a:pPr marL="273050" indent="-273050">
              <a:lnSpc>
                <a:spcPct val="150000"/>
              </a:lnSpc>
              <a:buClr>
                <a:schemeClr val="accent1"/>
              </a:buClr>
              <a:buSzPct val="70000"/>
              <a:buFont typeface="Wingdings 2" pitchFamily="18" charset="2"/>
              <a:buChar char=""/>
            </a:pPr>
            <a:r>
              <a:rPr lang="en-US" sz="2800" dirty="0" smtClean="0">
                <a:latin typeface="Times New Roman" pitchFamily="18" charset="0"/>
                <a:cs typeface="Times New Roman" pitchFamily="18" charset="0"/>
              </a:rPr>
              <a:t>Lucas’s Pathology Of Tumor’s of the Oral Tissues Cawson, R. A., Bennie, W. H 5</a:t>
            </a:r>
            <a:r>
              <a:rPr lang="en-US" sz="2800" baseline="30000" dirty="0"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edition</a:t>
            </a:r>
          </a:p>
          <a:p>
            <a:pPr marL="273050" indent="-273050">
              <a:buClr>
                <a:srgbClr val="0BD0D9"/>
              </a:buClr>
              <a:buSzPct val="95000"/>
              <a:buFont typeface="Wingdings 2" pitchFamily="18" charset="2"/>
              <a:buChar char=""/>
            </a:pPr>
            <a:endParaRPr lang="en-US" sz="2800" dirty="0" smtClean="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143125"/>
            <a:ext cx="7772400" cy="1362075"/>
          </a:xfrm>
        </p:spPr>
        <p:txBody>
          <a:bodyPr rtlCol="0">
            <a:normAutofit/>
          </a:bodyPr>
          <a:lstStyle/>
          <a:p>
            <a:pPr fontAlgn="auto">
              <a:spcAft>
                <a:spcPts val="0"/>
              </a:spcAft>
              <a:defRPr/>
            </a:pPr>
            <a:r>
              <a:rPr lang="en-US" sz="6600" dirty="0" smtClean="0">
                <a:latin typeface="Times New Roman" pitchFamily="18" charset="0"/>
                <a:cs typeface="Times New Roman" pitchFamily="18" charset="0"/>
              </a:rPr>
              <a:t>Thank  you</a:t>
            </a:r>
            <a:endParaRPr lang="en-IN" sz="6600" dirty="0" smtClean="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1143000"/>
          </a:xfrm>
        </p:spPr>
        <p:txBody>
          <a:bodyPr>
            <a:normAutofit/>
          </a:bodyPr>
          <a:lstStyle/>
          <a:p>
            <a:r>
              <a:rPr lang="en-US" sz="4000" b="1" dirty="0" smtClean="0">
                <a:solidFill>
                  <a:schemeClr val="hlink"/>
                </a:solidFill>
                <a:latin typeface="Times New Roman" pitchFamily="18" charset="0"/>
                <a:cs typeface="Times New Roman" pitchFamily="18" charset="0"/>
              </a:rPr>
              <a:t>ZONE 1:Normal dentin</a:t>
            </a:r>
          </a:p>
        </p:txBody>
      </p:sp>
      <p:sp>
        <p:nvSpPr>
          <p:cNvPr id="158723" name="Rectangle 3"/>
          <p:cNvSpPr>
            <a:spLocks noGrp="1" noChangeArrowheads="1"/>
          </p:cNvSpPr>
          <p:nvPr>
            <p:ph type="body" sz="half" idx="1"/>
          </p:nvPr>
        </p:nvSpPr>
        <p:spPr>
          <a:xfrm>
            <a:off x="152400" y="1295400"/>
            <a:ext cx="5486400" cy="5257800"/>
          </a:xfrm>
          <a:solidFill>
            <a:schemeClr val="accent1">
              <a:lumMod val="20000"/>
              <a:lumOff val="80000"/>
            </a:schemeClr>
          </a:solidFill>
          <a:ln w="28575">
            <a:solidFill>
              <a:schemeClr val="tx1"/>
            </a:solidFill>
          </a:ln>
        </p:spPr>
        <p:txBody>
          <a:bodyPr rtlCol="0">
            <a:normAutofit/>
          </a:bodyPr>
          <a:lstStyle/>
          <a:p>
            <a:pPr algn="just" fontAlgn="auto">
              <a:lnSpc>
                <a:spcPct val="150000"/>
              </a:lnSpc>
              <a:spcAft>
                <a:spcPts val="0"/>
              </a:spcAft>
              <a:defRPr/>
            </a:pPr>
            <a:r>
              <a:rPr lang="en-US" sz="2400" dirty="0" smtClean="0">
                <a:latin typeface="Times New Roman" pitchFamily="18" charset="0"/>
                <a:cs typeface="Times New Roman" pitchFamily="18" charset="0"/>
              </a:rPr>
              <a:t>Deepest area  is normal dentin which  has tubules with </a:t>
            </a:r>
            <a:r>
              <a:rPr lang="en-US" sz="2400" dirty="0" err="1" smtClean="0">
                <a:latin typeface="Times New Roman" pitchFamily="18" charset="0"/>
                <a:cs typeface="Times New Roman" pitchFamily="18" charset="0"/>
              </a:rPr>
              <a:t>Odontoblastic</a:t>
            </a:r>
            <a:r>
              <a:rPr lang="en-US" sz="2400" dirty="0" smtClean="0">
                <a:latin typeface="Times New Roman" pitchFamily="18" charset="0"/>
                <a:cs typeface="Times New Roman" pitchFamily="18" charset="0"/>
              </a:rPr>
              <a:t> process that are smooth and no crystals in the lumens.</a:t>
            </a:r>
          </a:p>
          <a:p>
            <a:pPr algn="just" fontAlgn="auto">
              <a:lnSpc>
                <a:spcPct val="150000"/>
              </a:lnSpc>
              <a:spcAft>
                <a:spcPts val="0"/>
              </a:spcAft>
              <a:defRPr/>
            </a:pPr>
            <a:endParaRPr lang="en-US" sz="2400" dirty="0" smtClean="0">
              <a:latin typeface="Times New Roman" pitchFamily="18" charset="0"/>
              <a:cs typeface="Times New Roman" pitchFamily="18" charset="0"/>
            </a:endParaRPr>
          </a:p>
          <a:p>
            <a:pPr algn="just" fontAlgn="auto">
              <a:lnSpc>
                <a:spcPct val="150000"/>
              </a:lnSpc>
              <a:spcAft>
                <a:spcPts val="0"/>
              </a:spcAft>
              <a:defRPr/>
            </a:pPr>
            <a:r>
              <a:rPr lang="en-US" sz="2400" dirty="0" smtClean="0">
                <a:latin typeface="Times New Roman" pitchFamily="18" charset="0"/>
                <a:cs typeface="Times New Roman" pitchFamily="18" charset="0"/>
              </a:rPr>
              <a:t>The inter tubular dentin has normal cross  banded collagen and normal dense apatite crystals.</a:t>
            </a:r>
          </a:p>
          <a:p>
            <a:pPr algn="just" fontAlgn="auto">
              <a:lnSpc>
                <a:spcPct val="150000"/>
              </a:lnSpc>
              <a:spcAft>
                <a:spcPts val="0"/>
              </a:spcAft>
              <a:defRPr/>
            </a:pPr>
            <a:endParaRPr lang="en-US" sz="2400" dirty="0" smtClean="0">
              <a:latin typeface="Times New Roman" pitchFamily="18" charset="0"/>
              <a:cs typeface="Times New Roman" pitchFamily="18" charset="0"/>
            </a:endParaRPr>
          </a:p>
          <a:p>
            <a:pPr fontAlgn="auto">
              <a:lnSpc>
                <a:spcPct val="150000"/>
              </a:lnSpc>
              <a:spcAft>
                <a:spcPts val="0"/>
              </a:spcAft>
              <a:defRPr/>
            </a:pPr>
            <a:endParaRPr lang="en-US" sz="2400" dirty="0" smtClean="0">
              <a:latin typeface="Times New Roman" pitchFamily="18" charset="0"/>
              <a:cs typeface="Times New Roman" pitchFamily="18" charset="0"/>
            </a:endParaRPr>
          </a:p>
          <a:p>
            <a:pPr fontAlgn="auto">
              <a:lnSpc>
                <a:spcPct val="150000"/>
              </a:lnSpc>
              <a:spcAft>
                <a:spcPts val="0"/>
              </a:spcAft>
              <a:defRPr/>
            </a:pPr>
            <a:endParaRPr lang="en-US" sz="2400" dirty="0" smtClean="0">
              <a:latin typeface="Times New Roman" pitchFamily="18" charset="0"/>
              <a:cs typeface="Times New Roman" pitchFamily="18" charset="0"/>
            </a:endParaRPr>
          </a:p>
        </p:txBody>
      </p:sp>
      <p:pic>
        <p:nvPicPr>
          <p:cNvPr id="83972" name="Picture 4" descr="scan0012"/>
          <p:cNvPicPr>
            <a:picLocks noGrp="1" noChangeAspect="1" noChangeArrowheads="1"/>
          </p:cNvPicPr>
          <p:nvPr>
            <p:ph sz="half" idx="2"/>
          </p:nvPr>
        </p:nvPicPr>
        <p:blipFill>
          <a:blip r:embed="rId2" cstate="print"/>
          <a:srcRect l="14069" t="13673" r="65384" b="61147"/>
          <a:stretch>
            <a:fillRect/>
          </a:stretch>
        </p:blipFill>
        <p:spPr>
          <a:xfrm>
            <a:off x="6324600" y="1295400"/>
            <a:ext cx="2819400" cy="4267200"/>
          </a:xfrm>
          <a:ln w="28575">
            <a:solidFill>
              <a:schemeClr val="tx1"/>
            </a:solidFill>
          </a:ln>
        </p:spPr>
      </p:pic>
      <p:sp>
        <p:nvSpPr>
          <p:cNvPr id="26629" name="Line 6"/>
          <p:cNvSpPr>
            <a:spLocks noChangeShapeType="1"/>
          </p:cNvSpPr>
          <p:nvPr/>
        </p:nvSpPr>
        <p:spPr bwMode="auto">
          <a:xfrm>
            <a:off x="6019800" y="1143000"/>
            <a:ext cx="1600200" cy="2590800"/>
          </a:xfrm>
          <a:prstGeom prst="line">
            <a:avLst/>
          </a:prstGeom>
          <a:noFill/>
          <a:ln w="57150">
            <a:solidFill>
              <a:schemeClr val="tx1"/>
            </a:solidFill>
            <a:round/>
            <a:headEnd/>
            <a:tailEnd type="triangle" w="med" len="med"/>
          </a:ln>
        </p:spPr>
        <p:txBody>
          <a:bodyPr/>
          <a:lstStyle/>
          <a:p>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3972"/>
                                        </p:tgtEl>
                                        <p:attrNameLst>
                                          <p:attrName>style.visibility</p:attrName>
                                        </p:attrNameLst>
                                      </p:cBhvr>
                                      <p:to>
                                        <p:strVal val="visible"/>
                                      </p:to>
                                    </p:set>
                                    <p:animEffect transition="in" filter="checkerboard(across)">
                                      <p:cBhvr>
                                        <p:cTn id="7" dur="500"/>
                                        <p:tgtEl>
                                          <p:spTgt spid="83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838200" y="914400"/>
            <a:ext cx="7391400" cy="3246530"/>
          </a:xfrm>
          <a:prstGeom prst="rect">
            <a:avLst/>
          </a:prstGeom>
          <a:noFill/>
          <a:ln w="9525">
            <a:noFill/>
            <a:miter lim="800000"/>
            <a:headEnd/>
            <a:tailEnd/>
          </a:ln>
        </p:spPr>
        <p:txBody>
          <a:bodyPr>
            <a:spAutoFit/>
          </a:bodyPr>
          <a:lstStyle/>
          <a:p>
            <a:pPr algn="just">
              <a:lnSpc>
                <a:spcPct val="150000"/>
              </a:lnSpc>
              <a:buFont typeface="Arial" pitchFamily="34" charset="0"/>
              <a:buChar char="•"/>
            </a:pPr>
            <a:r>
              <a:rPr lang="en-US" sz="2800" dirty="0">
                <a:latin typeface="Times New Roman" pitchFamily="18" charset="0"/>
                <a:cs typeface="Times New Roman" pitchFamily="18" charset="0"/>
              </a:rPr>
              <a:t>  No bacteria in the tubules.</a:t>
            </a:r>
          </a:p>
          <a:p>
            <a:pPr algn="just">
              <a:lnSpc>
                <a:spcPct val="150000"/>
              </a:lnSpc>
            </a:pPr>
            <a:endParaRPr lang="en-US" sz="2800" dirty="0">
              <a:latin typeface="Times New Roman" pitchFamily="18" charset="0"/>
              <a:cs typeface="Times New Roman" pitchFamily="18" charset="0"/>
            </a:endParaRPr>
          </a:p>
          <a:p>
            <a:pPr algn="just">
              <a:lnSpc>
                <a:spcPct val="150000"/>
              </a:lnSpc>
              <a:buFont typeface="Arial" pitchFamily="34" charset="0"/>
              <a:buChar char="•"/>
            </a:pPr>
            <a:r>
              <a:rPr lang="en-US" sz="2800" dirty="0">
                <a:latin typeface="Times New Roman" pitchFamily="18" charset="0"/>
                <a:cs typeface="Times New Roman" pitchFamily="18" charset="0"/>
              </a:rPr>
              <a:t>  Stimulation of dentin (e.g.: by osmotic gradient, a bur, a dragging instrument or air blow) produces a sharp pain.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1143000"/>
          </a:xfrm>
        </p:spPr>
        <p:txBody>
          <a:bodyPr>
            <a:normAutofit/>
          </a:bodyPr>
          <a:lstStyle/>
          <a:p>
            <a:r>
              <a:rPr lang="en-US" sz="4000" b="1" dirty="0" smtClean="0">
                <a:solidFill>
                  <a:schemeClr val="hlink"/>
                </a:solidFill>
                <a:latin typeface="Times New Roman" pitchFamily="18" charset="0"/>
                <a:cs typeface="Times New Roman" pitchFamily="18" charset="0"/>
              </a:rPr>
              <a:t>ZONE 2:Subtransparent dentin</a:t>
            </a:r>
          </a:p>
        </p:txBody>
      </p:sp>
      <p:sp>
        <p:nvSpPr>
          <p:cNvPr id="159747" name="Rectangle 3"/>
          <p:cNvSpPr>
            <a:spLocks noGrp="1" noChangeArrowheads="1"/>
          </p:cNvSpPr>
          <p:nvPr>
            <p:ph type="body" sz="half" idx="1"/>
          </p:nvPr>
        </p:nvSpPr>
        <p:spPr>
          <a:xfrm>
            <a:off x="76200" y="1524000"/>
            <a:ext cx="5486400" cy="4800600"/>
          </a:xfrm>
          <a:solidFill>
            <a:schemeClr val="accent1">
              <a:lumMod val="20000"/>
              <a:lumOff val="80000"/>
            </a:schemeClr>
          </a:solidFill>
          <a:ln w="28575">
            <a:solidFill>
              <a:schemeClr val="tx1"/>
            </a:solidFill>
          </a:ln>
        </p:spPr>
        <p:txBody>
          <a:bodyPr rtlCol="0">
            <a:normAutofit lnSpcReduction="10000"/>
          </a:bodyPr>
          <a:lstStyle/>
          <a:p>
            <a:pPr algn="just" fontAlgn="auto">
              <a:lnSpc>
                <a:spcPct val="90000"/>
              </a:lnSpc>
              <a:spcAft>
                <a:spcPts val="0"/>
              </a:spcAft>
              <a:defRPr/>
            </a:pPr>
            <a:r>
              <a:rPr lang="en-US" sz="2400" dirty="0" smtClean="0">
                <a:latin typeface="Times New Roman" pitchFamily="18" charset="0"/>
                <a:cs typeface="Times New Roman" pitchFamily="18" charset="0"/>
              </a:rPr>
              <a:t>zone of demineralization  of the inter  tubular dentin and initial formation of very fine crystals in the  tubule  lumen at the advancing  front.</a:t>
            </a:r>
          </a:p>
          <a:p>
            <a:pPr algn="just" fontAlgn="auto">
              <a:lnSpc>
                <a:spcPct val="90000"/>
              </a:lnSpc>
              <a:spcAft>
                <a:spcPts val="0"/>
              </a:spcAft>
              <a:buFont typeface="Wingdings" pitchFamily="2" charset="2"/>
              <a:buNone/>
              <a:defRPr/>
            </a:pPr>
            <a:endParaRPr lang="en-US" sz="2400" dirty="0" smtClean="0">
              <a:latin typeface="Times New Roman" pitchFamily="18" charset="0"/>
              <a:cs typeface="Times New Roman" pitchFamily="18" charset="0"/>
            </a:endParaRPr>
          </a:p>
          <a:p>
            <a:pPr algn="just" fontAlgn="auto">
              <a:lnSpc>
                <a:spcPct val="90000"/>
              </a:lnSpc>
              <a:spcAft>
                <a:spcPts val="0"/>
              </a:spcAft>
              <a:defRPr/>
            </a:pPr>
            <a:r>
              <a:rPr lang="en-US" sz="2400" dirty="0" err="1" smtClean="0">
                <a:latin typeface="Times New Roman" pitchFamily="18" charset="0"/>
                <a:cs typeface="Times New Roman" pitchFamily="18" charset="0"/>
              </a:rPr>
              <a:t>Odontoblastic</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process damage is evident.</a:t>
            </a:r>
          </a:p>
          <a:p>
            <a:pPr algn="just" fontAlgn="auto">
              <a:lnSpc>
                <a:spcPct val="90000"/>
              </a:lnSpc>
              <a:spcAft>
                <a:spcPts val="0"/>
              </a:spcAft>
              <a:buFont typeface="Wingdings" pitchFamily="2" charset="2"/>
              <a:buNone/>
              <a:defRPr/>
            </a:pPr>
            <a:endParaRPr lang="en-US" sz="2400" dirty="0" smtClean="0">
              <a:latin typeface="Times New Roman" pitchFamily="18" charset="0"/>
              <a:cs typeface="Times New Roman" pitchFamily="18" charset="0"/>
            </a:endParaRPr>
          </a:p>
          <a:p>
            <a:pPr algn="just" fontAlgn="auto">
              <a:lnSpc>
                <a:spcPct val="90000"/>
              </a:lnSpc>
              <a:spcAft>
                <a:spcPts val="0"/>
              </a:spcAft>
              <a:defRPr/>
            </a:pPr>
            <a:r>
              <a:rPr lang="en-US" sz="2400" dirty="0" smtClean="0">
                <a:latin typeface="Times New Roman" pitchFamily="18" charset="0"/>
                <a:cs typeface="Times New Roman" pitchFamily="18" charset="0"/>
              </a:rPr>
              <a:t>No bacteria are found in this zone.</a:t>
            </a:r>
          </a:p>
          <a:p>
            <a:pPr algn="just" fontAlgn="auto">
              <a:lnSpc>
                <a:spcPct val="90000"/>
              </a:lnSpc>
              <a:spcAft>
                <a:spcPts val="0"/>
              </a:spcAft>
              <a:buFont typeface="Wingdings" pitchFamily="2" charset="2"/>
              <a:buNone/>
              <a:defRPr/>
            </a:pPr>
            <a:endParaRPr lang="en-US" sz="2400" dirty="0" smtClean="0">
              <a:latin typeface="Times New Roman" pitchFamily="18" charset="0"/>
              <a:cs typeface="Times New Roman" pitchFamily="18" charset="0"/>
            </a:endParaRPr>
          </a:p>
          <a:p>
            <a:pPr algn="just" fontAlgn="auto">
              <a:lnSpc>
                <a:spcPct val="90000"/>
              </a:lnSpc>
              <a:spcAft>
                <a:spcPts val="0"/>
              </a:spcAft>
              <a:defRPr/>
            </a:pPr>
            <a:r>
              <a:rPr lang="en-US" sz="2400" dirty="0" smtClean="0">
                <a:latin typeface="Times New Roman" pitchFamily="18" charset="0"/>
                <a:cs typeface="Times New Roman" pitchFamily="18" charset="0"/>
              </a:rPr>
              <a:t>Stimulation  of dentin produces pain.</a:t>
            </a:r>
          </a:p>
          <a:p>
            <a:pPr algn="just" fontAlgn="auto">
              <a:lnSpc>
                <a:spcPct val="90000"/>
              </a:lnSpc>
              <a:spcAft>
                <a:spcPts val="0"/>
              </a:spcAft>
              <a:buFont typeface="Wingdings" pitchFamily="2" charset="2"/>
              <a:buNone/>
              <a:defRPr/>
            </a:pPr>
            <a:endParaRPr lang="en-US" sz="2400" dirty="0" smtClean="0">
              <a:latin typeface="Times New Roman" pitchFamily="18" charset="0"/>
              <a:cs typeface="Times New Roman" pitchFamily="18" charset="0"/>
            </a:endParaRPr>
          </a:p>
          <a:p>
            <a:pPr fontAlgn="auto">
              <a:lnSpc>
                <a:spcPct val="90000"/>
              </a:lnSpc>
              <a:spcAft>
                <a:spcPts val="0"/>
              </a:spcAft>
              <a:defRPr/>
            </a:pPr>
            <a:r>
              <a:rPr lang="en-US" sz="2400" dirty="0" smtClean="0">
                <a:latin typeface="Times New Roman" pitchFamily="18" charset="0"/>
                <a:cs typeface="Times New Roman" pitchFamily="18" charset="0"/>
              </a:rPr>
              <a:t>Dentin is capable of </a:t>
            </a:r>
            <a:r>
              <a:rPr lang="en-US" sz="2400" dirty="0" err="1" smtClean="0">
                <a:latin typeface="Times New Roman" pitchFamily="18" charset="0"/>
                <a:cs typeface="Times New Roman" pitchFamily="18" charset="0"/>
              </a:rPr>
              <a:t>remineralization</a:t>
            </a:r>
            <a:r>
              <a:rPr lang="en-US" sz="2400" dirty="0" smtClean="0">
                <a:latin typeface="Times New Roman" pitchFamily="18" charset="0"/>
                <a:cs typeface="Times New Roman" pitchFamily="18" charset="0"/>
              </a:rPr>
              <a:t> </a:t>
            </a:r>
          </a:p>
          <a:p>
            <a:pPr fontAlgn="auto">
              <a:lnSpc>
                <a:spcPct val="90000"/>
              </a:lnSpc>
              <a:spcAft>
                <a:spcPts val="0"/>
              </a:spcAft>
              <a:defRPr/>
            </a:pPr>
            <a:endParaRPr lang="en-US" sz="2400" dirty="0" smtClean="0">
              <a:latin typeface="Times New Roman" pitchFamily="18" charset="0"/>
              <a:cs typeface="Times New Roman" pitchFamily="18" charset="0"/>
            </a:endParaRPr>
          </a:p>
        </p:txBody>
      </p:sp>
      <p:pic>
        <p:nvPicPr>
          <p:cNvPr id="84996" name="Picture 4" descr="scan0012"/>
          <p:cNvPicPr>
            <a:picLocks noGrp="1" noChangeAspect="1" noChangeArrowheads="1"/>
          </p:cNvPicPr>
          <p:nvPr>
            <p:ph sz="half" idx="2"/>
          </p:nvPr>
        </p:nvPicPr>
        <p:blipFill>
          <a:blip r:embed="rId2" cstate="print">
            <a:duotone>
              <a:prstClr val="black"/>
              <a:schemeClr val="accent4">
                <a:tint val="45000"/>
                <a:satMod val="400000"/>
              </a:schemeClr>
            </a:duotone>
          </a:blip>
          <a:srcRect l="62607" t="12895" r="12070" b="60196"/>
          <a:stretch>
            <a:fillRect/>
          </a:stretch>
        </p:blipFill>
        <p:spPr>
          <a:xfrm>
            <a:off x="6211887" y="1295400"/>
            <a:ext cx="2895600" cy="4343400"/>
          </a:xfrm>
          <a:ln w="28575">
            <a:solidFill>
              <a:schemeClr val="tx1"/>
            </a:solidFill>
          </a:ln>
        </p:spPr>
      </p:pic>
      <p:sp>
        <p:nvSpPr>
          <p:cNvPr id="28677" name="Line 6"/>
          <p:cNvSpPr>
            <a:spLocks noChangeShapeType="1"/>
          </p:cNvSpPr>
          <p:nvPr/>
        </p:nvSpPr>
        <p:spPr bwMode="auto">
          <a:xfrm>
            <a:off x="5715000" y="1143000"/>
            <a:ext cx="1143000" cy="2667000"/>
          </a:xfrm>
          <a:prstGeom prst="line">
            <a:avLst/>
          </a:prstGeom>
          <a:noFill/>
          <a:ln w="57150">
            <a:solidFill>
              <a:schemeClr val="tx1"/>
            </a:solidFill>
            <a:round/>
            <a:headEnd/>
            <a:tailEnd type="triangle" w="med" len="med"/>
          </a:ln>
        </p:spPr>
        <p:txBody>
          <a:bodyPr/>
          <a:lstStyle/>
          <a:p>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4996"/>
                                        </p:tgtEl>
                                        <p:attrNameLst>
                                          <p:attrName>style.visibility</p:attrName>
                                        </p:attrNameLst>
                                      </p:cBhvr>
                                      <p:to>
                                        <p:strVal val="visible"/>
                                      </p:to>
                                    </p:set>
                                    <p:animEffect transition="in" filter="checkerboard(across)">
                                      <p:cBhvr>
                                        <p:cTn id="7" dur="5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228600" y="465138"/>
            <a:ext cx="8458200" cy="7417415"/>
          </a:xfrm>
          <a:prstGeom prst="rect">
            <a:avLst/>
          </a:prstGeom>
          <a:noFill/>
          <a:ln w="9525">
            <a:noFill/>
            <a:miter lim="800000"/>
            <a:headEnd/>
            <a:tailEnd/>
          </a:ln>
        </p:spPr>
        <p:txBody>
          <a:bodyPr wrap="square">
            <a:spAutoFit/>
          </a:bodyPr>
          <a:lstStyle/>
          <a:p>
            <a:pPr marL="800100" lvl="1" indent="-342900">
              <a:buFont typeface="Arial" pitchFamily="34" charset="0"/>
              <a:buChar char="•"/>
            </a:pPr>
            <a:r>
              <a:rPr lang="en-US" sz="2800" dirty="0">
                <a:latin typeface="Times New Roman" pitchFamily="18" charset="0"/>
                <a:cs typeface="Times New Roman" pitchFamily="18" charset="0"/>
              </a:rPr>
              <a:t>The initial penetration of caries in the dentinal tubules causes</a:t>
            </a:r>
          </a:p>
          <a:p>
            <a:pPr marL="2171700" lvl="4" indent="-342900"/>
            <a:endParaRPr lang="en-US" sz="2800" dirty="0">
              <a:latin typeface="Times New Roman" pitchFamily="18" charset="0"/>
              <a:cs typeface="Times New Roman" pitchFamily="18" charset="0"/>
            </a:endParaRPr>
          </a:p>
          <a:p>
            <a:pPr marL="2171700" lvl="4" indent="-342900" algn="just"/>
            <a:r>
              <a:rPr lang="en-US" sz="2800" dirty="0">
                <a:latin typeface="Times New Roman" pitchFamily="18" charset="0"/>
                <a:cs typeface="Times New Roman" pitchFamily="18" charset="0"/>
              </a:rPr>
              <a:t>Firstly the fatty degeneration of the tomes</a:t>
            </a:r>
          </a:p>
          <a:p>
            <a:pPr marL="2171700" lvl="4" indent="-342900" algn="just"/>
            <a:r>
              <a:rPr lang="en-US" sz="2800" dirty="0">
                <a:latin typeface="Times New Roman" pitchFamily="18" charset="0"/>
                <a:cs typeface="Times New Roman" pitchFamily="18" charset="0"/>
              </a:rPr>
              <a:t>dentinal </a:t>
            </a:r>
            <a:r>
              <a:rPr lang="en-US" sz="2800" dirty="0" err="1">
                <a:latin typeface="Times New Roman" pitchFamily="18" charset="0"/>
                <a:cs typeface="Times New Roman" pitchFamily="18" charset="0"/>
              </a:rPr>
              <a:t>fibres</a:t>
            </a:r>
            <a:r>
              <a:rPr lang="en-US" sz="2800" dirty="0">
                <a:latin typeface="Times New Roman" pitchFamily="18" charset="0"/>
                <a:cs typeface="Times New Roman" pitchFamily="18" charset="0"/>
              </a:rPr>
              <a:t> resulting in deposition of fat</a:t>
            </a:r>
          </a:p>
          <a:p>
            <a:pPr marL="2171700" lvl="4" indent="-342900" algn="just"/>
            <a:r>
              <a:rPr lang="en-US" sz="2800" dirty="0">
                <a:latin typeface="Times New Roman" pitchFamily="18" charset="0"/>
                <a:cs typeface="Times New Roman" pitchFamily="18" charset="0"/>
              </a:rPr>
              <a:t>globules in the further end of dentinal tubules</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marL="2171700" lvl="4" indent="-342900"/>
            <a:endParaRPr lang="en-US" sz="2800" dirty="0">
              <a:latin typeface="Times New Roman" pitchFamily="18" charset="0"/>
              <a:cs typeface="Times New Roman" pitchFamily="18" charset="0"/>
            </a:endParaRPr>
          </a:p>
          <a:p>
            <a:pPr marL="800100" lvl="1" indent="-342900">
              <a:buFont typeface="Arial" pitchFamily="34" charset="0"/>
              <a:buChar char="•"/>
            </a:pPr>
            <a:r>
              <a:rPr lang="en-US" sz="2800" dirty="0">
                <a:latin typeface="Times New Roman" pitchFamily="18" charset="0"/>
                <a:cs typeface="Times New Roman" pitchFamily="18" charset="0"/>
              </a:rPr>
              <a:t>It has been suggested that this fatty degeneration contributes to the:</a:t>
            </a:r>
          </a:p>
          <a:p>
            <a:pPr marL="800100" lvl="1" indent="-342900"/>
            <a:endParaRPr lang="en-US" sz="2800" dirty="0">
              <a:latin typeface="Times New Roman" pitchFamily="18" charset="0"/>
              <a:cs typeface="Times New Roman" pitchFamily="18" charset="0"/>
            </a:endParaRPr>
          </a:p>
          <a:p>
            <a:pPr marL="800100" lvl="1" indent="-342900"/>
            <a:r>
              <a:rPr lang="en-US" sz="2800" dirty="0">
                <a:latin typeface="Times New Roman" pitchFamily="18" charset="0"/>
                <a:cs typeface="Times New Roman" pitchFamily="18" charset="0"/>
              </a:rPr>
              <a:t>                Impermeability of the dentinal tubule.</a:t>
            </a:r>
          </a:p>
          <a:p>
            <a:pPr marL="800100" lvl="1" indent="-342900"/>
            <a:endParaRPr lang="en-US" sz="2800" dirty="0">
              <a:latin typeface="Times New Roman" pitchFamily="18" charset="0"/>
              <a:cs typeface="Times New Roman" pitchFamily="18" charset="0"/>
            </a:endParaRPr>
          </a:p>
          <a:p>
            <a:pPr marL="800100" lvl="1" indent="-342900"/>
            <a:r>
              <a:rPr lang="en-US" sz="2800" dirty="0">
                <a:latin typeface="Times New Roman" pitchFamily="18" charset="0"/>
                <a:cs typeface="Times New Roman" pitchFamily="18" charset="0"/>
              </a:rPr>
              <a:t>                Also sclerosis of dentinal tubule.</a:t>
            </a:r>
          </a:p>
          <a:p>
            <a:pPr marL="800100" lvl="1" indent="-342900"/>
            <a:endParaRPr lang="en-US" sz="2800" dirty="0">
              <a:latin typeface="Times New Roman" pitchFamily="18" charset="0"/>
              <a:cs typeface="Times New Roman" pitchFamily="18" charset="0"/>
            </a:endParaRPr>
          </a:p>
          <a:p>
            <a:pPr marL="800100" lvl="1" indent="-342900"/>
            <a:endParaRPr lang="en-US" sz="2800" dirty="0">
              <a:latin typeface="Times New Roman" pitchFamily="18" charset="0"/>
              <a:cs typeface="Times New Roman" pitchFamily="18" charset="0"/>
            </a:endParaRPr>
          </a:p>
          <a:p>
            <a:pPr marL="342900" indent="-342900"/>
            <a:r>
              <a:rPr lang="en-US" sz="2800" dirty="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457200" y="457200"/>
            <a:ext cx="8229600" cy="4525963"/>
          </a:xfrm>
        </p:spPr>
        <p:txBody>
          <a:bodyPr>
            <a:noAutofit/>
          </a:bodyPr>
          <a:lstStyle/>
          <a:p>
            <a:r>
              <a:rPr lang="en-US" sz="2800" dirty="0" smtClean="0">
                <a:latin typeface="Times New Roman" pitchFamily="18" charset="0"/>
                <a:cs typeface="Times New Roman" pitchFamily="18" charset="0"/>
              </a:rPr>
              <a:t>Secondly as the caries penetrates there is a reaction of the vital dentinal tubules and vital pulp which lay down a CALCIFIC BARRIER thus protecting the dentinal tubules from further invasion of microorganisms.</a:t>
            </a:r>
          </a:p>
          <a:p>
            <a:pPr marL="800100" lvl="1" indent="-342900">
              <a:buFont typeface="Arial" pitchFamily="34" charset="0"/>
              <a:buNone/>
            </a:pPr>
            <a:endParaRPr lang="en-US" dirty="0" smtClean="0">
              <a:latin typeface="Times New Roman" pitchFamily="18" charset="0"/>
              <a:cs typeface="Times New Roman" pitchFamily="18" charset="0"/>
            </a:endParaRPr>
          </a:p>
          <a:p>
            <a:pPr marL="800100" lvl="1" indent="-342900">
              <a:buFont typeface="Arial" pitchFamily="34" charset="0"/>
              <a:buNone/>
            </a:pPr>
            <a:r>
              <a:rPr lang="en-US" dirty="0" smtClean="0">
                <a:latin typeface="Times New Roman" pitchFamily="18" charset="0"/>
                <a:cs typeface="Times New Roman" pitchFamily="18" charset="0"/>
              </a:rPr>
              <a:t>-    This </a:t>
            </a:r>
            <a:r>
              <a:rPr lang="en-US" dirty="0" err="1" smtClean="0">
                <a:latin typeface="Times New Roman" pitchFamily="18" charset="0"/>
                <a:cs typeface="Times New Roman" pitchFamily="18" charset="0"/>
              </a:rPr>
              <a:t>calcific</a:t>
            </a:r>
            <a:r>
              <a:rPr lang="en-US" dirty="0" smtClean="0">
                <a:latin typeface="Times New Roman" pitchFamily="18" charset="0"/>
                <a:cs typeface="Times New Roman" pitchFamily="18" charset="0"/>
              </a:rPr>
              <a:t> barrier is termed as dentinal sclerosis / transparent dentin (as this zone appears transparent in polarized light and dark in reflected light).</a:t>
            </a:r>
          </a:p>
          <a:p>
            <a:endParaRPr lang="en-IN" sz="2800" dirty="0" smtClean="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304800" y="533400"/>
            <a:ext cx="8001000" cy="6494085"/>
          </a:xfrm>
          <a:prstGeom prst="rect">
            <a:avLst/>
          </a:prstGeom>
          <a:noFill/>
          <a:ln w="9525">
            <a:noFill/>
            <a:miter lim="800000"/>
            <a:headEnd/>
            <a:tailEnd/>
          </a:ln>
        </p:spPr>
        <p:txBody>
          <a:bodyPr>
            <a:spAutoFit/>
          </a:bodyPr>
          <a:lstStyle/>
          <a:p>
            <a:pPr marL="342900" indent="-342900">
              <a:lnSpc>
                <a:spcPct val="150000"/>
              </a:lnSpc>
              <a:buFont typeface="Arial" pitchFamily="34" charset="0"/>
              <a:buChar char="•"/>
            </a:pPr>
            <a:r>
              <a:rPr lang="en-US" sz="2800" dirty="0">
                <a:latin typeface="Times New Roman" pitchFamily="18" charset="0"/>
                <a:cs typeface="Times New Roman" pitchFamily="18" charset="0"/>
              </a:rPr>
              <a:t>Even before the carious process becomes EVIDENT clinically a few bacteria are seen to be present in the dentinal tubules. These are termed as PIONEER BACTERIA. These bacteria are said to be present in the dentinal tubules prior to the occurrence of DECALCIFICATION.</a:t>
            </a:r>
          </a:p>
          <a:p>
            <a:pPr marL="342900" indent="-342900">
              <a:lnSpc>
                <a:spcPct val="150000"/>
              </a:lnSpc>
            </a:pPr>
            <a:endParaRPr lang="en-US" sz="2800" dirty="0">
              <a:latin typeface="Times New Roman" pitchFamily="18" charset="0"/>
              <a:cs typeface="Times New Roman" pitchFamily="18" charset="0"/>
            </a:endParaRPr>
          </a:p>
          <a:p>
            <a:pPr marL="1257300" lvl="2" indent="-342900">
              <a:lnSpc>
                <a:spcPct val="150000"/>
              </a:lnSpc>
            </a:pPr>
            <a:endParaRPr lang="en-US" sz="2800" dirty="0">
              <a:latin typeface="Times New Roman" pitchFamily="18" charset="0"/>
              <a:cs typeface="Times New Roman" pitchFamily="18" charset="0"/>
            </a:endParaRPr>
          </a:p>
          <a:p>
            <a:pPr marL="342900" indent="-342900" eaLnBrk="0" hangingPunct="0">
              <a:lnSpc>
                <a:spcPct val="150000"/>
              </a:lnSpc>
              <a:spcBef>
                <a:spcPct val="50000"/>
              </a:spcBef>
            </a:pPr>
            <a:endParaRPr lang="en-U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228600" y="381000"/>
            <a:ext cx="8915400" cy="4525963"/>
          </a:xfrm>
        </p:spPr>
        <p:txBody>
          <a:bodyPr>
            <a:noAutofit/>
          </a:bodyPr>
          <a:lstStyle/>
          <a:p>
            <a:pPr marL="1257300" lvl="2" indent="-342900"/>
            <a:r>
              <a:rPr lang="en-US" sz="2800" dirty="0" smtClean="0">
                <a:latin typeface="Times New Roman" pitchFamily="18" charset="0"/>
                <a:cs typeface="Times New Roman" pitchFamily="18" charset="0"/>
              </a:rPr>
              <a:t>Close examination of the dentin behind the zone of dentinal sclerosis reveals a zone of decalcification of dentin. This decalcified zone occurs prior to bacterial invasion. The initial decalcification involves the walls of the dentinal tubules allowing them to distend slightly.</a:t>
            </a:r>
          </a:p>
          <a:p>
            <a:pPr marL="1257300" lvl="2" indent="-342900"/>
            <a:endParaRPr lang="en-US" sz="2800" dirty="0" smtClean="0">
              <a:latin typeface="Times New Roman" pitchFamily="18" charset="0"/>
              <a:cs typeface="Times New Roman" pitchFamily="18" charset="0"/>
            </a:endParaRPr>
          </a:p>
          <a:p>
            <a:pPr marL="1257300" lvl="2" indent="-342900"/>
            <a:endParaRPr lang="en-US" sz="2800" dirty="0" smtClean="0">
              <a:latin typeface="Times New Roman" pitchFamily="18" charset="0"/>
              <a:cs typeface="Times New Roman" pitchFamily="18" charset="0"/>
            </a:endParaRPr>
          </a:p>
          <a:p>
            <a:pPr marL="1257300" lvl="2" indent="-342900"/>
            <a:r>
              <a:rPr lang="en-US" sz="2800" dirty="0" smtClean="0">
                <a:latin typeface="Times New Roman" pitchFamily="18" charset="0"/>
                <a:cs typeface="Times New Roman" pitchFamily="18" charset="0"/>
              </a:rPr>
              <a:t>The dentinal tubule packed masses of microorganisms (closer examination reveals adjacent tubules with different strains of microorganisms i.e. tubule with social organism adjacent with bacilli type.</a:t>
            </a:r>
          </a:p>
          <a:p>
            <a:pPr marL="1257300" lvl="2" indent="-342900"/>
            <a:endParaRPr lang="en-US" sz="2800" b="1" dirty="0" smtClean="0"/>
          </a:p>
          <a:p>
            <a:endParaRPr lang="en-IN" sz="2800"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1058</Words>
  <Application>Microsoft Office PowerPoint</Application>
  <PresentationFormat>On-screen Show (4:3)</PresentationFormat>
  <Paragraphs>146</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DENTAL CARIES</vt:lpstr>
      <vt:lpstr>Slide 2</vt:lpstr>
      <vt:lpstr>ZONE 1:Normal dentin</vt:lpstr>
      <vt:lpstr>Slide 4</vt:lpstr>
      <vt:lpstr>ZONE 2:Subtransparent dentin</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DENTAL CARIES</dc:title>
  <dc:creator>DR.SWATI AGARWAL</dc:creator>
  <cp:lastModifiedBy>HOD</cp:lastModifiedBy>
  <cp:revision>10</cp:revision>
  <dcterms:created xsi:type="dcterms:W3CDTF">2006-08-16T00:00:00Z</dcterms:created>
  <dcterms:modified xsi:type="dcterms:W3CDTF">2018-02-05T06:11:23Z</dcterms:modified>
</cp:coreProperties>
</file>