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6" r:id="rId4"/>
    <p:sldId id="267" r:id="rId5"/>
    <p:sldId id="257" r:id="rId6"/>
    <p:sldId id="258" r:id="rId7"/>
    <p:sldId id="259" r:id="rId8"/>
    <p:sldId id="26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014BB-A793-4E9F-81F5-78CE773F5352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D7454-4209-47B3-B86E-782FEE9CBB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20875"/>
            <a:ext cx="7772400" cy="17367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>
                <a:solidFill>
                  <a:srgbClr val="C00000"/>
                </a:solidFill>
                <a:latin typeface="Comic Sans MS" pitchFamily="66" charset="0"/>
              </a:rPr>
              <a:t>DISEASES INVOLVING BLOOD PLATELETS-II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86200"/>
            <a:ext cx="73152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DEPARTMENT OF </a:t>
            </a:r>
            <a:r>
              <a:rPr lang="en-US" smtClean="0"/>
              <a:t>ORAL </a:t>
            </a:r>
            <a:r>
              <a:rPr lang="en-US" smtClean="0"/>
              <a:t>PATHOLOGY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BIBLIOGRAPHY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Shafer’s-6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edition- Oral Pathology</a:t>
            </a:r>
          </a:p>
          <a:p>
            <a:endParaRPr lang="en-US" sz="2800" dirty="0" smtClean="0"/>
          </a:p>
          <a:p>
            <a:r>
              <a:rPr lang="en-US" sz="2800" dirty="0" smtClean="0"/>
              <a:t>Sembulingam- Physiology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5400" dirty="0" smtClean="0"/>
              <a:t>         </a:t>
            </a:r>
          </a:p>
          <a:p>
            <a:pPr>
              <a:buNone/>
            </a:pPr>
            <a:endParaRPr lang="en-US" sz="5400" dirty="0" smtClean="0"/>
          </a:p>
          <a:p>
            <a:pPr>
              <a:buNone/>
            </a:pPr>
            <a:r>
              <a:rPr lang="en-US" sz="5400" dirty="0" smtClean="0"/>
              <a:t>            </a:t>
            </a:r>
            <a:r>
              <a:rPr lang="en-US" sz="5400" dirty="0" smtClean="0">
                <a:solidFill>
                  <a:srgbClr val="92D050"/>
                </a:solidFill>
              </a:rPr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LEARNING  OBJECTIVES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At  the end of the lecture student should be able to</a:t>
            </a:r>
          </a:p>
          <a:p>
            <a:endParaRPr lang="en-US" sz="2800" dirty="0" smtClean="0"/>
          </a:p>
          <a:p>
            <a:r>
              <a:rPr lang="en-US" sz="2800" dirty="0" smtClean="0"/>
              <a:t>Describe etiology, clinical  features &amp; histopathological   features of  </a:t>
            </a:r>
            <a:r>
              <a:rPr lang="en-US" sz="2800" dirty="0" err="1" smtClean="0"/>
              <a:t>thrombocytasthenia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r>
              <a:rPr lang="en-US" sz="2800" dirty="0" smtClean="0"/>
              <a:t>Describe  etiology, clinical  features &amp; histopathological   features of thrombocytopenic  </a:t>
            </a:r>
            <a:r>
              <a:rPr lang="en-US" sz="2800" dirty="0" err="1" smtClean="0"/>
              <a:t>purpura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94360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THROMBOCYTASTHENIA</a:t>
            </a:r>
          </a:p>
          <a:p>
            <a:pPr marL="174625" indent="-174625" algn="just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</a:rPr>
              <a:t>It is characterized by qualitative defect in the blood platelet. </a:t>
            </a:r>
          </a:p>
          <a:p>
            <a:pPr marL="174625" indent="-174625"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FAMILIAL THROMBASTHENIA (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Glanzman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thrombasthenia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)-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hereditary,chronic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hemorrhagic disease transmitted as an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autosomal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recessive trait.</a:t>
            </a:r>
          </a:p>
          <a:p>
            <a:pPr marL="174625" indent="-174625"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C/F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-Excessive bleeding following minor trauma.</a:t>
            </a:r>
          </a:p>
          <a:p>
            <a:pPr marL="174625" indent="-174625" algn="just">
              <a:spcBef>
                <a:spcPct val="50000"/>
              </a:spcBef>
              <a:defRPr/>
            </a:pPr>
            <a:endParaRPr lang="en-US" dirty="0" smtClean="0">
              <a:solidFill>
                <a:srgbClr val="00B050"/>
              </a:solidFill>
              <a:latin typeface="Times New Roman" pitchFamily="18" charset="0"/>
            </a:endParaRPr>
          </a:p>
          <a:p>
            <a:pPr marL="174625" indent="-174625" algn="just">
              <a:spcBef>
                <a:spcPct val="50000"/>
              </a:spcBef>
              <a:buFontTx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z="2800" dirty="0" err="1" smtClean="0"/>
              <a:t>Purpuric</a:t>
            </a:r>
            <a:r>
              <a:rPr lang="en-US" sz="2800" dirty="0" smtClean="0"/>
              <a:t> hemorrhages of skin are common.</a:t>
            </a:r>
          </a:p>
          <a:p>
            <a:r>
              <a:rPr lang="en-US" sz="2800" dirty="0" err="1" smtClean="0"/>
              <a:t>Epistaxis</a:t>
            </a:r>
            <a:r>
              <a:rPr lang="en-US" sz="2800" dirty="0" smtClean="0"/>
              <a:t> and GIT bleeding.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O/F-</a:t>
            </a:r>
          </a:p>
          <a:p>
            <a:r>
              <a:rPr lang="en-US" sz="2800" dirty="0" smtClean="0"/>
              <a:t>Spontaneous gingival bleeding.</a:t>
            </a:r>
          </a:p>
          <a:p>
            <a:r>
              <a:rPr lang="en-US" sz="2800" dirty="0" smtClean="0"/>
              <a:t>Palatal </a:t>
            </a:r>
            <a:r>
              <a:rPr lang="en-US" sz="2800" dirty="0" err="1" smtClean="0"/>
              <a:t>petechiae</a:t>
            </a:r>
            <a:r>
              <a:rPr lang="en-US" sz="2800" dirty="0" smtClean="0"/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L/F</a:t>
            </a:r>
            <a:r>
              <a:rPr lang="en-US" sz="2800" dirty="0" smtClean="0"/>
              <a:t>-Bleeding time prolonged</a:t>
            </a:r>
          </a:p>
          <a:p>
            <a:r>
              <a:rPr lang="en-US" sz="2800" dirty="0" smtClean="0"/>
              <a:t>Clot retraction is impaired .</a:t>
            </a:r>
          </a:p>
          <a:p>
            <a:r>
              <a:rPr lang="en-US" sz="2800" dirty="0" smtClean="0"/>
              <a:t>Number of platelet normal.</a:t>
            </a:r>
          </a:p>
          <a:p>
            <a:r>
              <a:rPr lang="en-US" sz="2800" dirty="0" smtClean="0"/>
              <a:t>Amount of certain membrane glycoprotein on the surface of the platelet is reduced.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28600" y="76200"/>
            <a:ext cx="845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99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305800" cy="714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THROMBOCYTOPATHIC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PURPURA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381000" y="609600"/>
            <a:ext cx="8153400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 </a:t>
            </a:r>
          </a:p>
          <a:p>
            <a:pPr marL="174625" indent="-174625" algn="just">
              <a:spcBef>
                <a:spcPct val="50000"/>
              </a:spcBef>
            </a:pPr>
            <a:endParaRPr lang="en-US" sz="2800" b="1" dirty="0">
              <a:latin typeface="Times New Roman" pitchFamily="18" charset="0"/>
            </a:endParaRP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Times New Roman" pitchFamily="18" charset="0"/>
              </a:rPr>
              <a:t>A group of rare disorders of unknown etiology in which the patients manifest a bleeding tendency due to qualitative defects in blood platelets.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Times New Roman" pitchFamily="18" charset="0"/>
              </a:rPr>
              <a:t>Severe bleeding tendency and bruise easily even after minor trauma.</a:t>
            </a:r>
          </a:p>
          <a:p>
            <a:pPr marL="174625" indent="-174625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Times New Roman" pitchFamily="18" charset="0"/>
              </a:rPr>
              <a:t>Menstrual bleeding so severe as to require blood transfusion.</a:t>
            </a:r>
          </a:p>
          <a:p>
            <a:pPr marL="174625" indent="-174625" algn="just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sym typeface="Wingdings" pitchFamily="2" charset="2"/>
              </a:rPr>
              <a:t>O/M :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Gingival bleeding </a:t>
            </a:r>
            <a:endParaRPr lang="en-US" sz="2800" b="1" dirty="0">
              <a:latin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533400" y="90488"/>
            <a:ext cx="8153400" cy="690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Times New Roman" pitchFamily="18" charset="0"/>
              </a:rPr>
              <a:t>Excessive and prolonged bleeding from dental extractions may be a serious management problem. </a:t>
            </a:r>
          </a:p>
          <a:p>
            <a:pPr marL="174625" indent="-174625" algn="just">
              <a:spcBef>
                <a:spcPct val="4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L/F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dirty="0" err="1">
                <a:latin typeface="Times New Roman" pitchFamily="18" charset="0"/>
                <a:sym typeface="Wingdings" pitchFamily="2" charset="2"/>
              </a:rPr>
              <a:t>Platelate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count – Normal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Times New Roman" pitchFamily="18" charset="0"/>
                <a:sym typeface="Wingdings" pitchFamily="2" charset="2"/>
              </a:rPr>
              <a:t>Bleeding time prolonged or normal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b="1" dirty="0">
                <a:latin typeface="Times New Roman" pitchFamily="18" charset="0"/>
                <a:sym typeface="Wingdings" pitchFamily="2" charset="2"/>
              </a:rPr>
              <a:t>Storage pool disease – 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Deficiency in </a:t>
            </a:r>
            <a:r>
              <a:rPr lang="en-US" sz="2800" dirty="0" err="1">
                <a:latin typeface="Times New Roman" pitchFamily="18" charset="0"/>
                <a:sym typeface="Wingdings" pitchFamily="2" charset="2"/>
              </a:rPr>
              <a:t>nonmetabolic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storage pool of the platelet adenine  nucleotides. 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b="1" dirty="0">
                <a:latin typeface="Times New Roman" pitchFamily="18" charset="0"/>
                <a:sym typeface="Wingdings" pitchFamily="2" charset="2"/>
              </a:rPr>
              <a:t>Portsmouth syndrome: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Abnormal or absent collagen induced  platelet aggregation.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b="1" dirty="0">
                <a:latin typeface="Times New Roman" pitchFamily="18" charset="0"/>
                <a:sym typeface="Wingdings" pitchFamily="2" charset="2"/>
              </a:rPr>
              <a:t>Bernard </a:t>
            </a:r>
            <a:r>
              <a:rPr lang="en-US" sz="2800" b="1" dirty="0" err="1">
                <a:latin typeface="Times New Roman" pitchFamily="18" charset="0"/>
                <a:sym typeface="Wingdings" pitchFamily="2" charset="2"/>
              </a:rPr>
              <a:t>soulier</a:t>
            </a:r>
            <a:r>
              <a:rPr lang="en-US" sz="2800" b="1" dirty="0">
                <a:latin typeface="Times New Roman" pitchFamily="18" charset="0"/>
                <a:sym typeface="Wingdings" pitchFamily="2" charset="2"/>
              </a:rPr>
              <a:t> syndrome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– abnormal platelet response to fibrinogen </a:t>
            </a:r>
          </a:p>
          <a:p>
            <a:pPr marL="174625" indent="-174625" algn="just">
              <a:spcBef>
                <a:spcPct val="4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Treatment</a:t>
            </a:r>
            <a:r>
              <a:rPr lang="en-US" sz="2800" b="1" dirty="0">
                <a:latin typeface="Times New Roman" pitchFamily="18" charset="0"/>
              </a:rPr>
              <a:t> :</a:t>
            </a:r>
            <a:r>
              <a:rPr lang="en-US" sz="2800" dirty="0">
                <a:latin typeface="Times New Roman" pitchFamily="18" charset="0"/>
              </a:rPr>
              <a:t>Conventional haemostatic agent and blood transfusion.</a:t>
            </a:r>
            <a:endParaRPr lang="en-US" sz="2800" dirty="0">
              <a:latin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533400" y="45085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 </a:t>
            </a:r>
            <a:endParaRPr lang="en-US" sz="2800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33400" y="228600"/>
            <a:ext cx="8153400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ctr">
              <a:spcBef>
                <a:spcPct val="4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THROMBOCYTHEMIA (THROMBOCYTOSIS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</a:rPr>
              <a:t>)</a:t>
            </a:r>
          </a:p>
          <a:p>
            <a:pPr marL="174625" indent="-174625" algn="ctr">
              <a:spcBef>
                <a:spcPct val="40000"/>
              </a:spcBef>
            </a:pPr>
            <a:endParaRPr lang="en-US" sz="4000" b="1" dirty="0">
              <a:solidFill>
                <a:srgbClr val="009900"/>
              </a:solidFill>
              <a:latin typeface="Times New Roman" pitchFamily="18" charset="0"/>
            </a:endParaRP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Times New Roman" pitchFamily="18" charset="0"/>
                <a:sym typeface="Wingdings" pitchFamily="2" charset="2"/>
              </a:rPr>
              <a:t>It is characterized by increase in number of platelets.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Types – 	Primary 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 unknown </a:t>
            </a:r>
          </a:p>
          <a:p>
            <a:pPr marL="174625" indent="-174625" algn="just">
              <a:spcBef>
                <a:spcPct val="40000"/>
              </a:spcBef>
            </a:pPr>
            <a:r>
              <a:rPr lang="en-US" sz="2800" dirty="0">
                <a:latin typeface="Times New Roman" pitchFamily="18" charset="0"/>
                <a:sym typeface="Wingdings" pitchFamily="2" charset="2"/>
              </a:rPr>
              <a:t>			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Secondary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 after injury, inflammation, 		surgical procedures or parturition.  	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Times New Roman" pitchFamily="18" charset="0"/>
                <a:sym typeface="Wingdings" pitchFamily="2" charset="2"/>
              </a:rPr>
              <a:t>In association with anemia, myeloid leukemia, </a:t>
            </a:r>
            <a:r>
              <a:rPr lang="en-US" sz="2800" dirty="0" err="1">
                <a:latin typeface="Times New Roman" pitchFamily="18" charset="0"/>
                <a:sym typeface="Wingdings" pitchFamily="2" charset="2"/>
              </a:rPr>
              <a:t>tuberculosis,polycythemia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.</a:t>
            </a:r>
          </a:p>
          <a:p>
            <a:pPr marL="174625" indent="-174625" algn="just">
              <a:spcBef>
                <a:spcPct val="40000"/>
              </a:spcBef>
              <a:buFontTx/>
              <a:buChar char="•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Secondary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sym typeface="Wingdings" pitchFamily="2" charset="2"/>
              </a:rPr>
              <a:t>thrombocytosis</a:t>
            </a:r>
            <a:r>
              <a:rPr lang="en-US" sz="2800" dirty="0">
                <a:latin typeface="Times New Roman" pitchFamily="18" charset="0"/>
                <a:sym typeface="Wingdings" pitchFamily="2" charset="2"/>
              </a:rPr>
              <a:t> may be due to over production of cytokines – IL-1, IL,-6, IL-11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914400" y="381000"/>
            <a:ext cx="7696200" cy="616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indent="-342900" algn="just">
              <a:spcBef>
                <a:spcPct val="4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C/F</a:t>
            </a:r>
          </a:p>
          <a:p>
            <a:pPr marL="800100" indent="-342900" algn="just"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Bleeding tendency inspite of elevated platelet count.</a:t>
            </a:r>
          </a:p>
          <a:p>
            <a:pPr marL="800100" indent="-342900" algn="just"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Epistaxis and bleeding into GIT </a:t>
            </a:r>
          </a:p>
          <a:p>
            <a:pPr marL="800100" indent="-342900" algn="just">
              <a:spcBef>
                <a:spcPct val="4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O/M</a:t>
            </a:r>
          </a:p>
          <a:p>
            <a:pPr marL="800100" indent="-342900" algn="just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Spontaneous gingival bleeding </a:t>
            </a:r>
          </a:p>
          <a:p>
            <a:pPr marL="800100" indent="-342900" algn="just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Excessive and prolonged bleeding after dental extraction. </a:t>
            </a:r>
          </a:p>
          <a:p>
            <a:pPr marL="800100" indent="-342900" algn="just">
              <a:lnSpc>
                <a:spcPct val="90000"/>
              </a:lnSpc>
              <a:spcBef>
                <a:spcPct val="4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L/F-</a:t>
            </a:r>
            <a:r>
              <a:rPr lang="en-US" sz="2800">
                <a:latin typeface="Times New Roman" pitchFamily="18" charset="0"/>
                <a:sym typeface="Wingdings" pitchFamily="2" charset="2"/>
              </a:rPr>
              <a:t> Platelete count increase 14 lacs per cubic milimeter.</a:t>
            </a:r>
          </a:p>
          <a:p>
            <a:pPr marL="800100" indent="-342900" algn="just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sym typeface="Wingdings" pitchFamily="2" charset="2"/>
              </a:rPr>
              <a:t>Clotting time, prothombin time, clot retraction and tourniquet test  normal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SUMMARY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Etiology, clinical  features &amp; histopathological   </a:t>
            </a:r>
            <a:r>
              <a:rPr lang="en-US" sz="2800" smtClean="0"/>
              <a:t>features of  </a:t>
            </a:r>
            <a:r>
              <a:rPr lang="en-US" sz="2800" dirty="0" err="1" smtClean="0"/>
              <a:t>thrombocytasthenia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Etiology, clinical  features &amp; histopathological   features of  thrombocytopenic  </a:t>
            </a:r>
            <a:r>
              <a:rPr lang="en-US" sz="2800" dirty="0" err="1" smtClean="0"/>
              <a:t>purpura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345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DISEASES INVOLVING BLOOD PLATELETS-II</vt:lpstr>
      <vt:lpstr>LEARNING  OBJECTIVES</vt:lpstr>
      <vt:lpstr>Slide 3</vt:lpstr>
      <vt:lpstr>Slide 4</vt:lpstr>
      <vt:lpstr>Slide 5</vt:lpstr>
      <vt:lpstr>Slide 6</vt:lpstr>
      <vt:lpstr>Slide 7</vt:lpstr>
      <vt:lpstr>Slide 8</vt:lpstr>
      <vt:lpstr>SUMMARY</vt:lpstr>
      <vt:lpstr>BIBLIOGRAPHY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INVOLVING BLOOD PLATELETS</dc:title>
  <dc:creator>ORAL PATHLOGY</dc:creator>
  <cp:lastModifiedBy>HOD</cp:lastModifiedBy>
  <cp:revision>8</cp:revision>
  <dcterms:created xsi:type="dcterms:W3CDTF">2012-05-21T08:02:44Z</dcterms:created>
  <dcterms:modified xsi:type="dcterms:W3CDTF">2018-02-05T06:24:30Z</dcterms:modified>
</cp:coreProperties>
</file>