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94" r:id="rId9"/>
    <p:sldId id="265" r:id="rId10"/>
    <p:sldId id="266" r:id="rId11"/>
    <p:sldId id="268" r:id="rId12"/>
    <p:sldId id="269" r:id="rId13"/>
    <p:sldId id="270" r:id="rId14"/>
    <p:sldId id="271" r:id="rId15"/>
    <p:sldId id="273" r:id="rId16"/>
    <p:sldId id="275" r:id="rId17"/>
    <p:sldId id="276" r:id="rId18"/>
    <p:sldId id="277" r:id="rId19"/>
    <p:sldId id="278" r:id="rId20"/>
    <p:sldId id="279" r:id="rId21"/>
    <p:sldId id="295" r:id="rId22"/>
    <p:sldId id="280" r:id="rId23"/>
    <p:sldId id="281" r:id="rId24"/>
    <p:sldId id="293" r:id="rId25"/>
    <p:sldId id="290" r:id="rId26"/>
    <p:sldId id="29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250FB-26EF-458B-9E87-96572BCA8E8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36AD2-F628-4287-8B93-6BA5D5782C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ADAF83-7A56-450C-9DDA-73B42167CDEB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20875"/>
            <a:ext cx="7772400" cy="1736725"/>
          </a:xfrm>
        </p:spPr>
        <p:txBody>
          <a:bodyPr/>
          <a:lstStyle/>
          <a:p>
            <a:pPr eaLnBrk="1" hangingPunct="1"/>
            <a:r>
              <a:rPr lang="en-US" sz="4800" dirty="0" smtClean="0">
                <a:solidFill>
                  <a:srgbClr val="C00000"/>
                </a:solidFill>
                <a:latin typeface="Comic Sans MS" pitchFamily="66" charset="0"/>
              </a:rPr>
              <a:t>DISEASES INVOLVING BLOOD PLATELETS -I</a:t>
            </a:r>
          </a:p>
        </p:txBody>
      </p:sp>
      <p:sp>
        <p:nvSpPr>
          <p:cNvPr id="2253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886200"/>
            <a:ext cx="73152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DEPARTMENT OF </a:t>
            </a:r>
            <a:r>
              <a:rPr lang="en-US" smtClean="0"/>
              <a:t>ORAL </a:t>
            </a:r>
            <a:r>
              <a:rPr lang="en-US" smtClean="0"/>
              <a:t>PATHOLOGY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457200" y="304800"/>
            <a:ext cx="8305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85000"/>
              </a:lnSpc>
              <a:spcBef>
                <a:spcPct val="4000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                                                                                    Causes of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nonthrombocytopenic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purpura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-</a:t>
            </a:r>
          </a:p>
          <a:p>
            <a:pPr algn="just">
              <a:lnSpc>
                <a:spcPct val="85000"/>
              </a:lnSpc>
              <a:spcBef>
                <a:spcPct val="40000"/>
              </a:spcBef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                                                                                         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Drug induced damage to the capillary wall as seen in patients with prolonged treatment with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corticosteroids,penicillin,sulphur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drugs and aspirin.</a:t>
            </a:r>
          </a:p>
          <a:p>
            <a:pPr algn="just">
              <a:lnSpc>
                <a:spcPct val="85000"/>
              </a:lnSpc>
              <a:spcBef>
                <a:spcPct val="40000"/>
              </a:spcBef>
              <a:defRPr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                                                                                 Deficiency of vitamin C leading to less stable capillary basement membrane.</a:t>
            </a:r>
          </a:p>
          <a:p>
            <a:pPr algn="just">
              <a:lnSpc>
                <a:spcPct val="85000"/>
              </a:lnSpc>
              <a:spcBef>
                <a:spcPct val="40000"/>
              </a:spcBef>
              <a:defRPr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                                                                                                     Damage to the capillary wall by antibodies.</a:t>
            </a:r>
          </a:p>
          <a:p>
            <a:pPr algn="just">
              <a:lnSpc>
                <a:spcPct val="85000"/>
              </a:lnSpc>
              <a:spcBef>
                <a:spcPct val="40000"/>
              </a:spcBef>
              <a:defRPr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sym typeface="Wingdings" pitchFamily="2" charset="2"/>
            </a:endParaRPr>
          </a:p>
          <a:p>
            <a:pPr algn="just">
              <a:lnSpc>
                <a:spcPct val="85000"/>
              </a:lnSpc>
              <a:spcBef>
                <a:spcPct val="40000"/>
              </a:spcBef>
              <a:defRPr/>
            </a:pPr>
            <a:endParaRPr lang="en-US" sz="2800" b="1" dirty="0"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533400" y="4337050"/>
            <a:ext cx="7924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algn="just">
              <a:lnSpc>
                <a:spcPct val="85000"/>
              </a:lnSpc>
              <a:spcBef>
                <a:spcPct val="40000"/>
              </a:spcBef>
            </a:pPr>
            <a:r>
              <a:rPr lang="en-US" sz="2800">
                <a:latin typeface="Times New Roman" pitchFamily="18" charset="0"/>
              </a:rPr>
              <a:t> </a:t>
            </a:r>
            <a:endParaRPr lang="en-US" sz="2800" b="1">
              <a:latin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953000"/>
          </a:xfrm>
        </p:spPr>
        <p:txBody>
          <a:bodyPr/>
          <a:lstStyle/>
          <a:p>
            <a:pPr marL="174625" indent="-174625" algn="just">
              <a:lnSpc>
                <a:spcPct val="85000"/>
              </a:lnSpc>
              <a:spcBef>
                <a:spcPct val="40000"/>
              </a:spcBef>
              <a:buFontTx/>
              <a:buNone/>
            </a:pPr>
            <a:endParaRPr lang="en-US" b="1" smtClean="0">
              <a:latin typeface="Times New Roman" pitchFamily="18" charset="0"/>
            </a:endParaRPr>
          </a:p>
          <a:p>
            <a:pPr marL="174625" indent="-174625" algn="just">
              <a:lnSpc>
                <a:spcPct val="85000"/>
              </a:lnSpc>
              <a:spcBef>
                <a:spcPct val="40000"/>
              </a:spcBef>
            </a:pPr>
            <a:r>
              <a:rPr lang="en-US" b="1" i="1" smtClean="0">
                <a:solidFill>
                  <a:srgbClr val="FF0000"/>
                </a:solidFill>
                <a:latin typeface="Times New Roman" pitchFamily="18" charset="0"/>
              </a:rPr>
              <a:t>         PRIMARY THROMBOCYTOPENIA       (Werlhof’s disease,  purpura hemorrhagica and idiopathicpurpura) </a:t>
            </a:r>
            <a:endParaRPr lang="en-US" i="1" smtClean="0">
              <a:solidFill>
                <a:srgbClr val="FF0000"/>
              </a:solidFill>
              <a:latin typeface="Times New Roman" pitchFamily="18" charset="0"/>
            </a:endParaRPr>
          </a:p>
          <a:p>
            <a:pPr marL="174625" indent="-174625" algn="just">
              <a:lnSpc>
                <a:spcPct val="85000"/>
              </a:lnSpc>
              <a:spcBef>
                <a:spcPct val="40000"/>
              </a:spcBef>
            </a:pPr>
            <a:r>
              <a:rPr lang="en-US" i="1" smtClean="0">
                <a:latin typeface="Times New Roman" pitchFamily="18" charset="0"/>
              </a:rPr>
              <a:t>Autoimmune disorder </a:t>
            </a:r>
            <a:r>
              <a:rPr lang="en-US" smtClean="0">
                <a:latin typeface="Times New Roman" pitchFamily="18" charset="0"/>
              </a:rPr>
              <a:t>in which a person becomes immunized and develop the antibodies against his own blood platelets</a:t>
            </a:r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533400" y="457200"/>
            <a:ext cx="7848600" cy="424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00050" indent="-400050" algn="just">
              <a:lnSpc>
                <a:spcPct val="85000"/>
              </a:lnSpc>
              <a:spcBef>
                <a:spcPct val="4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It appear due to absence of platelet stimulating factor.</a:t>
            </a:r>
          </a:p>
          <a:p>
            <a:pPr marL="400050" indent="-400050" algn="just">
              <a:lnSpc>
                <a:spcPct val="85000"/>
              </a:lnSpc>
              <a:spcBef>
                <a:spcPct val="4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Reduced platelet production </a:t>
            </a:r>
          </a:p>
          <a:p>
            <a:pPr marL="400050" indent="-400050" algn="just">
              <a:lnSpc>
                <a:spcPct val="85000"/>
              </a:lnSpc>
              <a:spcBef>
                <a:spcPct val="4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Increased platelet destruction</a:t>
            </a:r>
          </a:p>
          <a:p>
            <a:pPr marL="400050" indent="-400050" algn="just">
              <a:lnSpc>
                <a:spcPct val="85000"/>
              </a:lnSpc>
              <a:spcBef>
                <a:spcPct val="4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Sequestration in a spleen </a:t>
            </a:r>
          </a:p>
          <a:p>
            <a:pPr marL="400050" indent="-400050" algn="just">
              <a:lnSpc>
                <a:spcPct val="85000"/>
              </a:lnSpc>
              <a:spcBef>
                <a:spcPct val="40000"/>
              </a:spcBef>
            </a:pPr>
            <a:r>
              <a:rPr lang="en-US" sz="2800" b="1">
                <a:solidFill>
                  <a:srgbClr val="FFFF66"/>
                </a:solidFill>
                <a:latin typeface="Times New Roman" pitchFamily="18" charset="0"/>
              </a:rPr>
              <a:t>	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Etiological factors for secondary thrombocytopenia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marL="400050" indent="-400050" algn="just">
              <a:lnSpc>
                <a:spcPct val="85000"/>
              </a:lnSpc>
              <a:spcBef>
                <a:spcPct val="40000"/>
              </a:spcBef>
            </a:pPr>
            <a:r>
              <a:rPr lang="en-US" sz="2800">
                <a:latin typeface="Times New Roman" pitchFamily="18" charset="0"/>
              </a:rPr>
              <a:t>1. Condition associated with the reduction of the platelet production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 algn="just">
              <a:lnSpc>
                <a:spcPct val="85000"/>
              </a:lnSpc>
              <a:spcBef>
                <a:spcPct val="40000"/>
              </a:spcBef>
              <a:buFontTx/>
              <a:buAutoNum type="alphaLcPeriod"/>
              <a:defRPr/>
            </a:pPr>
            <a:r>
              <a:rPr lang="en-US" sz="2800" dirty="0" err="1" smtClean="0">
                <a:latin typeface="Times New Roman" pitchFamily="18" charset="0"/>
              </a:rPr>
              <a:t>Hypoplasia</a:t>
            </a:r>
            <a:r>
              <a:rPr lang="en-US" sz="2800" dirty="0" smtClean="0">
                <a:latin typeface="Times New Roman" pitchFamily="18" charset="0"/>
              </a:rPr>
              <a:t> or </a:t>
            </a:r>
            <a:r>
              <a:rPr lang="en-US" sz="2800" dirty="0" err="1" smtClean="0">
                <a:latin typeface="Times New Roman" pitchFamily="18" charset="0"/>
              </a:rPr>
              <a:t>aplasia</a:t>
            </a:r>
            <a:r>
              <a:rPr lang="en-US" sz="2800" dirty="0" smtClean="0">
                <a:latin typeface="Times New Roman" pitchFamily="18" charset="0"/>
              </a:rPr>
              <a:t> of </a:t>
            </a:r>
            <a:r>
              <a:rPr lang="en-US" sz="2800" dirty="0" err="1" smtClean="0">
                <a:latin typeface="Times New Roman" pitchFamily="18" charset="0"/>
              </a:rPr>
              <a:t>megakaryocytes</a:t>
            </a:r>
            <a:r>
              <a:rPr lang="en-US" sz="2800" dirty="0" smtClean="0">
                <a:latin typeface="Times New Roman" pitchFamily="18" charset="0"/>
              </a:rPr>
              <a:t>  </a:t>
            </a:r>
          </a:p>
          <a:p>
            <a:pPr marL="857250" lvl="1" indent="-342900" algn="just">
              <a:lnSpc>
                <a:spcPct val="85000"/>
              </a:lnSpc>
              <a:spcBef>
                <a:spcPct val="40000"/>
              </a:spcBef>
              <a:buFontTx/>
              <a:buChar char="-"/>
              <a:defRPr/>
            </a:pPr>
            <a:r>
              <a:rPr lang="en-US" dirty="0" smtClean="0">
                <a:latin typeface="Times New Roman" pitchFamily="18" charset="0"/>
                <a:sym typeface="Wingdings" pitchFamily="2" charset="2"/>
              </a:rPr>
              <a:t>Ionizing radiation </a:t>
            </a:r>
          </a:p>
          <a:p>
            <a:pPr marL="857250" lvl="1" indent="-342900" algn="just">
              <a:lnSpc>
                <a:spcPct val="85000"/>
              </a:lnSpc>
              <a:spcBef>
                <a:spcPct val="40000"/>
              </a:spcBef>
              <a:buFontTx/>
              <a:buChar char="-"/>
              <a:defRPr/>
            </a:pPr>
            <a:r>
              <a:rPr lang="en-US" dirty="0" smtClean="0">
                <a:latin typeface="Times New Roman" pitchFamily="18" charset="0"/>
                <a:sym typeface="Wingdings" pitchFamily="2" charset="2"/>
              </a:rPr>
              <a:t>Drugs &amp; chemicals</a:t>
            </a:r>
          </a:p>
          <a:p>
            <a:pPr marL="857250" lvl="1" indent="-342900" algn="just">
              <a:lnSpc>
                <a:spcPct val="85000"/>
              </a:lnSpc>
              <a:spcBef>
                <a:spcPct val="40000"/>
              </a:spcBef>
              <a:buFontTx/>
              <a:buChar char="-"/>
              <a:defRPr/>
            </a:pPr>
            <a:r>
              <a:rPr lang="en-US" dirty="0" smtClean="0">
                <a:latin typeface="Times New Roman" pitchFamily="18" charset="0"/>
                <a:sym typeface="Wingdings" pitchFamily="2" charset="2"/>
              </a:rPr>
              <a:t>Congenital </a:t>
            </a:r>
            <a:r>
              <a:rPr lang="en-US" dirty="0" err="1" smtClean="0">
                <a:latin typeface="Times New Roman" pitchFamily="18" charset="0"/>
                <a:sym typeface="Wingdings" pitchFamily="2" charset="2"/>
              </a:rPr>
              <a:t>hypoplastic</a:t>
            </a:r>
            <a:r>
              <a:rPr lang="en-US" dirty="0" smtClean="0">
                <a:latin typeface="Times New Roman" pitchFamily="18" charset="0"/>
                <a:sym typeface="Wingdings" pitchFamily="2" charset="2"/>
              </a:rPr>
              <a:t> anemia</a:t>
            </a:r>
          </a:p>
          <a:p>
            <a:pPr marL="800100" algn="just">
              <a:lnSpc>
                <a:spcPct val="85000"/>
              </a:lnSpc>
              <a:spcBef>
                <a:spcPct val="40000"/>
              </a:spcBef>
              <a:defRPr/>
            </a:pP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b. Infiltration of marrow by abnormal cells </a:t>
            </a:r>
          </a:p>
          <a:p>
            <a:pPr marL="1257300" lvl="2" indent="-342900" algn="just">
              <a:lnSpc>
                <a:spcPct val="85000"/>
              </a:lnSpc>
              <a:spcBef>
                <a:spcPct val="40000"/>
              </a:spcBef>
              <a:buFontTx/>
              <a:buChar char="-"/>
              <a:defRPr/>
            </a:pP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Leukemia</a:t>
            </a:r>
          </a:p>
          <a:p>
            <a:pPr marL="1257300" lvl="2" indent="-342900" algn="just">
              <a:lnSpc>
                <a:spcPct val="85000"/>
              </a:lnSpc>
              <a:spcBef>
                <a:spcPct val="40000"/>
              </a:spcBef>
              <a:buFontTx/>
              <a:buChar char="-"/>
              <a:defRPr/>
            </a:pP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Multiple myeloma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81000" y="381000"/>
            <a:ext cx="8229600" cy="20748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0100" indent="-342900" algn="just">
              <a:lnSpc>
                <a:spcPct val="85000"/>
              </a:lnSpc>
              <a:spcBef>
                <a:spcPct val="40000"/>
              </a:spcBef>
            </a:pPr>
            <a:endParaRPr lang="en-US" sz="2800">
              <a:latin typeface="Times New Roman" pitchFamily="18" charset="0"/>
              <a:sym typeface="Wingdings" pitchFamily="2" charset="2"/>
            </a:endParaRPr>
          </a:p>
          <a:p>
            <a:pPr marL="800100" indent="-342900" algn="just">
              <a:lnSpc>
                <a:spcPct val="85000"/>
              </a:lnSpc>
              <a:spcBef>
                <a:spcPct val="40000"/>
              </a:spcBef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c. Megaloblastic anaemia</a:t>
            </a:r>
          </a:p>
          <a:p>
            <a:pPr marL="800100" indent="-342900" algn="just">
              <a:lnSpc>
                <a:spcPct val="85000"/>
              </a:lnSpc>
              <a:spcBef>
                <a:spcPct val="40000"/>
              </a:spcBef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d. Metabolic disorder like hypothyroidism </a:t>
            </a:r>
          </a:p>
          <a:p>
            <a:pPr marL="800100" indent="-342900" algn="just">
              <a:lnSpc>
                <a:spcPct val="85000"/>
              </a:lnSpc>
              <a:spcBef>
                <a:spcPct val="40000"/>
              </a:spcBef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e. Infection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381000" y="2590800"/>
            <a:ext cx="8458200" cy="3151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00050" indent="-400050" algn="just">
              <a:lnSpc>
                <a:spcPct val="85000"/>
              </a:lnSpc>
              <a:spcBef>
                <a:spcPct val="50000"/>
              </a:spcBef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 Conditions associated with a reduction of platelet lifespan due to</a:t>
            </a:r>
          </a:p>
          <a:p>
            <a:pPr marL="400050" indent="-400050" algn="just">
              <a:lnSpc>
                <a:spcPct val="85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Certain drugs intake like sedatives,antipyretic etc.</a:t>
            </a:r>
          </a:p>
          <a:p>
            <a:pPr marL="400050" indent="-400050" algn="just">
              <a:lnSpc>
                <a:spcPct val="85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Infection </a:t>
            </a:r>
          </a:p>
          <a:p>
            <a:pPr marL="400050" indent="-400050" algn="just">
              <a:lnSpc>
                <a:spcPct val="85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Hemolytic anaemia.</a:t>
            </a:r>
          </a:p>
          <a:p>
            <a:pPr marL="400050" indent="-400050" algn="just">
              <a:lnSpc>
                <a:spcPct val="85000"/>
              </a:lnSpc>
              <a:spcBef>
                <a:spcPct val="50000"/>
              </a:spcBef>
            </a:pPr>
            <a:endParaRPr lang="en-US" sz="2800">
              <a:latin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609600" y="100013"/>
            <a:ext cx="8077200" cy="3279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lnSpc>
                <a:spcPct val="85000"/>
              </a:lnSpc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Clinical features </a:t>
            </a:r>
            <a:endParaRPr lang="en-US" sz="280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  <a:p>
            <a:pPr marL="171450" indent="-171450" algn="just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Spontanous appearance of purpuric or hemorrhagic lesions. </a:t>
            </a:r>
          </a:p>
          <a:p>
            <a:pPr marL="171450" indent="-171450" algn="just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Timy red pinpoint petchiae to large purplish ecchymoses &amp; even massive haematoma. </a:t>
            </a:r>
          </a:p>
          <a:p>
            <a:pPr marL="171450" indent="-171450" algn="just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Epistaxis or bleeding from nose – common manifestation of a disease. </a:t>
            </a:r>
            <a:endParaRPr lang="en-US" sz="2800" b="1">
              <a:latin typeface="Times New Roman" pitchFamily="18" charset="0"/>
              <a:sym typeface="Wingdings" pitchFamily="2" charset="2"/>
            </a:endParaRPr>
          </a:p>
        </p:txBody>
      </p:sp>
      <p:pic>
        <p:nvPicPr>
          <p:cNvPr id="37891" name="Picture 3" descr="Picture 0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429000"/>
            <a:ext cx="79248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609600" y="100013"/>
            <a:ext cx="8077200" cy="6597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lnSpc>
                <a:spcPct val="85000"/>
              </a:lnSpc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sym typeface="Wingdings" pitchFamily="2" charset="2"/>
              </a:rPr>
              <a:t>Oral manifestations </a:t>
            </a:r>
          </a:p>
          <a:p>
            <a:pPr marL="171450" indent="-171450" algn="just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Severe and often profuse gingival haemorrhage</a:t>
            </a:r>
          </a:p>
          <a:p>
            <a:pPr marL="171450" indent="-171450" algn="just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Petechiae on palate</a:t>
            </a:r>
          </a:p>
          <a:p>
            <a:pPr marL="171450" indent="-171450" algn="just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Oral surgical procedures particularly tooth extraction contraindicated</a:t>
            </a:r>
          </a:p>
          <a:p>
            <a:pPr marL="171450" indent="-171450" algn="just">
              <a:lnSpc>
                <a:spcPct val="85000"/>
              </a:lnSpc>
              <a:spcBef>
                <a:spcPct val="50000"/>
              </a:spcBef>
            </a:pPr>
            <a:endParaRPr lang="en-US" sz="2800" b="1">
              <a:latin typeface="Times New Roman" pitchFamily="18" charset="0"/>
              <a:sym typeface="Wingdings" pitchFamily="2" charset="2"/>
            </a:endParaRPr>
          </a:p>
          <a:p>
            <a:pPr marL="171450" indent="-171450" algn="just">
              <a:lnSpc>
                <a:spcPct val="85000"/>
              </a:lnSpc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sym typeface="Wingdings" pitchFamily="2" charset="2"/>
              </a:rPr>
              <a:t>Lab findings</a:t>
            </a:r>
            <a:r>
              <a:rPr lang="en-US" sz="2800">
                <a:latin typeface="Times New Roman" pitchFamily="18" charset="0"/>
                <a:sym typeface="Wingdings" pitchFamily="2" charset="2"/>
              </a:rPr>
              <a:t>   </a:t>
            </a:r>
          </a:p>
          <a:p>
            <a:pPr marL="171450" indent="-171450" algn="just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Thrombocytes count &lt; 60,000/mm</a:t>
            </a:r>
            <a:r>
              <a:rPr lang="en-US" sz="2800" baseline="30000">
                <a:latin typeface="Times New Roman" pitchFamily="18" charset="0"/>
                <a:sym typeface="Wingdings" pitchFamily="2" charset="2"/>
              </a:rPr>
              <a:t>3</a:t>
            </a:r>
            <a:r>
              <a:rPr lang="en-US" sz="2800">
                <a:latin typeface="Times New Roman" pitchFamily="18" charset="0"/>
                <a:sym typeface="Wingdings" pitchFamily="2" charset="2"/>
              </a:rPr>
              <a:t> </a:t>
            </a:r>
          </a:p>
          <a:p>
            <a:pPr marL="171450" indent="-171450" algn="just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Bleeding time &gt; 1 hr. </a:t>
            </a:r>
          </a:p>
          <a:p>
            <a:pPr marL="171450" indent="-171450" algn="just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Coagulation time is normal</a:t>
            </a:r>
          </a:p>
          <a:p>
            <a:pPr marL="171450" indent="-171450" algn="just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Capillary fragility increase </a:t>
            </a:r>
          </a:p>
          <a:p>
            <a:pPr marL="171450" indent="-171450" algn="just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Torniquet test strongly positive</a:t>
            </a:r>
            <a:endParaRPr lang="en-US" sz="2800" baseline="30000">
              <a:latin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609600" y="469900"/>
            <a:ext cx="8077200" cy="4864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lnSpc>
                <a:spcPct val="85000"/>
              </a:lnSpc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Gingival biopsy </a:t>
            </a:r>
          </a:p>
          <a:p>
            <a:pPr marL="171450" indent="-171450" algn="just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Gingival biopsy shows fibrin deposits in small vessel</a:t>
            </a:r>
          </a:p>
          <a:p>
            <a:pPr marL="171450" indent="-171450" algn="just">
              <a:lnSpc>
                <a:spcPct val="85000"/>
              </a:lnSpc>
              <a:spcBef>
                <a:spcPct val="50000"/>
              </a:spcBef>
            </a:pPr>
            <a:endParaRPr lang="en-US" sz="2800" b="1">
              <a:latin typeface="Times New Roman" pitchFamily="18" charset="0"/>
              <a:sym typeface="Wingdings" pitchFamily="2" charset="2"/>
            </a:endParaRPr>
          </a:p>
          <a:p>
            <a:pPr marL="171450" indent="-171450" algn="just">
              <a:lnSpc>
                <a:spcPct val="85000"/>
              </a:lnSpc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Treatment</a:t>
            </a:r>
            <a:r>
              <a:rPr lang="en-US" sz="2800">
                <a:solidFill>
                  <a:srgbClr val="FFFF66"/>
                </a:solidFill>
                <a:latin typeface="Times New Roman" pitchFamily="18" charset="0"/>
                <a:sym typeface="Wingdings" pitchFamily="2" charset="2"/>
              </a:rPr>
              <a:t> </a:t>
            </a:r>
          </a:p>
          <a:p>
            <a:pPr marL="171450" indent="-171450" algn="just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No specific treatment </a:t>
            </a:r>
          </a:p>
          <a:p>
            <a:pPr marL="171450" indent="-171450" algn="just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Symptomatic relief from the bed rest and blood transfusion. </a:t>
            </a:r>
          </a:p>
          <a:p>
            <a:pPr marL="171450" indent="-171450" algn="just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Corticosteroids</a:t>
            </a:r>
          </a:p>
          <a:p>
            <a:pPr marL="171450" indent="-171450" algn="just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Prognosis  Fairly good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381000" y="76200"/>
            <a:ext cx="8305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009900"/>
                </a:solidFill>
                <a:latin typeface="Times New Roman" pitchFamily="18" charset="0"/>
              </a:rPr>
              <a:t>THROMBOTIC THROMBOCYTOPENIC PURPURA (</a:t>
            </a:r>
            <a:r>
              <a:rPr lang="en-US" sz="4000" b="1" dirty="0" err="1">
                <a:solidFill>
                  <a:srgbClr val="009900"/>
                </a:solidFill>
                <a:latin typeface="Times New Roman" pitchFamily="18" charset="0"/>
              </a:rPr>
              <a:t>Moschcowitz</a:t>
            </a:r>
            <a:r>
              <a:rPr lang="en-US" sz="4000" b="1" dirty="0">
                <a:solidFill>
                  <a:srgbClr val="009900"/>
                </a:solidFill>
                <a:latin typeface="Times New Roman" pitchFamily="18" charset="0"/>
              </a:rPr>
              <a:t> disease)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533400" y="1752600"/>
            <a:ext cx="79248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algn="just">
              <a:spcBef>
                <a:spcPct val="50000"/>
              </a:spcBef>
              <a:buFontTx/>
              <a:buChar char="•"/>
              <a:defRPr/>
            </a:pPr>
            <a:endParaRPr lang="en-US" sz="2800" dirty="0" smtClean="0">
              <a:latin typeface="Times New Roman" pitchFamily="18" charset="0"/>
            </a:endParaRPr>
          </a:p>
          <a:p>
            <a:pPr marL="174625" indent="-174625" algn="just">
              <a:spcBef>
                <a:spcPct val="50000"/>
              </a:spcBef>
              <a:buFontTx/>
              <a:buChar char="•"/>
              <a:defRPr/>
            </a:pP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</a:rPr>
              <a:t>U</a:t>
            </a:r>
            <a:r>
              <a:rPr lang="en-US" sz="2800" dirty="0" smtClean="0">
                <a:latin typeface="Times New Roman" pitchFamily="18" charset="0"/>
              </a:rPr>
              <a:t>ncommon </a:t>
            </a:r>
            <a:r>
              <a:rPr lang="en-US" sz="2800" dirty="0">
                <a:latin typeface="Times New Roman" pitchFamily="18" charset="0"/>
              </a:rPr>
              <a:t>type of thrombocytopenic </a:t>
            </a:r>
            <a:r>
              <a:rPr lang="en-US" sz="2800" dirty="0" err="1">
                <a:latin typeface="Times New Roman" pitchFamily="18" charset="0"/>
              </a:rPr>
              <a:t>purpura</a:t>
            </a:r>
            <a:r>
              <a:rPr lang="en-US" sz="2800" dirty="0">
                <a:latin typeface="Times New Roman" pitchFamily="18" charset="0"/>
              </a:rPr>
              <a:t>. </a:t>
            </a:r>
          </a:p>
          <a:p>
            <a:pPr marL="174625" indent="-174625" algn="just">
              <a:spcBef>
                <a:spcPct val="50000"/>
              </a:spcBef>
              <a:buFontTx/>
              <a:buChar char="•"/>
              <a:defRPr/>
            </a:pPr>
            <a:r>
              <a:rPr lang="en-US" sz="2800" dirty="0">
                <a:latin typeface="Times New Roman" pitchFamily="18" charset="0"/>
              </a:rPr>
              <a:t>A life threatening immunologically mediated multisystem disorder described by Eli </a:t>
            </a:r>
            <a:r>
              <a:rPr lang="en-US" sz="2800" dirty="0" err="1">
                <a:latin typeface="Times New Roman" pitchFamily="18" charset="0"/>
              </a:rPr>
              <a:t>Moschowitz</a:t>
            </a:r>
            <a:r>
              <a:rPr lang="en-US" sz="2800" dirty="0">
                <a:latin typeface="Times New Roman" pitchFamily="18" charset="0"/>
              </a:rPr>
              <a:t> in 1924. </a:t>
            </a:r>
          </a:p>
          <a:p>
            <a:pPr marL="174625" indent="-174625" algn="just">
              <a:spcBef>
                <a:spcPct val="50000"/>
              </a:spcBef>
              <a:defRPr/>
            </a:pP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C/F-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Young </a:t>
            </a:r>
            <a:r>
              <a:rPr lang="en-US" sz="2800" dirty="0">
                <a:latin typeface="Times New Roman" pitchFamily="18" charset="0"/>
                <a:sym typeface="Wingdings" pitchFamily="2" charset="2"/>
              </a:rPr>
              <a:t>adults, more common in females.</a:t>
            </a:r>
          </a:p>
          <a:p>
            <a:pPr marL="174625" indent="-174625" algn="just">
              <a:spcBef>
                <a:spcPct val="50000"/>
              </a:spcBef>
              <a:buFontTx/>
              <a:buChar char="•"/>
              <a:defRPr/>
            </a:pPr>
            <a:r>
              <a:rPr lang="en-US" sz="2800" dirty="0">
                <a:latin typeface="Times New Roman" pitchFamily="18" charset="0"/>
                <a:sym typeface="Wingdings" pitchFamily="2" charset="2"/>
              </a:rPr>
              <a:t>Characterized by thrombocytopenia, hemolytic anemia, transitory neurological dysfunction and renal failure.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533400" y="304800"/>
            <a:ext cx="79248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algn="just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H/P-</a:t>
            </a:r>
            <a:r>
              <a:rPr lang="en-US" sz="2800">
                <a:latin typeface="Times New Roman" pitchFamily="18" charset="0"/>
                <a:sym typeface="Wingdings" pitchFamily="2" charset="2"/>
              </a:rPr>
              <a:t>Microthrombi in arterioles,venules,capillaries in all tissues and organs.</a:t>
            </a:r>
          </a:p>
          <a:p>
            <a:pPr marL="174625" indent="-174625" algn="just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Presence of occlusive subintimal deposits of PAS positive material at arteriocapillary junctions is seen in biopsy of gingival tissue</a:t>
            </a:r>
          </a:p>
          <a:p>
            <a:pPr marL="174625" indent="-174625" algn="just">
              <a:spcBef>
                <a:spcPct val="50000"/>
              </a:spcBef>
            </a:pPr>
            <a:endParaRPr lang="en-US" sz="2800">
              <a:latin typeface="Times New Roman" pitchFamily="18" charset="0"/>
              <a:sym typeface="Wingdings" pitchFamily="2" charset="2"/>
            </a:endParaRPr>
          </a:p>
          <a:p>
            <a:pPr marL="174625" indent="-174625" algn="just">
              <a:spcBef>
                <a:spcPct val="50000"/>
              </a:spcBef>
              <a:buFontTx/>
              <a:buChar char="•"/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L/F</a:t>
            </a:r>
            <a:r>
              <a:rPr lang="en-US" sz="2800" b="1">
                <a:solidFill>
                  <a:srgbClr val="FFFF66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-</a:t>
            </a:r>
            <a:r>
              <a:rPr lang="en-US" sz="2800">
                <a:latin typeface="Times New Roman" pitchFamily="18" charset="0"/>
                <a:sym typeface="Wingdings" pitchFamily="2" charset="2"/>
              </a:rPr>
              <a:t>Blood examination : Thrombocytopenia and anemia.</a:t>
            </a:r>
          </a:p>
          <a:p>
            <a:pPr marL="174625" indent="-174625" algn="just"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Peripheral smear- Fragmented RBCs (schistocytes) </a:t>
            </a:r>
          </a:p>
          <a:p>
            <a:pPr marL="174625" indent="-174625" algn="just"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Prothrombin time and activated partial thromboplastin time are within normal limits.</a:t>
            </a:r>
          </a:p>
          <a:p>
            <a:pPr marL="174625" indent="-174625" algn="just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LEARNING  OBJECTIVES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At  the end of the lecture student should be able to</a:t>
            </a:r>
          </a:p>
          <a:p>
            <a:r>
              <a:rPr lang="en-US" sz="2800" dirty="0" smtClean="0">
                <a:latin typeface="Calibri" pitchFamily="34" charset="0"/>
              </a:rPr>
              <a:t>Describe definition, </a:t>
            </a:r>
            <a:r>
              <a:rPr lang="en-US" sz="2800" dirty="0" err="1" smtClean="0">
                <a:latin typeface="Calibri" pitchFamily="34" charset="0"/>
              </a:rPr>
              <a:t>types,classification</a:t>
            </a:r>
            <a:r>
              <a:rPr lang="en-US" sz="2800" dirty="0" smtClean="0">
                <a:latin typeface="Calibri" pitchFamily="34" charset="0"/>
              </a:rPr>
              <a:t>,</a:t>
            </a:r>
            <a:r>
              <a:rPr lang="en-US" sz="2800" dirty="0" smtClean="0"/>
              <a:t> etiology, clinical </a:t>
            </a:r>
            <a:r>
              <a:rPr lang="en-US" sz="2800" dirty="0" err="1" smtClean="0"/>
              <a:t>features,lab</a:t>
            </a:r>
            <a:r>
              <a:rPr lang="en-US" sz="2800" dirty="0" smtClean="0"/>
              <a:t>. Findings &amp; treatment of </a:t>
            </a:r>
            <a:r>
              <a:rPr lang="en-US" sz="2800" dirty="0" err="1" smtClean="0"/>
              <a:t>purpura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>
                <a:latin typeface="Calibri" pitchFamily="34" charset="0"/>
              </a:rPr>
              <a:t>Describe </a:t>
            </a:r>
            <a:r>
              <a:rPr lang="en-US" sz="2800" dirty="0" smtClean="0"/>
              <a:t>clinical features &amp; </a:t>
            </a:r>
            <a:r>
              <a:rPr lang="en-US" sz="2800" dirty="0" err="1" smtClean="0"/>
              <a:t>lab.Findings</a:t>
            </a:r>
            <a:r>
              <a:rPr lang="en-US" sz="2800" dirty="0" smtClean="0"/>
              <a:t> of thrombotic thrombocytopenic  </a:t>
            </a:r>
            <a:r>
              <a:rPr lang="en-US" sz="2800" dirty="0" err="1" smtClean="0"/>
              <a:t>purpura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 smtClean="0">
                <a:latin typeface="Calibri" pitchFamily="34" charset="0"/>
              </a:rPr>
              <a:t>Describe </a:t>
            </a:r>
            <a:r>
              <a:rPr lang="en-US" sz="2800" dirty="0" smtClean="0"/>
              <a:t>clinical features &amp; </a:t>
            </a:r>
            <a:r>
              <a:rPr lang="en-US" sz="2800" dirty="0" err="1" smtClean="0"/>
              <a:t>lab.Findings</a:t>
            </a:r>
            <a:r>
              <a:rPr lang="en-US" sz="2800" dirty="0" smtClean="0"/>
              <a:t> of </a:t>
            </a:r>
            <a:r>
              <a:rPr lang="en-US" sz="2800" dirty="0" err="1" smtClean="0"/>
              <a:t>Wiscott</a:t>
            </a:r>
            <a:r>
              <a:rPr lang="en-US" sz="2800" dirty="0" smtClean="0"/>
              <a:t> </a:t>
            </a:r>
            <a:r>
              <a:rPr lang="en-US" sz="2800" dirty="0" err="1" smtClean="0"/>
              <a:t>aldrich</a:t>
            </a:r>
            <a:r>
              <a:rPr lang="en-US" sz="2800" dirty="0" smtClean="0"/>
              <a:t> syndrome</a:t>
            </a:r>
          </a:p>
          <a:p>
            <a:pPr>
              <a:buNone/>
            </a:pPr>
            <a:r>
              <a:rPr lang="en-US" sz="2800" dirty="0" smtClean="0"/>
              <a:t> 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ChangeArrowheads="1"/>
          </p:cNvSpPr>
          <p:nvPr/>
        </p:nvSpPr>
        <p:spPr bwMode="auto">
          <a:xfrm>
            <a:off x="533400" y="762000"/>
            <a:ext cx="79248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>
              <a:spcBef>
                <a:spcPct val="50000"/>
              </a:spcBef>
              <a:buFontTx/>
              <a:buChar char="•"/>
            </a:pPr>
            <a:endParaRPr lang="en-US" sz="2800" b="1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  <a:p>
            <a:pPr marL="174625" indent="-174625" algn="just">
              <a:spcBef>
                <a:spcPct val="50000"/>
              </a:spcBef>
              <a:buFontTx/>
              <a:buChar char="•"/>
            </a:pPr>
            <a:endParaRPr lang="en-US" sz="2800" b="1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  <a:p>
            <a:pPr marL="174625" indent="-174625" algn="just">
              <a:spcBef>
                <a:spcPct val="50000"/>
              </a:spcBef>
              <a:buFontTx/>
              <a:buChar char="•"/>
            </a:pPr>
            <a:endParaRPr lang="en-US" sz="2800" b="1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  <a:p>
            <a:pPr marL="174625" indent="-174625" algn="just"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  Treatment-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Corticosteroid,Platelate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aggregation</a:t>
            </a:r>
          </a:p>
          <a:p>
            <a:pPr marL="174625" indent="-174625" algn="just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  </a:t>
            </a:r>
            <a:r>
              <a:rPr lang="en-US" sz="2800" dirty="0">
                <a:latin typeface="Times New Roman" pitchFamily="18" charset="0"/>
                <a:sym typeface="Wingdings" pitchFamily="2" charset="2"/>
              </a:rPr>
              <a:t>inhibitors, </a:t>
            </a:r>
            <a:r>
              <a:rPr lang="en-US" sz="2800" dirty="0" err="1">
                <a:latin typeface="Times New Roman" pitchFamily="18" charset="0"/>
                <a:sym typeface="Wingdings" pitchFamily="2" charset="2"/>
              </a:rPr>
              <a:t>splenectomy</a:t>
            </a:r>
            <a:r>
              <a:rPr lang="en-US" sz="2800" dirty="0">
                <a:latin typeface="Times New Roman" pitchFamily="18" charset="0"/>
                <a:sym typeface="Wingdings" pitchFamily="2" charset="2"/>
              </a:rPr>
              <a:t> and exchange transfusions.</a:t>
            </a:r>
          </a:p>
          <a:p>
            <a:pPr marL="174625" indent="-174625" algn="just">
              <a:spcBef>
                <a:spcPct val="50000"/>
              </a:spcBef>
              <a:buFontTx/>
              <a:buChar char="•"/>
            </a:pPr>
            <a:endParaRPr lang="en-US" sz="2800" dirty="0">
              <a:latin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74625" indent="-174625" algn="just">
              <a:spcBef>
                <a:spcPct val="50000"/>
              </a:spcBef>
              <a:buFontTx/>
              <a:buChar char="•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WISKOTT-ALDRICH SYNDROME- </a:t>
            </a:r>
            <a:r>
              <a:rPr lang="en-US" dirty="0" smtClean="0">
                <a:latin typeface="Times New Roman" pitchFamily="18" charset="0"/>
              </a:rPr>
              <a:t>It is X-linked genetic defect in a protein termed </a:t>
            </a:r>
            <a:r>
              <a:rPr lang="en-US" dirty="0" err="1" smtClean="0">
                <a:latin typeface="Times New Roman" pitchFamily="18" charset="0"/>
              </a:rPr>
              <a:t>Wiskott</a:t>
            </a:r>
            <a:r>
              <a:rPr lang="en-US" dirty="0" smtClean="0">
                <a:latin typeface="Times New Roman" pitchFamily="18" charset="0"/>
              </a:rPr>
              <a:t>-Aldrich Syndrome Protein. (</a:t>
            </a:r>
            <a:r>
              <a:rPr lang="en-US" dirty="0" err="1" smtClean="0">
                <a:latin typeface="Times New Roman" pitchFamily="18" charset="0"/>
              </a:rPr>
              <a:t>WASp</a:t>
            </a:r>
            <a:r>
              <a:rPr lang="en-US" dirty="0" smtClean="0">
                <a:latin typeface="Times New Roman" pitchFamily="18" charset="0"/>
              </a:rPr>
              <a:t>).</a:t>
            </a:r>
          </a:p>
          <a:p>
            <a:pPr marL="174625" indent="-174625" algn="just">
              <a:spcBef>
                <a:spcPct val="50000"/>
              </a:spcBef>
              <a:buFontTx/>
              <a:buChar char="•"/>
            </a:pPr>
            <a:r>
              <a:rPr lang="en-US" dirty="0" smtClean="0">
                <a:latin typeface="Times New Roman" pitchFamily="18" charset="0"/>
              </a:rPr>
              <a:t>It resides in Xp11.22-23.</a:t>
            </a:r>
          </a:p>
          <a:p>
            <a:pPr marL="174625" indent="-174625" algn="just">
              <a:spcBef>
                <a:spcPct val="50000"/>
              </a:spcBef>
              <a:buFontTx/>
              <a:buChar char="•"/>
            </a:pPr>
            <a:r>
              <a:rPr lang="en-US" dirty="0" smtClean="0">
                <a:latin typeface="Times New Roman" pitchFamily="18" charset="0"/>
              </a:rPr>
              <a:t>Associated with deficiency of </a:t>
            </a:r>
            <a:r>
              <a:rPr lang="en-US" dirty="0" err="1" smtClean="0">
                <a:latin typeface="Times New Roman" pitchFamily="18" charset="0"/>
              </a:rPr>
              <a:t>IgM</a:t>
            </a:r>
            <a:r>
              <a:rPr lang="en-US" dirty="0" smtClean="0">
                <a:latin typeface="Times New Roman" pitchFamily="18" charset="0"/>
              </a:rPr>
              <a:t>.</a:t>
            </a:r>
          </a:p>
          <a:p>
            <a:pPr marL="174625" indent="-174625" algn="just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</a:rPr>
              <a:t>C/F-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sym typeface="Wingdings" pitchFamily="2" charset="2"/>
              </a:rPr>
              <a:t> Thrombocytopenic </a:t>
            </a:r>
            <a:r>
              <a:rPr lang="en-US" dirty="0" err="1" smtClean="0">
                <a:latin typeface="Times New Roman" pitchFamily="18" charset="0"/>
                <a:sym typeface="Wingdings" pitchFamily="2" charset="2"/>
              </a:rPr>
              <a:t>Purpura,eczema</a:t>
            </a:r>
            <a:r>
              <a:rPr lang="en-US" dirty="0" smtClean="0">
                <a:latin typeface="Times New Roman" pitchFamily="18" charset="0"/>
                <a:sym typeface="Wingdings" pitchFamily="2" charset="2"/>
              </a:rPr>
              <a:t> beginning on the face.</a:t>
            </a:r>
          </a:p>
          <a:p>
            <a:pPr marL="174625" indent="-174625" algn="just">
              <a:spcBef>
                <a:spcPct val="50000"/>
              </a:spcBef>
              <a:buFontTx/>
              <a:buChar char="•"/>
            </a:pPr>
            <a:r>
              <a:rPr lang="en-US" dirty="0" smtClean="0">
                <a:latin typeface="Times New Roman" pitchFamily="18" charset="0"/>
                <a:sym typeface="Wingdings" pitchFamily="2" charset="2"/>
              </a:rPr>
              <a:t>Susceptibility to infection.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5257800"/>
          </a:xfrm>
        </p:spPr>
        <p:txBody>
          <a:bodyPr/>
          <a:lstStyle/>
          <a:p>
            <a:pPr marL="174625" indent="-174625" algn="just">
              <a:spcBef>
                <a:spcPct val="50000"/>
              </a:spcBef>
            </a:pP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Petechiae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purpuric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rash or 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ecchymoses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of the skin  may be early signs of the disease. </a:t>
            </a:r>
          </a:p>
          <a:p>
            <a:pPr marL="174625" indent="-174625" algn="just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Patients manifest boils, 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otitis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media, bloody diarrhea, and respiratory infection.</a:t>
            </a:r>
            <a:r>
              <a:rPr lang="en-US" sz="2800" dirty="0" smtClean="0">
                <a:latin typeface="Times New Roman" pitchFamily="18" charset="0"/>
              </a:rPr>
              <a:t> </a:t>
            </a:r>
          </a:p>
          <a:p>
            <a:pPr marL="174625" indent="-174625" algn="just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Increased susceptibility to infection as patient is unable to form antibodies against polysaccharide-containing organisms.</a:t>
            </a:r>
          </a:p>
          <a:p>
            <a:pPr marL="174625" indent="-174625" algn="just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Malignant lym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phoma.</a:t>
            </a:r>
          </a:p>
          <a:p>
            <a:pPr marL="174625" indent="-174625" algn="just">
              <a:spcBef>
                <a:spcPct val="50000"/>
              </a:spcBef>
            </a:pPr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533400" y="381000"/>
            <a:ext cx="7924800" cy="634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algn="just">
              <a:spcBef>
                <a:spcPct val="50000"/>
              </a:spcBef>
              <a:buFontTx/>
              <a:buChar char="•"/>
              <a:defRPr/>
            </a:pPr>
            <a:endParaRPr lang="en-US" sz="2800" dirty="0">
              <a:latin typeface="Times New Roman" pitchFamily="18" charset="0"/>
              <a:sym typeface="Wingdings" pitchFamily="2" charset="2"/>
            </a:endParaRPr>
          </a:p>
          <a:p>
            <a:pPr marL="174625" indent="-174625" algn="just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 O/M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sym typeface="Wingdings" pitchFamily="2" charset="2"/>
              </a:rPr>
              <a:t>-Spontaneous bleeding from </a:t>
            </a:r>
            <a:r>
              <a:rPr lang="en-US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sym typeface="Wingdings" pitchFamily="2" charset="2"/>
              </a:rPr>
              <a:t>gingiva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sym typeface="Wingdings" pitchFamily="2" charset="2"/>
              </a:rPr>
              <a:t>.</a:t>
            </a:r>
          </a:p>
          <a:p>
            <a:pPr marL="174625" indent="-174625" algn="just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sym typeface="Wingdings" pitchFamily="2" charset="2"/>
              </a:rPr>
              <a:t>   Palatal </a:t>
            </a:r>
            <a:r>
              <a:rPr lang="en-US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sym typeface="Wingdings" pitchFamily="2" charset="2"/>
              </a:rPr>
              <a:t>petechiae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sym typeface="Wingdings" pitchFamily="2" charset="2"/>
              </a:rPr>
              <a:t>.     </a:t>
            </a:r>
          </a:p>
          <a:p>
            <a:pPr marL="174625" indent="-174625" algn="just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L/F:</a:t>
            </a:r>
            <a:r>
              <a:rPr lang="en-US" sz="2800" b="1" dirty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dirty="0">
                <a:latin typeface="Times New Roman" pitchFamily="18" charset="0"/>
                <a:sym typeface="Wingdings" pitchFamily="2" charset="2"/>
              </a:rPr>
              <a:t>Prolonged bleeding time as the number of platelets is reduced between 18000-80000per cubic </a:t>
            </a:r>
            <a:r>
              <a:rPr lang="en-US" sz="2800" dirty="0" err="1">
                <a:latin typeface="Times New Roman" pitchFamily="18" charset="0"/>
                <a:sym typeface="Wingdings" pitchFamily="2" charset="2"/>
              </a:rPr>
              <a:t>milimeter</a:t>
            </a:r>
            <a:r>
              <a:rPr lang="en-US" sz="2800" dirty="0">
                <a:latin typeface="Times New Roman" pitchFamily="18" charset="0"/>
                <a:sym typeface="Wingdings" pitchFamily="2" charset="2"/>
              </a:rPr>
              <a:t>.</a:t>
            </a:r>
          </a:p>
          <a:p>
            <a:pPr marL="174625" indent="-174625" algn="just">
              <a:spcBef>
                <a:spcPct val="50000"/>
              </a:spcBef>
              <a:buFontTx/>
              <a:buChar char="•"/>
              <a:defRPr/>
            </a:pPr>
            <a:r>
              <a:rPr lang="en-US" sz="2800" dirty="0" err="1">
                <a:latin typeface="Times New Roman" pitchFamily="18" charset="0"/>
                <a:sym typeface="Wingdings" pitchFamily="2" charset="2"/>
              </a:rPr>
              <a:t>Anisocytosis</a:t>
            </a:r>
            <a:r>
              <a:rPr lang="en-US" sz="2800" dirty="0">
                <a:latin typeface="Times New Roman" pitchFamily="18" charset="0"/>
                <a:sym typeface="Wingdings" pitchFamily="2" charset="2"/>
              </a:rPr>
              <a:t> –the platelets appear smaller than the normal. </a:t>
            </a:r>
          </a:p>
          <a:p>
            <a:pPr marL="174625" indent="-174625" algn="just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Treatment-</a:t>
            </a:r>
          </a:p>
          <a:p>
            <a:pPr marL="174625" indent="-174625" algn="just">
              <a:spcBef>
                <a:spcPct val="50000"/>
              </a:spcBef>
              <a:buFontTx/>
              <a:buChar char="•"/>
              <a:defRPr/>
            </a:pPr>
            <a:r>
              <a:rPr lang="en-US" sz="2800" dirty="0">
                <a:latin typeface="Times New Roman" pitchFamily="18" charset="0"/>
                <a:sym typeface="Wingdings" pitchFamily="2" charset="2"/>
              </a:rPr>
              <a:t> Antibiotic and platelet transfusion </a:t>
            </a:r>
          </a:p>
          <a:p>
            <a:pPr marL="174625" indent="-174625" algn="just">
              <a:spcBef>
                <a:spcPct val="50000"/>
              </a:spcBef>
              <a:buFontTx/>
              <a:buChar char="•"/>
              <a:defRPr/>
            </a:pPr>
            <a:r>
              <a:rPr lang="en-US" sz="2800" dirty="0">
                <a:latin typeface="Times New Roman" pitchFamily="18" charset="0"/>
                <a:sym typeface="Wingdings" pitchFamily="2" charset="2"/>
              </a:rPr>
              <a:t>Bone marrow transplantation 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SUMMARY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2800" dirty="0" smtClean="0"/>
              <a:t> </a:t>
            </a:r>
            <a:r>
              <a:rPr lang="en-US" dirty="0" smtClean="0">
                <a:latin typeface="Calibri" pitchFamily="34" charset="0"/>
              </a:rPr>
              <a:t>Definition, </a:t>
            </a:r>
            <a:r>
              <a:rPr lang="en-US" dirty="0" err="1" smtClean="0">
                <a:latin typeface="Calibri" pitchFamily="34" charset="0"/>
              </a:rPr>
              <a:t>types,classification</a:t>
            </a:r>
            <a:r>
              <a:rPr lang="en-US" dirty="0" smtClean="0">
                <a:latin typeface="Calibri" pitchFamily="34" charset="0"/>
              </a:rPr>
              <a:t>,</a:t>
            </a:r>
            <a:r>
              <a:rPr lang="en-US" dirty="0" smtClean="0"/>
              <a:t> etiology, clinical </a:t>
            </a:r>
            <a:r>
              <a:rPr lang="en-US" dirty="0" err="1" smtClean="0"/>
              <a:t>features,lab</a:t>
            </a:r>
            <a:r>
              <a:rPr lang="en-US" dirty="0" smtClean="0"/>
              <a:t>. Findings &amp; treatment of </a:t>
            </a:r>
            <a:r>
              <a:rPr lang="en-US" dirty="0" err="1" smtClean="0"/>
              <a:t>purpura</a:t>
            </a:r>
            <a:endParaRPr lang="en-US" dirty="0" smtClean="0"/>
          </a:p>
          <a:p>
            <a:r>
              <a:rPr lang="en-US" dirty="0" smtClean="0"/>
              <a:t>Clinical features &amp; </a:t>
            </a:r>
            <a:r>
              <a:rPr lang="en-US" dirty="0" err="1" smtClean="0"/>
              <a:t>lab.Findings</a:t>
            </a:r>
            <a:r>
              <a:rPr lang="en-US" dirty="0" smtClean="0"/>
              <a:t> of thrombotic thrombocytopenic  </a:t>
            </a:r>
            <a:r>
              <a:rPr lang="en-US" dirty="0" err="1" smtClean="0"/>
              <a:t>purpura</a:t>
            </a:r>
            <a:endParaRPr lang="en-US" dirty="0" smtClean="0"/>
          </a:p>
          <a:p>
            <a:r>
              <a:rPr lang="en-US" dirty="0" smtClean="0"/>
              <a:t>Clinical features &amp; </a:t>
            </a:r>
            <a:r>
              <a:rPr lang="en-US" dirty="0" err="1" smtClean="0"/>
              <a:t>lab.Findings</a:t>
            </a:r>
            <a:r>
              <a:rPr lang="en-US" dirty="0" smtClean="0"/>
              <a:t> of </a:t>
            </a:r>
            <a:r>
              <a:rPr lang="en-US" dirty="0" err="1" smtClean="0"/>
              <a:t>wiscott</a:t>
            </a:r>
            <a:r>
              <a:rPr lang="en-US" dirty="0" smtClean="0"/>
              <a:t> </a:t>
            </a:r>
            <a:r>
              <a:rPr lang="en-US" dirty="0" err="1" smtClean="0"/>
              <a:t>aldrich</a:t>
            </a:r>
            <a:r>
              <a:rPr lang="en-US" dirty="0" smtClean="0"/>
              <a:t> syndrome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BIBLIOGRAPHY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Shafer’s-6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edition- Oral Pathology</a:t>
            </a:r>
          </a:p>
          <a:p>
            <a:r>
              <a:rPr lang="en-US" sz="2800" dirty="0" err="1" smtClean="0"/>
              <a:t>Sembulingam</a:t>
            </a:r>
            <a:r>
              <a:rPr lang="en-US" sz="2800" dirty="0" smtClean="0"/>
              <a:t>- Physiology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5400" dirty="0" smtClean="0"/>
              <a:t>   </a:t>
            </a:r>
            <a:r>
              <a:rPr lang="en-US" sz="5400" dirty="0" smtClean="0">
                <a:solidFill>
                  <a:srgbClr val="92D050"/>
                </a:solidFill>
              </a:rPr>
              <a:t>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INTRODUCTION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Platelets, also known as </a:t>
            </a:r>
            <a:r>
              <a:rPr lang="en-US" sz="2800" dirty="0" err="1" smtClean="0"/>
              <a:t>thrombocytes</a:t>
            </a:r>
            <a:r>
              <a:rPr lang="en-US" sz="2800" dirty="0" smtClean="0"/>
              <a:t> are the smallest of blood cells varying in </a:t>
            </a:r>
            <a:r>
              <a:rPr lang="en-US" sz="2800" dirty="0" err="1" smtClean="0"/>
              <a:t>diamteter</a:t>
            </a:r>
            <a:r>
              <a:rPr lang="en-US" sz="2800" dirty="0" smtClean="0"/>
              <a:t> from 2-4</a:t>
            </a:r>
            <a:r>
              <a:rPr lang="el-GR" sz="2800" dirty="0" smtClean="0"/>
              <a:t>μ</a:t>
            </a:r>
            <a:r>
              <a:rPr lang="en-US" sz="2800" dirty="0" smtClean="0"/>
              <a:t>m.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They are spherical or oval discoid </a:t>
            </a:r>
            <a:r>
              <a:rPr lang="en-US" sz="2800" err="1" smtClean="0"/>
              <a:t>structures</a:t>
            </a:r>
            <a:r>
              <a:rPr lang="en-US" sz="2800" smtClean="0"/>
              <a:t>, look </a:t>
            </a:r>
            <a:r>
              <a:rPr lang="en-US" sz="2800" dirty="0" smtClean="0"/>
              <a:t>pinhead under oil immersion.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Blood smear stained with </a:t>
            </a:r>
            <a:r>
              <a:rPr lang="en-US" sz="2800" dirty="0" err="1" smtClean="0"/>
              <a:t>Leishman</a:t>
            </a:r>
            <a:r>
              <a:rPr lang="en-US" sz="2800" dirty="0" smtClean="0"/>
              <a:t> stain stains platelet mauve-pink.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Formation of platelets-</a:t>
            </a:r>
          </a:p>
          <a:p>
            <a:endParaRPr lang="en-US" sz="2800" dirty="0" smtClean="0"/>
          </a:p>
          <a:p>
            <a:r>
              <a:rPr lang="en-US" sz="2800" dirty="0" smtClean="0"/>
              <a:t>Produced in the bone marrow.</a:t>
            </a:r>
          </a:p>
          <a:p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 err="1" smtClean="0"/>
              <a:t>pluripotent</a:t>
            </a:r>
            <a:r>
              <a:rPr lang="en-US" sz="2800" dirty="0" smtClean="0"/>
              <a:t> stem cell destined to form the platelets is converted into colony forming unit called Meg-CFU.</a:t>
            </a:r>
          </a:p>
          <a:p>
            <a:endParaRPr lang="en-US" sz="2800" dirty="0" smtClean="0"/>
          </a:p>
          <a:p>
            <a:r>
              <a:rPr lang="en-US" sz="2800" dirty="0" smtClean="0"/>
              <a:t>Meg-CFU is converted into </a:t>
            </a:r>
            <a:r>
              <a:rPr lang="en-US" sz="2800" dirty="0" err="1" smtClean="0"/>
              <a:t>Megakaryoblast</a:t>
            </a:r>
            <a:r>
              <a:rPr lang="en-US" sz="2800" dirty="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err="1" smtClean="0"/>
              <a:t>Megakaryoblast</a:t>
            </a:r>
            <a:r>
              <a:rPr lang="en-US" sz="2800" dirty="0" smtClean="0"/>
              <a:t> converted to </a:t>
            </a:r>
            <a:r>
              <a:rPr lang="en-US" sz="2800" dirty="0" err="1" smtClean="0"/>
              <a:t>Promegakaryocyte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Promegakaryocyte</a:t>
            </a:r>
            <a:r>
              <a:rPr lang="en-US" sz="2800" dirty="0" smtClean="0"/>
              <a:t> converted to </a:t>
            </a:r>
            <a:r>
              <a:rPr lang="en-US" sz="2800" dirty="0" err="1" smtClean="0"/>
              <a:t>megakaryocyte</a:t>
            </a:r>
            <a:r>
              <a:rPr lang="en-US" sz="2800" dirty="0" smtClean="0"/>
              <a:t> 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Megakaryocyte</a:t>
            </a:r>
            <a:r>
              <a:rPr lang="en-US" sz="2800" dirty="0" smtClean="0"/>
              <a:t> converted to platelets.</a:t>
            </a:r>
          </a:p>
          <a:p>
            <a:endParaRPr lang="en-US" sz="2800" dirty="0" smtClean="0"/>
          </a:p>
          <a:p>
            <a:r>
              <a:rPr lang="en-US" sz="2800" dirty="0" smtClean="0"/>
              <a:t>Formation of platelets from stem cell takes about 10 days.</a:t>
            </a:r>
          </a:p>
          <a:p>
            <a:endParaRPr lang="en-US" sz="2800" dirty="0" smtClean="0"/>
          </a:p>
          <a:p>
            <a:r>
              <a:rPr lang="en-US" sz="2800" dirty="0" smtClean="0"/>
              <a:t>Lifespan varies from 8-12 days.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Functions </a:t>
            </a:r>
            <a:r>
              <a:rPr lang="en-US" sz="2800" dirty="0" smtClean="0"/>
              <a:t>–</a:t>
            </a:r>
          </a:p>
          <a:p>
            <a:pPr eaLnBrk="1" hangingPunct="1"/>
            <a:r>
              <a:rPr lang="en-US" sz="2800" dirty="0" smtClean="0"/>
              <a:t>When </a:t>
            </a:r>
            <a:r>
              <a:rPr lang="en-US" sz="2800" dirty="0" err="1" smtClean="0"/>
              <a:t>activated,they</a:t>
            </a:r>
            <a:r>
              <a:rPr lang="en-US" sz="2800" dirty="0" smtClean="0"/>
              <a:t> perform following functions-</a:t>
            </a:r>
          </a:p>
          <a:p>
            <a:pPr eaLnBrk="1" hangingPunct="1"/>
            <a:r>
              <a:rPr lang="en-US" sz="2800" dirty="0" smtClean="0"/>
              <a:t>Role in </a:t>
            </a:r>
            <a:r>
              <a:rPr lang="en-US" sz="2800" dirty="0" err="1" smtClean="0"/>
              <a:t>hemostasis</a:t>
            </a:r>
            <a:r>
              <a:rPr lang="en-US" sz="2800" dirty="0" smtClean="0"/>
              <a:t>.</a:t>
            </a:r>
          </a:p>
          <a:p>
            <a:pPr eaLnBrk="1" hangingPunct="1"/>
            <a:r>
              <a:rPr lang="en-US" sz="2800" dirty="0" smtClean="0"/>
              <a:t>Role in clot formation.</a:t>
            </a:r>
          </a:p>
          <a:p>
            <a:pPr eaLnBrk="1" hangingPunct="1"/>
            <a:r>
              <a:rPr lang="en-US" sz="2800" dirty="0" smtClean="0"/>
              <a:t>Role in clot retraction.</a:t>
            </a:r>
          </a:p>
          <a:p>
            <a:pPr eaLnBrk="1" hangingPunct="1"/>
            <a:r>
              <a:rPr lang="en-US" sz="2800" dirty="0" smtClean="0"/>
              <a:t>Role in repair of injured blood vessel and </a:t>
            </a:r>
            <a:r>
              <a:rPr lang="en-US" sz="2800" dirty="0" err="1" smtClean="0"/>
              <a:t>defence</a:t>
            </a:r>
            <a:r>
              <a:rPr lang="en-US" sz="2800" dirty="0" smtClean="0"/>
              <a:t> mechanism.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85800" y="511314"/>
            <a:ext cx="7696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009900"/>
                </a:solidFill>
                <a:latin typeface="Times New Roman" pitchFamily="18" charset="0"/>
              </a:rPr>
              <a:t>PURPURA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82296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Characterized </a:t>
            </a:r>
            <a:r>
              <a:rPr lang="en-US" sz="2800" dirty="0">
                <a:latin typeface="Times New Roman" pitchFamily="18" charset="0"/>
              </a:rPr>
              <a:t>by decreased number of circulating blood platelets.</a:t>
            </a:r>
          </a:p>
          <a:p>
            <a:pPr algn="just">
              <a:spcBef>
                <a:spcPct val="50000"/>
              </a:spcBef>
            </a:pPr>
            <a:endParaRPr lang="en-US" sz="2800" b="1" dirty="0" smtClean="0">
              <a:latin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Defination</a:t>
            </a:r>
            <a:r>
              <a:rPr lang="en-US" sz="2800" b="1" dirty="0" smtClean="0">
                <a:latin typeface="Times New Roman" pitchFamily="18" charset="0"/>
              </a:rPr>
              <a:t> :</a:t>
            </a:r>
            <a:r>
              <a:rPr lang="en-US" sz="2800" dirty="0" smtClean="0">
                <a:latin typeface="Times New Roman" pitchFamily="18" charset="0"/>
              </a:rPr>
              <a:t>Purplish </a:t>
            </a:r>
            <a:r>
              <a:rPr lang="en-US" sz="2800" dirty="0">
                <a:latin typeface="Times New Roman" pitchFamily="18" charset="0"/>
              </a:rPr>
              <a:t>discoloration of the skin and the mucous membrane due to the spontaneous extravasations of blood and itself is a symptom rather than disease. </a:t>
            </a:r>
            <a:r>
              <a:rPr lang="en-US" sz="2800" dirty="0" smtClean="0">
                <a:latin typeface="Times New Roman" pitchFamily="18" charset="0"/>
              </a:rPr>
              <a:t>Normal </a:t>
            </a:r>
            <a:r>
              <a:rPr lang="en-US" sz="2800" dirty="0">
                <a:latin typeface="Times New Roman" pitchFamily="18" charset="0"/>
              </a:rPr>
              <a:t>count is 1,50,000-4,50,000/mm</a:t>
            </a:r>
            <a:r>
              <a:rPr lang="en-US" sz="2800" baseline="30000" dirty="0">
                <a:latin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</a:rPr>
              <a:t> of </a:t>
            </a:r>
            <a:r>
              <a:rPr lang="en-US" sz="2800" dirty="0" err="1">
                <a:latin typeface="Times New Roman" pitchFamily="18" charset="0"/>
              </a:rPr>
              <a:t>blood.Average</a:t>
            </a:r>
            <a:r>
              <a:rPr lang="en-US" sz="2800" dirty="0">
                <a:latin typeface="Times New Roman" pitchFamily="18" charset="0"/>
              </a:rPr>
              <a:t> being 2.5lac per cubic </a:t>
            </a:r>
            <a:r>
              <a:rPr lang="en-US" sz="2800" dirty="0" err="1" smtClean="0">
                <a:latin typeface="Times New Roman" pitchFamily="18" charset="0"/>
              </a:rPr>
              <a:t>milimeter</a:t>
            </a:r>
            <a:r>
              <a:rPr lang="en-US" sz="2800" dirty="0" smtClean="0">
                <a:latin typeface="Times New Roman" pitchFamily="18" charset="0"/>
              </a:rPr>
              <a:t>.</a:t>
            </a:r>
            <a:endParaRPr lang="en-US" sz="2800" baseline="300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14400"/>
            <a:ext cx="8229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                                 Classification</a:t>
            </a:r>
            <a:r>
              <a:rPr lang="en-US" sz="2800" b="1" dirty="0" smtClean="0">
                <a:solidFill>
                  <a:srgbClr val="FFFF66"/>
                </a:solidFill>
                <a:latin typeface="Times New Roman" pitchFamily="18" charset="0"/>
              </a:rPr>
              <a:t> :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</a:p>
          <a:p>
            <a:pPr algn="just">
              <a:spcBef>
                <a:spcPct val="50000"/>
              </a:spcBef>
            </a:pPr>
            <a:r>
              <a:rPr lang="en-US" sz="2800" dirty="0" err="1" smtClean="0">
                <a:latin typeface="Times New Roman" pitchFamily="18" charset="0"/>
              </a:rPr>
              <a:t>Nonthrombocytopenic</a:t>
            </a:r>
            <a:r>
              <a:rPr lang="en-US" sz="2800" dirty="0" smtClean="0">
                <a:latin typeface="Times New Roman" pitchFamily="18" charset="0"/>
              </a:rPr>
              <a:t> 		      Thrombocytopenic </a:t>
            </a:r>
          </a:p>
          <a:p>
            <a:pPr algn="just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	   Primary    		                      Secondary </a:t>
            </a:r>
            <a:endParaRPr lang="en-US" sz="2800" dirty="0">
              <a:latin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4229100" y="14859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514600" y="1600200"/>
            <a:ext cx="3505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1943894" y="2247900"/>
            <a:ext cx="2278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6668294" y="2171700"/>
            <a:ext cx="2278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019800" y="16002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2400301" y="1638300"/>
            <a:ext cx="152399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 err="1" smtClean="0">
                <a:solidFill>
                  <a:srgbClr val="FF0000"/>
                </a:solidFill>
              </a:rPr>
              <a:t>Nonthrombocytopenic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purpura</a:t>
            </a:r>
            <a:r>
              <a:rPr lang="en-US" sz="2800" dirty="0" smtClean="0">
                <a:solidFill>
                  <a:srgbClr val="FF0000"/>
                </a:solidFill>
              </a:rPr>
              <a:t>-</a:t>
            </a:r>
          </a:p>
          <a:p>
            <a:pPr>
              <a:defRPr/>
            </a:pPr>
            <a:r>
              <a:rPr lang="en-US" sz="2800" dirty="0" smtClean="0"/>
              <a:t>This type of </a:t>
            </a:r>
            <a:r>
              <a:rPr lang="en-US" sz="2800" dirty="0" err="1" smtClean="0"/>
              <a:t>purpura</a:t>
            </a:r>
            <a:r>
              <a:rPr lang="en-US" sz="2800" dirty="0" smtClean="0"/>
              <a:t> is not mediated through changes in the blood platelets but rather through damage to capillary endothelium that may result in their increased permeability.</a:t>
            </a:r>
          </a:p>
          <a:p>
            <a:pPr>
              <a:defRPr/>
            </a:pPr>
            <a:r>
              <a:rPr lang="en-US" sz="2800" dirty="0" smtClean="0">
                <a:solidFill>
                  <a:srgbClr val="FF0000"/>
                </a:solidFill>
              </a:rPr>
              <a:t>Thrombocytopenic </a:t>
            </a:r>
            <a:r>
              <a:rPr lang="en-US" sz="2800" dirty="0" err="1" smtClean="0">
                <a:solidFill>
                  <a:srgbClr val="FF0000"/>
                </a:solidFill>
              </a:rPr>
              <a:t>purpura</a:t>
            </a:r>
            <a:r>
              <a:rPr lang="en-US" sz="2800" dirty="0" smtClean="0">
                <a:solidFill>
                  <a:srgbClr val="FF0000"/>
                </a:solidFill>
              </a:rPr>
              <a:t>-</a:t>
            </a:r>
          </a:p>
          <a:p>
            <a:pPr>
              <a:defRPr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hematologic disorder characterized by markedly decreased number of circulating blood platelets.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858</Words>
  <Application>Microsoft Office PowerPoint</Application>
  <PresentationFormat>On-screen Show (4:3)</PresentationFormat>
  <Paragraphs>147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DISEASES INVOLVING BLOOD PLATELETS -I</vt:lpstr>
      <vt:lpstr>LEARNING  OBJECTIVES</vt:lpstr>
      <vt:lpstr>INTRODUCTION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SUMMARY</vt:lpstr>
      <vt:lpstr>BIBLIOGRAPHY</vt:lpstr>
      <vt:lpstr>Slide 26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DISEASES INVOLVING BLOOD PLATELETS</dc:title>
  <dc:creator>abc</dc:creator>
  <cp:lastModifiedBy>HOD</cp:lastModifiedBy>
  <cp:revision>22</cp:revision>
  <dcterms:created xsi:type="dcterms:W3CDTF">2006-08-16T00:00:00Z</dcterms:created>
  <dcterms:modified xsi:type="dcterms:W3CDTF">2018-02-05T06:24:24Z</dcterms:modified>
</cp:coreProperties>
</file>