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7" r:id="rId4"/>
    <p:sldId id="27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B93BF-41B8-4175-94B2-45866999E80E}"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B93BF-41B8-4175-94B2-45866999E80E}"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B93BF-41B8-4175-94B2-45866999E80E}"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B93BF-41B8-4175-94B2-45866999E80E}"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B93BF-41B8-4175-94B2-45866999E80E}"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B93BF-41B8-4175-94B2-45866999E80E}"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B93BF-41B8-4175-94B2-45866999E80E}" type="datetimeFigureOut">
              <a:rPr lang="en-US" smtClean="0"/>
              <a:pPr/>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B93BF-41B8-4175-94B2-45866999E80E}" type="datetimeFigureOut">
              <a:rPr lang="en-US" smtClean="0"/>
              <a:pPr/>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B93BF-41B8-4175-94B2-45866999E80E}" type="datetimeFigureOut">
              <a:rPr lang="en-US" smtClean="0"/>
              <a:pPr/>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B93BF-41B8-4175-94B2-45866999E80E}"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B93BF-41B8-4175-94B2-45866999E80E}"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1002F-3945-4D90-90F8-0332DF4E4C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B93BF-41B8-4175-94B2-45866999E80E}" type="datetimeFigureOut">
              <a:rPr lang="en-US" smtClean="0"/>
              <a:pPr/>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1002F-3945-4D90-90F8-0332DF4E4C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676400"/>
            <a:ext cx="8229600" cy="1143000"/>
          </a:xfrm>
        </p:spPr>
        <p:txBody>
          <a:bodyPr/>
          <a:lstStyle/>
          <a:p>
            <a:pPr eaLnBrk="1" hangingPunct="1"/>
            <a:r>
              <a:rPr lang="en-US" sz="4000" b="1" smtClean="0">
                <a:solidFill>
                  <a:srgbClr val="C00000"/>
                </a:solidFill>
                <a:latin typeface="Times New Roman" pitchFamily="18" charset="0"/>
                <a:cs typeface="Times New Roman" pitchFamily="18" charset="0"/>
              </a:rPr>
              <a:t>DENTAL CARIES</a:t>
            </a:r>
            <a:endParaRPr lang="en-IN" sz="4000" b="1" smtClean="0">
              <a:solidFill>
                <a:srgbClr val="C00000"/>
              </a:solidFill>
              <a:latin typeface="Times New Roman" pitchFamily="18" charset="0"/>
              <a:cs typeface="Times New Roman" pitchFamily="18" charset="0"/>
            </a:endParaRPr>
          </a:p>
        </p:txBody>
      </p:sp>
      <p:sp>
        <p:nvSpPr>
          <p:cNvPr id="6147" name="Content Placeholder 2"/>
          <p:cNvSpPr>
            <a:spLocks noGrp="1"/>
          </p:cNvSpPr>
          <p:nvPr>
            <p:ph idx="1"/>
          </p:nvPr>
        </p:nvSpPr>
        <p:spPr>
          <a:xfrm>
            <a:off x="1371600" y="3429000"/>
            <a:ext cx="6477000" cy="1020763"/>
          </a:xfrm>
        </p:spPr>
        <p:txBody>
          <a:bodyPr>
            <a:normAutofit/>
          </a:bodyPr>
          <a:lstStyle/>
          <a:p>
            <a:pPr eaLnBrk="1" hangingPunct="1">
              <a:buFontTx/>
              <a:buNone/>
            </a:pPr>
            <a:r>
              <a:rPr lang="en-US" sz="2800" dirty="0" smtClean="0"/>
              <a:t>            Dept. of </a:t>
            </a:r>
            <a:r>
              <a:rPr lang="en-US" sz="2800" smtClean="0"/>
              <a:t>Oral </a:t>
            </a:r>
            <a:r>
              <a:rPr lang="en-US" sz="2800" smtClean="0"/>
              <a:t>Pathology</a:t>
            </a:r>
            <a:endParaRPr lang="en-US" sz="2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09800" y="304800"/>
            <a:ext cx="4495800" cy="1323975"/>
          </a:xfrm>
          <a:prstGeom prst="rect">
            <a:avLst/>
          </a:prstGeom>
          <a:noFill/>
          <a:ln w="9525">
            <a:noFill/>
            <a:miter lim="800000"/>
            <a:headEnd/>
            <a:tailEnd/>
          </a:ln>
        </p:spPr>
        <p:txBody>
          <a:bodyPr>
            <a:spAutoFit/>
          </a:bodyPr>
          <a:lstStyle/>
          <a:p>
            <a:pPr eaLnBrk="1" hangingPunct="1">
              <a:spcBef>
                <a:spcPct val="50000"/>
              </a:spcBef>
            </a:pPr>
            <a:r>
              <a:rPr lang="en-US" sz="4000" b="1">
                <a:latin typeface="Times New Roman" pitchFamily="18" charset="0"/>
                <a:cs typeface="Times New Roman" pitchFamily="18" charset="0"/>
              </a:rPr>
              <a:t>DENTIFRICE (TOOTHPASTE) </a:t>
            </a:r>
          </a:p>
        </p:txBody>
      </p:sp>
      <p:pic>
        <p:nvPicPr>
          <p:cNvPr id="19459" name="Picture 5" descr="C:\WINDOWS\Application Data\Microsoft\Media Catalog\Downloaded Clips\cl70\j0281287.wmf"/>
          <p:cNvPicPr>
            <a:picLocks noChangeAspect="1" noChangeArrowheads="1"/>
          </p:cNvPicPr>
          <p:nvPr/>
        </p:nvPicPr>
        <p:blipFill>
          <a:blip r:embed="rId2"/>
          <a:srcRect/>
          <a:stretch>
            <a:fillRect/>
          </a:stretch>
        </p:blipFill>
        <p:spPr bwMode="auto">
          <a:xfrm>
            <a:off x="609600" y="1219200"/>
            <a:ext cx="2228850" cy="2046288"/>
          </a:xfrm>
          <a:prstGeom prst="rect">
            <a:avLst/>
          </a:prstGeom>
          <a:noFill/>
          <a:ln w="9525">
            <a:noFill/>
            <a:miter lim="800000"/>
            <a:headEnd/>
            <a:tailEnd/>
          </a:ln>
        </p:spPr>
      </p:pic>
      <p:pic>
        <p:nvPicPr>
          <p:cNvPr id="19460" name="Picture 6" descr="C:\WINDOWS\Application Data\Microsoft\Media Catalog\Downloaded Clips\cl67\j0258058.wmf"/>
          <p:cNvPicPr>
            <a:picLocks noChangeAspect="1" noChangeArrowheads="1"/>
          </p:cNvPicPr>
          <p:nvPr/>
        </p:nvPicPr>
        <p:blipFill>
          <a:blip r:embed="rId3"/>
          <a:srcRect/>
          <a:stretch>
            <a:fillRect/>
          </a:stretch>
        </p:blipFill>
        <p:spPr bwMode="auto">
          <a:xfrm>
            <a:off x="685800" y="4572000"/>
            <a:ext cx="1295400" cy="1295400"/>
          </a:xfrm>
          <a:prstGeom prst="rect">
            <a:avLst/>
          </a:prstGeom>
          <a:noFill/>
          <a:ln w="9525">
            <a:noFill/>
            <a:miter lim="800000"/>
            <a:headEnd/>
            <a:tailEnd/>
          </a:ln>
        </p:spPr>
      </p:pic>
      <p:sp>
        <p:nvSpPr>
          <p:cNvPr id="19461" name="Text Box 9"/>
          <p:cNvSpPr txBox="1">
            <a:spLocks noChangeArrowheads="1"/>
          </p:cNvSpPr>
          <p:nvPr/>
        </p:nvSpPr>
        <p:spPr bwMode="auto">
          <a:xfrm>
            <a:off x="2209800" y="3962400"/>
            <a:ext cx="3200400" cy="1754188"/>
          </a:xfrm>
          <a:prstGeom prst="rect">
            <a:avLst/>
          </a:prstGeom>
          <a:noFill/>
          <a:ln w="9525">
            <a:noFill/>
            <a:miter lim="800000"/>
            <a:headEnd/>
            <a:tailEnd/>
          </a:ln>
        </p:spPr>
        <p:txBody>
          <a:bodyPr>
            <a:spAutoFit/>
          </a:bodyPr>
          <a:lstStyle/>
          <a:p>
            <a:pPr marL="457200" indent="-457200" eaLnBrk="1" hangingPunct="1">
              <a:spcBef>
                <a:spcPct val="50000"/>
              </a:spcBef>
            </a:pPr>
            <a:r>
              <a:rPr lang="en-US" b="1">
                <a:latin typeface="Calibri" pitchFamily="34" charset="0"/>
              </a:rPr>
              <a:t>Gels:</a:t>
            </a:r>
          </a:p>
          <a:p>
            <a:pPr marL="457200" indent="-457200" eaLnBrk="1" hangingPunct="1">
              <a:spcBef>
                <a:spcPct val="50000"/>
              </a:spcBef>
              <a:buFontTx/>
              <a:buAutoNum type="arabicPeriod"/>
            </a:pPr>
            <a:r>
              <a:rPr lang="en-US">
                <a:latin typeface="Calibri" pitchFamily="34" charset="0"/>
              </a:rPr>
              <a:t>Better interdental penetration</a:t>
            </a:r>
          </a:p>
          <a:p>
            <a:pPr marL="457200" indent="-457200" eaLnBrk="1" hangingPunct="1">
              <a:spcBef>
                <a:spcPct val="50000"/>
              </a:spcBef>
              <a:buFontTx/>
              <a:buAutoNum type="arabicPeriod"/>
            </a:pPr>
            <a:r>
              <a:rPr lang="en-US">
                <a:latin typeface="Calibri" pitchFamily="34" charset="0"/>
              </a:rPr>
              <a:t>More acceptable to children </a:t>
            </a:r>
          </a:p>
        </p:txBody>
      </p:sp>
      <p:sp>
        <p:nvSpPr>
          <p:cNvPr id="19462" name="Text Box 10"/>
          <p:cNvSpPr txBox="1">
            <a:spLocks noChangeArrowheads="1"/>
          </p:cNvSpPr>
          <p:nvPr/>
        </p:nvSpPr>
        <p:spPr bwMode="auto">
          <a:xfrm>
            <a:off x="2971800" y="2209800"/>
            <a:ext cx="990600" cy="369888"/>
          </a:xfrm>
          <a:prstGeom prst="rect">
            <a:avLst/>
          </a:prstGeom>
          <a:noFill/>
          <a:ln w="9525">
            <a:noFill/>
            <a:miter lim="800000"/>
            <a:headEnd/>
            <a:tailEnd/>
          </a:ln>
        </p:spPr>
        <p:txBody>
          <a:bodyPr>
            <a:spAutoFit/>
          </a:bodyPr>
          <a:lstStyle/>
          <a:p>
            <a:pPr eaLnBrk="1" hangingPunct="1">
              <a:spcBef>
                <a:spcPct val="50000"/>
              </a:spcBef>
            </a:pPr>
            <a:r>
              <a:rPr lang="en-US">
                <a:latin typeface="Calibri" pitchFamily="34" charset="0"/>
              </a:rPr>
              <a:t>Pastes</a:t>
            </a:r>
          </a:p>
        </p:txBody>
      </p:sp>
      <p:sp>
        <p:nvSpPr>
          <p:cNvPr id="19463" name="Text Box 11"/>
          <p:cNvSpPr txBox="1">
            <a:spLocks noChangeArrowheads="1"/>
          </p:cNvSpPr>
          <p:nvPr/>
        </p:nvSpPr>
        <p:spPr bwMode="auto">
          <a:xfrm>
            <a:off x="5410200" y="2362200"/>
            <a:ext cx="2743200" cy="1323975"/>
          </a:xfrm>
          <a:prstGeom prst="rect">
            <a:avLst/>
          </a:prstGeom>
          <a:noFill/>
          <a:ln w="9525">
            <a:noFill/>
            <a:miter lim="800000"/>
            <a:headEnd/>
            <a:tailEnd/>
          </a:ln>
        </p:spPr>
        <p:txBody>
          <a:bodyPr>
            <a:spAutoFit/>
          </a:bodyPr>
          <a:lstStyle/>
          <a:p>
            <a:pPr marL="457200" indent="-457200" eaLnBrk="1" hangingPunct="1">
              <a:spcBef>
                <a:spcPct val="50000"/>
              </a:spcBef>
            </a:pPr>
            <a:r>
              <a:rPr lang="en-US" sz="2000">
                <a:latin typeface="Calibri" pitchFamily="34" charset="0"/>
              </a:rPr>
              <a:t>Key ingredients in TP:</a:t>
            </a:r>
          </a:p>
          <a:p>
            <a:pPr marL="457200" indent="-457200" eaLnBrk="1" hangingPunct="1">
              <a:spcBef>
                <a:spcPct val="50000"/>
              </a:spcBef>
              <a:buFontTx/>
              <a:buAutoNum type="arabicPeriod"/>
            </a:pPr>
            <a:r>
              <a:rPr lang="en-US" sz="2000">
                <a:latin typeface="Calibri" pitchFamily="34" charset="0"/>
              </a:rPr>
              <a:t>F salt</a:t>
            </a:r>
          </a:p>
          <a:p>
            <a:pPr marL="457200" indent="-457200" eaLnBrk="1" hangingPunct="1">
              <a:spcBef>
                <a:spcPct val="50000"/>
              </a:spcBef>
              <a:buFontTx/>
              <a:buAutoNum type="arabicPeriod"/>
            </a:pPr>
            <a:r>
              <a:rPr lang="en-US" sz="2000">
                <a:latin typeface="Calibri" pitchFamily="34" charset="0"/>
              </a:rPr>
              <a:t>Abrasive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457200" y="533400"/>
            <a:ext cx="8305800" cy="6096000"/>
          </a:xfrm>
        </p:spPr>
        <p:txBody>
          <a:bodyPr/>
          <a:lstStyle/>
          <a:p>
            <a:pPr algn="ctr" eaLnBrk="1" hangingPunct="1">
              <a:buFont typeface="Wingdings" pitchFamily="2" charset="2"/>
              <a:buNone/>
            </a:pPr>
            <a:r>
              <a:rPr lang="en-US" sz="2800" b="1" smtClean="0">
                <a:latin typeface="Times New Roman" pitchFamily="18" charset="0"/>
                <a:cs typeface="Times New Roman" pitchFamily="18" charset="0"/>
              </a:rPr>
              <a:t>Clinical Plaque Control:</a:t>
            </a:r>
          </a:p>
          <a:p>
            <a:pPr algn="ctr" eaLnBrk="1" hangingPunct="1">
              <a:buFont typeface="Wingdings" pitchFamily="2" charset="2"/>
              <a:buNone/>
            </a:pPr>
            <a:endParaRPr lang="en-US" sz="2800" smtClean="0">
              <a:latin typeface="Times New Roman" pitchFamily="18" charset="0"/>
              <a:cs typeface="Times New Roman" pitchFamily="18" charset="0"/>
            </a:endParaRPr>
          </a:p>
          <a:p>
            <a:pPr algn="just" eaLnBrk="1" hangingPunct="1"/>
            <a:r>
              <a:rPr lang="en-US" sz="2800" smtClean="0">
                <a:latin typeface="Times New Roman" pitchFamily="18" charset="0"/>
                <a:cs typeface="Times New Roman" pitchFamily="18" charset="0"/>
              </a:rPr>
              <a:t>Mutant streptococci are  important in the  carious  process because they are efficient producers of acids and thrive in acidic conditions.</a:t>
            </a:r>
          </a:p>
          <a:p>
            <a:pPr algn="just" eaLnBrk="1" hangingPunct="1"/>
            <a:endParaRPr lang="en-US" sz="2800" smtClean="0">
              <a:latin typeface="Times New Roman" pitchFamily="18" charset="0"/>
              <a:cs typeface="Times New Roman" pitchFamily="18" charset="0"/>
            </a:endParaRPr>
          </a:p>
          <a:p>
            <a:pPr algn="just" eaLnBrk="1" hangingPunct="1">
              <a:buFont typeface="Wingdings" pitchFamily="2" charset="2"/>
              <a:buNone/>
            </a:pPr>
            <a:endParaRPr lang="en-US" sz="2800" smtClean="0">
              <a:latin typeface="Times New Roman" pitchFamily="18" charset="0"/>
              <a:cs typeface="Times New Roman" pitchFamily="18" charset="0"/>
            </a:endParaRPr>
          </a:p>
          <a:p>
            <a:pPr algn="just" eaLnBrk="1" hangingPunct="1"/>
            <a:r>
              <a:rPr lang="en-US" sz="2800" smtClean="0">
                <a:latin typeface="Times New Roman" pitchFamily="18" charset="0"/>
                <a:cs typeface="Times New Roman" pitchFamily="18" charset="0"/>
              </a:rPr>
              <a:t>Chlorhexidine  decreased  bacterial  count of mutants  streptococci, and its use is justified  in high risk patient  in whom mechanical plaque control, dietary control and fluoride use have failed to  control disease progression.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381000" y="838200"/>
            <a:ext cx="8305800" cy="5292725"/>
          </a:xfrm>
        </p:spPr>
        <p:txBody>
          <a:bodyPr/>
          <a:lstStyle/>
          <a:p>
            <a:pPr eaLnBrk="1" hangingPunct="1"/>
            <a:r>
              <a:rPr lang="en-US" sz="2800" smtClean="0">
                <a:latin typeface="Times New Roman" pitchFamily="18" charset="0"/>
                <a:cs typeface="Times New Roman" pitchFamily="18" charset="0"/>
              </a:rPr>
              <a:t>A  Chlorhexidine  gel should be  applied to the  teeth in closely fitting, flexible vacuum molded trays made on impressions, of the patients  mouth.</a:t>
            </a:r>
          </a:p>
          <a:p>
            <a:pPr eaLnBrk="1" hangingPunct="1">
              <a:buFont typeface="Wingdings" pitchFamily="2" charset="2"/>
              <a:buNone/>
            </a:pPr>
            <a:endParaRPr lang="en-US" sz="2800" smtClean="0">
              <a:latin typeface="Times New Roman" pitchFamily="18" charset="0"/>
              <a:cs typeface="Times New Roman" pitchFamily="18" charset="0"/>
            </a:endParaRPr>
          </a:p>
          <a:p>
            <a:pPr eaLnBrk="1" hangingPunct="1"/>
            <a:r>
              <a:rPr lang="en-US" sz="2800" smtClean="0">
                <a:latin typeface="Times New Roman" pitchFamily="18" charset="0"/>
                <a:cs typeface="Times New Roman" pitchFamily="18" charset="0"/>
              </a:rPr>
              <a:t> The gel should be used for 5 minute per day for 14 days and this should be repeated  every 3months because  recolonization gradually occurs. </a:t>
            </a:r>
          </a:p>
          <a:p>
            <a:pPr eaLnBrk="1" hangingPunct="1">
              <a:buFont typeface="Wingdings" pitchFamily="2" charset="2"/>
              <a:buNone/>
            </a:pPr>
            <a:r>
              <a:rPr lang="en-US" sz="2800" smtClean="0">
                <a:latin typeface="Times New Roman" pitchFamily="18" charset="0"/>
                <a:cs typeface="Times New Roman" pitchFamily="18" charset="0"/>
              </a:rPr>
              <a:t> </a:t>
            </a:r>
          </a:p>
          <a:p>
            <a:pPr eaLnBrk="1" hangingPunct="1"/>
            <a:r>
              <a:rPr lang="en-US" sz="2800" smtClean="0">
                <a:latin typeface="Times New Roman" pitchFamily="18" charset="0"/>
                <a:cs typeface="Times New Roman" pitchFamily="18" charset="0"/>
              </a:rPr>
              <a:t> An alternative way to   use  Chlorhexidine  is in the form of varnish applied to specific areas after a prophylaxis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533400" y="1066800"/>
            <a:ext cx="7924800" cy="4572000"/>
          </a:xfrm>
          <a:solidFill>
            <a:schemeClr val="bg1"/>
          </a:solidFill>
        </p:spPr>
        <p:txBody>
          <a:bodyPr>
            <a:normAutofit fontScale="92500" lnSpcReduction="10000"/>
          </a:bodyPr>
          <a:lstStyle/>
          <a:p>
            <a:pPr eaLnBrk="1" hangingPunct="1">
              <a:lnSpc>
                <a:spcPct val="90000"/>
              </a:lnSpc>
              <a:buFont typeface="Wingdings" pitchFamily="2" charset="2"/>
              <a:buNone/>
            </a:pPr>
            <a:r>
              <a:rPr lang="en-US" sz="2800" smtClean="0">
                <a:solidFill>
                  <a:schemeClr val="hlink"/>
                </a:solidFill>
                <a:latin typeface="Times New Roman" pitchFamily="18" charset="0"/>
                <a:cs typeface="Times New Roman" pitchFamily="18" charset="0"/>
              </a:rPr>
              <a:t>4. Salivary functioning: Salivary stimulants</a:t>
            </a:r>
          </a:p>
          <a:p>
            <a:pPr eaLnBrk="1" hangingPunct="1">
              <a:lnSpc>
                <a:spcPct val="90000"/>
              </a:lnSpc>
              <a:buFont typeface="Wingdings" pitchFamily="2" charset="2"/>
              <a:buNone/>
            </a:pPr>
            <a:r>
              <a:rPr lang="en-US" sz="2800" smtClean="0">
                <a:latin typeface="Times New Roman" pitchFamily="18" charset="0"/>
                <a:cs typeface="Times New Roman" pitchFamily="18" charset="0"/>
              </a:rPr>
              <a:t>      Gums , paraffin waxes ,Saliva substitutes.</a:t>
            </a:r>
          </a:p>
          <a:p>
            <a:pPr eaLnBrk="1" hangingPunct="1">
              <a:lnSpc>
                <a:spcPct val="90000"/>
              </a:lnSpc>
              <a:buFont typeface="Wingdings" pitchFamily="2" charset="2"/>
              <a:buNone/>
            </a:pPr>
            <a:endParaRPr lang="en-US" sz="2800" smtClean="0">
              <a:latin typeface="Times New Roman" pitchFamily="18" charset="0"/>
              <a:cs typeface="Times New Roman" pitchFamily="18" charset="0"/>
            </a:endParaRPr>
          </a:p>
          <a:p>
            <a:pPr eaLnBrk="1" hangingPunct="1">
              <a:lnSpc>
                <a:spcPct val="90000"/>
              </a:lnSpc>
              <a:buFont typeface="Wingdings" pitchFamily="2" charset="2"/>
              <a:buNone/>
            </a:pPr>
            <a:endParaRPr lang="en-US" sz="2800" smtClean="0">
              <a:latin typeface="Times New Roman" pitchFamily="18" charset="0"/>
              <a:cs typeface="Times New Roman" pitchFamily="18" charset="0"/>
            </a:endParaRPr>
          </a:p>
          <a:p>
            <a:pPr eaLnBrk="1" hangingPunct="1">
              <a:lnSpc>
                <a:spcPct val="90000"/>
              </a:lnSpc>
              <a:buFont typeface="Wingdings" pitchFamily="2" charset="2"/>
              <a:buNone/>
            </a:pPr>
            <a:r>
              <a:rPr lang="en-US" sz="2800" smtClean="0">
                <a:solidFill>
                  <a:schemeClr val="hlink"/>
                </a:solidFill>
                <a:latin typeface="Times New Roman" pitchFamily="18" charset="0"/>
                <a:cs typeface="Times New Roman" pitchFamily="18" charset="0"/>
              </a:rPr>
              <a:t>5. Antimicrobial agents : </a:t>
            </a:r>
          </a:p>
          <a:p>
            <a:pPr eaLnBrk="1" hangingPunct="1">
              <a:lnSpc>
                <a:spcPct val="90000"/>
              </a:lnSpc>
              <a:buFont typeface="Wingdings" pitchFamily="2" charset="2"/>
              <a:buNone/>
            </a:pPr>
            <a:r>
              <a:rPr lang="en-US" sz="2800" smtClean="0">
                <a:latin typeface="Times New Roman" pitchFamily="18" charset="0"/>
                <a:cs typeface="Times New Roman" pitchFamily="18" charset="0"/>
              </a:rPr>
              <a:t>             Used in high risk patients </a:t>
            </a:r>
          </a:p>
          <a:p>
            <a:pPr eaLnBrk="1" hangingPunct="1">
              <a:lnSpc>
                <a:spcPct val="90000"/>
              </a:lnSpc>
              <a:buFont typeface="Wingdings" pitchFamily="2" charset="2"/>
              <a:buNone/>
            </a:pPr>
            <a:r>
              <a:rPr lang="en-US" sz="2800" smtClean="0">
                <a:latin typeface="Times New Roman" pitchFamily="18" charset="0"/>
                <a:cs typeface="Times New Roman" pitchFamily="18" charset="0"/>
              </a:rPr>
              <a:t>              Systemic side effects must be considered.</a:t>
            </a:r>
          </a:p>
          <a:p>
            <a:pPr eaLnBrk="1" hangingPunct="1">
              <a:lnSpc>
                <a:spcPct val="90000"/>
              </a:lnSpc>
              <a:buFont typeface="Wingdings" pitchFamily="2" charset="2"/>
              <a:buNone/>
            </a:pPr>
            <a:r>
              <a:rPr lang="en-US" sz="2800" smtClean="0">
                <a:latin typeface="Times New Roman" pitchFamily="18" charset="0"/>
                <a:cs typeface="Times New Roman" pitchFamily="18" charset="0"/>
              </a:rPr>
              <a:t>     ANTIBIOTICS: Vancomycin, Kanamycin, Actinobolin.</a:t>
            </a:r>
          </a:p>
          <a:p>
            <a:pPr eaLnBrk="1" hangingPunct="1">
              <a:lnSpc>
                <a:spcPct val="90000"/>
              </a:lnSpc>
              <a:buFont typeface="Wingdings" pitchFamily="2" charset="2"/>
              <a:buNone/>
            </a:pPr>
            <a:r>
              <a:rPr lang="en-US" sz="2800" smtClean="0">
                <a:latin typeface="Times New Roman" pitchFamily="18" charset="0"/>
                <a:cs typeface="Times New Roman" pitchFamily="18" charset="0"/>
              </a:rPr>
              <a:t>     BISGUANIDES:  Alexidine , Chlorhexidine.</a:t>
            </a:r>
          </a:p>
          <a:p>
            <a:pPr eaLnBrk="1" hangingPunct="1">
              <a:lnSpc>
                <a:spcPct val="90000"/>
              </a:lnSpc>
              <a:buFont typeface="Wingdings" pitchFamily="2" charset="2"/>
              <a:buNone/>
            </a:pPr>
            <a:r>
              <a:rPr lang="en-US" sz="2800" smtClean="0">
                <a:latin typeface="Times New Roman" pitchFamily="18" charset="0"/>
                <a:cs typeface="Times New Roman" pitchFamily="18" charset="0"/>
              </a:rPr>
              <a:t>     HALOGENS :  Iodine and fluoride</a:t>
            </a:r>
          </a:p>
        </p:txBody>
      </p:sp>
      <p:sp>
        <p:nvSpPr>
          <p:cNvPr id="22531" name="Text Box 6"/>
          <p:cNvSpPr txBox="1">
            <a:spLocks noChangeArrowheads="1"/>
          </p:cNvSpPr>
          <p:nvPr/>
        </p:nvSpPr>
        <p:spPr bwMode="auto">
          <a:xfrm>
            <a:off x="8899525" y="3255963"/>
            <a:ext cx="184150" cy="336550"/>
          </a:xfrm>
          <a:prstGeom prst="rect">
            <a:avLst/>
          </a:prstGeom>
          <a:noFill/>
          <a:ln w="9525">
            <a:noFill/>
            <a:miter lim="800000"/>
            <a:headEnd/>
            <a:tailEnd/>
          </a:ln>
        </p:spPr>
        <p:txBody>
          <a:bodyPr wrap="none">
            <a:spAutoFit/>
          </a:bodyPr>
          <a:lstStyle/>
          <a:p>
            <a:pPr eaLnBrk="1" hangingPunct="1"/>
            <a:endParaRPr lang="en-IN">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57200" y="685800"/>
            <a:ext cx="8305800" cy="4538663"/>
          </a:xfrm>
          <a:prstGeom prst="rect">
            <a:avLst/>
          </a:prstGeom>
          <a:noFill/>
          <a:ln w="9525">
            <a:noFill/>
            <a:miter lim="800000"/>
            <a:headEnd/>
            <a:tailEnd/>
          </a:ln>
        </p:spPr>
        <p:txBody>
          <a:bodyPr>
            <a:spAutoFit/>
          </a:bodyPr>
          <a:lstStyle/>
          <a:p>
            <a:pPr eaLnBrk="1" hangingPunct="1">
              <a:lnSpc>
                <a:spcPct val="150000"/>
              </a:lnSpc>
            </a:pPr>
            <a:r>
              <a:rPr lang="en-US" sz="2800">
                <a:solidFill>
                  <a:schemeClr val="hlink"/>
                </a:solidFill>
                <a:latin typeface="Times New Roman" pitchFamily="18" charset="0"/>
                <a:cs typeface="Times New Roman" pitchFamily="18" charset="0"/>
              </a:rPr>
              <a:t>6.</a:t>
            </a:r>
            <a:r>
              <a:rPr lang="en-US" sz="2800">
                <a:latin typeface="Times New Roman" pitchFamily="18" charset="0"/>
                <a:cs typeface="Times New Roman" pitchFamily="18" charset="0"/>
              </a:rPr>
              <a:t> </a:t>
            </a:r>
            <a:r>
              <a:rPr lang="en-US" sz="2800" u="sng">
                <a:latin typeface="Times New Roman" pitchFamily="18" charset="0"/>
                <a:cs typeface="Times New Roman" pitchFamily="18" charset="0"/>
              </a:rPr>
              <a:t>Diet:</a:t>
            </a:r>
          </a:p>
          <a:p>
            <a:pPr eaLnBrk="1" hangingPunct="1">
              <a:lnSpc>
                <a:spcPct val="150000"/>
              </a:lnSpc>
            </a:pPr>
            <a:r>
              <a:rPr lang="en-US" sz="2800">
                <a:latin typeface="Times New Roman" pitchFamily="18" charset="0"/>
                <a:cs typeface="Times New Roman" pitchFamily="18" charset="0"/>
              </a:rPr>
              <a:t>      The quality and frequency has a very detrimental effect on plaque.</a:t>
            </a:r>
          </a:p>
          <a:p>
            <a:pPr eaLnBrk="1" hangingPunct="1">
              <a:lnSpc>
                <a:spcPct val="150000"/>
              </a:lnSpc>
            </a:pPr>
            <a:r>
              <a:rPr lang="en-US" sz="2800">
                <a:latin typeface="Times New Roman" pitchFamily="18" charset="0"/>
                <a:cs typeface="Times New Roman" pitchFamily="18" charset="0"/>
              </a:rPr>
              <a:t>      Sucrose containing products provides stronger potential for colonization of   SM . </a:t>
            </a:r>
          </a:p>
          <a:p>
            <a:pPr eaLnBrk="1" hangingPunct="1">
              <a:lnSpc>
                <a:spcPct val="150000"/>
              </a:lnSpc>
            </a:pPr>
            <a:r>
              <a:rPr lang="en-US" sz="2800">
                <a:latin typeface="Times New Roman" pitchFamily="18" charset="0"/>
                <a:cs typeface="Times New Roman" pitchFamily="18" charset="0"/>
              </a:rPr>
              <a:t> Increase in frequency of ingestion results in prolonged PH drop.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4294967295"/>
          </p:nvPr>
        </p:nvSpPr>
        <p:spPr>
          <a:xfrm>
            <a:off x="1447800" y="2438400"/>
            <a:ext cx="6172200" cy="4114800"/>
          </a:xfrm>
          <a:solidFill>
            <a:schemeClr val="bg1"/>
          </a:solidFill>
          <a:ln w="28575">
            <a:solidFill>
              <a:schemeClr val="tx1"/>
            </a:solidFill>
          </a:ln>
        </p:spPr>
        <p:txBody>
          <a:bodyPr/>
          <a:lstStyle/>
          <a:p>
            <a:pPr eaLnBrk="1" hangingPunct="1">
              <a:buFont typeface="Wingdings" pitchFamily="2" charset="2"/>
              <a:buNone/>
            </a:pPr>
            <a:r>
              <a:rPr lang="en-US" smtClean="0">
                <a:solidFill>
                  <a:schemeClr val="hlink"/>
                </a:solidFill>
              </a:rPr>
              <a:t>VII   ORAL HYGEINE MEASURES:</a:t>
            </a:r>
          </a:p>
          <a:p>
            <a:pPr eaLnBrk="1" hangingPunct="1">
              <a:buFont typeface="Wingdings" pitchFamily="2" charset="2"/>
              <a:buNone/>
            </a:pPr>
            <a:r>
              <a:rPr lang="en-US" sz="2400" smtClean="0"/>
              <a:t>  “Plaque free tooth surfaces do not decay”</a:t>
            </a:r>
          </a:p>
          <a:p>
            <a:pPr eaLnBrk="1" hangingPunct="1">
              <a:buFont typeface="Wingdings" pitchFamily="2" charset="2"/>
              <a:buNone/>
            </a:pPr>
            <a:r>
              <a:rPr lang="en-US" sz="2400" smtClean="0"/>
              <a:t>  Flossing , Tooth brushing , and Rinsing.</a:t>
            </a:r>
          </a:p>
        </p:txBody>
      </p:sp>
      <p:pic>
        <p:nvPicPr>
          <p:cNvPr id="24579" name="Picture 4" descr="33"/>
          <p:cNvPicPr>
            <a:picLocks noGrp="1" noChangeAspect="1" noChangeArrowheads="1"/>
          </p:cNvPicPr>
          <p:nvPr>
            <p:ph sz="quarter" idx="4294967295"/>
          </p:nvPr>
        </p:nvPicPr>
        <p:blipFill>
          <a:blip r:embed="rId2"/>
          <a:srcRect/>
          <a:stretch>
            <a:fillRect/>
          </a:stretch>
        </p:blipFill>
        <p:spPr>
          <a:xfrm>
            <a:off x="6400800" y="533400"/>
            <a:ext cx="2143125" cy="1533525"/>
          </a:xfrm>
          <a:ln w="28575">
            <a:solidFill>
              <a:schemeClr val="tx1"/>
            </a:solidFill>
          </a:ln>
        </p:spPr>
      </p:pic>
      <p:pic>
        <p:nvPicPr>
          <p:cNvPr id="24580" name="Picture 6" descr="Dont_forget_brush"/>
          <p:cNvPicPr>
            <a:picLocks noGrp="1" noChangeAspect="1" noChangeArrowheads="1" noCrop="1"/>
          </p:cNvPicPr>
          <p:nvPr>
            <p:ph sz="quarter" idx="4294967295"/>
          </p:nvPr>
        </p:nvPicPr>
        <p:blipFill>
          <a:blip r:embed="rId3"/>
          <a:srcRect/>
          <a:stretch>
            <a:fillRect/>
          </a:stretch>
        </p:blipFill>
        <p:spPr>
          <a:xfrm>
            <a:off x="3581400" y="4419600"/>
            <a:ext cx="1800225" cy="2000250"/>
          </a:xfrm>
        </p:spPr>
      </p:pic>
      <p:pic>
        <p:nvPicPr>
          <p:cNvPr id="120837" name="Picture 9" descr="Teeth_brushed"/>
          <p:cNvPicPr>
            <a:picLocks noChangeAspect="1" noChangeArrowheads="1" noCrop="1"/>
          </p:cNvPicPr>
          <p:nvPr/>
        </p:nvPicPr>
        <p:blipFill>
          <a:blip r:embed="rId4"/>
          <a:srcRect/>
          <a:stretch>
            <a:fillRect/>
          </a:stretch>
        </p:blipFill>
        <p:spPr bwMode="auto">
          <a:xfrm>
            <a:off x="457200" y="381000"/>
            <a:ext cx="2514600" cy="1981200"/>
          </a:xfrm>
          <a:prstGeom prst="rect">
            <a:avLst/>
          </a:prstGeom>
          <a:noFill/>
          <a:ln w="28575">
            <a:solidFill>
              <a:schemeClr val="tx1">
                <a:lumMod val="95000"/>
                <a:lumOff val="5000"/>
              </a:schemeClr>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304800" y="1371600"/>
            <a:ext cx="8610600" cy="5257800"/>
          </a:xfrm>
          <a:solidFill>
            <a:schemeClr val="bg1"/>
          </a:solidFill>
        </p:spPr>
        <p:txBody>
          <a:bodyPr/>
          <a:lstStyle/>
          <a:p>
            <a:pPr eaLnBrk="1" hangingPunct="1">
              <a:buFont typeface="Wingdings" pitchFamily="2" charset="2"/>
              <a:buNone/>
            </a:pPr>
            <a:r>
              <a:rPr lang="en-US" sz="2800" smtClean="0">
                <a:solidFill>
                  <a:schemeClr val="hlink"/>
                </a:solidFill>
                <a:latin typeface="Times New Roman" pitchFamily="18" charset="0"/>
                <a:cs typeface="Times New Roman" pitchFamily="18" charset="0"/>
              </a:rPr>
              <a:t>8. Xylitol gums:</a:t>
            </a:r>
            <a:r>
              <a:rPr lang="en-US" sz="2800" smtClean="0">
                <a:latin typeface="Times New Roman" pitchFamily="18" charset="0"/>
                <a:cs typeface="Times New Roman" pitchFamily="18" charset="0"/>
              </a:rPr>
              <a:t> is a natural 5-c sugar obtained from birch trees.  It keeps sucrose molecule from binding with MS.</a:t>
            </a:r>
          </a:p>
          <a:p>
            <a:pPr eaLnBrk="1" hangingPunct="1">
              <a:buFont typeface="Wingdings" pitchFamily="2" charset="2"/>
              <a:buNone/>
            </a:pPr>
            <a:r>
              <a:rPr lang="en-US" sz="2800" smtClean="0">
                <a:latin typeface="Times New Roman" pitchFamily="18" charset="0"/>
                <a:cs typeface="Times New Roman" pitchFamily="18" charset="0"/>
              </a:rPr>
              <a:t>   Also, chewing stimulates salivary flow which improves the buffering of the PH drop that occurs after eating.</a:t>
            </a:r>
          </a:p>
          <a:p>
            <a:pPr eaLnBrk="1" hangingPunct="1">
              <a:buFont typeface="Wingdings" pitchFamily="2" charset="2"/>
              <a:buNone/>
            </a:pPr>
            <a:endParaRPr lang="en-US" sz="2800" smtClean="0">
              <a:latin typeface="Times New Roman" pitchFamily="18" charset="0"/>
              <a:cs typeface="Times New Roman" pitchFamily="18" charset="0"/>
            </a:endParaRPr>
          </a:p>
          <a:p>
            <a:pPr eaLnBrk="1" hangingPunct="1">
              <a:buFont typeface="Wingdings" pitchFamily="2" charset="2"/>
              <a:buNone/>
            </a:pPr>
            <a:endParaRPr lang="en-US" sz="2800" smtClean="0"/>
          </a:p>
          <a:p>
            <a:pPr eaLnBrk="1" hangingPunct="1">
              <a:buFont typeface="Wingdings" pitchFamily="2" charset="2"/>
              <a:buNone/>
            </a:pPr>
            <a:endParaRPr lang="en-US" sz="2800" smtClean="0"/>
          </a:p>
          <a:p>
            <a:pPr eaLnBrk="1" hangingPunct="1">
              <a:buFont typeface="Wingdings" pitchFamily="2" charset="2"/>
              <a:buNone/>
            </a:pPr>
            <a:endParaRPr lang="en-US" sz="2800" smtClean="0"/>
          </a:p>
          <a:p>
            <a:pPr eaLnBrk="1" hangingPunct="1">
              <a:buFont typeface="Wingdings" pitchFamily="2" charset="2"/>
              <a:buNone/>
            </a:pPr>
            <a:endParaRPr lang="en-US" sz="2800" smtClean="0"/>
          </a:p>
          <a:p>
            <a:pPr eaLnBrk="1" hangingPunct="1">
              <a:buFont typeface="Wingdings" pitchFamily="2" charset="2"/>
              <a:buNone/>
            </a:pPr>
            <a:endParaRPr lang="en-US" sz="2800" smtClean="0"/>
          </a:p>
          <a:p>
            <a:pPr eaLnBrk="1" hangingPunct="1">
              <a:buFont typeface="Wingdings" pitchFamily="2" charset="2"/>
              <a:buNone/>
            </a:pPr>
            <a:endParaRPr lang="en-US" sz="2800" smtClean="0">
              <a:solidFill>
                <a:schemeClr val="hlink"/>
              </a:solidFill>
            </a:endParaRPr>
          </a:p>
        </p:txBody>
      </p:sp>
      <p:pic>
        <p:nvPicPr>
          <p:cNvPr id="25603" name="Picture 5"/>
          <p:cNvPicPr>
            <a:picLocks noChangeAspect="1" noChangeArrowheads="1"/>
          </p:cNvPicPr>
          <p:nvPr/>
        </p:nvPicPr>
        <p:blipFill>
          <a:blip r:embed="rId2"/>
          <a:srcRect/>
          <a:stretch>
            <a:fillRect/>
          </a:stretch>
        </p:blipFill>
        <p:spPr bwMode="auto">
          <a:xfrm>
            <a:off x="2514600" y="3581400"/>
            <a:ext cx="4191000" cy="26670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838200" y="2413000"/>
            <a:ext cx="7620000" cy="3246438"/>
          </a:xfrm>
          <a:prstGeom prst="rect">
            <a:avLst/>
          </a:prstGeom>
          <a:noFill/>
          <a:ln w="9525">
            <a:noFill/>
            <a:miter lim="800000"/>
            <a:headEnd/>
            <a:tailEnd/>
          </a:ln>
        </p:spPr>
        <p:txBody>
          <a:bodyPr>
            <a:spAutoFit/>
          </a:bodyPr>
          <a:lstStyle/>
          <a:p>
            <a:pPr algn="just" eaLnBrk="1" hangingPunct="1">
              <a:lnSpc>
                <a:spcPct val="150000"/>
              </a:lnSpc>
            </a:pPr>
            <a:r>
              <a:rPr lang="en-US" sz="2800">
                <a:latin typeface="Times New Roman" pitchFamily="18" charset="0"/>
                <a:cs typeface="Times New Roman" pitchFamily="18" charset="0"/>
              </a:rPr>
              <a:t>The junction of enamel surfaces during tooth development forms pits and fissures.  If these surfaces do not coalesce, they may leave small channels of varying depth ranging from shallow pits to deep fissures extending upto the DEJ. </a:t>
            </a:r>
          </a:p>
        </p:txBody>
      </p:sp>
      <p:sp>
        <p:nvSpPr>
          <p:cNvPr id="26627" name="Rectangle 2"/>
          <p:cNvSpPr>
            <a:spLocks noChangeArrowheads="1"/>
          </p:cNvSpPr>
          <p:nvPr/>
        </p:nvSpPr>
        <p:spPr bwMode="auto">
          <a:xfrm>
            <a:off x="1084263" y="762000"/>
            <a:ext cx="5661025" cy="708025"/>
          </a:xfrm>
          <a:prstGeom prst="rect">
            <a:avLst/>
          </a:prstGeom>
          <a:noFill/>
          <a:ln w="9525">
            <a:noFill/>
            <a:miter lim="800000"/>
            <a:headEnd/>
            <a:tailEnd/>
          </a:ln>
        </p:spPr>
        <p:txBody>
          <a:bodyPr wrap="none">
            <a:spAutoFit/>
          </a:bodyPr>
          <a:lstStyle/>
          <a:p>
            <a:r>
              <a:rPr lang="en-US" sz="4000">
                <a:latin typeface="Times New Roman" pitchFamily="18" charset="0"/>
                <a:cs typeface="Times New Roman" pitchFamily="18" charset="0"/>
              </a:rPr>
              <a:t>9.  Pit and fissure sealants:</a:t>
            </a:r>
            <a:endParaRPr lang="en-IN" sz="400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4294967295"/>
          </p:nvPr>
        </p:nvSpPr>
        <p:spPr/>
        <p:txBody>
          <a:bodyPr>
            <a:normAutofit lnSpcReduction="10000"/>
          </a:bodyPr>
          <a:lstStyle/>
          <a:p>
            <a:pPr eaLnBrk="1" hangingPunct="1"/>
            <a:r>
              <a:rPr lang="en-US" sz="2800" smtClean="0">
                <a:latin typeface="Times New Roman" pitchFamily="18" charset="0"/>
                <a:cs typeface="Times New Roman" pitchFamily="18" charset="0"/>
              </a:rPr>
              <a:t>Topical crème with bio – available calcium and phosphate.</a:t>
            </a:r>
          </a:p>
          <a:p>
            <a:pPr eaLnBrk="1" hangingPunct="1"/>
            <a:endParaRPr lang="en-US" sz="2800" smtClean="0">
              <a:latin typeface="Times New Roman" pitchFamily="18" charset="0"/>
              <a:cs typeface="Times New Roman" pitchFamily="18" charset="0"/>
            </a:endParaRPr>
          </a:p>
          <a:p>
            <a:pPr eaLnBrk="1" hangingPunct="1"/>
            <a:r>
              <a:rPr lang="en-US" sz="2800" smtClean="0">
                <a:latin typeface="Times New Roman" pitchFamily="18" charset="0"/>
                <a:cs typeface="Times New Roman" pitchFamily="18" charset="0"/>
              </a:rPr>
              <a:t>A water based, sugar free crème containing CPP – ACP (Casein phosphopeptide – Amorphous calcium phosphate )</a:t>
            </a:r>
          </a:p>
          <a:p>
            <a:pPr eaLnBrk="1" hangingPunct="1"/>
            <a:endParaRPr lang="en-US" sz="2800" smtClean="0">
              <a:latin typeface="Times New Roman" pitchFamily="18" charset="0"/>
              <a:cs typeface="Times New Roman" pitchFamily="18" charset="0"/>
            </a:endParaRPr>
          </a:p>
          <a:p>
            <a:pPr eaLnBrk="1" hangingPunct="1"/>
            <a:r>
              <a:rPr lang="en-US" sz="2800" smtClean="0">
                <a:latin typeface="Times New Roman" pitchFamily="18" charset="0"/>
                <a:cs typeface="Times New Roman" pitchFamily="18" charset="0"/>
              </a:rPr>
              <a:t>This binds tooth surfaces of bio films, plaque, bacteria's, hydroxyapatite and surrounding soft tissue localizing bio-available calcium and phosphate.</a:t>
            </a:r>
          </a:p>
          <a:p>
            <a:pPr eaLnBrk="1" hangingPunct="1">
              <a:lnSpc>
                <a:spcPct val="90000"/>
              </a:lnSpc>
              <a:buFont typeface="Wingdings" pitchFamily="2" charset="2"/>
              <a:buNone/>
            </a:pPr>
            <a:endParaRPr lang="en-US" sz="2800" smtClean="0">
              <a:latin typeface="Times New Roman" pitchFamily="18" charset="0"/>
              <a:cs typeface="Times New Roman" pitchFamily="18" charset="0"/>
            </a:endParaRPr>
          </a:p>
        </p:txBody>
      </p:sp>
      <p:sp>
        <p:nvSpPr>
          <p:cNvPr id="27651" name="Rectangle 5"/>
          <p:cNvSpPr>
            <a:spLocks noChangeArrowheads="1"/>
          </p:cNvSpPr>
          <p:nvPr/>
        </p:nvSpPr>
        <p:spPr bwMode="auto">
          <a:xfrm>
            <a:off x="1905000" y="358775"/>
            <a:ext cx="4648200" cy="708025"/>
          </a:xfrm>
          <a:prstGeom prst="rect">
            <a:avLst/>
          </a:prstGeom>
          <a:noFill/>
          <a:ln w="9525">
            <a:noFill/>
            <a:miter lim="800000"/>
            <a:headEnd/>
            <a:tailEnd/>
          </a:ln>
        </p:spPr>
        <p:txBody>
          <a:bodyPr>
            <a:spAutoFit/>
          </a:bodyPr>
          <a:lstStyle/>
          <a:p>
            <a:pPr eaLnBrk="1" hangingPunct="1"/>
            <a:r>
              <a:rPr lang="en-US" sz="4000" b="1" u="sng">
                <a:solidFill>
                  <a:schemeClr val="tx2"/>
                </a:solidFill>
                <a:latin typeface="Times New Roman" pitchFamily="18" charset="0"/>
                <a:cs typeface="Times New Roman" pitchFamily="18" charset="0"/>
              </a:rPr>
              <a:t>10. Tooth mousse</a:t>
            </a:r>
            <a:endParaRPr lang="en-IN" sz="4000" b="1" u="sng">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304800" y="152400"/>
            <a:ext cx="8305800" cy="4343400"/>
          </a:xfrm>
          <a:solidFill>
            <a:schemeClr val="bg1"/>
          </a:solidFill>
        </p:spPr>
        <p:txBody>
          <a:bodyPr/>
          <a:lstStyle/>
          <a:p>
            <a:pPr eaLnBrk="1" hangingPunct="1">
              <a:lnSpc>
                <a:spcPct val="90000"/>
              </a:lnSpc>
            </a:pPr>
            <a:r>
              <a:rPr lang="en-US" sz="2800" smtClean="0">
                <a:latin typeface="Times New Roman" pitchFamily="18" charset="0"/>
                <a:cs typeface="Times New Roman" pitchFamily="18" charset="0"/>
              </a:rPr>
              <a:t>Saliva enhances the effectiveness of CPP-ACP  and the flavors helps stimulate saliva. </a:t>
            </a:r>
          </a:p>
          <a:p>
            <a:pPr eaLnBrk="1" hangingPunct="1">
              <a:lnSpc>
                <a:spcPct val="90000"/>
              </a:lnSpc>
              <a:buFont typeface="Wingdings" pitchFamily="2" charset="2"/>
              <a:buNone/>
            </a:pPr>
            <a:endParaRPr lang="en-US" sz="2800" smtClean="0">
              <a:latin typeface="Times New Roman" pitchFamily="18" charset="0"/>
              <a:cs typeface="Times New Roman" pitchFamily="18" charset="0"/>
            </a:endParaRPr>
          </a:p>
          <a:p>
            <a:pPr eaLnBrk="1" hangingPunct="1">
              <a:lnSpc>
                <a:spcPct val="90000"/>
              </a:lnSpc>
            </a:pPr>
            <a:r>
              <a:rPr lang="en-US" sz="2800" smtClean="0">
                <a:latin typeface="Times New Roman" pitchFamily="18" charset="0"/>
                <a:cs typeface="Times New Roman" pitchFamily="18" charset="0"/>
              </a:rPr>
              <a:t>Provides extra protection for teeth.</a:t>
            </a:r>
          </a:p>
          <a:p>
            <a:pPr eaLnBrk="1" hangingPunct="1">
              <a:lnSpc>
                <a:spcPct val="90000"/>
              </a:lnSpc>
              <a:buFont typeface="Wingdings" pitchFamily="2" charset="2"/>
              <a:buNone/>
            </a:pPr>
            <a:endParaRPr lang="en-US" sz="2800" smtClean="0">
              <a:latin typeface="Times New Roman" pitchFamily="18" charset="0"/>
              <a:cs typeface="Times New Roman" pitchFamily="18" charset="0"/>
            </a:endParaRPr>
          </a:p>
          <a:p>
            <a:pPr eaLnBrk="1" hangingPunct="1">
              <a:lnSpc>
                <a:spcPct val="90000"/>
              </a:lnSpc>
            </a:pPr>
            <a:r>
              <a:rPr lang="en-US" sz="2800" smtClean="0">
                <a:latin typeface="Times New Roman" pitchFamily="18" charset="0"/>
                <a:cs typeface="Times New Roman" pitchFamily="18" charset="0"/>
              </a:rPr>
              <a:t> Neutralizes acid challenges from acidogenic bacteria in plaque and other internal and external acid sources</a:t>
            </a:r>
            <a:r>
              <a:rPr lang="en-US" sz="2800" smtClean="0"/>
              <a:t>.</a:t>
            </a:r>
          </a:p>
          <a:p>
            <a:pPr eaLnBrk="1" hangingPunct="1">
              <a:lnSpc>
                <a:spcPct val="90000"/>
              </a:lnSpc>
            </a:pPr>
            <a:endParaRPr lang="en-US" sz="2800" smtClean="0"/>
          </a:p>
          <a:p>
            <a:pPr eaLnBrk="1" hangingPunct="1">
              <a:lnSpc>
                <a:spcPct val="90000"/>
              </a:lnSpc>
            </a:pPr>
            <a:endParaRPr lang="en-IN" sz="2800" smtClean="0"/>
          </a:p>
        </p:txBody>
      </p:sp>
      <p:pic>
        <p:nvPicPr>
          <p:cNvPr id="28675" name="Picture 4"/>
          <p:cNvPicPr>
            <a:picLocks noChangeAspect="1" noChangeArrowheads="1"/>
          </p:cNvPicPr>
          <p:nvPr/>
        </p:nvPicPr>
        <p:blipFill>
          <a:blip r:embed="rId2"/>
          <a:srcRect/>
          <a:stretch>
            <a:fillRect/>
          </a:stretch>
        </p:blipFill>
        <p:spPr bwMode="auto">
          <a:xfrm>
            <a:off x="609600" y="3505200"/>
            <a:ext cx="7696200" cy="2743200"/>
          </a:xfrm>
          <a:prstGeom prst="rect">
            <a:avLst/>
          </a:prstGeom>
          <a:noFill/>
          <a:ln w="28575">
            <a:solidFill>
              <a:schemeClr val="tx1"/>
            </a:solidFill>
            <a:miter lim="800000"/>
            <a:headEnd/>
            <a:tailEnd/>
          </a:ln>
        </p:spPr>
      </p:pic>
      <p:sp>
        <p:nvSpPr>
          <p:cNvPr id="28676" name="Text Box 5"/>
          <p:cNvSpPr txBox="1">
            <a:spLocks noChangeArrowheads="1"/>
          </p:cNvSpPr>
          <p:nvPr/>
        </p:nvSpPr>
        <p:spPr bwMode="auto">
          <a:xfrm>
            <a:off x="3429000" y="6338888"/>
            <a:ext cx="2227263" cy="519112"/>
          </a:xfrm>
          <a:prstGeom prst="rect">
            <a:avLst/>
          </a:prstGeom>
          <a:noFill/>
          <a:ln w="9525">
            <a:noFill/>
            <a:miter lim="800000"/>
            <a:headEnd/>
            <a:tailEnd/>
          </a:ln>
        </p:spPr>
        <p:txBody>
          <a:bodyPr>
            <a:spAutoFit/>
          </a:bodyPr>
          <a:lstStyle/>
          <a:p>
            <a:pPr eaLnBrk="1" hangingPunct="1"/>
            <a:r>
              <a:rPr lang="en-US" sz="2800">
                <a:latin typeface="Times New Roman" pitchFamily="18" charset="0"/>
              </a:rPr>
              <a:t>Tooth Mousse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p:cNvSpPr>
          <p:nvPr/>
        </p:nvSpPr>
        <p:spPr bwMode="auto">
          <a:xfrm>
            <a:off x="0" y="304800"/>
            <a:ext cx="9144000" cy="1146175"/>
          </a:xfrm>
          <a:prstGeom prst="rect">
            <a:avLst/>
          </a:prstGeom>
          <a:noFill/>
          <a:ln w="9525">
            <a:noFill/>
            <a:miter lim="800000"/>
            <a:headEnd/>
            <a:tailEnd/>
          </a:ln>
        </p:spPr>
        <p:txBody>
          <a:bodyPr anchor="ctr"/>
          <a:lstStyle/>
          <a:p>
            <a:pPr algn="ctr"/>
            <a:r>
              <a:rPr lang="en-US" sz="4000" b="1">
                <a:latin typeface="Times New Roman" pitchFamily="18" charset="0"/>
                <a:cs typeface="Times New Roman" pitchFamily="18" charset="0"/>
              </a:rPr>
              <a:t>LEARNING  OBJECTIVES </a:t>
            </a:r>
            <a:endParaRPr lang="en-US" sz="4000">
              <a:latin typeface="Times New Roman" pitchFamily="18" charset="0"/>
              <a:cs typeface="Times New Roman" pitchFamily="18" charset="0"/>
            </a:endParaRPr>
          </a:p>
        </p:txBody>
      </p:sp>
      <p:sp>
        <p:nvSpPr>
          <p:cNvPr id="7171" name="Rectangle 5"/>
          <p:cNvSpPr>
            <a:spLocks/>
          </p:cNvSpPr>
          <p:nvPr/>
        </p:nvSpPr>
        <p:spPr bwMode="auto">
          <a:xfrm>
            <a:off x="685800" y="1752600"/>
            <a:ext cx="7696200" cy="3886200"/>
          </a:xfrm>
          <a:prstGeom prst="rect">
            <a:avLst/>
          </a:prstGeom>
          <a:noFill/>
          <a:ln w="9525">
            <a:noFill/>
            <a:miter lim="800000"/>
            <a:headEnd/>
            <a:tailEnd/>
          </a:ln>
        </p:spPr>
        <p:txBody>
          <a:bodyPr/>
          <a:lstStyle/>
          <a:p>
            <a:pPr>
              <a:lnSpc>
                <a:spcPct val="150000"/>
              </a:lnSpc>
              <a:spcBef>
                <a:spcPts val="400"/>
              </a:spcBef>
              <a:buClr>
                <a:schemeClr val="tx1"/>
              </a:buClr>
              <a:buSzPts val="3200"/>
              <a:buFont typeface="Wingdings 3" pitchFamily="18" charset="2"/>
              <a:buChar char=""/>
              <a:defRPr/>
            </a:pPr>
            <a:r>
              <a:rPr lang="en-US" sz="2800" dirty="0">
                <a:latin typeface="Times New Roman" pitchFamily="18" charset="0"/>
                <a:cs typeface="Times New Roman" pitchFamily="18" charset="0"/>
              </a:rPr>
              <a:t> At  the end of the lecture student </a:t>
            </a:r>
            <a:r>
              <a:rPr lang="en-US" sz="2800" dirty="0" smtClean="0">
                <a:latin typeface="Times New Roman" pitchFamily="18" charset="0"/>
                <a:cs typeface="Times New Roman" pitchFamily="18" charset="0"/>
              </a:rPr>
              <a:t>should</a:t>
            </a:r>
            <a:endParaRPr lang="en-US" sz="2800" dirty="0">
              <a:latin typeface="Times New Roman" pitchFamily="18" charset="0"/>
              <a:cs typeface="Times New Roman" pitchFamily="18" charset="0"/>
            </a:endParaRPr>
          </a:p>
          <a:p>
            <a:pPr>
              <a:lnSpc>
                <a:spcPct val="150000"/>
              </a:lnSpc>
              <a:spcBef>
                <a:spcPts val="400"/>
              </a:spcBef>
              <a:buClr>
                <a:schemeClr val="tx1"/>
              </a:buClr>
              <a:buSzPts val="2800"/>
              <a:buFont typeface="Arial" charset="0"/>
              <a:buChar char="–"/>
              <a:defRPr/>
            </a:pPr>
            <a:r>
              <a:rPr lang="en-US" sz="2800" dirty="0" smtClean="0">
                <a:effectLst>
                  <a:outerShdw blurRad="38100" dist="38100" dir="2700000" algn="tl">
                    <a:srgbClr val="C0C0C0"/>
                  </a:outerShdw>
                </a:effectLst>
                <a:latin typeface="Times New Roman" pitchFamily="18" charset="0"/>
                <a:cs typeface="Times New Roman" pitchFamily="18" charset="0"/>
              </a:rPr>
              <a:t>Describe  </a:t>
            </a:r>
            <a:r>
              <a:rPr lang="en-US" sz="2800" dirty="0" smtClean="0">
                <a:latin typeface="Times New Roman" pitchFamily="18" charset="0"/>
                <a:cs typeface="Times New Roman" pitchFamily="18" charset="0"/>
              </a:rPr>
              <a:t>all the methods </a:t>
            </a:r>
            <a:r>
              <a:rPr lang="en-US" sz="2800" dirty="0">
                <a:latin typeface="Times New Roman" pitchFamily="18" charset="0"/>
                <a:cs typeface="Times New Roman" pitchFamily="18" charset="0"/>
              </a:rPr>
              <a:t>of caries prevention </a:t>
            </a:r>
          </a:p>
          <a:p>
            <a:pPr>
              <a:lnSpc>
                <a:spcPct val="150000"/>
              </a:lnSpc>
              <a:spcBef>
                <a:spcPts val="400"/>
              </a:spcBef>
              <a:buClr>
                <a:schemeClr val="tx1"/>
              </a:buClr>
              <a:buSzPts val="2800"/>
              <a:buFont typeface="Arial" charset="0"/>
              <a:buNone/>
              <a:defRPr/>
            </a:pPr>
            <a:endParaRPr lang="en-US" sz="2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2971800" y="739775"/>
            <a:ext cx="2901950" cy="708025"/>
          </a:xfrm>
          <a:prstGeom prst="rect">
            <a:avLst/>
          </a:prstGeom>
          <a:noFill/>
          <a:ln w="9525">
            <a:noFill/>
            <a:miter lim="800000"/>
            <a:headEnd/>
            <a:tailEnd/>
          </a:ln>
        </p:spPr>
        <p:txBody>
          <a:bodyPr wrap="none">
            <a:spAutoFit/>
          </a:bodyPr>
          <a:lstStyle/>
          <a:p>
            <a:r>
              <a:rPr lang="en-US" sz="4000" b="1">
                <a:latin typeface="Times New Roman" pitchFamily="18" charset="0"/>
                <a:cs typeface="Times New Roman" pitchFamily="18" charset="0"/>
              </a:rPr>
              <a:t>SUMMARY</a:t>
            </a:r>
            <a:endParaRPr lang="en-IN" sz="4000" b="1">
              <a:latin typeface="Times New Roman" pitchFamily="18" charset="0"/>
              <a:cs typeface="Times New Roman" pitchFamily="18" charset="0"/>
            </a:endParaRPr>
          </a:p>
        </p:txBody>
      </p:sp>
      <p:sp>
        <p:nvSpPr>
          <p:cNvPr id="29699" name="Rectangle 2"/>
          <p:cNvSpPr>
            <a:spLocks noChangeArrowheads="1"/>
          </p:cNvSpPr>
          <p:nvPr/>
        </p:nvSpPr>
        <p:spPr bwMode="auto">
          <a:xfrm>
            <a:off x="685800" y="1905000"/>
            <a:ext cx="7467600" cy="2754313"/>
          </a:xfrm>
          <a:prstGeom prst="rect">
            <a:avLst/>
          </a:prstGeom>
          <a:noFill/>
          <a:ln w="9525">
            <a:noFill/>
            <a:miter lim="800000"/>
            <a:headEnd/>
            <a:tailEnd/>
          </a:ln>
        </p:spPr>
        <p:txBody>
          <a:bodyPr>
            <a:spAutoFit/>
          </a:bodyPr>
          <a:lstStyle/>
          <a:p>
            <a:pPr>
              <a:lnSpc>
                <a:spcPct val="150000"/>
              </a:lnSpc>
              <a:spcBef>
                <a:spcPts val="400"/>
              </a:spcBef>
              <a:buClr>
                <a:schemeClr val="tx1"/>
              </a:buClr>
              <a:buSzPts val="3200"/>
            </a:pPr>
            <a:r>
              <a:rPr lang="en-US" sz="2800" dirty="0">
                <a:latin typeface="Times New Roman" pitchFamily="18" charset="0"/>
                <a:cs typeface="Times New Roman" pitchFamily="18" charset="0"/>
              </a:rPr>
              <a:t>  </a:t>
            </a:r>
          </a:p>
          <a:p>
            <a:pPr>
              <a:lnSpc>
                <a:spcPct val="150000"/>
              </a:lnSpc>
              <a:spcBef>
                <a:spcPts val="400"/>
              </a:spcBef>
              <a:buClr>
                <a:schemeClr val="tx1"/>
              </a:buClr>
              <a:buSzPts val="2800"/>
            </a:pPr>
            <a:endParaRPr lang="en-US" sz="2800" dirty="0">
              <a:latin typeface="Times New Roman" pitchFamily="18" charset="0"/>
              <a:cs typeface="Times New Roman" pitchFamily="18" charset="0"/>
            </a:endParaRPr>
          </a:p>
          <a:p>
            <a:pPr>
              <a:lnSpc>
                <a:spcPct val="150000"/>
              </a:lnSpc>
              <a:spcBef>
                <a:spcPts val="400"/>
              </a:spcBef>
              <a:buClr>
                <a:schemeClr val="tx1"/>
              </a:buClr>
              <a:buSzPts val="2800"/>
              <a:buFont typeface="Arial" charset="0"/>
              <a:buChar char="–"/>
            </a:pPr>
            <a:r>
              <a:rPr lang="en-US" sz="2800" dirty="0">
                <a:latin typeface="Times New Roman" pitchFamily="18" charset="0"/>
                <a:cs typeface="Times New Roman" pitchFamily="18" charset="0"/>
              </a:rPr>
              <a:t> various methods of caries prevention </a:t>
            </a:r>
          </a:p>
          <a:p>
            <a:pPr>
              <a:lnSpc>
                <a:spcPct val="150000"/>
              </a:lnSpc>
              <a:spcBef>
                <a:spcPts val="400"/>
              </a:spcBef>
              <a:buClr>
                <a:schemeClr val="tx1"/>
              </a:buClr>
              <a:buSzPts val="2800"/>
              <a:buFont typeface="Arial" charset="0"/>
              <a:buNone/>
            </a:pPr>
            <a:endParaRPr lang="en-US"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nvSpPr>
        <p:spPr bwMode="auto">
          <a:xfrm>
            <a:off x="685800" y="457200"/>
            <a:ext cx="7772400" cy="4114800"/>
          </a:xfrm>
          <a:prstGeom prst="rect">
            <a:avLst/>
          </a:prstGeom>
          <a:noFill/>
          <a:ln w="9525">
            <a:noFill/>
            <a:miter lim="800000"/>
            <a:headEnd/>
            <a:tailEnd/>
          </a:ln>
        </p:spPr>
        <p:txBody>
          <a:bodyPr/>
          <a:lstStyle/>
          <a:p>
            <a:pPr marL="273050" indent="-273050">
              <a:spcBef>
                <a:spcPct val="20000"/>
              </a:spcBef>
              <a:buClr>
                <a:schemeClr val="accent1"/>
              </a:buClr>
              <a:buSzPct val="70000"/>
              <a:buFont typeface="Wingdings 2" pitchFamily="18" charset="2"/>
              <a:buChar char=""/>
            </a:pPr>
            <a:r>
              <a:rPr lang="en-US" sz="4000" u="sng">
                <a:solidFill>
                  <a:srgbClr val="FF0000"/>
                </a:solidFill>
                <a:latin typeface="Times New Roman" pitchFamily="18" charset="0"/>
                <a:cs typeface="Times New Roman" pitchFamily="18" charset="0"/>
              </a:rPr>
              <a:t>BIBLIOGRAPHY</a:t>
            </a:r>
          </a:p>
          <a:p>
            <a:pPr marL="273050" indent="-273050">
              <a:spcBef>
                <a:spcPct val="20000"/>
              </a:spcBef>
              <a:buClr>
                <a:schemeClr val="accent1"/>
              </a:buClr>
              <a:buSzPct val="70000"/>
            </a:pPr>
            <a:endParaRPr lang="en-US" sz="4000" u="sng">
              <a:solidFill>
                <a:srgbClr val="FF0000"/>
              </a:solidFill>
              <a:latin typeface="Times New Roman" pitchFamily="18" charset="0"/>
              <a:cs typeface="Times New Roman" pitchFamily="18" charset="0"/>
            </a:endParaRPr>
          </a:p>
          <a:p>
            <a:pPr marL="273050" indent="-273050">
              <a:spcBef>
                <a:spcPct val="20000"/>
              </a:spcBef>
              <a:buClr>
                <a:schemeClr val="accent1"/>
              </a:buClr>
              <a:buSzPct val="70000"/>
              <a:buFont typeface="Wingdings 2" pitchFamily="18" charset="2"/>
              <a:buChar char=""/>
            </a:pPr>
            <a:r>
              <a:rPr lang="en-US" sz="2800">
                <a:latin typeface="Times New Roman" pitchFamily="18" charset="0"/>
                <a:cs typeface="Times New Roman" pitchFamily="18" charset="0"/>
              </a:rPr>
              <a:t>Text book of oral pathology Shafer's, 5 &amp; 6</a:t>
            </a:r>
            <a:r>
              <a:rPr lang="en-US" sz="2800" baseline="30000">
                <a:latin typeface="Times New Roman" pitchFamily="18" charset="0"/>
                <a:cs typeface="Times New Roman" pitchFamily="18" charset="0"/>
              </a:rPr>
              <a:t>th</a:t>
            </a:r>
            <a:r>
              <a:rPr lang="en-US" sz="2800">
                <a:latin typeface="Times New Roman" pitchFamily="18" charset="0"/>
                <a:cs typeface="Times New Roman" pitchFamily="18" charset="0"/>
              </a:rPr>
              <a:t> edition</a:t>
            </a:r>
          </a:p>
          <a:p>
            <a:pPr marL="273050" indent="-273050">
              <a:spcBef>
                <a:spcPct val="20000"/>
              </a:spcBef>
              <a:buClr>
                <a:schemeClr val="accent1"/>
              </a:buClr>
              <a:buSzPct val="70000"/>
              <a:buFont typeface="Wingdings 2" pitchFamily="18" charset="2"/>
              <a:buChar char=""/>
            </a:pPr>
            <a:r>
              <a:rPr lang="en-US" sz="2800">
                <a:latin typeface="Times New Roman" pitchFamily="18" charset="0"/>
                <a:cs typeface="Times New Roman" pitchFamily="18" charset="0"/>
              </a:rPr>
              <a:t>Color Atlas of Oral Diseases Cawson, R.  2</a:t>
            </a:r>
            <a:r>
              <a:rPr lang="en-US" sz="2800" baseline="30000">
                <a:latin typeface="Times New Roman" pitchFamily="18" charset="0"/>
                <a:cs typeface="Times New Roman" pitchFamily="18" charset="0"/>
              </a:rPr>
              <a:t>nd</a:t>
            </a:r>
            <a:r>
              <a:rPr lang="en-US" sz="2800">
                <a:latin typeface="Times New Roman" pitchFamily="18" charset="0"/>
                <a:cs typeface="Times New Roman" pitchFamily="18" charset="0"/>
              </a:rPr>
              <a:t> edition</a:t>
            </a:r>
          </a:p>
          <a:p>
            <a:pPr marL="273050" indent="-273050">
              <a:spcBef>
                <a:spcPct val="20000"/>
              </a:spcBef>
              <a:buClr>
                <a:schemeClr val="accent1"/>
              </a:buClr>
              <a:buSzPct val="70000"/>
              <a:buFont typeface="Wingdings 2" pitchFamily="18" charset="2"/>
              <a:buChar char=""/>
            </a:pPr>
            <a:r>
              <a:rPr lang="en-US" sz="2800">
                <a:latin typeface="Times New Roman" pitchFamily="18" charset="0"/>
                <a:cs typeface="Times New Roman" pitchFamily="18" charset="0"/>
              </a:rPr>
              <a:t>Oral  and Maxillofacial Pathology Neville, Brad W.  2</a:t>
            </a:r>
            <a:r>
              <a:rPr lang="en-US" sz="2800" baseline="30000">
                <a:latin typeface="Times New Roman" pitchFamily="18" charset="0"/>
                <a:cs typeface="Times New Roman" pitchFamily="18" charset="0"/>
              </a:rPr>
              <a:t>nd</a:t>
            </a:r>
            <a:r>
              <a:rPr lang="en-US" sz="2800">
                <a:latin typeface="Times New Roman" pitchFamily="18" charset="0"/>
                <a:cs typeface="Times New Roman" pitchFamily="18" charset="0"/>
              </a:rPr>
              <a:t> </a:t>
            </a:r>
          </a:p>
          <a:p>
            <a:pPr marL="273050" indent="-273050">
              <a:spcBef>
                <a:spcPct val="20000"/>
              </a:spcBef>
              <a:buClr>
                <a:schemeClr val="accent1"/>
              </a:buClr>
              <a:buSzPct val="70000"/>
              <a:buFont typeface="Wingdings 2" pitchFamily="18" charset="2"/>
              <a:buChar char=""/>
            </a:pPr>
            <a:r>
              <a:rPr lang="en-US" sz="2800">
                <a:latin typeface="Times New Roman" pitchFamily="18" charset="0"/>
                <a:cs typeface="Times New Roman" pitchFamily="18" charset="0"/>
              </a:rPr>
              <a:t>Lucas’s Pathology Of Tumor’s of the Oral Tissues Cawson, R. A., Bennie, W. H 5</a:t>
            </a:r>
            <a:r>
              <a:rPr lang="en-US" sz="2800" baseline="30000">
                <a:latin typeface="Times New Roman" pitchFamily="18" charset="0"/>
                <a:cs typeface="Times New Roman" pitchFamily="18" charset="0"/>
              </a:rPr>
              <a:t>th</a:t>
            </a:r>
            <a:r>
              <a:rPr lang="en-US" sz="2800">
                <a:latin typeface="Times New Roman" pitchFamily="18" charset="0"/>
                <a:cs typeface="Times New Roman" pitchFamily="18" charset="0"/>
              </a:rPr>
              <a:t> edition</a:t>
            </a:r>
          </a:p>
          <a:p>
            <a:pPr marL="273050" indent="-273050">
              <a:spcBef>
                <a:spcPct val="20000"/>
              </a:spcBef>
              <a:buClr>
                <a:srgbClr val="0BD0D9"/>
              </a:buClr>
              <a:buSzPct val="95000"/>
              <a:buFont typeface="Wingdings 2" pitchFamily="18" charset="2"/>
              <a:buChar char=""/>
            </a:pPr>
            <a:endParaRPr lang="en-US" sz="280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447800" y="2209800"/>
            <a:ext cx="6700838" cy="1323975"/>
          </a:xfrm>
          <a:prstGeom prst="rect">
            <a:avLst/>
          </a:prstGeom>
          <a:noFill/>
          <a:ln w="9525">
            <a:noFill/>
            <a:miter lim="800000"/>
            <a:headEnd/>
            <a:tailEnd/>
          </a:ln>
        </p:spPr>
        <p:txBody>
          <a:bodyPr wrap="none">
            <a:spAutoFit/>
          </a:bodyPr>
          <a:lstStyle/>
          <a:p>
            <a:r>
              <a:rPr lang="en-US" sz="8000" b="1">
                <a:latin typeface="Times New Roman" pitchFamily="18" charset="0"/>
                <a:cs typeface="Times New Roman" pitchFamily="18" charset="0"/>
              </a:rPr>
              <a:t>THANK  YOU</a:t>
            </a:r>
            <a:endParaRPr lang="en-IN" sz="8000" b="1">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81000" y="0"/>
            <a:ext cx="8229600" cy="1371600"/>
          </a:xfrm>
        </p:spPr>
        <p:txBody>
          <a:bodyPr/>
          <a:lstStyle/>
          <a:p>
            <a:pPr eaLnBrk="1" hangingPunct="1"/>
            <a:r>
              <a:rPr lang="en-US" sz="4000" b="1" u="sng" smtClean="0">
                <a:latin typeface="Times New Roman" pitchFamily="18" charset="0"/>
                <a:cs typeface="Times New Roman" pitchFamily="18" charset="0"/>
              </a:rPr>
              <a:t>CARIES PREVENTION</a:t>
            </a:r>
            <a:endParaRPr lang="en-IN" sz="4000" b="1" u="sng" smtClean="0">
              <a:latin typeface="Times New Roman" pitchFamily="18" charset="0"/>
              <a:cs typeface="Times New Roman" pitchFamily="18" charset="0"/>
            </a:endParaRPr>
          </a:p>
        </p:txBody>
      </p:sp>
      <p:grpSp>
        <p:nvGrpSpPr>
          <p:cNvPr id="2" name="Group 4"/>
          <p:cNvGrpSpPr>
            <a:grpSpLocks/>
          </p:cNvGrpSpPr>
          <p:nvPr/>
        </p:nvGrpSpPr>
        <p:grpSpPr bwMode="auto">
          <a:xfrm>
            <a:off x="222250" y="1600200"/>
            <a:ext cx="8035925" cy="4648200"/>
            <a:chOff x="248" y="816"/>
            <a:chExt cx="6033" cy="3264"/>
          </a:xfrm>
        </p:grpSpPr>
        <p:sp>
          <p:nvSpPr>
            <p:cNvPr id="12292" name="Rectangle 5"/>
            <p:cNvSpPr>
              <a:spLocks noChangeArrowheads="1"/>
            </p:cNvSpPr>
            <p:nvPr/>
          </p:nvSpPr>
          <p:spPr bwMode="auto">
            <a:xfrm>
              <a:off x="248" y="3287"/>
              <a:ext cx="1012" cy="411"/>
            </a:xfrm>
            <a:prstGeom prst="rect">
              <a:avLst/>
            </a:prstGeom>
            <a:noFill/>
            <a:ln w="9525">
              <a:noFill/>
              <a:miter lim="800000"/>
              <a:headEnd/>
              <a:tailEnd/>
            </a:ln>
          </p:spPr>
          <p:txBody>
            <a:bodyPr wrap="none" lIns="92075" tIns="46038" rIns="92075" bIns="46038">
              <a:spAutoFit/>
            </a:bodyPr>
            <a:lstStyle/>
            <a:p>
              <a:pPr algn="ctr" eaLnBrk="1" hangingPunct="1"/>
              <a:r>
                <a:rPr lang="en-US" altLang="ko-KR" sz="3200">
                  <a:latin typeface="Times New Roman" pitchFamily="18" charset="0"/>
                  <a:ea typeface="Gulim" pitchFamily="34" charset="-127"/>
                </a:rPr>
                <a:t>Xylitol</a:t>
              </a:r>
            </a:p>
          </p:txBody>
        </p:sp>
        <p:sp>
          <p:nvSpPr>
            <p:cNvPr id="12293" name="AutoShape 6"/>
            <p:cNvSpPr>
              <a:spLocks noChangeArrowheads="1"/>
            </p:cNvSpPr>
            <p:nvPr/>
          </p:nvSpPr>
          <p:spPr bwMode="auto">
            <a:xfrm>
              <a:off x="1493" y="1271"/>
              <a:ext cx="3590" cy="2809"/>
            </a:xfrm>
            <a:prstGeom prst="roundRect">
              <a:avLst>
                <a:gd name="adj" fmla="val 12495"/>
              </a:avLst>
            </a:prstGeom>
            <a:gradFill rotWithShape="0">
              <a:gsLst>
                <a:gs pos="0">
                  <a:srgbClr val="FFFFFF"/>
                </a:gs>
                <a:gs pos="100000">
                  <a:srgbClr val="500093"/>
                </a:gs>
              </a:gsLst>
              <a:path path="shape">
                <a:fillToRect l="50000" t="50000" r="50000" b="50000"/>
              </a:path>
            </a:gradFill>
            <a:ln w="9525">
              <a:noFill/>
              <a:round/>
              <a:headEnd/>
              <a:tailEnd/>
            </a:ln>
          </p:spPr>
          <p:txBody>
            <a:bodyPr wrap="none" anchor="ctr"/>
            <a:lstStyle/>
            <a:p>
              <a:pPr eaLnBrk="1" hangingPunct="1"/>
              <a:endParaRPr lang="en-IN">
                <a:latin typeface="Calibri" pitchFamily="34" charset="0"/>
              </a:endParaRPr>
            </a:p>
          </p:txBody>
        </p:sp>
        <p:sp>
          <p:nvSpPr>
            <p:cNvPr id="12294" name="Oval 7"/>
            <p:cNvSpPr>
              <a:spLocks noChangeArrowheads="1"/>
            </p:cNvSpPr>
            <p:nvPr/>
          </p:nvSpPr>
          <p:spPr bwMode="auto">
            <a:xfrm>
              <a:off x="1992" y="1505"/>
              <a:ext cx="1681" cy="1629"/>
            </a:xfrm>
            <a:prstGeom prst="ellipse">
              <a:avLst/>
            </a:prstGeom>
            <a:solidFill>
              <a:srgbClr val="808080"/>
            </a:solidFill>
            <a:ln w="9525">
              <a:noFill/>
              <a:round/>
              <a:headEnd/>
              <a:tailEnd/>
            </a:ln>
          </p:spPr>
          <p:txBody>
            <a:bodyPr wrap="none" lIns="92075" tIns="46038" rIns="92075" bIns="46038"/>
            <a:lstStyle/>
            <a:p>
              <a:pPr algn="ctr" eaLnBrk="1" hangingPunct="1"/>
              <a:r>
                <a:rPr lang="en-US" altLang="ko-KR" sz="3200">
                  <a:solidFill>
                    <a:srgbClr val="FAFD00"/>
                  </a:solidFill>
                  <a:latin typeface="Times New Roman" pitchFamily="18" charset="0"/>
                  <a:ea typeface="Gulim" pitchFamily="34" charset="-127"/>
                </a:rPr>
                <a:t>Plaque</a:t>
              </a:r>
            </a:p>
          </p:txBody>
        </p:sp>
        <p:sp>
          <p:nvSpPr>
            <p:cNvPr id="12295" name="Oval 8"/>
            <p:cNvSpPr>
              <a:spLocks noChangeArrowheads="1"/>
            </p:cNvSpPr>
            <p:nvPr/>
          </p:nvSpPr>
          <p:spPr bwMode="auto">
            <a:xfrm>
              <a:off x="3077" y="1505"/>
              <a:ext cx="1679" cy="1629"/>
            </a:xfrm>
            <a:prstGeom prst="ellipse">
              <a:avLst/>
            </a:prstGeom>
            <a:solidFill>
              <a:srgbClr val="C0C0C0"/>
            </a:solidFill>
            <a:ln w="9525">
              <a:noFill/>
              <a:round/>
              <a:headEnd/>
              <a:tailEnd/>
            </a:ln>
          </p:spPr>
          <p:txBody>
            <a:bodyPr wrap="none" lIns="92075" tIns="46038" rIns="92075" bIns="46038"/>
            <a:lstStyle/>
            <a:p>
              <a:pPr algn="ctr" eaLnBrk="1" hangingPunct="1"/>
              <a:r>
                <a:rPr lang="en-US" altLang="ko-KR" sz="3200">
                  <a:solidFill>
                    <a:srgbClr val="FAFD00"/>
                  </a:solidFill>
                  <a:latin typeface="Times New Roman" pitchFamily="18" charset="0"/>
                  <a:ea typeface="Gulim" pitchFamily="34" charset="-127"/>
                </a:rPr>
                <a:t>Tooth</a:t>
              </a:r>
            </a:p>
          </p:txBody>
        </p:sp>
        <p:sp>
          <p:nvSpPr>
            <p:cNvPr id="12296" name="Oval 9"/>
            <p:cNvSpPr>
              <a:spLocks noChangeArrowheads="1"/>
            </p:cNvSpPr>
            <p:nvPr/>
          </p:nvSpPr>
          <p:spPr bwMode="auto">
            <a:xfrm>
              <a:off x="2512" y="2386"/>
              <a:ext cx="1681" cy="1629"/>
            </a:xfrm>
            <a:prstGeom prst="ellipse">
              <a:avLst/>
            </a:prstGeom>
            <a:solidFill>
              <a:srgbClr val="FAFD00"/>
            </a:solidFill>
            <a:ln w="9525">
              <a:noFill/>
              <a:round/>
              <a:headEnd/>
              <a:tailEnd/>
            </a:ln>
          </p:spPr>
          <p:txBody>
            <a:bodyPr wrap="none" lIns="92075" tIns="46038" rIns="92075" bIns="46038" anchor="b" anchorCtr="1"/>
            <a:lstStyle/>
            <a:p>
              <a:pPr algn="ctr" eaLnBrk="1" hangingPunct="1"/>
              <a:r>
                <a:rPr lang="en-US" altLang="ko-KR" sz="3200">
                  <a:solidFill>
                    <a:schemeClr val="bg2"/>
                  </a:solidFill>
                  <a:latin typeface="Times New Roman" pitchFamily="18" charset="0"/>
                  <a:ea typeface="Gulim" pitchFamily="34" charset="-127"/>
                </a:rPr>
                <a:t>Sugar</a:t>
              </a:r>
            </a:p>
          </p:txBody>
        </p:sp>
        <p:sp>
          <p:nvSpPr>
            <p:cNvPr id="12297" name="Freeform 10"/>
            <p:cNvSpPr>
              <a:spLocks/>
            </p:cNvSpPr>
            <p:nvPr/>
          </p:nvSpPr>
          <p:spPr bwMode="auto">
            <a:xfrm>
              <a:off x="3099" y="2397"/>
              <a:ext cx="549" cy="527"/>
            </a:xfrm>
            <a:custGeom>
              <a:avLst/>
              <a:gdLst>
                <a:gd name="T0" fmla="*/ 0 w 570"/>
                <a:gd name="T1" fmla="*/ 26 h 574"/>
                <a:gd name="T2" fmla="*/ 219 w 570"/>
                <a:gd name="T3" fmla="*/ 0 h 574"/>
                <a:gd name="T4" fmla="*/ 438 w 570"/>
                <a:gd name="T5" fmla="*/ 31 h 574"/>
                <a:gd name="T6" fmla="*/ 362 w 570"/>
                <a:gd name="T7" fmla="*/ 185 h 574"/>
                <a:gd name="T8" fmla="*/ 222 w 570"/>
                <a:gd name="T9" fmla="*/ 315 h 574"/>
                <a:gd name="T10" fmla="*/ 75 w 570"/>
                <a:gd name="T11" fmla="*/ 188 h 574"/>
                <a:gd name="T12" fmla="*/ 0 w 570"/>
                <a:gd name="T13" fmla="*/ 26 h 574"/>
                <a:gd name="T14" fmla="*/ 0 60000 65536"/>
                <a:gd name="T15" fmla="*/ 0 60000 65536"/>
                <a:gd name="T16" fmla="*/ 0 60000 65536"/>
                <a:gd name="T17" fmla="*/ 0 60000 65536"/>
                <a:gd name="T18" fmla="*/ 0 60000 65536"/>
                <a:gd name="T19" fmla="*/ 0 60000 65536"/>
                <a:gd name="T20" fmla="*/ 0 60000 65536"/>
                <a:gd name="T21" fmla="*/ 0 w 570"/>
                <a:gd name="T22" fmla="*/ 0 h 574"/>
                <a:gd name="T23" fmla="*/ 570 w 570"/>
                <a:gd name="T24" fmla="*/ 574 h 5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74">
                  <a:moveTo>
                    <a:pt x="0" y="46"/>
                  </a:moveTo>
                  <a:lnTo>
                    <a:pt x="284" y="0"/>
                  </a:lnTo>
                  <a:lnTo>
                    <a:pt x="569" y="57"/>
                  </a:lnTo>
                  <a:lnTo>
                    <a:pt x="471" y="336"/>
                  </a:lnTo>
                  <a:lnTo>
                    <a:pt x="288" y="573"/>
                  </a:lnTo>
                  <a:lnTo>
                    <a:pt x="97" y="343"/>
                  </a:lnTo>
                  <a:lnTo>
                    <a:pt x="0" y="46"/>
                  </a:lnTo>
                </a:path>
              </a:pathLst>
            </a:custGeom>
            <a:solidFill>
              <a:srgbClr val="B457FF"/>
            </a:solidFill>
            <a:ln w="9525" cap="rnd">
              <a:noFill/>
              <a:round/>
              <a:headEnd/>
              <a:tailEnd/>
            </a:ln>
          </p:spPr>
          <p:txBody>
            <a:bodyPr/>
            <a:lstStyle/>
            <a:p>
              <a:endParaRPr lang="en-US"/>
            </a:p>
          </p:txBody>
        </p:sp>
        <p:sp>
          <p:nvSpPr>
            <p:cNvPr id="12298" name="Freeform 11"/>
            <p:cNvSpPr>
              <a:spLocks/>
            </p:cNvSpPr>
            <p:nvPr/>
          </p:nvSpPr>
          <p:spPr bwMode="auto">
            <a:xfrm>
              <a:off x="3091" y="1716"/>
              <a:ext cx="574" cy="741"/>
            </a:xfrm>
            <a:custGeom>
              <a:avLst/>
              <a:gdLst>
                <a:gd name="T0" fmla="*/ 223 w 597"/>
                <a:gd name="T1" fmla="*/ 0 h 808"/>
                <a:gd name="T2" fmla="*/ 335 w 597"/>
                <a:gd name="T3" fmla="*/ 89 h 808"/>
                <a:gd name="T4" fmla="*/ 420 w 597"/>
                <a:gd name="T5" fmla="*/ 214 h 808"/>
                <a:gd name="T6" fmla="*/ 453 w 597"/>
                <a:gd name="T7" fmla="*/ 376 h 808"/>
                <a:gd name="T8" fmla="*/ 444 w 597"/>
                <a:gd name="T9" fmla="*/ 441 h 808"/>
                <a:gd name="T10" fmla="*/ 300 w 597"/>
                <a:gd name="T11" fmla="*/ 410 h 808"/>
                <a:gd name="T12" fmla="*/ 123 w 597"/>
                <a:gd name="T13" fmla="*/ 410 h 808"/>
                <a:gd name="T14" fmla="*/ 7 w 597"/>
                <a:gd name="T15" fmla="*/ 431 h 808"/>
                <a:gd name="T16" fmla="*/ 0 w 597"/>
                <a:gd name="T17" fmla="*/ 317 h 808"/>
                <a:gd name="T18" fmla="*/ 32 w 597"/>
                <a:gd name="T19" fmla="*/ 200 h 808"/>
                <a:gd name="T20" fmla="*/ 108 w 597"/>
                <a:gd name="T21" fmla="*/ 89 h 808"/>
                <a:gd name="T22" fmla="*/ 177 w 597"/>
                <a:gd name="T23" fmla="*/ 30 h 808"/>
                <a:gd name="T24" fmla="*/ 223 w 597"/>
                <a:gd name="T25" fmla="*/ 0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7"/>
                <a:gd name="T40" fmla="*/ 0 h 808"/>
                <a:gd name="T41" fmla="*/ 597 w 597"/>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7" h="808">
                  <a:moveTo>
                    <a:pt x="293" y="0"/>
                  </a:moveTo>
                  <a:lnTo>
                    <a:pt x="440" y="163"/>
                  </a:lnTo>
                  <a:lnTo>
                    <a:pt x="554" y="392"/>
                  </a:lnTo>
                  <a:lnTo>
                    <a:pt x="596" y="688"/>
                  </a:lnTo>
                  <a:lnTo>
                    <a:pt x="584" y="807"/>
                  </a:lnTo>
                  <a:lnTo>
                    <a:pt x="396" y="750"/>
                  </a:lnTo>
                  <a:lnTo>
                    <a:pt x="162" y="750"/>
                  </a:lnTo>
                  <a:lnTo>
                    <a:pt x="7" y="788"/>
                  </a:lnTo>
                  <a:lnTo>
                    <a:pt x="0" y="581"/>
                  </a:lnTo>
                  <a:lnTo>
                    <a:pt x="41" y="365"/>
                  </a:lnTo>
                  <a:lnTo>
                    <a:pt x="143" y="163"/>
                  </a:lnTo>
                  <a:lnTo>
                    <a:pt x="233" y="56"/>
                  </a:lnTo>
                  <a:lnTo>
                    <a:pt x="293" y="0"/>
                  </a:lnTo>
                </a:path>
              </a:pathLst>
            </a:custGeom>
            <a:solidFill>
              <a:schemeClr val="hlink"/>
            </a:solidFill>
            <a:ln w="9525" cap="rnd">
              <a:noFill/>
              <a:round/>
              <a:headEnd/>
              <a:tailEnd/>
            </a:ln>
          </p:spPr>
          <p:txBody>
            <a:bodyPr/>
            <a:lstStyle/>
            <a:p>
              <a:endParaRPr lang="en-US"/>
            </a:p>
          </p:txBody>
        </p:sp>
        <p:sp>
          <p:nvSpPr>
            <p:cNvPr id="12299" name="Freeform 12"/>
            <p:cNvSpPr>
              <a:spLocks/>
            </p:cNvSpPr>
            <p:nvPr/>
          </p:nvSpPr>
          <p:spPr bwMode="auto">
            <a:xfrm>
              <a:off x="3378" y="2454"/>
              <a:ext cx="798" cy="670"/>
            </a:xfrm>
            <a:custGeom>
              <a:avLst/>
              <a:gdLst>
                <a:gd name="T0" fmla="*/ 218 w 829"/>
                <a:gd name="T1" fmla="*/ 0 h 730"/>
                <a:gd name="T2" fmla="*/ 360 w 829"/>
                <a:gd name="T3" fmla="*/ 51 h 730"/>
                <a:gd name="T4" fmla="*/ 467 w 829"/>
                <a:gd name="T5" fmla="*/ 118 h 730"/>
                <a:gd name="T6" fmla="*/ 566 w 829"/>
                <a:gd name="T7" fmla="*/ 230 h 730"/>
                <a:gd name="T8" fmla="*/ 623 w 829"/>
                <a:gd name="T9" fmla="*/ 334 h 730"/>
                <a:gd name="T10" fmla="*/ 632 w 829"/>
                <a:gd name="T11" fmla="*/ 374 h 730"/>
                <a:gd name="T12" fmla="*/ 580 w 829"/>
                <a:gd name="T13" fmla="*/ 385 h 730"/>
                <a:gd name="T14" fmla="*/ 433 w 829"/>
                <a:gd name="T15" fmla="*/ 400 h 730"/>
                <a:gd name="T16" fmla="*/ 307 w 829"/>
                <a:gd name="T17" fmla="*/ 391 h 730"/>
                <a:gd name="T18" fmla="*/ 178 w 829"/>
                <a:gd name="T19" fmla="*/ 363 h 730"/>
                <a:gd name="T20" fmla="*/ 65 w 829"/>
                <a:gd name="T21" fmla="*/ 321 h 730"/>
                <a:gd name="T22" fmla="*/ 0 w 829"/>
                <a:gd name="T23" fmla="*/ 281 h 730"/>
                <a:gd name="T24" fmla="*/ 52 w 829"/>
                <a:gd name="T25" fmla="*/ 247 h 730"/>
                <a:gd name="T26" fmla="*/ 117 w 829"/>
                <a:gd name="T27" fmla="*/ 179 h 730"/>
                <a:gd name="T28" fmla="*/ 172 w 829"/>
                <a:gd name="T29" fmla="*/ 107 h 730"/>
                <a:gd name="T30" fmla="*/ 195 w 829"/>
                <a:gd name="T31" fmla="*/ 55 h 730"/>
                <a:gd name="T32" fmla="*/ 218 w 829"/>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9"/>
                <a:gd name="T52" fmla="*/ 0 h 730"/>
                <a:gd name="T53" fmla="*/ 829 w 829"/>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9" h="730">
                  <a:moveTo>
                    <a:pt x="284" y="0"/>
                  </a:moveTo>
                  <a:lnTo>
                    <a:pt x="471" y="95"/>
                  </a:lnTo>
                  <a:lnTo>
                    <a:pt x="610" y="217"/>
                  </a:lnTo>
                  <a:lnTo>
                    <a:pt x="741" y="420"/>
                  </a:lnTo>
                  <a:lnTo>
                    <a:pt x="812" y="610"/>
                  </a:lnTo>
                  <a:lnTo>
                    <a:pt x="828" y="682"/>
                  </a:lnTo>
                  <a:lnTo>
                    <a:pt x="756" y="701"/>
                  </a:lnTo>
                  <a:lnTo>
                    <a:pt x="565" y="729"/>
                  </a:lnTo>
                  <a:lnTo>
                    <a:pt x="400" y="713"/>
                  </a:lnTo>
                  <a:lnTo>
                    <a:pt x="232" y="660"/>
                  </a:lnTo>
                  <a:lnTo>
                    <a:pt x="86" y="584"/>
                  </a:lnTo>
                  <a:lnTo>
                    <a:pt x="0" y="511"/>
                  </a:lnTo>
                  <a:lnTo>
                    <a:pt x="67" y="450"/>
                  </a:lnTo>
                  <a:lnTo>
                    <a:pt x="154" y="327"/>
                  </a:lnTo>
                  <a:lnTo>
                    <a:pt x="224" y="198"/>
                  </a:lnTo>
                  <a:lnTo>
                    <a:pt x="254" y="99"/>
                  </a:lnTo>
                  <a:lnTo>
                    <a:pt x="284" y="0"/>
                  </a:lnTo>
                </a:path>
              </a:pathLst>
            </a:custGeom>
            <a:solidFill>
              <a:srgbClr val="FF5008"/>
            </a:solidFill>
            <a:ln w="9525" cap="rnd">
              <a:noFill/>
              <a:round/>
              <a:headEnd/>
              <a:tailEnd/>
            </a:ln>
          </p:spPr>
          <p:txBody>
            <a:bodyPr/>
            <a:lstStyle/>
            <a:p>
              <a:endParaRPr lang="en-US"/>
            </a:p>
          </p:txBody>
        </p:sp>
        <p:sp>
          <p:nvSpPr>
            <p:cNvPr id="12300" name="Freeform 13"/>
            <p:cNvSpPr>
              <a:spLocks/>
            </p:cNvSpPr>
            <p:nvPr/>
          </p:nvSpPr>
          <p:spPr bwMode="auto">
            <a:xfrm>
              <a:off x="2535" y="2444"/>
              <a:ext cx="844" cy="672"/>
            </a:xfrm>
            <a:custGeom>
              <a:avLst/>
              <a:gdLst>
                <a:gd name="T0" fmla="*/ 0 w 878"/>
                <a:gd name="T1" fmla="*/ 369 h 733"/>
                <a:gd name="T2" fmla="*/ 36 w 878"/>
                <a:gd name="T3" fmla="*/ 276 h 733"/>
                <a:gd name="T4" fmla="*/ 106 w 878"/>
                <a:gd name="T5" fmla="*/ 178 h 733"/>
                <a:gd name="T6" fmla="*/ 186 w 878"/>
                <a:gd name="T7" fmla="*/ 113 h 733"/>
                <a:gd name="T8" fmla="*/ 260 w 878"/>
                <a:gd name="T9" fmla="*/ 66 h 733"/>
                <a:gd name="T10" fmla="*/ 360 w 878"/>
                <a:gd name="T11" fmla="*/ 23 h 733"/>
                <a:gd name="T12" fmla="*/ 434 w 878"/>
                <a:gd name="T13" fmla="*/ 3 h 733"/>
                <a:gd name="T14" fmla="*/ 444 w 878"/>
                <a:gd name="T15" fmla="*/ 0 h 733"/>
                <a:gd name="T16" fmla="*/ 454 w 878"/>
                <a:gd name="T17" fmla="*/ 36 h 733"/>
                <a:gd name="T18" fmla="*/ 484 w 878"/>
                <a:gd name="T19" fmla="*/ 102 h 733"/>
                <a:gd name="T20" fmla="*/ 511 w 878"/>
                <a:gd name="T21" fmla="*/ 147 h 733"/>
                <a:gd name="T22" fmla="*/ 555 w 878"/>
                <a:gd name="T23" fmla="*/ 195 h 733"/>
                <a:gd name="T24" fmla="*/ 594 w 878"/>
                <a:gd name="T25" fmla="*/ 232 h 733"/>
                <a:gd name="T26" fmla="*/ 633 w 878"/>
                <a:gd name="T27" fmla="*/ 268 h 733"/>
                <a:gd name="T28" fmla="*/ 665 w 878"/>
                <a:gd name="T29" fmla="*/ 284 h 733"/>
                <a:gd name="T30" fmla="*/ 600 w 878"/>
                <a:gd name="T31" fmla="*/ 319 h 733"/>
                <a:gd name="T32" fmla="*/ 496 w 878"/>
                <a:gd name="T33" fmla="*/ 358 h 733"/>
                <a:gd name="T34" fmla="*/ 408 w 878"/>
                <a:gd name="T35" fmla="*/ 381 h 733"/>
                <a:gd name="T36" fmla="*/ 285 w 878"/>
                <a:gd name="T37" fmla="*/ 399 h 733"/>
                <a:gd name="T38" fmla="*/ 159 w 878"/>
                <a:gd name="T39" fmla="*/ 395 h 733"/>
                <a:gd name="T40" fmla="*/ 77 w 878"/>
                <a:gd name="T41" fmla="*/ 386 h 733"/>
                <a:gd name="T42" fmla="*/ 23 w 878"/>
                <a:gd name="T43" fmla="*/ 376 h 733"/>
                <a:gd name="T44" fmla="*/ 0 w 878"/>
                <a:gd name="T45" fmla="*/ 369 h 7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8"/>
                <a:gd name="T70" fmla="*/ 0 h 733"/>
                <a:gd name="T71" fmla="*/ 878 w 878"/>
                <a:gd name="T72" fmla="*/ 733 h 7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8" h="733">
                  <a:moveTo>
                    <a:pt x="0" y="678"/>
                  </a:moveTo>
                  <a:lnTo>
                    <a:pt x="49" y="506"/>
                  </a:lnTo>
                  <a:lnTo>
                    <a:pt x="139" y="327"/>
                  </a:lnTo>
                  <a:lnTo>
                    <a:pt x="244" y="206"/>
                  </a:lnTo>
                  <a:lnTo>
                    <a:pt x="342" y="122"/>
                  </a:lnTo>
                  <a:lnTo>
                    <a:pt x="474" y="41"/>
                  </a:lnTo>
                  <a:lnTo>
                    <a:pt x="572" y="3"/>
                  </a:lnTo>
                  <a:lnTo>
                    <a:pt x="586" y="0"/>
                  </a:lnTo>
                  <a:lnTo>
                    <a:pt x="598" y="65"/>
                  </a:lnTo>
                  <a:lnTo>
                    <a:pt x="639" y="186"/>
                  </a:lnTo>
                  <a:lnTo>
                    <a:pt x="673" y="270"/>
                  </a:lnTo>
                  <a:lnTo>
                    <a:pt x="730" y="358"/>
                  </a:lnTo>
                  <a:lnTo>
                    <a:pt x="783" y="427"/>
                  </a:lnTo>
                  <a:lnTo>
                    <a:pt x="835" y="492"/>
                  </a:lnTo>
                  <a:lnTo>
                    <a:pt x="877" y="522"/>
                  </a:lnTo>
                  <a:lnTo>
                    <a:pt x="790" y="587"/>
                  </a:lnTo>
                  <a:lnTo>
                    <a:pt x="654" y="659"/>
                  </a:lnTo>
                  <a:lnTo>
                    <a:pt x="538" y="701"/>
                  </a:lnTo>
                  <a:lnTo>
                    <a:pt x="375" y="732"/>
                  </a:lnTo>
                  <a:lnTo>
                    <a:pt x="210" y="728"/>
                  </a:lnTo>
                  <a:lnTo>
                    <a:pt x="101" y="709"/>
                  </a:lnTo>
                  <a:lnTo>
                    <a:pt x="30" y="690"/>
                  </a:lnTo>
                  <a:lnTo>
                    <a:pt x="0" y="678"/>
                  </a:lnTo>
                </a:path>
              </a:pathLst>
            </a:custGeom>
            <a:solidFill>
              <a:srgbClr val="00FF00"/>
            </a:solidFill>
            <a:ln w="9525" cap="rnd">
              <a:noFill/>
              <a:round/>
              <a:headEnd/>
              <a:tailEnd/>
            </a:ln>
          </p:spPr>
          <p:txBody>
            <a:bodyPr/>
            <a:lstStyle/>
            <a:p>
              <a:endParaRPr lang="en-US"/>
            </a:p>
          </p:txBody>
        </p:sp>
        <p:sp>
          <p:nvSpPr>
            <p:cNvPr id="12301" name="Oval 14"/>
            <p:cNvSpPr>
              <a:spLocks noChangeArrowheads="1"/>
            </p:cNvSpPr>
            <p:nvPr/>
          </p:nvSpPr>
          <p:spPr bwMode="auto">
            <a:xfrm>
              <a:off x="2008" y="1519"/>
              <a:ext cx="1649" cy="1600"/>
            </a:xfrm>
            <a:prstGeom prst="ellipse">
              <a:avLst/>
            </a:prstGeom>
            <a:noFill/>
            <a:ln w="50800">
              <a:solidFill>
                <a:schemeClr val="bg2"/>
              </a:solidFill>
              <a:round/>
              <a:headEnd/>
              <a:tailEnd/>
            </a:ln>
          </p:spPr>
          <p:txBody>
            <a:bodyPr wrap="none" anchor="ctr"/>
            <a:lstStyle/>
            <a:p>
              <a:pPr eaLnBrk="1" hangingPunct="1"/>
              <a:endParaRPr lang="en-IN">
                <a:latin typeface="Calibri" pitchFamily="34" charset="0"/>
              </a:endParaRPr>
            </a:p>
          </p:txBody>
        </p:sp>
        <p:sp>
          <p:nvSpPr>
            <p:cNvPr id="12302" name="Oval 15"/>
            <p:cNvSpPr>
              <a:spLocks noChangeArrowheads="1"/>
            </p:cNvSpPr>
            <p:nvPr/>
          </p:nvSpPr>
          <p:spPr bwMode="auto">
            <a:xfrm>
              <a:off x="3093" y="1519"/>
              <a:ext cx="1647" cy="1600"/>
            </a:xfrm>
            <a:prstGeom prst="ellipse">
              <a:avLst/>
            </a:prstGeom>
            <a:noFill/>
            <a:ln w="50800">
              <a:solidFill>
                <a:schemeClr val="bg2"/>
              </a:solidFill>
              <a:round/>
              <a:headEnd/>
              <a:tailEnd/>
            </a:ln>
          </p:spPr>
          <p:txBody>
            <a:bodyPr wrap="none" anchor="ctr"/>
            <a:lstStyle/>
            <a:p>
              <a:pPr eaLnBrk="1" hangingPunct="1"/>
              <a:endParaRPr lang="en-IN">
                <a:latin typeface="Calibri" pitchFamily="34" charset="0"/>
              </a:endParaRPr>
            </a:p>
          </p:txBody>
        </p:sp>
        <p:sp>
          <p:nvSpPr>
            <p:cNvPr id="12303" name="Oval 16"/>
            <p:cNvSpPr>
              <a:spLocks noChangeArrowheads="1"/>
            </p:cNvSpPr>
            <p:nvPr/>
          </p:nvSpPr>
          <p:spPr bwMode="auto">
            <a:xfrm>
              <a:off x="2527" y="2400"/>
              <a:ext cx="1650" cy="1600"/>
            </a:xfrm>
            <a:prstGeom prst="ellipse">
              <a:avLst/>
            </a:prstGeom>
            <a:noFill/>
            <a:ln w="50800">
              <a:solidFill>
                <a:schemeClr val="bg2"/>
              </a:solidFill>
              <a:round/>
              <a:headEnd/>
              <a:tailEnd/>
            </a:ln>
          </p:spPr>
          <p:txBody>
            <a:bodyPr wrap="none" anchor="ctr"/>
            <a:lstStyle/>
            <a:p>
              <a:pPr eaLnBrk="1" hangingPunct="1"/>
              <a:endParaRPr lang="en-IN">
                <a:latin typeface="Calibri" pitchFamily="34" charset="0"/>
              </a:endParaRPr>
            </a:p>
          </p:txBody>
        </p:sp>
        <p:sp>
          <p:nvSpPr>
            <p:cNvPr id="12304" name="Rectangle 17"/>
            <p:cNvSpPr>
              <a:spLocks noChangeArrowheads="1"/>
            </p:cNvSpPr>
            <p:nvPr/>
          </p:nvSpPr>
          <p:spPr bwMode="auto">
            <a:xfrm>
              <a:off x="2948" y="2434"/>
              <a:ext cx="867" cy="283"/>
            </a:xfrm>
            <a:prstGeom prst="rect">
              <a:avLst/>
            </a:prstGeom>
            <a:noFill/>
            <a:ln w="9525">
              <a:noFill/>
              <a:miter lim="800000"/>
              <a:headEnd/>
              <a:tailEnd/>
            </a:ln>
          </p:spPr>
          <p:txBody>
            <a:bodyPr wrap="none" lIns="96838" tIns="49212" rIns="96838" bIns="49212">
              <a:spAutoFit/>
            </a:bodyPr>
            <a:lstStyle/>
            <a:p>
              <a:pPr algn="ctr" defTabSz="1014413" eaLnBrk="1" hangingPunct="1"/>
              <a:r>
                <a:rPr lang="en-US" altLang="ko-KR" sz="2000" b="1">
                  <a:latin typeface="Times New Roman" pitchFamily="18" charset="0"/>
                  <a:ea typeface="Gulim" pitchFamily="34" charset="-127"/>
                </a:rPr>
                <a:t>CARIES</a:t>
              </a:r>
              <a:endParaRPr lang="en-US" altLang="ko-KR" sz="2000">
                <a:latin typeface="Times New Roman" pitchFamily="18" charset="0"/>
                <a:ea typeface="Gulim" pitchFamily="34" charset="-127"/>
              </a:endParaRPr>
            </a:p>
          </p:txBody>
        </p:sp>
        <p:sp>
          <p:nvSpPr>
            <p:cNvPr id="167954" name="Rectangle 18"/>
            <p:cNvSpPr>
              <a:spLocks noChangeArrowheads="1"/>
            </p:cNvSpPr>
            <p:nvPr/>
          </p:nvSpPr>
          <p:spPr bwMode="auto">
            <a:xfrm>
              <a:off x="4067" y="3618"/>
              <a:ext cx="934" cy="407"/>
            </a:xfrm>
            <a:prstGeom prst="rect">
              <a:avLst/>
            </a:prstGeom>
            <a:noFill/>
            <a:ln w="9525">
              <a:noFill/>
              <a:miter lim="800000"/>
              <a:headEnd/>
              <a:tailEnd/>
            </a:ln>
            <a:effectLst>
              <a:outerShdw dist="71842" dir="2700000" algn="ctr" rotWithShape="0">
                <a:schemeClr val="bg2"/>
              </a:outerShdw>
            </a:effectLst>
          </p:spPr>
          <p:txBody>
            <a:bodyPr wrap="none" lIns="92075" tIns="46038" rIns="92075" bIns="46038">
              <a:spAutoFit/>
            </a:bodyPr>
            <a:lstStyle/>
            <a:p>
              <a:pPr algn="ctr" eaLnBrk="1" fontAlgn="auto" hangingPunct="1">
                <a:spcBef>
                  <a:spcPts val="0"/>
                </a:spcBef>
                <a:spcAft>
                  <a:spcPts val="0"/>
                </a:spcAft>
                <a:defRPr/>
              </a:pPr>
              <a:r>
                <a:rPr lang="en-US" altLang="ko-KR" sz="3200" b="1">
                  <a:solidFill>
                    <a:srgbClr val="7FFF00"/>
                  </a:solidFill>
                  <a:latin typeface="Times New Roman" pitchFamily="18" charset="0"/>
                  <a:ea typeface="굴림" pitchFamily="34" charset="-127"/>
                </a:rPr>
                <a:t>Saliva</a:t>
              </a:r>
            </a:p>
          </p:txBody>
        </p:sp>
        <p:sp>
          <p:nvSpPr>
            <p:cNvPr id="12306" name="Rectangle 19"/>
            <p:cNvSpPr>
              <a:spLocks noChangeArrowheads="1"/>
            </p:cNvSpPr>
            <p:nvPr/>
          </p:nvSpPr>
          <p:spPr bwMode="auto">
            <a:xfrm>
              <a:off x="4702" y="816"/>
              <a:ext cx="1183" cy="411"/>
            </a:xfrm>
            <a:prstGeom prst="rect">
              <a:avLst/>
            </a:prstGeom>
            <a:noFill/>
            <a:ln w="9525">
              <a:noFill/>
              <a:miter lim="800000"/>
              <a:headEnd/>
              <a:tailEnd/>
            </a:ln>
          </p:spPr>
          <p:txBody>
            <a:bodyPr wrap="none" lIns="92075" tIns="46038" rIns="92075" bIns="46038">
              <a:spAutoFit/>
            </a:bodyPr>
            <a:lstStyle/>
            <a:p>
              <a:pPr algn="ctr" eaLnBrk="1" hangingPunct="1"/>
              <a:r>
                <a:rPr lang="en-US" altLang="ko-KR" sz="3200">
                  <a:latin typeface="Times New Roman" pitchFamily="18" charset="0"/>
                  <a:ea typeface="Gulim" pitchFamily="34" charset="-127"/>
                </a:rPr>
                <a:t>Fluoride</a:t>
              </a:r>
            </a:p>
          </p:txBody>
        </p:sp>
        <p:sp>
          <p:nvSpPr>
            <p:cNvPr id="12307" name="Rectangle 20"/>
            <p:cNvSpPr>
              <a:spLocks noChangeArrowheads="1"/>
            </p:cNvSpPr>
            <p:nvPr/>
          </p:nvSpPr>
          <p:spPr bwMode="auto">
            <a:xfrm>
              <a:off x="5080" y="2582"/>
              <a:ext cx="1201" cy="757"/>
            </a:xfrm>
            <a:prstGeom prst="rect">
              <a:avLst/>
            </a:prstGeom>
            <a:noFill/>
            <a:ln w="9525">
              <a:noFill/>
              <a:miter lim="800000"/>
              <a:headEnd/>
              <a:tailEnd/>
            </a:ln>
          </p:spPr>
          <p:txBody>
            <a:bodyPr wrap="none" lIns="92075" tIns="46038" rIns="92075" bIns="46038">
              <a:spAutoFit/>
            </a:bodyPr>
            <a:lstStyle/>
            <a:p>
              <a:pPr algn="ctr" eaLnBrk="1" hangingPunct="1"/>
              <a:r>
                <a:rPr lang="en-US" altLang="ko-KR" sz="3200">
                  <a:latin typeface="Times New Roman" pitchFamily="18" charset="0"/>
                  <a:ea typeface="Gulim" pitchFamily="34" charset="-127"/>
                </a:rPr>
                <a:t>Multiple</a:t>
              </a:r>
            </a:p>
            <a:p>
              <a:pPr algn="ctr" eaLnBrk="1" hangingPunct="1"/>
              <a:r>
                <a:rPr lang="en-US" altLang="ko-KR" sz="3200">
                  <a:latin typeface="Times New Roman" pitchFamily="18" charset="0"/>
                  <a:ea typeface="Gulim" pitchFamily="34" charset="-127"/>
                </a:rPr>
                <a:t>Factors</a:t>
              </a:r>
            </a:p>
          </p:txBody>
        </p:sp>
        <p:sp>
          <p:nvSpPr>
            <p:cNvPr id="12308" name="Rectangle 21"/>
            <p:cNvSpPr>
              <a:spLocks noChangeArrowheads="1"/>
            </p:cNvSpPr>
            <p:nvPr/>
          </p:nvSpPr>
          <p:spPr bwMode="auto">
            <a:xfrm>
              <a:off x="5184" y="1437"/>
              <a:ext cx="1047" cy="411"/>
            </a:xfrm>
            <a:prstGeom prst="rect">
              <a:avLst/>
            </a:prstGeom>
            <a:noFill/>
            <a:ln w="9525">
              <a:noFill/>
              <a:miter lim="800000"/>
              <a:headEnd/>
              <a:tailEnd/>
            </a:ln>
          </p:spPr>
          <p:txBody>
            <a:bodyPr wrap="none" lIns="92075" tIns="46038" rIns="92075" bIns="46038">
              <a:spAutoFit/>
            </a:bodyPr>
            <a:lstStyle/>
            <a:p>
              <a:pPr algn="ctr" eaLnBrk="1" hangingPunct="1"/>
              <a:r>
                <a:rPr lang="en-US" altLang="ko-KR" sz="3200">
                  <a:latin typeface="Times New Roman" pitchFamily="18" charset="0"/>
                  <a:ea typeface="Gulim" pitchFamily="34" charset="-127"/>
                </a:rPr>
                <a:t>Sealant</a:t>
              </a:r>
            </a:p>
          </p:txBody>
        </p:sp>
        <p:sp>
          <p:nvSpPr>
            <p:cNvPr id="12309" name="Rectangle 22"/>
            <p:cNvSpPr>
              <a:spLocks noChangeArrowheads="1"/>
            </p:cNvSpPr>
            <p:nvPr/>
          </p:nvSpPr>
          <p:spPr bwMode="auto">
            <a:xfrm>
              <a:off x="520" y="952"/>
              <a:ext cx="1527" cy="411"/>
            </a:xfrm>
            <a:prstGeom prst="rect">
              <a:avLst/>
            </a:prstGeom>
            <a:noFill/>
            <a:ln w="9525">
              <a:noFill/>
              <a:miter lim="800000"/>
              <a:headEnd/>
              <a:tailEnd/>
            </a:ln>
          </p:spPr>
          <p:txBody>
            <a:bodyPr wrap="none" lIns="92075" tIns="46038" rIns="92075" bIns="46038">
              <a:spAutoFit/>
            </a:bodyPr>
            <a:lstStyle/>
            <a:p>
              <a:pPr algn="ctr" eaLnBrk="1" hangingPunct="1"/>
              <a:r>
                <a:rPr lang="en-US" altLang="ko-KR" sz="3200">
                  <a:latin typeface="Times New Roman" pitchFamily="18" charset="0"/>
                  <a:ea typeface="Gulim" pitchFamily="34" charset="-127"/>
                </a:rPr>
                <a:t>Antiseptics</a:t>
              </a:r>
            </a:p>
          </p:txBody>
        </p:sp>
        <p:sp>
          <p:nvSpPr>
            <p:cNvPr id="167959" name="Line 23"/>
            <p:cNvSpPr>
              <a:spLocks noChangeShapeType="1"/>
            </p:cNvSpPr>
            <p:nvPr/>
          </p:nvSpPr>
          <p:spPr bwMode="auto">
            <a:xfrm>
              <a:off x="1230" y="3550"/>
              <a:ext cx="1061" cy="222"/>
            </a:xfrm>
            <a:prstGeom prst="line">
              <a:avLst/>
            </a:prstGeom>
            <a:noFill/>
            <a:ln w="9525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0" name="Line 24"/>
            <p:cNvSpPr>
              <a:spLocks noChangeShapeType="1"/>
            </p:cNvSpPr>
            <p:nvPr/>
          </p:nvSpPr>
          <p:spPr bwMode="auto">
            <a:xfrm flipV="1">
              <a:off x="1252" y="2496"/>
              <a:ext cx="1056" cy="797"/>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1" name="Line 25"/>
            <p:cNvSpPr>
              <a:spLocks noChangeShapeType="1"/>
            </p:cNvSpPr>
            <p:nvPr/>
          </p:nvSpPr>
          <p:spPr bwMode="auto">
            <a:xfrm>
              <a:off x="1216" y="1320"/>
              <a:ext cx="1011" cy="980"/>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2" name="Line 26"/>
            <p:cNvSpPr>
              <a:spLocks noChangeShapeType="1"/>
            </p:cNvSpPr>
            <p:nvPr/>
          </p:nvSpPr>
          <p:spPr bwMode="auto">
            <a:xfrm flipH="1">
              <a:off x="4831" y="3194"/>
              <a:ext cx="683" cy="458"/>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3" name="Line 27"/>
            <p:cNvSpPr>
              <a:spLocks noChangeShapeType="1"/>
            </p:cNvSpPr>
            <p:nvPr/>
          </p:nvSpPr>
          <p:spPr bwMode="auto">
            <a:xfrm flipH="1">
              <a:off x="4541" y="1788"/>
              <a:ext cx="844" cy="359"/>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4" name="Line 28"/>
            <p:cNvSpPr>
              <a:spLocks noChangeShapeType="1"/>
            </p:cNvSpPr>
            <p:nvPr/>
          </p:nvSpPr>
          <p:spPr bwMode="auto">
            <a:xfrm flipH="1">
              <a:off x="4401" y="1176"/>
              <a:ext cx="522" cy="703"/>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5" name="Line 29"/>
            <p:cNvSpPr>
              <a:spLocks noChangeShapeType="1"/>
            </p:cNvSpPr>
            <p:nvPr/>
          </p:nvSpPr>
          <p:spPr bwMode="auto">
            <a:xfrm flipH="1">
              <a:off x="3009" y="1104"/>
              <a:ext cx="1641" cy="583"/>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6" name="Line 30"/>
            <p:cNvSpPr>
              <a:spLocks noChangeShapeType="1"/>
            </p:cNvSpPr>
            <p:nvPr/>
          </p:nvSpPr>
          <p:spPr bwMode="auto">
            <a:xfrm flipV="1">
              <a:off x="1412" y="2496"/>
              <a:ext cx="2859" cy="929"/>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7" name="Line 31"/>
            <p:cNvSpPr>
              <a:spLocks noChangeShapeType="1"/>
            </p:cNvSpPr>
            <p:nvPr/>
          </p:nvSpPr>
          <p:spPr bwMode="auto">
            <a:xfrm>
              <a:off x="2061" y="1482"/>
              <a:ext cx="278" cy="486"/>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8" name="Line 32"/>
            <p:cNvSpPr>
              <a:spLocks noChangeShapeType="1"/>
            </p:cNvSpPr>
            <p:nvPr/>
          </p:nvSpPr>
          <p:spPr bwMode="auto">
            <a:xfrm flipH="1" flipV="1">
              <a:off x="3676" y="3454"/>
              <a:ext cx="462" cy="408"/>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69" name="Line 33"/>
            <p:cNvSpPr>
              <a:spLocks noChangeShapeType="1"/>
            </p:cNvSpPr>
            <p:nvPr/>
          </p:nvSpPr>
          <p:spPr bwMode="auto">
            <a:xfrm flipV="1">
              <a:off x="4506" y="2544"/>
              <a:ext cx="6" cy="1051"/>
            </a:xfrm>
            <a:prstGeom prst="line">
              <a:avLst/>
            </a:prstGeom>
            <a:noFill/>
            <a:ln w="762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sp>
          <p:nvSpPr>
            <p:cNvPr id="167970" name="Line 34"/>
            <p:cNvSpPr>
              <a:spLocks noChangeShapeType="1"/>
            </p:cNvSpPr>
            <p:nvPr/>
          </p:nvSpPr>
          <p:spPr bwMode="auto">
            <a:xfrm flipH="1" flipV="1">
              <a:off x="2615" y="2318"/>
              <a:ext cx="692" cy="1146"/>
            </a:xfrm>
            <a:prstGeom prst="line">
              <a:avLst/>
            </a:prstGeom>
            <a:noFill/>
            <a:ln w="101600">
              <a:solidFill>
                <a:schemeClr val="tx2"/>
              </a:solidFill>
              <a:round/>
              <a:headEnd type="none" w="sm" len="sm"/>
              <a:tailEnd type="stealth" w="med" len="lg"/>
            </a:ln>
            <a:effectLst>
              <a:outerShdw dist="53882" dir="2700000" algn="ctr" rotWithShape="0">
                <a:srgbClr val="919191"/>
              </a:outerShdw>
            </a:effectLst>
          </p:spPr>
          <p:txBody>
            <a:bodyPr wrap="none" anchor="ctr"/>
            <a:lstStyle/>
            <a:p>
              <a:pPr eaLnBrk="1" fontAlgn="auto" hangingPunct="1">
                <a:spcBef>
                  <a:spcPts val="0"/>
                </a:spcBef>
                <a:spcAft>
                  <a:spcPts val="0"/>
                </a:spcAft>
                <a:defRPr/>
              </a:pPr>
              <a:endParaRPr lang="en-IN">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0" y="609600"/>
            <a:ext cx="9144000"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533400" y="381000"/>
            <a:ext cx="8305800" cy="6096000"/>
          </a:xfrm>
        </p:spPr>
        <p:txBody>
          <a:bodyPr/>
          <a:lstStyle/>
          <a:p>
            <a:pPr marL="609600" indent="-609600" eaLnBrk="1" hangingPunct="1">
              <a:lnSpc>
                <a:spcPct val="150000"/>
              </a:lnSpc>
            </a:pPr>
            <a:r>
              <a:rPr lang="en-US" sz="2800" smtClean="0">
                <a:latin typeface="Times New Roman" pitchFamily="18" charset="0"/>
                <a:cs typeface="Times New Roman" pitchFamily="18" charset="0"/>
              </a:rPr>
              <a:t>Practitioners must identify those patients who have active carious lesions and those at high risks for caries and institute appropriate preventive and treatment measures.</a:t>
            </a:r>
          </a:p>
          <a:p>
            <a:pPr marL="609600" indent="-609600" eaLnBrk="1" hangingPunct="1">
              <a:lnSpc>
                <a:spcPct val="150000"/>
              </a:lnSpc>
              <a:buFont typeface="Wingdings" pitchFamily="2" charset="2"/>
              <a:buNone/>
            </a:pPr>
            <a:r>
              <a:rPr lang="en-US" sz="2800" smtClean="0">
                <a:solidFill>
                  <a:schemeClr val="hlink"/>
                </a:solidFill>
                <a:latin typeface="Times New Roman" pitchFamily="18" charset="0"/>
                <a:cs typeface="Times New Roman" pitchFamily="18" charset="0"/>
              </a:rPr>
              <a:t>1.  General health</a:t>
            </a:r>
          </a:p>
          <a:p>
            <a:pPr marL="609600" indent="-609600" eaLnBrk="1" hangingPunct="1">
              <a:lnSpc>
                <a:spcPct val="150000"/>
              </a:lnSpc>
              <a:buFont typeface="Wingdings" pitchFamily="2" charset="2"/>
              <a:buAutoNum type="arabicPeriod" startAt="2"/>
            </a:pPr>
            <a:r>
              <a:rPr lang="en-US" sz="2800" smtClean="0">
                <a:solidFill>
                  <a:schemeClr val="hlink"/>
                </a:solidFill>
                <a:latin typeface="Times New Roman" pitchFamily="18" charset="0"/>
                <a:cs typeface="Times New Roman" pitchFamily="18" charset="0"/>
              </a:rPr>
              <a:t>Fluoride exposure:</a:t>
            </a:r>
            <a:r>
              <a:rPr lang="en-US" sz="2800" smtClean="0">
                <a:latin typeface="Times New Roman" pitchFamily="18" charset="0"/>
                <a:cs typeface="Times New Roman" pitchFamily="18" charset="0"/>
              </a:rPr>
              <a:t> increases the resistance of tooth structure to  demineralization .</a:t>
            </a:r>
          </a:p>
          <a:p>
            <a:pPr marL="609600" indent="-609600" eaLnBrk="1" hangingPunct="1">
              <a:lnSpc>
                <a:spcPct val="150000"/>
              </a:lnSpc>
              <a:buFont typeface="Wingdings" pitchFamily="2" charset="2"/>
              <a:buNone/>
            </a:pP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81000" y="990600"/>
            <a:ext cx="8229600" cy="3419475"/>
          </a:xfrm>
          <a:prstGeom prst="rect">
            <a:avLst/>
          </a:prstGeom>
          <a:noFill/>
          <a:ln w="9525">
            <a:noFill/>
            <a:miter lim="800000"/>
            <a:headEnd/>
            <a:tailEnd/>
          </a:ln>
        </p:spPr>
        <p:txBody>
          <a:bodyPr>
            <a:spAutoFit/>
          </a:bodyPr>
          <a:lstStyle/>
          <a:p>
            <a:pPr marL="609600" indent="-609600">
              <a:lnSpc>
                <a:spcPct val="70000"/>
              </a:lnSpc>
            </a:pPr>
            <a:r>
              <a:rPr lang="en-US" sz="2800">
                <a:latin typeface="Times New Roman" pitchFamily="18" charset="0"/>
                <a:cs typeface="Times New Roman" pitchFamily="18" charset="0"/>
              </a:rPr>
              <a:t>ROUTE OF ADMINISTRATION:</a:t>
            </a:r>
          </a:p>
          <a:p>
            <a:pPr marL="609600" indent="-609600">
              <a:lnSpc>
                <a:spcPct val="70000"/>
              </a:lnSpc>
            </a:pPr>
            <a:endParaRPr lang="en-US" sz="2800">
              <a:latin typeface="Times New Roman" pitchFamily="18" charset="0"/>
              <a:cs typeface="Times New Roman" pitchFamily="18" charset="0"/>
            </a:endParaRPr>
          </a:p>
          <a:p>
            <a:pPr marL="609600" indent="-609600">
              <a:lnSpc>
                <a:spcPct val="70000"/>
              </a:lnSpc>
              <a:buFont typeface="Wingdings" pitchFamily="2" charset="2"/>
              <a:buNone/>
            </a:pPr>
            <a:r>
              <a:rPr lang="en-US" sz="2800">
                <a:latin typeface="Times New Roman" pitchFamily="18" charset="0"/>
                <a:cs typeface="Times New Roman" pitchFamily="18" charset="0"/>
              </a:rPr>
              <a:t>        Systemic and Topical .</a:t>
            </a:r>
          </a:p>
          <a:p>
            <a:pPr marL="609600" indent="-609600">
              <a:lnSpc>
                <a:spcPct val="70000"/>
              </a:lnSpc>
              <a:buFont typeface="Wingdings" pitchFamily="2" charset="2"/>
              <a:buNone/>
            </a:pPr>
            <a:endParaRPr lang="en-US" sz="2800">
              <a:latin typeface="Times New Roman" pitchFamily="18" charset="0"/>
              <a:cs typeface="Times New Roman" pitchFamily="18" charset="0"/>
            </a:endParaRPr>
          </a:p>
          <a:p>
            <a:pPr marL="609600" indent="-609600">
              <a:lnSpc>
                <a:spcPct val="70000"/>
              </a:lnSpc>
              <a:buFont typeface="Wingdings" pitchFamily="2" charset="2"/>
              <a:buNone/>
            </a:pPr>
            <a:endParaRPr lang="en-US" sz="2800">
              <a:latin typeface="Times New Roman" pitchFamily="18" charset="0"/>
              <a:cs typeface="Times New Roman" pitchFamily="18" charset="0"/>
            </a:endParaRPr>
          </a:p>
          <a:p>
            <a:pPr marL="609600" indent="-609600">
              <a:lnSpc>
                <a:spcPct val="70000"/>
              </a:lnSpc>
              <a:buFont typeface="Wingdings" pitchFamily="2" charset="2"/>
              <a:buNone/>
            </a:pPr>
            <a:r>
              <a:rPr lang="en-US" sz="2800">
                <a:latin typeface="Times New Roman" pitchFamily="18" charset="0"/>
                <a:cs typeface="Times New Roman" pitchFamily="18" charset="0"/>
              </a:rPr>
              <a:t>      METHOD OF DELIVERY:</a:t>
            </a:r>
          </a:p>
          <a:p>
            <a:pPr marL="609600" indent="-609600">
              <a:lnSpc>
                <a:spcPct val="70000"/>
              </a:lnSpc>
              <a:buFont typeface="Wingdings" pitchFamily="2" charset="2"/>
              <a:buNone/>
            </a:pPr>
            <a:endParaRPr lang="en-US" sz="2800">
              <a:latin typeface="Times New Roman" pitchFamily="18" charset="0"/>
              <a:cs typeface="Times New Roman" pitchFamily="18" charset="0"/>
            </a:endParaRPr>
          </a:p>
          <a:p>
            <a:pPr marL="609600" indent="-609600">
              <a:lnSpc>
                <a:spcPct val="70000"/>
              </a:lnSpc>
              <a:buFont typeface="Wingdings" pitchFamily="2" charset="2"/>
              <a:buAutoNum type="arabicPeriod"/>
            </a:pPr>
            <a:r>
              <a:rPr lang="en-US" sz="2800">
                <a:latin typeface="Times New Roman" pitchFamily="18" charset="0"/>
                <a:cs typeface="Times New Roman" pitchFamily="18" charset="0"/>
              </a:rPr>
              <a:t>Public water supply.</a:t>
            </a:r>
          </a:p>
          <a:p>
            <a:pPr marL="609600" indent="-609600">
              <a:lnSpc>
                <a:spcPct val="70000"/>
              </a:lnSpc>
            </a:pPr>
            <a:endParaRPr lang="en-US" sz="2800">
              <a:latin typeface="Times New Roman" pitchFamily="18" charset="0"/>
              <a:cs typeface="Times New Roman" pitchFamily="18" charset="0"/>
            </a:endParaRPr>
          </a:p>
          <a:p>
            <a:pPr marL="609600" indent="-609600">
              <a:lnSpc>
                <a:spcPct val="70000"/>
              </a:lnSpc>
              <a:buFont typeface="Wingdings" pitchFamily="2" charset="2"/>
              <a:buAutoNum type="arabicPeriod"/>
            </a:pPr>
            <a:r>
              <a:rPr lang="en-US" sz="2800">
                <a:latin typeface="Times New Roman" pitchFamily="18" charset="0"/>
                <a:cs typeface="Times New Roman" pitchFamily="18" charset="0"/>
              </a:rPr>
              <a:t>Self application:    Low dose high frequency rinses-0.05%</a:t>
            </a:r>
            <a:endParaRPr lang="en-IN" sz="280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304800" y="457200"/>
            <a:ext cx="8458200" cy="6248400"/>
          </a:xfrm>
        </p:spPr>
        <p:txBody>
          <a:bodyPr/>
          <a:lstStyle/>
          <a:p>
            <a:pPr marL="609600" indent="-609600" eaLnBrk="1" hangingPunct="1">
              <a:lnSpc>
                <a:spcPct val="90000"/>
              </a:lnSpc>
              <a:buFont typeface="Wingdings" pitchFamily="2" charset="2"/>
              <a:buNone/>
            </a:pPr>
            <a:endParaRPr lang="en-US" sz="2800" smtClean="0">
              <a:latin typeface="Times New Roman" pitchFamily="18" charset="0"/>
              <a:cs typeface="Times New Roman" pitchFamily="18" charset="0"/>
            </a:endParaRPr>
          </a:p>
          <a:p>
            <a:pPr marL="609600" indent="-609600" eaLnBrk="1" hangingPunct="1">
              <a:lnSpc>
                <a:spcPct val="90000"/>
              </a:lnSpc>
              <a:buFont typeface="Wingdings" pitchFamily="2" charset="2"/>
              <a:buNone/>
            </a:pPr>
            <a:r>
              <a:rPr lang="en-US" sz="2800" smtClean="0">
                <a:solidFill>
                  <a:schemeClr val="hlink"/>
                </a:solidFill>
                <a:latin typeface="Times New Roman" pitchFamily="18" charset="0"/>
                <a:cs typeface="Times New Roman" pitchFamily="18" charset="0"/>
              </a:rPr>
              <a:t>3.</a:t>
            </a:r>
            <a:r>
              <a:rPr lang="en-US" sz="2800" smtClean="0">
                <a:latin typeface="Times New Roman" pitchFamily="18" charset="0"/>
                <a:cs typeface="Times New Roman" pitchFamily="18" charset="0"/>
              </a:rPr>
              <a:t> Professional Application:</a:t>
            </a:r>
          </a:p>
          <a:p>
            <a:pPr marL="609600" indent="-609600" eaLnBrk="1" hangingPunct="1">
              <a:lnSpc>
                <a:spcPct val="90000"/>
              </a:lnSpc>
              <a:buFont typeface="Wingdings" pitchFamily="2" charset="2"/>
              <a:buNone/>
            </a:pPr>
            <a:r>
              <a:rPr lang="en-US" sz="2800" smtClean="0">
                <a:latin typeface="Times New Roman" pitchFamily="18" charset="0"/>
                <a:cs typeface="Times New Roman" pitchFamily="18" charset="0"/>
              </a:rPr>
              <a:t>                             APFGel (1.23%)</a:t>
            </a:r>
          </a:p>
          <a:p>
            <a:pPr marL="609600" indent="-609600" eaLnBrk="1" hangingPunct="1">
              <a:lnSpc>
                <a:spcPct val="90000"/>
              </a:lnSpc>
              <a:buFont typeface="Wingdings" pitchFamily="2" charset="2"/>
              <a:buNone/>
            </a:pPr>
            <a:r>
              <a:rPr lang="en-US" sz="2800" smtClean="0">
                <a:latin typeface="Times New Roman" pitchFamily="18" charset="0"/>
                <a:cs typeface="Times New Roman" pitchFamily="18" charset="0"/>
              </a:rPr>
              <a:t>                             Sodium Fluoride (2%)</a:t>
            </a:r>
          </a:p>
          <a:p>
            <a:pPr marL="609600" indent="-609600" eaLnBrk="1" hangingPunct="1">
              <a:lnSpc>
                <a:spcPct val="90000"/>
              </a:lnSpc>
              <a:buFont typeface="Wingdings" pitchFamily="2" charset="2"/>
              <a:buNone/>
            </a:pPr>
            <a:r>
              <a:rPr lang="en-US" sz="2800" smtClean="0">
                <a:latin typeface="Times New Roman" pitchFamily="18" charset="0"/>
                <a:cs typeface="Times New Roman" pitchFamily="18" charset="0"/>
              </a:rPr>
              <a:t>                              Stannous Fluoride (8%)</a:t>
            </a:r>
          </a:p>
          <a:p>
            <a:pPr marL="609600" indent="-609600" eaLnBrk="1" hangingPunct="1">
              <a:lnSpc>
                <a:spcPct val="90000"/>
              </a:lnSpc>
              <a:buFont typeface="Wingdings" pitchFamily="2" charset="2"/>
              <a:buNone/>
            </a:pPr>
            <a:endParaRPr lang="en-US" sz="2800" smtClean="0">
              <a:latin typeface="Times New Roman" pitchFamily="18" charset="0"/>
              <a:cs typeface="Times New Roman" pitchFamily="18" charset="0"/>
            </a:endParaRPr>
          </a:p>
          <a:p>
            <a:pPr marL="609600" indent="-609600" eaLnBrk="1" hangingPunct="1">
              <a:lnSpc>
                <a:spcPct val="90000"/>
              </a:lnSpc>
            </a:pPr>
            <a:r>
              <a:rPr lang="en-US" sz="2800" b="1" u="sng" smtClean="0">
                <a:latin typeface="Times New Roman" pitchFamily="18" charset="0"/>
                <a:cs typeface="Times New Roman" pitchFamily="18" charset="0"/>
              </a:rPr>
              <a:t>Mechanism of action:</a:t>
            </a:r>
          </a:p>
          <a:p>
            <a:pPr marL="609600" indent="-609600" eaLnBrk="1" hangingPunct="1">
              <a:lnSpc>
                <a:spcPct val="90000"/>
              </a:lnSpc>
              <a:buFontTx/>
              <a:buNone/>
            </a:pPr>
            <a:r>
              <a:rPr lang="en-US" sz="2800" smtClean="0">
                <a:latin typeface="Times New Roman" pitchFamily="18" charset="0"/>
                <a:cs typeface="Times New Roman" pitchFamily="18" charset="0"/>
              </a:rPr>
              <a:t>         Forms insoluble fluorapetite crystals replacing soluble crystals of the tooth structure.</a:t>
            </a:r>
          </a:p>
          <a:p>
            <a:pPr marL="609600" indent="-609600" eaLnBrk="1" hangingPunct="1">
              <a:lnSpc>
                <a:spcPct val="90000"/>
              </a:lnSpc>
              <a:buFont typeface="Wingdings" pitchFamily="2" charset="2"/>
              <a:buNone/>
            </a:pPr>
            <a:r>
              <a:rPr lang="en-US" sz="2800" smtClean="0">
                <a:latin typeface="Times New Roman" pitchFamily="18" charset="0"/>
                <a:cs typeface="Times New Roman" pitchFamily="18" charset="0"/>
              </a:rPr>
              <a:t>        Incipient carious lesions are remineralized.</a:t>
            </a:r>
          </a:p>
          <a:p>
            <a:pPr marL="609600" indent="-609600" eaLnBrk="1" hangingPunct="1">
              <a:lnSpc>
                <a:spcPct val="90000"/>
              </a:lnSpc>
              <a:buFont typeface="Wingdings" pitchFamily="2" charset="2"/>
              <a:buNone/>
            </a:pPr>
            <a:r>
              <a:rPr lang="en-US" sz="2800" smtClean="0">
                <a:latin typeface="Times New Roman" pitchFamily="18" charset="0"/>
                <a:cs typeface="Times New Roman" pitchFamily="18" charset="0"/>
              </a:rPr>
              <a:t>        Antibacterial activity.</a:t>
            </a:r>
          </a:p>
          <a:p>
            <a:pPr marL="609600" indent="-609600" eaLnBrk="1" hangingPunct="1">
              <a:lnSpc>
                <a:spcPct val="90000"/>
              </a:lnSpc>
              <a:buFont typeface="Wingdings" pitchFamily="2" charset="2"/>
              <a:buNone/>
            </a:pPr>
            <a:r>
              <a:rPr lang="en-US" sz="2800" smtClean="0">
                <a:latin typeface="Times New Roman" pitchFamily="18" charset="0"/>
                <a:cs typeface="Times New Roman" pitchFamily="18" charset="0"/>
              </a:rPr>
              <a:t>        High frequency low dose rinses-0.2%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228600"/>
            <a:ext cx="8534400" cy="523875"/>
          </a:xfrm>
          <a:prstGeom prst="rect">
            <a:avLst/>
          </a:prstGeom>
          <a:noFill/>
          <a:ln w="9525">
            <a:noFill/>
            <a:miter lim="800000"/>
            <a:headEnd/>
            <a:tailEnd/>
          </a:ln>
        </p:spPr>
        <p:txBody>
          <a:bodyPr>
            <a:spAutoFit/>
          </a:bodyPr>
          <a:lstStyle/>
          <a:p>
            <a:pPr eaLnBrk="1" hangingPunct="1">
              <a:spcBef>
                <a:spcPct val="50000"/>
              </a:spcBef>
            </a:pPr>
            <a:r>
              <a:rPr lang="en-US" sz="2800" b="1">
                <a:latin typeface="Times New Roman" pitchFamily="18" charset="0"/>
                <a:cs typeface="Times New Roman" pitchFamily="18" charset="0"/>
              </a:rPr>
              <a:t>SOURCES OF BIOAVAILABLE  FLUORIDE</a:t>
            </a:r>
          </a:p>
        </p:txBody>
      </p:sp>
      <p:sp>
        <p:nvSpPr>
          <p:cNvPr id="17411" name="Freeform 5"/>
          <p:cNvSpPr>
            <a:spLocks/>
          </p:cNvSpPr>
          <p:nvPr/>
        </p:nvSpPr>
        <p:spPr bwMode="auto">
          <a:xfrm>
            <a:off x="2695575" y="1695450"/>
            <a:ext cx="454025" cy="361950"/>
          </a:xfrm>
          <a:custGeom>
            <a:avLst/>
            <a:gdLst>
              <a:gd name="T0" fmla="*/ 2147483647 w 286"/>
              <a:gd name="T1" fmla="*/ 2147483647 h 212"/>
              <a:gd name="T2" fmla="*/ 2147483647 w 286"/>
              <a:gd name="T3" fmla="*/ 2147483647 h 212"/>
              <a:gd name="T4" fmla="*/ 2147483647 w 286"/>
              <a:gd name="T5" fmla="*/ 2147483647 h 212"/>
              <a:gd name="T6" fmla="*/ 2147483647 w 286"/>
              <a:gd name="T7" fmla="*/ 2147483647 h 212"/>
              <a:gd name="T8" fmla="*/ 2147483647 w 286"/>
              <a:gd name="T9" fmla="*/ 2147483647 h 212"/>
              <a:gd name="T10" fmla="*/ 2147483647 w 286"/>
              <a:gd name="T11" fmla="*/ 2147483647 h 212"/>
              <a:gd name="T12" fmla="*/ 2147483647 w 286"/>
              <a:gd name="T13" fmla="*/ 2147483647 h 212"/>
              <a:gd name="T14" fmla="*/ 2147483647 w 286"/>
              <a:gd name="T15" fmla="*/ 2147483647 h 212"/>
              <a:gd name="T16" fmla="*/ 2147483647 w 286"/>
              <a:gd name="T17" fmla="*/ 2147483647 h 212"/>
              <a:gd name="T18" fmla="*/ 2147483647 w 286"/>
              <a:gd name="T19" fmla="*/ 0 h 212"/>
              <a:gd name="T20" fmla="*/ 2147483647 w 286"/>
              <a:gd name="T21" fmla="*/ 2147483647 h 212"/>
              <a:gd name="T22" fmla="*/ 2147483647 w 286"/>
              <a:gd name="T23" fmla="*/ 2147483647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6"/>
              <a:gd name="T37" fmla="*/ 0 h 212"/>
              <a:gd name="T38" fmla="*/ 286 w 286"/>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6" h="212">
                <a:moveTo>
                  <a:pt x="30" y="48"/>
                </a:moveTo>
                <a:cubicBezTo>
                  <a:pt x="17" y="67"/>
                  <a:pt x="12" y="90"/>
                  <a:pt x="6" y="112"/>
                </a:cubicBezTo>
                <a:cubicBezTo>
                  <a:pt x="11" y="194"/>
                  <a:pt x="0" y="186"/>
                  <a:pt x="66" y="208"/>
                </a:cubicBezTo>
                <a:cubicBezTo>
                  <a:pt x="78" y="207"/>
                  <a:pt x="91" y="209"/>
                  <a:pt x="102" y="204"/>
                </a:cubicBezTo>
                <a:cubicBezTo>
                  <a:pt x="112" y="199"/>
                  <a:pt x="115" y="184"/>
                  <a:pt x="126" y="180"/>
                </a:cubicBezTo>
                <a:cubicBezTo>
                  <a:pt x="130" y="179"/>
                  <a:pt x="134" y="177"/>
                  <a:pt x="138" y="176"/>
                </a:cubicBezTo>
                <a:cubicBezTo>
                  <a:pt x="147" y="177"/>
                  <a:pt x="158" y="176"/>
                  <a:pt x="166" y="180"/>
                </a:cubicBezTo>
                <a:cubicBezTo>
                  <a:pt x="218" y="208"/>
                  <a:pt x="163" y="200"/>
                  <a:pt x="222" y="212"/>
                </a:cubicBezTo>
                <a:cubicBezTo>
                  <a:pt x="271" y="206"/>
                  <a:pt x="252" y="205"/>
                  <a:pt x="274" y="172"/>
                </a:cubicBezTo>
                <a:cubicBezTo>
                  <a:pt x="286" y="122"/>
                  <a:pt x="286" y="16"/>
                  <a:pt x="222" y="0"/>
                </a:cubicBezTo>
                <a:cubicBezTo>
                  <a:pt x="175" y="1"/>
                  <a:pt x="129" y="2"/>
                  <a:pt x="82" y="4"/>
                </a:cubicBezTo>
                <a:cubicBezTo>
                  <a:pt x="68" y="5"/>
                  <a:pt x="30" y="49"/>
                  <a:pt x="30" y="48"/>
                </a:cubicBezTo>
                <a:close/>
              </a:path>
            </a:pathLst>
          </a:custGeom>
          <a:solidFill>
            <a:schemeClr val="bg1"/>
          </a:solidFill>
          <a:ln w="9525">
            <a:solidFill>
              <a:schemeClr val="tx1"/>
            </a:solidFill>
            <a:round/>
            <a:headEnd/>
            <a:tailEnd/>
          </a:ln>
        </p:spPr>
        <p:txBody>
          <a:bodyPr/>
          <a:lstStyle/>
          <a:p>
            <a:endParaRPr lang="en-US"/>
          </a:p>
        </p:txBody>
      </p:sp>
      <p:sp>
        <p:nvSpPr>
          <p:cNvPr id="17412" name="Freeform 6"/>
          <p:cNvSpPr>
            <a:spLocks/>
          </p:cNvSpPr>
          <p:nvPr/>
        </p:nvSpPr>
        <p:spPr bwMode="auto">
          <a:xfrm>
            <a:off x="2735263" y="2152650"/>
            <a:ext cx="460375" cy="354013"/>
          </a:xfrm>
          <a:custGeom>
            <a:avLst/>
            <a:gdLst>
              <a:gd name="T0" fmla="*/ 2147483647 w 290"/>
              <a:gd name="T1" fmla="*/ 2147483647 h 223"/>
              <a:gd name="T2" fmla="*/ 2147483647 w 290"/>
              <a:gd name="T3" fmla="*/ 2147483647 h 223"/>
              <a:gd name="T4" fmla="*/ 2147483647 w 290"/>
              <a:gd name="T5" fmla="*/ 2147483647 h 223"/>
              <a:gd name="T6" fmla="*/ 2147483647 w 290"/>
              <a:gd name="T7" fmla="*/ 2147483647 h 223"/>
              <a:gd name="T8" fmla="*/ 2147483647 w 290"/>
              <a:gd name="T9" fmla="*/ 2147483647 h 223"/>
              <a:gd name="T10" fmla="*/ 2147483647 w 290"/>
              <a:gd name="T11" fmla="*/ 2147483647 h 223"/>
              <a:gd name="T12" fmla="*/ 2147483647 w 290"/>
              <a:gd name="T13" fmla="*/ 2147483647 h 223"/>
              <a:gd name="T14" fmla="*/ 2147483647 w 290"/>
              <a:gd name="T15" fmla="*/ 2147483647 h 223"/>
              <a:gd name="T16" fmla="*/ 2147483647 w 290"/>
              <a:gd name="T17" fmla="*/ 2147483647 h 223"/>
              <a:gd name="T18" fmla="*/ 2147483647 w 290"/>
              <a:gd name="T19" fmla="*/ 2147483647 h 223"/>
              <a:gd name="T20" fmla="*/ 2147483647 w 290"/>
              <a:gd name="T21" fmla="*/ 2147483647 h 223"/>
              <a:gd name="T22" fmla="*/ 2147483647 w 290"/>
              <a:gd name="T23" fmla="*/ 2147483647 h 223"/>
              <a:gd name="T24" fmla="*/ 2147483647 w 290"/>
              <a:gd name="T25" fmla="*/ 2147483647 h 223"/>
              <a:gd name="T26" fmla="*/ 2147483647 w 290"/>
              <a:gd name="T27" fmla="*/ 2147483647 h 223"/>
              <a:gd name="T28" fmla="*/ 2147483647 w 290"/>
              <a:gd name="T29" fmla="*/ 2147483647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0"/>
              <a:gd name="T46" fmla="*/ 0 h 223"/>
              <a:gd name="T47" fmla="*/ 290 w 290"/>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0" h="223">
                <a:moveTo>
                  <a:pt x="26" y="196"/>
                </a:moveTo>
                <a:cubicBezTo>
                  <a:pt x="25" y="192"/>
                  <a:pt x="24" y="188"/>
                  <a:pt x="22" y="184"/>
                </a:cubicBezTo>
                <a:cubicBezTo>
                  <a:pt x="20" y="180"/>
                  <a:pt x="16" y="176"/>
                  <a:pt x="14" y="172"/>
                </a:cubicBezTo>
                <a:cubicBezTo>
                  <a:pt x="11" y="164"/>
                  <a:pt x="6" y="148"/>
                  <a:pt x="6" y="148"/>
                </a:cubicBezTo>
                <a:cubicBezTo>
                  <a:pt x="8" y="116"/>
                  <a:pt x="0" y="35"/>
                  <a:pt x="46" y="20"/>
                </a:cubicBezTo>
                <a:cubicBezTo>
                  <a:pt x="59" y="21"/>
                  <a:pt x="74" y="18"/>
                  <a:pt x="86" y="24"/>
                </a:cubicBezTo>
                <a:cubicBezTo>
                  <a:pt x="95" y="28"/>
                  <a:pt x="93" y="45"/>
                  <a:pt x="102" y="48"/>
                </a:cubicBezTo>
                <a:cubicBezTo>
                  <a:pt x="106" y="49"/>
                  <a:pt x="110" y="51"/>
                  <a:pt x="114" y="52"/>
                </a:cubicBezTo>
                <a:cubicBezTo>
                  <a:pt x="173" y="46"/>
                  <a:pt x="148" y="49"/>
                  <a:pt x="186" y="24"/>
                </a:cubicBezTo>
                <a:cubicBezTo>
                  <a:pt x="202" y="0"/>
                  <a:pt x="221" y="9"/>
                  <a:pt x="250" y="12"/>
                </a:cubicBezTo>
                <a:cubicBezTo>
                  <a:pt x="280" y="22"/>
                  <a:pt x="283" y="53"/>
                  <a:pt x="290" y="80"/>
                </a:cubicBezTo>
                <a:cubicBezTo>
                  <a:pt x="289" y="103"/>
                  <a:pt x="288" y="125"/>
                  <a:pt x="286" y="148"/>
                </a:cubicBezTo>
                <a:cubicBezTo>
                  <a:pt x="279" y="223"/>
                  <a:pt x="136" y="217"/>
                  <a:pt x="90" y="220"/>
                </a:cubicBezTo>
                <a:cubicBezTo>
                  <a:pt x="52" y="215"/>
                  <a:pt x="70" y="221"/>
                  <a:pt x="38" y="200"/>
                </a:cubicBezTo>
                <a:cubicBezTo>
                  <a:pt x="34" y="198"/>
                  <a:pt x="26" y="196"/>
                  <a:pt x="26" y="196"/>
                </a:cubicBezTo>
                <a:close/>
              </a:path>
            </a:pathLst>
          </a:custGeom>
          <a:solidFill>
            <a:schemeClr val="bg1"/>
          </a:solidFill>
          <a:ln w="9525">
            <a:solidFill>
              <a:schemeClr val="tx1"/>
            </a:solidFill>
            <a:round/>
            <a:headEnd/>
            <a:tailEnd/>
          </a:ln>
        </p:spPr>
        <p:txBody>
          <a:bodyPr/>
          <a:lstStyle/>
          <a:p>
            <a:endParaRPr lang="en-US"/>
          </a:p>
        </p:txBody>
      </p:sp>
      <p:sp>
        <p:nvSpPr>
          <p:cNvPr id="17413" name="Freeform 7"/>
          <p:cNvSpPr>
            <a:spLocks/>
          </p:cNvSpPr>
          <p:nvPr/>
        </p:nvSpPr>
        <p:spPr bwMode="auto">
          <a:xfrm>
            <a:off x="2667000" y="1371600"/>
            <a:ext cx="582613" cy="457200"/>
          </a:xfrm>
          <a:custGeom>
            <a:avLst/>
            <a:gdLst>
              <a:gd name="T0" fmla="*/ 2147483647 w 367"/>
              <a:gd name="T1" fmla="*/ 2147483647 h 268"/>
              <a:gd name="T2" fmla="*/ 0 w 367"/>
              <a:gd name="T3" fmla="*/ 2147483647 h 268"/>
              <a:gd name="T4" fmla="*/ 2147483647 w 367"/>
              <a:gd name="T5" fmla="*/ 2147483647 h 268"/>
              <a:gd name="T6" fmla="*/ 2147483647 w 367"/>
              <a:gd name="T7" fmla="*/ 2147483647 h 268"/>
              <a:gd name="T8" fmla="*/ 2147483647 w 367"/>
              <a:gd name="T9" fmla="*/ 2147483647 h 268"/>
              <a:gd name="T10" fmla="*/ 2147483647 w 367"/>
              <a:gd name="T11" fmla="*/ 0 h 268"/>
              <a:gd name="T12" fmla="*/ 2147483647 w 367"/>
              <a:gd name="T13" fmla="*/ 2147483647 h 268"/>
              <a:gd name="T14" fmla="*/ 2147483647 w 367"/>
              <a:gd name="T15" fmla="*/ 2147483647 h 268"/>
              <a:gd name="T16" fmla="*/ 2147483647 w 367"/>
              <a:gd name="T17" fmla="*/ 2147483647 h 268"/>
              <a:gd name="T18" fmla="*/ 2147483647 w 367"/>
              <a:gd name="T19" fmla="*/ 2147483647 h 268"/>
              <a:gd name="T20" fmla="*/ 2147483647 w 367"/>
              <a:gd name="T21" fmla="*/ 2147483647 h 268"/>
              <a:gd name="T22" fmla="*/ 2147483647 w 367"/>
              <a:gd name="T23" fmla="*/ 2147483647 h 268"/>
              <a:gd name="T24" fmla="*/ 2147483647 w 367"/>
              <a:gd name="T25" fmla="*/ 2147483647 h 268"/>
              <a:gd name="T26" fmla="*/ 2147483647 w 367"/>
              <a:gd name="T27" fmla="*/ 2147483647 h 268"/>
              <a:gd name="T28" fmla="*/ 2147483647 w 367"/>
              <a:gd name="T29" fmla="*/ 2147483647 h 268"/>
              <a:gd name="T30" fmla="*/ 2147483647 w 367"/>
              <a:gd name="T31" fmla="*/ 2147483647 h 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
              <a:gd name="T49" fmla="*/ 0 h 268"/>
              <a:gd name="T50" fmla="*/ 367 w 367"/>
              <a:gd name="T51" fmla="*/ 268 h 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 h="268">
                <a:moveTo>
                  <a:pt x="44" y="264"/>
                </a:moveTo>
                <a:cubicBezTo>
                  <a:pt x="0" y="259"/>
                  <a:pt x="6" y="263"/>
                  <a:pt x="0" y="224"/>
                </a:cubicBezTo>
                <a:cubicBezTo>
                  <a:pt x="1" y="211"/>
                  <a:pt x="2" y="197"/>
                  <a:pt x="4" y="184"/>
                </a:cubicBezTo>
                <a:cubicBezTo>
                  <a:pt x="11" y="145"/>
                  <a:pt x="38" y="47"/>
                  <a:pt x="72" y="24"/>
                </a:cubicBezTo>
                <a:cubicBezTo>
                  <a:pt x="85" y="5"/>
                  <a:pt x="75" y="14"/>
                  <a:pt x="104" y="4"/>
                </a:cubicBezTo>
                <a:cubicBezTo>
                  <a:pt x="108" y="3"/>
                  <a:pt x="116" y="0"/>
                  <a:pt x="116" y="0"/>
                </a:cubicBezTo>
                <a:cubicBezTo>
                  <a:pt x="166" y="3"/>
                  <a:pt x="216" y="4"/>
                  <a:pt x="264" y="20"/>
                </a:cubicBezTo>
                <a:cubicBezTo>
                  <a:pt x="286" y="27"/>
                  <a:pt x="332" y="32"/>
                  <a:pt x="332" y="32"/>
                </a:cubicBezTo>
                <a:cubicBezTo>
                  <a:pt x="357" y="49"/>
                  <a:pt x="351" y="88"/>
                  <a:pt x="360" y="116"/>
                </a:cubicBezTo>
                <a:cubicBezTo>
                  <a:pt x="359" y="142"/>
                  <a:pt x="367" y="191"/>
                  <a:pt x="344" y="216"/>
                </a:cubicBezTo>
                <a:cubicBezTo>
                  <a:pt x="336" y="224"/>
                  <a:pt x="326" y="231"/>
                  <a:pt x="320" y="240"/>
                </a:cubicBezTo>
                <a:cubicBezTo>
                  <a:pt x="302" y="268"/>
                  <a:pt x="313" y="261"/>
                  <a:pt x="292" y="268"/>
                </a:cubicBezTo>
                <a:cubicBezTo>
                  <a:pt x="258" y="263"/>
                  <a:pt x="253" y="250"/>
                  <a:pt x="224" y="240"/>
                </a:cubicBezTo>
                <a:cubicBezTo>
                  <a:pt x="151" y="242"/>
                  <a:pt x="119" y="234"/>
                  <a:pt x="64" y="252"/>
                </a:cubicBezTo>
                <a:cubicBezTo>
                  <a:pt x="57" y="259"/>
                  <a:pt x="52" y="268"/>
                  <a:pt x="40" y="268"/>
                </a:cubicBezTo>
                <a:cubicBezTo>
                  <a:pt x="38" y="268"/>
                  <a:pt x="43" y="265"/>
                  <a:pt x="44" y="264"/>
                </a:cubicBezTo>
                <a:close/>
              </a:path>
            </a:pathLst>
          </a:custGeom>
          <a:solidFill>
            <a:srgbClr val="FF9999"/>
          </a:solidFill>
          <a:ln w="9525">
            <a:solidFill>
              <a:schemeClr val="tx1"/>
            </a:solidFill>
            <a:round/>
            <a:headEnd/>
            <a:tailEnd/>
          </a:ln>
        </p:spPr>
        <p:txBody>
          <a:bodyPr/>
          <a:lstStyle/>
          <a:p>
            <a:endParaRPr lang="en-US"/>
          </a:p>
        </p:txBody>
      </p:sp>
      <p:sp>
        <p:nvSpPr>
          <p:cNvPr id="17414" name="Freeform 8"/>
          <p:cNvSpPr>
            <a:spLocks/>
          </p:cNvSpPr>
          <p:nvPr/>
        </p:nvSpPr>
        <p:spPr bwMode="auto">
          <a:xfrm>
            <a:off x="2667000" y="2362200"/>
            <a:ext cx="615950" cy="534988"/>
          </a:xfrm>
          <a:custGeom>
            <a:avLst/>
            <a:gdLst>
              <a:gd name="T0" fmla="*/ 2147483647 w 388"/>
              <a:gd name="T1" fmla="*/ 2147483647 h 337"/>
              <a:gd name="T2" fmla="*/ 2147483647 w 388"/>
              <a:gd name="T3" fmla="*/ 2147483647 h 337"/>
              <a:gd name="T4" fmla="*/ 2147483647 w 388"/>
              <a:gd name="T5" fmla="*/ 2147483647 h 337"/>
              <a:gd name="T6" fmla="*/ 2147483647 w 388"/>
              <a:gd name="T7" fmla="*/ 2147483647 h 337"/>
              <a:gd name="T8" fmla="*/ 2147483647 w 388"/>
              <a:gd name="T9" fmla="*/ 2147483647 h 337"/>
              <a:gd name="T10" fmla="*/ 2147483647 w 388"/>
              <a:gd name="T11" fmla="*/ 0 h 337"/>
              <a:gd name="T12" fmla="*/ 2147483647 w 388"/>
              <a:gd name="T13" fmla="*/ 2147483647 h 337"/>
              <a:gd name="T14" fmla="*/ 2147483647 w 388"/>
              <a:gd name="T15" fmla="*/ 2147483647 h 337"/>
              <a:gd name="T16" fmla="*/ 2147483647 w 388"/>
              <a:gd name="T17" fmla="*/ 2147483647 h 337"/>
              <a:gd name="T18" fmla="*/ 2147483647 w 388"/>
              <a:gd name="T19" fmla="*/ 2147483647 h 337"/>
              <a:gd name="T20" fmla="*/ 2147483647 w 388"/>
              <a:gd name="T21" fmla="*/ 2147483647 h 337"/>
              <a:gd name="T22" fmla="*/ 2147483647 w 388"/>
              <a:gd name="T23" fmla="*/ 2147483647 h 337"/>
              <a:gd name="T24" fmla="*/ 2147483647 w 388"/>
              <a:gd name="T25" fmla="*/ 2147483647 h 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8"/>
              <a:gd name="T40" fmla="*/ 0 h 337"/>
              <a:gd name="T41" fmla="*/ 388 w 388"/>
              <a:gd name="T42" fmla="*/ 337 h 3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8" h="337">
                <a:moveTo>
                  <a:pt x="33" y="248"/>
                </a:moveTo>
                <a:cubicBezTo>
                  <a:pt x="45" y="200"/>
                  <a:pt x="35" y="149"/>
                  <a:pt x="29" y="100"/>
                </a:cubicBezTo>
                <a:cubicBezTo>
                  <a:pt x="32" y="68"/>
                  <a:pt x="24" y="49"/>
                  <a:pt x="49" y="32"/>
                </a:cubicBezTo>
                <a:cubicBezTo>
                  <a:pt x="81" y="40"/>
                  <a:pt x="103" y="56"/>
                  <a:pt x="137" y="60"/>
                </a:cubicBezTo>
                <a:cubicBezTo>
                  <a:pt x="233" y="92"/>
                  <a:pt x="241" y="47"/>
                  <a:pt x="309" y="24"/>
                </a:cubicBezTo>
                <a:cubicBezTo>
                  <a:pt x="321" y="12"/>
                  <a:pt x="329" y="5"/>
                  <a:pt x="345" y="0"/>
                </a:cubicBezTo>
                <a:cubicBezTo>
                  <a:pt x="351" y="19"/>
                  <a:pt x="355" y="32"/>
                  <a:pt x="365" y="48"/>
                </a:cubicBezTo>
                <a:cubicBezTo>
                  <a:pt x="374" y="83"/>
                  <a:pt x="388" y="257"/>
                  <a:pt x="357" y="304"/>
                </a:cubicBezTo>
                <a:cubicBezTo>
                  <a:pt x="335" y="337"/>
                  <a:pt x="277" y="311"/>
                  <a:pt x="237" y="312"/>
                </a:cubicBezTo>
                <a:cubicBezTo>
                  <a:pt x="160" y="311"/>
                  <a:pt x="82" y="314"/>
                  <a:pt x="5" y="308"/>
                </a:cubicBezTo>
                <a:cubicBezTo>
                  <a:pt x="0" y="308"/>
                  <a:pt x="10" y="300"/>
                  <a:pt x="13" y="296"/>
                </a:cubicBezTo>
                <a:cubicBezTo>
                  <a:pt x="23" y="284"/>
                  <a:pt x="41" y="260"/>
                  <a:pt x="41" y="260"/>
                </a:cubicBezTo>
                <a:cubicBezTo>
                  <a:pt x="36" y="237"/>
                  <a:pt x="40" y="234"/>
                  <a:pt x="33" y="248"/>
                </a:cubicBezTo>
                <a:close/>
              </a:path>
            </a:pathLst>
          </a:custGeom>
          <a:solidFill>
            <a:srgbClr val="FF9999"/>
          </a:solidFill>
          <a:ln w="9525">
            <a:solidFill>
              <a:schemeClr val="tx1"/>
            </a:solidFill>
            <a:round/>
            <a:headEnd/>
            <a:tailEnd/>
          </a:ln>
        </p:spPr>
        <p:txBody>
          <a:bodyPr/>
          <a:lstStyle/>
          <a:p>
            <a:endParaRPr lang="en-US"/>
          </a:p>
        </p:txBody>
      </p:sp>
      <p:sp>
        <p:nvSpPr>
          <p:cNvPr id="17415" name="Freeform 9"/>
          <p:cNvSpPr>
            <a:spLocks/>
          </p:cNvSpPr>
          <p:nvPr/>
        </p:nvSpPr>
        <p:spPr bwMode="auto">
          <a:xfrm>
            <a:off x="1709738" y="1235075"/>
            <a:ext cx="198437"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17416" name="Oval 10"/>
          <p:cNvSpPr>
            <a:spLocks noChangeArrowheads="1"/>
          </p:cNvSpPr>
          <p:nvPr/>
        </p:nvSpPr>
        <p:spPr bwMode="auto">
          <a:xfrm>
            <a:off x="1635125" y="131445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17" name="Freeform 11"/>
          <p:cNvSpPr>
            <a:spLocks/>
          </p:cNvSpPr>
          <p:nvPr/>
        </p:nvSpPr>
        <p:spPr bwMode="auto">
          <a:xfrm>
            <a:off x="1787525" y="131445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18" name="Oval 12"/>
          <p:cNvSpPr>
            <a:spLocks noChangeArrowheads="1"/>
          </p:cNvSpPr>
          <p:nvPr/>
        </p:nvSpPr>
        <p:spPr bwMode="auto">
          <a:xfrm>
            <a:off x="1828800" y="136525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19" name="Freeform 13"/>
          <p:cNvSpPr>
            <a:spLocks/>
          </p:cNvSpPr>
          <p:nvPr/>
        </p:nvSpPr>
        <p:spPr bwMode="auto">
          <a:xfrm>
            <a:off x="1709738" y="1387475"/>
            <a:ext cx="198437"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17420" name="Oval 14"/>
          <p:cNvSpPr>
            <a:spLocks noChangeArrowheads="1"/>
          </p:cNvSpPr>
          <p:nvPr/>
        </p:nvSpPr>
        <p:spPr bwMode="auto">
          <a:xfrm>
            <a:off x="1752600" y="144145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21" name="Freeform 15"/>
          <p:cNvSpPr>
            <a:spLocks/>
          </p:cNvSpPr>
          <p:nvPr/>
        </p:nvSpPr>
        <p:spPr bwMode="auto">
          <a:xfrm>
            <a:off x="1711325" y="146685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22" name="Oval 16"/>
          <p:cNvSpPr>
            <a:spLocks noChangeArrowheads="1"/>
          </p:cNvSpPr>
          <p:nvPr/>
        </p:nvSpPr>
        <p:spPr bwMode="auto">
          <a:xfrm>
            <a:off x="1752600" y="151765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23" name="Freeform 17"/>
          <p:cNvSpPr>
            <a:spLocks/>
          </p:cNvSpPr>
          <p:nvPr/>
        </p:nvSpPr>
        <p:spPr bwMode="auto">
          <a:xfrm>
            <a:off x="1633538" y="1311275"/>
            <a:ext cx="198437"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17424" name="Oval 18"/>
          <p:cNvSpPr>
            <a:spLocks noChangeArrowheads="1"/>
          </p:cNvSpPr>
          <p:nvPr/>
        </p:nvSpPr>
        <p:spPr bwMode="auto">
          <a:xfrm>
            <a:off x="1676400" y="136525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25" name="Freeform 19"/>
          <p:cNvSpPr>
            <a:spLocks/>
          </p:cNvSpPr>
          <p:nvPr/>
        </p:nvSpPr>
        <p:spPr bwMode="auto">
          <a:xfrm>
            <a:off x="1558925" y="139065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26" name="Oval 20"/>
          <p:cNvSpPr>
            <a:spLocks noChangeArrowheads="1"/>
          </p:cNvSpPr>
          <p:nvPr/>
        </p:nvSpPr>
        <p:spPr bwMode="auto">
          <a:xfrm>
            <a:off x="1600200" y="144145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27" name="Freeform 21"/>
          <p:cNvSpPr>
            <a:spLocks/>
          </p:cNvSpPr>
          <p:nvPr/>
        </p:nvSpPr>
        <p:spPr bwMode="auto">
          <a:xfrm>
            <a:off x="1439863" y="1184275"/>
            <a:ext cx="198437"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17428" name="Oval 22"/>
          <p:cNvSpPr>
            <a:spLocks noChangeArrowheads="1"/>
          </p:cNvSpPr>
          <p:nvPr/>
        </p:nvSpPr>
        <p:spPr bwMode="auto">
          <a:xfrm>
            <a:off x="1482725" y="123825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29" name="Freeform 23"/>
          <p:cNvSpPr>
            <a:spLocks/>
          </p:cNvSpPr>
          <p:nvPr/>
        </p:nvSpPr>
        <p:spPr bwMode="auto">
          <a:xfrm>
            <a:off x="1527175" y="105410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30" name="Oval 24"/>
          <p:cNvSpPr>
            <a:spLocks noChangeArrowheads="1"/>
          </p:cNvSpPr>
          <p:nvPr/>
        </p:nvSpPr>
        <p:spPr bwMode="auto">
          <a:xfrm>
            <a:off x="1603375" y="11303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31" name="Freeform 25"/>
          <p:cNvSpPr>
            <a:spLocks/>
          </p:cNvSpPr>
          <p:nvPr/>
        </p:nvSpPr>
        <p:spPr bwMode="auto">
          <a:xfrm>
            <a:off x="1900238" y="1470025"/>
            <a:ext cx="671512" cy="428625"/>
          </a:xfrm>
          <a:custGeom>
            <a:avLst/>
            <a:gdLst>
              <a:gd name="T0" fmla="*/ 2147483647 w 423"/>
              <a:gd name="T1" fmla="*/ 0 h 270"/>
              <a:gd name="T2" fmla="*/ 0 w 423"/>
              <a:gd name="T3" fmla="*/ 2147483647 h 270"/>
              <a:gd name="T4" fmla="*/ 2147483647 w 423"/>
              <a:gd name="T5" fmla="*/ 2147483647 h 270"/>
              <a:gd name="T6" fmla="*/ 2147483647 w 423"/>
              <a:gd name="T7" fmla="*/ 2147483647 h 270"/>
              <a:gd name="T8" fmla="*/ 2147483647 w 423"/>
              <a:gd name="T9" fmla="*/ 2147483647 h 270"/>
              <a:gd name="T10" fmla="*/ 2147483647 w 423"/>
              <a:gd name="T11" fmla="*/ 2147483647 h 270"/>
              <a:gd name="T12" fmla="*/ 2147483647 w 423"/>
              <a:gd name="T13" fmla="*/ 2147483647 h 270"/>
              <a:gd name="T14" fmla="*/ 2147483647 w 423"/>
              <a:gd name="T15" fmla="*/ 2147483647 h 270"/>
              <a:gd name="T16" fmla="*/ 2147483647 w 423"/>
              <a:gd name="T17" fmla="*/ 2147483647 h 270"/>
              <a:gd name="T18" fmla="*/ 2147483647 w 423"/>
              <a:gd name="T19" fmla="*/ 2147483647 h 270"/>
              <a:gd name="T20" fmla="*/ 2147483647 w 423"/>
              <a:gd name="T21" fmla="*/ 2147483647 h 270"/>
              <a:gd name="T22" fmla="*/ 2147483647 w 423"/>
              <a:gd name="T23" fmla="*/ 2147483647 h 270"/>
              <a:gd name="T24" fmla="*/ 2147483647 w 423"/>
              <a:gd name="T25" fmla="*/ 2147483647 h 270"/>
              <a:gd name="T26" fmla="*/ 2147483647 w 423"/>
              <a:gd name="T27" fmla="*/ 2147483647 h 270"/>
              <a:gd name="T28" fmla="*/ 2147483647 w 423"/>
              <a:gd name="T29" fmla="*/ 2147483647 h 270"/>
              <a:gd name="T30" fmla="*/ 2147483647 w 423"/>
              <a:gd name="T31" fmla="*/ 2147483647 h 270"/>
              <a:gd name="T32" fmla="*/ 2147483647 w 423"/>
              <a:gd name="T33" fmla="*/ 2147483647 h 270"/>
              <a:gd name="T34" fmla="*/ 2147483647 w 423"/>
              <a:gd name="T35" fmla="*/ 2147483647 h 270"/>
              <a:gd name="T36" fmla="*/ 2147483647 w 423"/>
              <a:gd name="T37" fmla="*/ 2147483647 h 270"/>
              <a:gd name="T38" fmla="*/ 2147483647 w 423"/>
              <a:gd name="T39" fmla="*/ 2147483647 h 270"/>
              <a:gd name="T40" fmla="*/ 2147483647 w 423"/>
              <a:gd name="T41" fmla="*/ 2147483647 h 270"/>
              <a:gd name="T42" fmla="*/ 2147483647 w 423"/>
              <a:gd name="T43" fmla="*/ 2147483647 h 270"/>
              <a:gd name="T44" fmla="*/ 2147483647 w 423"/>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3"/>
              <a:gd name="T70" fmla="*/ 0 h 270"/>
              <a:gd name="T71" fmla="*/ 423 w 423"/>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3" h="270">
                <a:moveTo>
                  <a:pt x="30" y="0"/>
                </a:moveTo>
                <a:cubicBezTo>
                  <a:pt x="5" y="4"/>
                  <a:pt x="5" y="3"/>
                  <a:pt x="0" y="27"/>
                </a:cubicBezTo>
                <a:cubicBezTo>
                  <a:pt x="5" y="47"/>
                  <a:pt x="23" y="45"/>
                  <a:pt x="42" y="48"/>
                </a:cubicBezTo>
                <a:cubicBezTo>
                  <a:pt x="60" y="60"/>
                  <a:pt x="82" y="74"/>
                  <a:pt x="93" y="93"/>
                </a:cubicBezTo>
                <a:cubicBezTo>
                  <a:pt x="99" y="103"/>
                  <a:pt x="111" y="123"/>
                  <a:pt x="111" y="123"/>
                </a:cubicBezTo>
                <a:cubicBezTo>
                  <a:pt x="115" y="137"/>
                  <a:pt x="118" y="142"/>
                  <a:pt x="132" y="147"/>
                </a:cubicBezTo>
                <a:cubicBezTo>
                  <a:pt x="141" y="156"/>
                  <a:pt x="152" y="161"/>
                  <a:pt x="159" y="171"/>
                </a:cubicBezTo>
                <a:cubicBezTo>
                  <a:pt x="176" y="193"/>
                  <a:pt x="180" y="203"/>
                  <a:pt x="204" y="219"/>
                </a:cubicBezTo>
                <a:cubicBezTo>
                  <a:pt x="210" y="223"/>
                  <a:pt x="226" y="226"/>
                  <a:pt x="234" y="228"/>
                </a:cubicBezTo>
                <a:cubicBezTo>
                  <a:pt x="260" y="236"/>
                  <a:pt x="285" y="243"/>
                  <a:pt x="309" y="255"/>
                </a:cubicBezTo>
                <a:cubicBezTo>
                  <a:pt x="326" y="264"/>
                  <a:pt x="351" y="261"/>
                  <a:pt x="369" y="264"/>
                </a:cubicBezTo>
                <a:cubicBezTo>
                  <a:pt x="379" y="266"/>
                  <a:pt x="399" y="270"/>
                  <a:pt x="399" y="270"/>
                </a:cubicBezTo>
                <a:cubicBezTo>
                  <a:pt x="419" y="266"/>
                  <a:pt x="413" y="264"/>
                  <a:pt x="423" y="249"/>
                </a:cubicBezTo>
                <a:cubicBezTo>
                  <a:pt x="414" y="222"/>
                  <a:pt x="387" y="226"/>
                  <a:pt x="363" y="222"/>
                </a:cubicBezTo>
                <a:cubicBezTo>
                  <a:pt x="338" y="217"/>
                  <a:pt x="312" y="212"/>
                  <a:pt x="288" y="204"/>
                </a:cubicBezTo>
                <a:cubicBezTo>
                  <a:pt x="272" y="199"/>
                  <a:pt x="258" y="193"/>
                  <a:pt x="243" y="186"/>
                </a:cubicBezTo>
                <a:cubicBezTo>
                  <a:pt x="234" y="182"/>
                  <a:pt x="216" y="177"/>
                  <a:pt x="216" y="177"/>
                </a:cubicBezTo>
                <a:cubicBezTo>
                  <a:pt x="202" y="156"/>
                  <a:pt x="210" y="163"/>
                  <a:pt x="195" y="153"/>
                </a:cubicBezTo>
                <a:cubicBezTo>
                  <a:pt x="188" y="142"/>
                  <a:pt x="182" y="127"/>
                  <a:pt x="171" y="120"/>
                </a:cubicBezTo>
                <a:cubicBezTo>
                  <a:pt x="164" y="110"/>
                  <a:pt x="159" y="106"/>
                  <a:pt x="147" y="102"/>
                </a:cubicBezTo>
                <a:cubicBezTo>
                  <a:pt x="128" y="83"/>
                  <a:pt x="118" y="57"/>
                  <a:pt x="96" y="42"/>
                </a:cubicBezTo>
                <a:cubicBezTo>
                  <a:pt x="86" y="26"/>
                  <a:pt x="70" y="23"/>
                  <a:pt x="54" y="15"/>
                </a:cubicBezTo>
                <a:cubicBezTo>
                  <a:pt x="50" y="13"/>
                  <a:pt x="24" y="0"/>
                  <a:pt x="30" y="0"/>
                </a:cubicBezTo>
                <a:close/>
              </a:path>
            </a:pathLst>
          </a:custGeom>
          <a:solidFill>
            <a:schemeClr val="hlink"/>
          </a:solidFill>
          <a:ln w="9525">
            <a:solidFill>
              <a:schemeClr val="tx1"/>
            </a:solidFill>
            <a:round/>
            <a:headEnd/>
            <a:tailEnd/>
          </a:ln>
        </p:spPr>
        <p:txBody>
          <a:bodyPr/>
          <a:lstStyle/>
          <a:p>
            <a:endParaRPr lang="en-US"/>
          </a:p>
        </p:txBody>
      </p:sp>
      <p:sp>
        <p:nvSpPr>
          <p:cNvPr id="17432" name="Freeform 26"/>
          <p:cNvSpPr>
            <a:spLocks/>
          </p:cNvSpPr>
          <p:nvPr/>
        </p:nvSpPr>
        <p:spPr bwMode="auto">
          <a:xfrm>
            <a:off x="2503488" y="1841500"/>
            <a:ext cx="90487" cy="57150"/>
          </a:xfrm>
          <a:custGeom>
            <a:avLst/>
            <a:gdLst>
              <a:gd name="T0" fmla="*/ 2147483647 w 57"/>
              <a:gd name="T1" fmla="*/ 2147483647 h 36"/>
              <a:gd name="T2" fmla="*/ 2147483647 w 57"/>
              <a:gd name="T3" fmla="*/ 0 h 36"/>
              <a:gd name="T4" fmla="*/ 2147483647 w 57"/>
              <a:gd name="T5" fmla="*/ 2147483647 h 36"/>
              <a:gd name="T6" fmla="*/ 2147483647 w 57"/>
              <a:gd name="T7" fmla="*/ 2147483647 h 36"/>
              <a:gd name="T8" fmla="*/ 2147483647 w 57"/>
              <a:gd name="T9" fmla="*/ 2147483647 h 36"/>
              <a:gd name="T10" fmla="*/ 2147483647 w 57"/>
              <a:gd name="T11" fmla="*/ 2147483647 h 36"/>
              <a:gd name="T12" fmla="*/ 0 60000 65536"/>
              <a:gd name="T13" fmla="*/ 0 60000 65536"/>
              <a:gd name="T14" fmla="*/ 0 60000 65536"/>
              <a:gd name="T15" fmla="*/ 0 60000 65536"/>
              <a:gd name="T16" fmla="*/ 0 60000 65536"/>
              <a:gd name="T17" fmla="*/ 0 60000 65536"/>
              <a:gd name="T18" fmla="*/ 0 w 57"/>
              <a:gd name="T19" fmla="*/ 0 h 36"/>
              <a:gd name="T20" fmla="*/ 57 w 5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7" h="36">
                <a:moveTo>
                  <a:pt x="40" y="21"/>
                </a:moveTo>
                <a:cubicBezTo>
                  <a:pt x="36" y="9"/>
                  <a:pt x="34" y="4"/>
                  <a:pt x="22" y="0"/>
                </a:cubicBezTo>
                <a:cubicBezTo>
                  <a:pt x="14" y="2"/>
                  <a:pt x="2" y="0"/>
                  <a:pt x="1" y="12"/>
                </a:cubicBezTo>
                <a:cubicBezTo>
                  <a:pt x="0" y="18"/>
                  <a:pt x="0" y="25"/>
                  <a:pt x="4" y="30"/>
                </a:cubicBezTo>
                <a:cubicBezTo>
                  <a:pt x="8" y="35"/>
                  <a:pt x="22" y="36"/>
                  <a:pt x="22" y="36"/>
                </a:cubicBezTo>
                <a:cubicBezTo>
                  <a:pt x="57" y="30"/>
                  <a:pt x="44" y="22"/>
                  <a:pt x="28" y="6"/>
                </a:cubicBezTo>
              </a:path>
            </a:pathLst>
          </a:custGeom>
          <a:solidFill>
            <a:schemeClr val="tx2"/>
          </a:solidFill>
          <a:ln w="9525">
            <a:solidFill>
              <a:schemeClr val="tx1"/>
            </a:solidFill>
            <a:round/>
            <a:headEnd/>
            <a:tailEnd/>
          </a:ln>
        </p:spPr>
        <p:txBody>
          <a:bodyPr/>
          <a:lstStyle/>
          <a:p>
            <a:endParaRPr lang="en-US"/>
          </a:p>
        </p:txBody>
      </p:sp>
      <p:sp>
        <p:nvSpPr>
          <p:cNvPr id="17433" name="Freeform 27"/>
          <p:cNvSpPr>
            <a:spLocks/>
          </p:cNvSpPr>
          <p:nvPr/>
        </p:nvSpPr>
        <p:spPr bwMode="auto">
          <a:xfrm>
            <a:off x="1789113" y="923925"/>
            <a:ext cx="198437"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17434" name="Oval 28"/>
          <p:cNvSpPr>
            <a:spLocks noChangeArrowheads="1"/>
          </p:cNvSpPr>
          <p:nvPr/>
        </p:nvSpPr>
        <p:spPr bwMode="auto">
          <a:xfrm>
            <a:off x="1831975" y="9779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35" name="Freeform 29"/>
          <p:cNvSpPr>
            <a:spLocks/>
          </p:cNvSpPr>
          <p:nvPr/>
        </p:nvSpPr>
        <p:spPr bwMode="auto">
          <a:xfrm>
            <a:off x="1866900" y="100330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36" name="Oval 30"/>
          <p:cNvSpPr>
            <a:spLocks noChangeArrowheads="1"/>
          </p:cNvSpPr>
          <p:nvPr/>
        </p:nvSpPr>
        <p:spPr bwMode="auto">
          <a:xfrm>
            <a:off x="1908175" y="10541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37" name="Freeform 31"/>
          <p:cNvSpPr>
            <a:spLocks/>
          </p:cNvSpPr>
          <p:nvPr/>
        </p:nvSpPr>
        <p:spPr bwMode="auto">
          <a:xfrm>
            <a:off x="1789113" y="1076325"/>
            <a:ext cx="198437"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17438" name="Oval 32"/>
          <p:cNvSpPr>
            <a:spLocks noChangeArrowheads="1"/>
          </p:cNvSpPr>
          <p:nvPr/>
        </p:nvSpPr>
        <p:spPr bwMode="auto">
          <a:xfrm>
            <a:off x="1831975" y="11303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39" name="Freeform 33"/>
          <p:cNvSpPr>
            <a:spLocks/>
          </p:cNvSpPr>
          <p:nvPr/>
        </p:nvSpPr>
        <p:spPr bwMode="auto">
          <a:xfrm>
            <a:off x="1790700" y="115570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40" name="Oval 34"/>
          <p:cNvSpPr>
            <a:spLocks noChangeArrowheads="1"/>
          </p:cNvSpPr>
          <p:nvPr/>
        </p:nvSpPr>
        <p:spPr bwMode="auto">
          <a:xfrm>
            <a:off x="1831975" y="12065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41" name="Freeform 35"/>
          <p:cNvSpPr>
            <a:spLocks/>
          </p:cNvSpPr>
          <p:nvPr/>
        </p:nvSpPr>
        <p:spPr bwMode="auto">
          <a:xfrm>
            <a:off x="1712913" y="1000125"/>
            <a:ext cx="198437"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17442" name="Oval 36"/>
          <p:cNvSpPr>
            <a:spLocks noChangeArrowheads="1"/>
          </p:cNvSpPr>
          <p:nvPr/>
        </p:nvSpPr>
        <p:spPr bwMode="auto">
          <a:xfrm>
            <a:off x="1755775" y="10541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43" name="Freeform 37"/>
          <p:cNvSpPr>
            <a:spLocks/>
          </p:cNvSpPr>
          <p:nvPr/>
        </p:nvSpPr>
        <p:spPr bwMode="auto">
          <a:xfrm>
            <a:off x="1603375" y="97790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44" name="Oval 38"/>
          <p:cNvSpPr>
            <a:spLocks noChangeArrowheads="1"/>
          </p:cNvSpPr>
          <p:nvPr/>
        </p:nvSpPr>
        <p:spPr bwMode="auto">
          <a:xfrm>
            <a:off x="1679575" y="10541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45" name="Freeform 39"/>
          <p:cNvSpPr>
            <a:spLocks/>
          </p:cNvSpPr>
          <p:nvPr/>
        </p:nvSpPr>
        <p:spPr bwMode="auto">
          <a:xfrm>
            <a:off x="1636713" y="847725"/>
            <a:ext cx="198437" cy="158750"/>
          </a:xfrm>
          <a:custGeom>
            <a:avLst/>
            <a:gdLst>
              <a:gd name="T0" fmla="*/ 2147483647 w 125"/>
              <a:gd name="T1" fmla="*/ 2147483647 h 100"/>
              <a:gd name="T2" fmla="*/ 2147483647 w 125"/>
              <a:gd name="T3" fmla="*/ 2147483647 h 100"/>
              <a:gd name="T4" fmla="*/ 0 w 125"/>
              <a:gd name="T5" fmla="*/ 2147483647 h 100"/>
              <a:gd name="T6" fmla="*/ 2147483647 w 125"/>
              <a:gd name="T7" fmla="*/ 2147483647 h 100"/>
              <a:gd name="T8" fmla="*/ 2147483647 w 125"/>
              <a:gd name="T9" fmla="*/ 2147483647 h 100"/>
              <a:gd name="T10" fmla="*/ 2147483647 w 125"/>
              <a:gd name="T11" fmla="*/ 2147483647 h 100"/>
              <a:gd name="T12" fmla="*/ 2147483647 w 125"/>
              <a:gd name="T13" fmla="*/ 2147483647 h 100"/>
              <a:gd name="T14" fmla="*/ 2147483647 w 125"/>
              <a:gd name="T15" fmla="*/ 2147483647 h 100"/>
              <a:gd name="T16" fmla="*/ 2147483647 w 125"/>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0"/>
              <a:gd name="T29" fmla="*/ 125 w 12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0">
                <a:moveTo>
                  <a:pt x="84" y="25"/>
                </a:moveTo>
                <a:cubicBezTo>
                  <a:pt x="76" y="0"/>
                  <a:pt x="56" y="11"/>
                  <a:pt x="30" y="13"/>
                </a:cubicBezTo>
                <a:cubicBezTo>
                  <a:pt x="16" y="17"/>
                  <a:pt x="10" y="21"/>
                  <a:pt x="0" y="31"/>
                </a:cubicBezTo>
                <a:cubicBezTo>
                  <a:pt x="4" y="76"/>
                  <a:pt x="1" y="78"/>
                  <a:pt x="48" y="82"/>
                </a:cubicBezTo>
                <a:cubicBezTo>
                  <a:pt x="59" y="89"/>
                  <a:pt x="72" y="96"/>
                  <a:pt x="84" y="100"/>
                </a:cubicBezTo>
                <a:cubicBezTo>
                  <a:pt x="106" y="97"/>
                  <a:pt x="112" y="99"/>
                  <a:pt x="123" y="82"/>
                </a:cubicBezTo>
                <a:cubicBezTo>
                  <a:pt x="122" y="72"/>
                  <a:pt x="125" y="61"/>
                  <a:pt x="120" y="52"/>
                </a:cubicBezTo>
                <a:cubicBezTo>
                  <a:pt x="119" y="51"/>
                  <a:pt x="90" y="41"/>
                  <a:pt x="84" y="37"/>
                </a:cubicBezTo>
                <a:cubicBezTo>
                  <a:pt x="80" y="31"/>
                  <a:pt x="64" y="12"/>
                  <a:pt x="84" y="25"/>
                </a:cubicBezTo>
                <a:close/>
              </a:path>
            </a:pathLst>
          </a:custGeom>
          <a:solidFill>
            <a:schemeClr val="hlink"/>
          </a:solidFill>
          <a:ln w="9525">
            <a:solidFill>
              <a:schemeClr val="tx1"/>
            </a:solidFill>
            <a:round/>
            <a:headEnd/>
            <a:tailEnd/>
          </a:ln>
        </p:spPr>
        <p:txBody>
          <a:bodyPr/>
          <a:lstStyle/>
          <a:p>
            <a:endParaRPr lang="en-US"/>
          </a:p>
        </p:txBody>
      </p:sp>
      <p:sp>
        <p:nvSpPr>
          <p:cNvPr id="17446" name="Oval 40"/>
          <p:cNvSpPr>
            <a:spLocks noChangeArrowheads="1"/>
          </p:cNvSpPr>
          <p:nvPr/>
        </p:nvSpPr>
        <p:spPr bwMode="auto">
          <a:xfrm>
            <a:off x="1679575" y="9017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47" name="Freeform 41"/>
          <p:cNvSpPr>
            <a:spLocks/>
          </p:cNvSpPr>
          <p:nvPr/>
        </p:nvSpPr>
        <p:spPr bwMode="auto">
          <a:xfrm>
            <a:off x="1603375" y="113030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48" name="Oval 42"/>
          <p:cNvSpPr>
            <a:spLocks noChangeArrowheads="1"/>
          </p:cNvSpPr>
          <p:nvPr/>
        </p:nvSpPr>
        <p:spPr bwMode="auto">
          <a:xfrm>
            <a:off x="1679575" y="12065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17449" name="Freeform 43"/>
          <p:cNvSpPr>
            <a:spLocks/>
          </p:cNvSpPr>
          <p:nvPr/>
        </p:nvSpPr>
        <p:spPr bwMode="auto">
          <a:xfrm>
            <a:off x="1679575" y="1130300"/>
            <a:ext cx="179388" cy="169863"/>
          </a:xfrm>
          <a:custGeom>
            <a:avLst/>
            <a:gdLst>
              <a:gd name="T0" fmla="*/ 2147483647 w 113"/>
              <a:gd name="T1" fmla="*/ 2147483647 h 107"/>
              <a:gd name="T2" fmla="*/ 2147483647 w 113"/>
              <a:gd name="T3" fmla="*/ 2147483647 h 107"/>
              <a:gd name="T4" fmla="*/ 2147483647 w 113"/>
              <a:gd name="T5" fmla="*/ 2147483647 h 107"/>
              <a:gd name="T6" fmla="*/ 2147483647 w 113"/>
              <a:gd name="T7" fmla="*/ 2147483647 h 107"/>
              <a:gd name="T8" fmla="*/ 2147483647 w 113"/>
              <a:gd name="T9" fmla="*/ 2147483647 h 107"/>
              <a:gd name="T10" fmla="*/ 2147483647 w 113"/>
              <a:gd name="T11" fmla="*/ 2147483647 h 107"/>
              <a:gd name="T12" fmla="*/ 2147483647 w 113"/>
              <a:gd name="T13" fmla="*/ 2147483647 h 107"/>
              <a:gd name="T14" fmla="*/ 0 60000 65536"/>
              <a:gd name="T15" fmla="*/ 0 60000 65536"/>
              <a:gd name="T16" fmla="*/ 0 60000 65536"/>
              <a:gd name="T17" fmla="*/ 0 60000 65536"/>
              <a:gd name="T18" fmla="*/ 0 60000 65536"/>
              <a:gd name="T19" fmla="*/ 0 60000 65536"/>
              <a:gd name="T20" fmla="*/ 0 60000 65536"/>
              <a:gd name="T21" fmla="*/ 0 w 113"/>
              <a:gd name="T22" fmla="*/ 0 h 107"/>
              <a:gd name="T23" fmla="*/ 113 w 113"/>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07">
                <a:moveTo>
                  <a:pt x="74" y="20"/>
                </a:moveTo>
                <a:cubicBezTo>
                  <a:pt x="39" y="11"/>
                  <a:pt x="58" y="13"/>
                  <a:pt x="17" y="17"/>
                </a:cubicBezTo>
                <a:cubicBezTo>
                  <a:pt x="12" y="25"/>
                  <a:pt x="5" y="44"/>
                  <a:pt x="5" y="44"/>
                </a:cubicBezTo>
                <a:cubicBezTo>
                  <a:pt x="9" y="99"/>
                  <a:pt x="0" y="93"/>
                  <a:pt x="50" y="98"/>
                </a:cubicBezTo>
                <a:cubicBezTo>
                  <a:pt x="77" y="107"/>
                  <a:pt x="62" y="105"/>
                  <a:pt x="95" y="101"/>
                </a:cubicBezTo>
                <a:cubicBezTo>
                  <a:pt x="110" y="78"/>
                  <a:pt x="113" y="42"/>
                  <a:pt x="83" y="32"/>
                </a:cubicBezTo>
                <a:cubicBezTo>
                  <a:pt x="78" y="17"/>
                  <a:pt x="54" y="0"/>
                  <a:pt x="74" y="20"/>
                </a:cubicBezTo>
                <a:close/>
              </a:path>
            </a:pathLst>
          </a:custGeom>
          <a:solidFill>
            <a:schemeClr val="hlink"/>
          </a:solidFill>
          <a:ln w="9525">
            <a:solidFill>
              <a:schemeClr val="tx1"/>
            </a:solidFill>
            <a:round/>
            <a:headEnd/>
            <a:tailEnd/>
          </a:ln>
        </p:spPr>
        <p:txBody>
          <a:bodyPr/>
          <a:lstStyle/>
          <a:p>
            <a:endParaRPr lang="en-US"/>
          </a:p>
        </p:txBody>
      </p:sp>
      <p:sp>
        <p:nvSpPr>
          <p:cNvPr id="17450" name="Oval 44"/>
          <p:cNvSpPr>
            <a:spLocks noChangeArrowheads="1"/>
          </p:cNvSpPr>
          <p:nvPr/>
        </p:nvSpPr>
        <p:spPr bwMode="auto">
          <a:xfrm>
            <a:off x="1755775" y="1206500"/>
            <a:ext cx="76200" cy="76200"/>
          </a:xfrm>
          <a:prstGeom prst="ellipse">
            <a:avLst/>
          </a:prstGeom>
          <a:solidFill>
            <a:schemeClr val="accent2"/>
          </a:solidFill>
          <a:ln w="9525">
            <a:solidFill>
              <a:schemeClr val="tx1"/>
            </a:solidFill>
            <a:round/>
            <a:headEnd/>
            <a:tailEnd/>
          </a:ln>
        </p:spPr>
        <p:txBody>
          <a:bodyPr wrap="none" anchor="ctr"/>
          <a:lstStyle/>
          <a:p>
            <a:pPr eaLnBrk="1" hangingPunct="1"/>
            <a:endParaRPr lang="en-US">
              <a:latin typeface="Calibri" pitchFamily="34" charset="0"/>
            </a:endParaRPr>
          </a:p>
        </p:txBody>
      </p:sp>
      <p:sp>
        <p:nvSpPr>
          <p:cNvPr id="45" name="Freeform 45"/>
          <p:cNvSpPr>
            <a:spLocks/>
          </p:cNvSpPr>
          <p:nvPr/>
        </p:nvSpPr>
        <p:spPr bwMode="auto">
          <a:xfrm>
            <a:off x="2514600" y="1905000"/>
            <a:ext cx="152400" cy="457200"/>
          </a:xfrm>
          <a:custGeom>
            <a:avLst/>
            <a:gdLst/>
            <a:ahLst/>
            <a:cxnLst>
              <a:cxn ang="0">
                <a:pos x="57" y="0"/>
              </a:cxn>
              <a:cxn ang="0">
                <a:pos x="42" y="111"/>
              </a:cxn>
              <a:cxn ang="0">
                <a:pos x="0" y="255"/>
              </a:cxn>
              <a:cxn ang="0">
                <a:pos x="66" y="396"/>
              </a:cxn>
              <a:cxn ang="0">
                <a:pos x="108" y="393"/>
              </a:cxn>
              <a:cxn ang="0">
                <a:pos x="126" y="387"/>
              </a:cxn>
              <a:cxn ang="0">
                <a:pos x="147" y="363"/>
              </a:cxn>
              <a:cxn ang="0">
                <a:pos x="153" y="345"/>
              </a:cxn>
              <a:cxn ang="0">
                <a:pos x="150" y="258"/>
              </a:cxn>
              <a:cxn ang="0">
                <a:pos x="102" y="168"/>
              </a:cxn>
              <a:cxn ang="0">
                <a:pos x="69" y="114"/>
              </a:cxn>
              <a:cxn ang="0">
                <a:pos x="60" y="96"/>
              </a:cxn>
              <a:cxn ang="0">
                <a:pos x="54" y="78"/>
              </a:cxn>
              <a:cxn ang="0">
                <a:pos x="57" y="0"/>
              </a:cxn>
            </a:cxnLst>
            <a:rect l="0" t="0" r="r" b="b"/>
            <a:pathLst>
              <a:path w="153" h="396">
                <a:moveTo>
                  <a:pt x="57" y="0"/>
                </a:moveTo>
                <a:cubicBezTo>
                  <a:pt x="55" y="39"/>
                  <a:pt x="53" y="74"/>
                  <a:pt x="42" y="111"/>
                </a:cubicBezTo>
                <a:cubicBezTo>
                  <a:pt x="27" y="160"/>
                  <a:pt x="6" y="204"/>
                  <a:pt x="0" y="255"/>
                </a:cubicBezTo>
                <a:cubicBezTo>
                  <a:pt x="3" y="316"/>
                  <a:pt x="1" y="374"/>
                  <a:pt x="66" y="396"/>
                </a:cubicBezTo>
                <a:cubicBezTo>
                  <a:pt x="80" y="395"/>
                  <a:pt x="94" y="395"/>
                  <a:pt x="108" y="393"/>
                </a:cubicBezTo>
                <a:cubicBezTo>
                  <a:pt x="114" y="392"/>
                  <a:pt x="126" y="387"/>
                  <a:pt x="126" y="387"/>
                </a:cubicBezTo>
                <a:cubicBezTo>
                  <a:pt x="132" y="377"/>
                  <a:pt x="142" y="374"/>
                  <a:pt x="147" y="363"/>
                </a:cubicBezTo>
                <a:cubicBezTo>
                  <a:pt x="150" y="357"/>
                  <a:pt x="153" y="345"/>
                  <a:pt x="153" y="345"/>
                </a:cubicBezTo>
                <a:cubicBezTo>
                  <a:pt x="152" y="316"/>
                  <a:pt x="152" y="287"/>
                  <a:pt x="150" y="258"/>
                </a:cubicBezTo>
                <a:cubicBezTo>
                  <a:pt x="147" y="226"/>
                  <a:pt x="119" y="194"/>
                  <a:pt x="102" y="168"/>
                </a:cubicBezTo>
                <a:cubicBezTo>
                  <a:pt x="92" y="152"/>
                  <a:pt x="75" y="132"/>
                  <a:pt x="69" y="114"/>
                </a:cubicBezTo>
                <a:cubicBezTo>
                  <a:pt x="58" y="81"/>
                  <a:pt x="76" y="131"/>
                  <a:pt x="60" y="96"/>
                </a:cubicBezTo>
                <a:cubicBezTo>
                  <a:pt x="57" y="90"/>
                  <a:pt x="54" y="78"/>
                  <a:pt x="54" y="78"/>
                </a:cubicBezTo>
                <a:cubicBezTo>
                  <a:pt x="52" y="44"/>
                  <a:pt x="42" y="25"/>
                  <a:pt x="57" y="0"/>
                </a:cubicBezTo>
                <a:close/>
              </a:path>
            </a:pathLst>
          </a:custGeom>
          <a:solidFill>
            <a:schemeClr val="hlink"/>
          </a:solidFill>
          <a:ln w="9525">
            <a:solidFill>
              <a:schemeClr val="hlink"/>
            </a:solidFill>
            <a:round/>
            <a:headEnd/>
            <a:tailEnd/>
          </a:ln>
          <a:effectLst>
            <a:outerShdw dist="35921" dir="2700000" algn="ctr" rotWithShape="0">
              <a:schemeClr val="bg2"/>
            </a:outerShdw>
          </a:effectLst>
        </p:spPr>
        <p:txBody>
          <a:bodyPr/>
          <a:lstStyle/>
          <a:p>
            <a:pPr eaLnBrk="1" fontAlgn="auto" hangingPunct="1">
              <a:spcBef>
                <a:spcPts val="0"/>
              </a:spcBef>
              <a:spcAft>
                <a:spcPts val="0"/>
              </a:spcAft>
              <a:defRPr/>
            </a:pPr>
            <a:endParaRPr lang="en-US">
              <a:latin typeface="+mn-lt"/>
            </a:endParaRPr>
          </a:p>
        </p:txBody>
      </p:sp>
      <p:sp>
        <p:nvSpPr>
          <p:cNvPr id="17452" name="Freeform 46"/>
          <p:cNvSpPr>
            <a:spLocks/>
          </p:cNvSpPr>
          <p:nvPr/>
        </p:nvSpPr>
        <p:spPr bwMode="auto">
          <a:xfrm>
            <a:off x="2514600" y="1905000"/>
            <a:ext cx="153988" cy="454025"/>
          </a:xfrm>
          <a:custGeom>
            <a:avLst/>
            <a:gdLst>
              <a:gd name="T0" fmla="*/ 2147483647 w 97"/>
              <a:gd name="T1" fmla="*/ 2147483647 h 286"/>
              <a:gd name="T2" fmla="*/ 2147483647 w 97"/>
              <a:gd name="T3" fmla="*/ 2147483647 h 286"/>
              <a:gd name="T4" fmla="*/ 2147483647 w 97"/>
              <a:gd name="T5" fmla="*/ 2147483647 h 286"/>
              <a:gd name="T6" fmla="*/ 2147483647 w 97"/>
              <a:gd name="T7" fmla="*/ 2147483647 h 286"/>
              <a:gd name="T8" fmla="*/ 2147483647 w 97"/>
              <a:gd name="T9" fmla="*/ 2147483647 h 286"/>
              <a:gd name="T10" fmla="*/ 2147483647 w 97"/>
              <a:gd name="T11" fmla="*/ 2147483647 h 286"/>
              <a:gd name="T12" fmla="*/ 2147483647 w 97"/>
              <a:gd name="T13" fmla="*/ 2147483647 h 286"/>
              <a:gd name="T14" fmla="*/ 2147483647 w 97"/>
              <a:gd name="T15" fmla="*/ 2147483647 h 286"/>
              <a:gd name="T16" fmla="*/ 2147483647 w 97"/>
              <a:gd name="T17" fmla="*/ 2147483647 h 286"/>
              <a:gd name="T18" fmla="*/ 2147483647 w 97"/>
              <a:gd name="T19" fmla="*/ 2147483647 h 286"/>
              <a:gd name="T20" fmla="*/ 2147483647 w 97"/>
              <a:gd name="T21" fmla="*/ 2147483647 h 286"/>
              <a:gd name="T22" fmla="*/ 2147483647 w 97"/>
              <a:gd name="T23" fmla="*/ 2147483647 h 286"/>
              <a:gd name="T24" fmla="*/ 2147483647 w 97"/>
              <a:gd name="T25" fmla="*/ 2147483647 h 286"/>
              <a:gd name="T26" fmla="*/ 2147483647 w 97"/>
              <a:gd name="T27" fmla="*/ 2147483647 h 286"/>
              <a:gd name="T28" fmla="*/ 2147483647 w 97"/>
              <a:gd name="T29" fmla="*/ 2147483647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286"/>
              <a:gd name="T47" fmla="*/ 97 w 97"/>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286">
                <a:moveTo>
                  <a:pt x="13" y="3"/>
                </a:moveTo>
                <a:cubicBezTo>
                  <a:pt x="19" y="21"/>
                  <a:pt x="30" y="38"/>
                  <a:pt x="34" y="57"/>
                </a:cubicBezTo>
                <a:cubicBezTo>
                  <a:pt x="41" y="93"/>
                  <a:pt x="52" y="129"/>
                  <a:pt x="61" y="165"/>
                </a:cubicBezTo>
                <a:cubicBezTo>
                  <a:pt x="57" y="231"/>
                  <a:pt x="66" y="251"/>
                  <a:pt x="1" y="258"/>
                </a:cubicBezTo>
                <a:cubicBezTo>
                  <a:pt x="6" y="273"/>
                  <a:pt x="0" y="263"/>
                  <a:pt x="13" y="270"/>
                </a:cubicBezTo>
                <a:cubicBezTo>
                  <a:pt x="19" y="274"/>
                  <a:pt x="31" y="282"/>
                  <a:pt x="31" y="282"/>
                </a:cubicBezTo>
                <a:cubicBezTo>
                  <a:pt x="37" y="282"/>
                  <a:pt x="72" y="286"/>
                  <a:pt x="82" y="273"/>
                </a:cubicBezTo>
                <a:cubicBezTo>
                  <a:pt x="90" y="263"/>
                  <a:pt x="97" y="237"/>
                  <a:pt x="97" y="237"/>
                </a:cubicBezTo>
                <a:cubicBezTo>
                  <a:pt x="96" y="222"/>
                  <a:pt x="97" y="190"/>
                  <a:pt x="88" y="174"/>
                </a:cubicBezTo>
                <a:cubicBezTo>
                  <a:pt x="80" y="159"/>
                  <a:pt x="65" y="146"/>
                  <a:pt x="61" y="129"/>
                </a:cubicBezTo>
                <a:cubicBezTo>
                  <a:pt x="54" y="97"/>
                  <a:pt x="49" y="67"/>
                  <a:pt x="31" y="39"/>
                </a:cubicBezTo>
                <a:cubicBezTo>
                  <a:pt x="29" y="31"/>
                  <a:pt x="25" y="23"/>
                  <a:pt x="25" y="15"/>
                </a:cubicBezTo>
                <a:cubicBezTo>
                  <a:pt x="25" y="11"/>
                  <a:pt x="31" y="6"/>
                  <a:pt x="28" y="3"/>
                </a:cubicBezTo>
                <a:cubicBezTo>
                  <a:pt x="25" y="0"/>
                  <a:pt x="23" y="9"/>
                  <a:pt x="19" y="9"/>
                </a:cubicBezTo>
                <a:cubicBezTo>
                  <a:pt x="16" y="9"/>
                  <a:pt x="15" y="5"/>
                  <a:pt x="13" y="3"/>
                </a:cubicBezTo>
                <a:close/>
              </a:path>
            </a:pathLst>
          </a:custGeom>
          <a:solidFill>
            <a:schemeClr val="bg1"/>
          </a:solidFill>
          <a:ln w="9525">
            <a:solidFill>
              <a:schemeClr val="hlink"/>
            </a:solidFill>
            <a:round/>
            <a:headEnd/>
            <a:tailEnd/>
          </a:ln>
        </p:spPr>
        <p:txBody>
          <a:bodyPr/>
          <a:lstStyle/>
          <a:p>
            <a:endParaRPr lang="en-US"/>
          </a:p>
        </p:txBody>
      </p:sp>
      <p:sp>
        <p:nvSpPr>
          <p:cNvPr id="17453" name="Text Box 47"/>
          <p:cNvSpPr txBox="1">
            <a:spLocks noChangeArrowheads="1"/>
          </p:cNvSpPr>
          <p:nvPr/>
        </p:nvSpPr>
        <p:spPr bwMode="auto">
          <a:xfrm>
            <a:off x="381000" y="1600200"/>
            <a:ext cx="1219200" cy="336550"/>
          </a:xfrm>
          <a:prstGeom prst="rect">
            <a:avLst/>
          </a:prstGeom>
          <a:noFill/>
          <a:ln w="9525">
            <a:noFill/>
            <a:miter lim="800000"/>
            <a:headEnd/>
            <a:tailEnd/>
          </a:ln>
        </p:spPr>
        <p:txBody>
          <a:bodyPr>
            <a:spAutoFit/>
          </a:bodyPr>
          <a:lstStyle/>
          <a:p>
            <a:pPr eaLnBrk="1" hangingPunct="1">
              <a:spcBef>
                <a:spcPct val="50000"/>
              </a:spcBef>
            </a:pPr>
            <a:r>
              <a:rPr lang="en-US" sz="1600">
                <a:latin typeface="Calibri" pitchFamily="34" charset="0"/>
              </a:rPr>
              <a:t>1. saliva</a:t>
            </a:r>
          </a:p>
        </p:txBody>
      </p:sp>
      <p:sp>
        <p:nvSpPr>
          <p:cNvPr id="17454" name="Line 48"/>
          <p:cNvSpPr>
            <a:spLocks noChangeShapeType="1"/>
          </p:cNvSpPr>
          <p:nvPr/>
        </p:nvSpPr>
        <p:spPr bwMode="auto">
          <a:xfrm>
            <a:off x="1371600" y="4876800"/>
            <a:ext cx="1588" cy="990600"/>
          </a:xfrm>
          <a:prstGeom prst="line">
            <a:avLst/>
          </a:prstGeom>
          <a:noFill/>
          <a:ln w="9525">
            <a:solidFill>
              <a:schemeClr val="tx1"/>
            </a:solidFill>
            <a:round/>
            <a:headEnd/>
            <a:tailEnd/>
          </a:ln>
        </p:spPr>
        <p:txBody>
          <a:bodyPr/>
          <a:lstStyle/>
          <a:p>
            <a:endParaRPr lang="en-US"/>
          </a:p>
        </p:txBody>
      </p:sp>
      <p:sp>
        <p:nvSpPr>
          <p:cNvPr id="17455" name="Line 49"/>
          <p:cNvSpPr>
            <a:spLocks noChangeShapeType="1"/>
          </p:cNvSpPr>
          <p:nvPr/>
        </p:nvSpPr>
        <p:spPr bwMode="auto">
          <a:xfrm>
            <a:off x="1371600" y="5865813"/>
            <a:ext cx="1454150" cy="3175"/>
          </a:xfrm>
          <a:prstGeom prst="line">
            <a:avLst/>
          </a:prstGeom>
          <a:noFill/>
          <a:ln w="9525">
            <a:solidFill>
              <a:schemeClr val="tx1"/>
            </a:solidFill>
            <a:round/>
            <a:headEnd/>
            <a:tailEnd/>
          </a:ln>
        </p:spPr>
        <p:txBody>
          <a:bodyPr/>
          <a:lstStyle/>
          <a:p>
            <a:endParaRPr lang="en-US"/>
          </a:p>
        </p:txBody>
      </p:sp>
      <p:sp>
        <p:nvSpPr>
          <p:cNvPr id="17456" name="Text Box 50"/>
          <p:cNvSpPr txBox="1">
            <a:spLocks noChangeArrowheads="1"/>
          </p:cNvSpPr>
          <p:nvPr/>
        </p:nvSpPr>
        <p:spPr bwMode="auto">
          <a:xfrm>
            <a:off x="762000" y="5029200"/>
            <a:ext cx="935038" cy="623888"/>
          </a:xfrm>
          <a:prstGeom prst="rect">
            <a:avLst/>
          </a:prstGeom>
          <a:noFill/>
          <a:ln w="9525">
            <a:noFill/>
            <a:miter lim="800000"/>
            <a:headEnd/>
            <a:tailEnd/>
          </a:ln>
        </p:spPr>
        <p:txBody>
          <a:bodyPr>
            <a:spAutoFit/>
          </a:bodyPr>
          <a:lstStyle/>
          <a:p>
            <a:pPr eaLnBrk="1" hangingPunct="1">
              <a:spcBef>
                <a:spcPct val="50000"/>
              </a:spcBef>
            </a:pPr>
            <a:r>
              <a:rPr lang="en-US">
                <a:latin typeface="Calibri" pitchFamily="34" charset="0"/>
              </a:rPr>
              <a:t>0.08</a:t>
            </a:r>
          </a:p>
          <a:p>
            <a:pPr eaLnBrk="1" hangingPunct="1">
              <a:spcBef>
                <a:spcPct val="50000"/>
              </a:spcBef>
            </a:pPr>
            <a:r>
              <a:rPr lang="en-US">
                <a:latin typeface="Calibri" pitchFamily="34" charset="0"/>
              </a:rPr>
              <a:t>0.02</a:t>
            </a:r>
          </a:p>
        </p:txBody>
      </p:sp>
      <p:sp>
        <p:nvSpPr>
          <p:cNvPr id="17457" name="Text Box 51"/>
          <p:cNvSpPr txBox="1">
            <a:spLocks noChangeArrowheads="1"/>
          </p:cNvSpPr>
          <p:nvPr/>
        </p:nvSpPr>
        <p:spPr bwMode="auto">
          <a:xfrm>
            <a:off x="838200" y="4343400"/>
            <a:ext cx="1905000" cy="517525"/>
          </a:xfrm>
          <a:prstGeom prst="rect">
            <a:avLst/>
          </a:prstGeom>
          <a:noFill/>
          <a:ln w="9525">
            <a:noFill/>
            <a:miter lim="800000"/>
            <a:headEnd/>
            <a:tailEnd/>
          </a:ln>
        </p:spPr>
        <p:txBody>
          <a:bodyPr>
            <a:spAutoFit/>
          </a:bodyPr>
          <a:lstStyle/>
          <a:p>
            <a:pPr eaLnBrk="1" hangingPunct="1">
              <a:spcBef>
                <a:spcPct val="50000"/>
              </a:spcBef>
            </a:pPr>
            <a:r>
              <a:rPr lang="en-US">
                <a:latin typeface="Calibri" pitchFamily="34" charset="0"/>
              </a:rPr>
              <a:t>ppm F in saliva after drinking</a:t>
            </a:r>
          </a:p>
        </p:txBody>
      </p:sp>
      <p:sp>
        <p:nvSpPr>
          <p:cNvPr id="17458" name="Text Box 52"/>
          <p:cNvSpPr txBox="1">
            <a:spLocks noChangeArrowheads="1"/>
          </p:cNvSpPr>
          <p:nvPr/>
        </p:nvSpPr>
        <p:spPr bwMode="auto">
          <a:xfrm>
            <a:off x="1371600" y="5943600"/>
            <a:ext cx="1558925" cy="320675"/>
          </a:xfrm>
          <a:prstGeom prst="rect">
            <a:avLst/>
          </a:prstGeom>
          <a:noFill/>
          <a:ln w="9525">
            <a:noFill/>
            <a:miter lim="800000"/>
            <a:headEnd/>
            <a:tailEnd/>
          </a:ln>
        </p:spPr>
        <p:txBody>
          <a:bodyPr>
            <a:spAutoFit/>
          </a:bodyPr>
          <a:lstStyle/>
          <a:p>
            <a:pPr eaLnBrk="1" hangingPunct="1">
              <a:spcBef>
                <a:spcPct val="50000"/>
              </a:spcBef>
            </a:pPr>
            <a:r>
              <a:rPr lang="en-US" sz="1500">
                <a:latin typeface="Calibri" pitchFamily="34" charset="0"/>
              </a:rPr>
              <a:t>1   3    5   h</a:t>
            </a:r>
          </a:p>
        </p:txBody>
      </p:sp>
      <p:sp>
        <p:nvSpPr>
          <p:cNvPr id="17459" name="Freeform 53"/>
          <p:cNvSpPr>
            <a:spLocks/>
          </p:cNvSpPr>
          <p:nvPr/>
        </p:nvSpPr>
        <p:spPr bwMode="auto">
          <a:xfrm>
            <a:off x="1385888" y="5105400"/>
            <a:ext cx="1128712" cy="442913"/>
          </a:xfrm>
          <a:custGeom>
            <a:avLst/>
            <a:gdLst>
              <a:gd name="T0" fmla="*/ 0 w 429"/>
              <a:gd name="T1" fmla="*/ 2147483647 h 195"/>
              <a:gd name="T2" fmla="*/ 2147483647 w 429"/>
              <a:gd name="T3" fmla="*/ 2147483647 h 195"/>
              <a:gd name="T4" fmla="*/ 2147483647 w 429"/>
              <a:gd name="T5" fmla="*/ 2147483647 h 195"/>
              <a:gd name="T6" fmla="*/ 2147483647 w 429"/>
              <a:gd name="T7" fmla="*/ 2147483647 h 195"/>
              <a:gd name="T8" fmla="*/ 2147483647 w 429"/>
              <a:gd name="T9" fmla="*/ 2147483647 h 195"/>
              <a:gd name="T10" fmla="*/ 2147483647 w 429"/>
              <a:gd name="T11" fmla="*/ 2147483647 h 195"/>
              <a:gd name="T12" fmla="*/ 2147483647 w 429"/>
              <a:gd name="T13" fmla="*/ 0 h 195"/>
              <a:gd name="T14" fmla="*/ 2147483647 w 429"/>
              <a:gd name="T15" fmla="*/ 2147483647 h 195"/>
              <a:gd name="T16" fmla="*/ 2147483647 w 429"/>
              <a:gd name="T17" fmla="*/ 2147483647 h 195"/>
              <a:gd name="T18" fmla="*/ 2147483647 w 429"/>
              <a:gd name="T19" fmla="*/ 2147483647 h 195"/>
              <a:gd name="T20" fmla="*/ 2147483647 w 429"/>
              <a:gd name="T21" fmla="*/ 2147483647 h 195"/>
              <a:gd name="T22" fmla="*/ 2147483647 w 429"/>
              <a:gd name="T23" fmla="*/ 2147483647 h 195"/>
              <a:gd name="T24" fmla="*/ 2147483647 w 429"/>
              <a:gd name="T25" fmla="*/ 2147483647 h 195"/>
              <a:gd name="T26" fmla="*/ 2147483647 w 429"/>
              <a:gd name="T27" fmla="*/ 2147483647 h 195"/>
              <a:gd name="T28" fmla="*/ 2147483647 w 429"/>
              <a:gd name="T29" fmla="*/ 2147483647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195"/>
              <a:gd name="T47" fmla="*/ 429 w 429"/>
              <a:gd name="T48" fmla="*/ 195 h 1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195">
                <a:moveTo>
                  <a:pt x="0" y="195"/>
                </a:moveTo>
                <a:cubicBezTo>
                  <a:pt x="6" y="191"/>
                  <a:pt x="13" y="191"/>
                  <a:pt x="18" y="186"/>
                </a:cubicBezTo>
                <a:cubicBezTo>
                  <a:pt x="26" y="178"/>
                  <a:pt x="31" y="167"/>
                  <a:pt x="39" y="159"/>
                </a:cubicBezTo>
                <a:cubicBezTo>
                  <a:pt x="52" y="119"/>
                  <a:pt x="65" y="61"/>
                  <a:pt x="102" y="36"/>
                </a:cubicBezTo>
                <a:cubicBezTo>
                  <a:pt x="106" y="23"/>
                  <a:pt x="119" y="13"/>
                  <a:pt x="132" y="9"/>
                </a:cubicBezTo>
                <a:cubicBezTo>
                  <a:pt x="138" y="7"/>
                  <a:pt x="144" y="5"/>
                  <a:pt x="150" y="3"/>
                </a:cubicBezTo>
                <a:cubicBezTo>
                  <a:pt x="153" y="2"/>
                  <a:pt x="159" y="0"/>
                  <a:pt x="159" y="0"/>
                </a:cubicBezTo>
                <a:cubicBezTo>
                  <a:pt x="175" y="1"/>
                  <a:pt x="192" y="2"/>
                  <a:pt x="207" y="6"/>
                </a:cubicBezTo>
                <a:cubicBezTo>
                  <a:pt x="213" y="8"/>
                  <a:pt x="225" y="12"/>
                  <a:pt x="225" y="12"/>
                </a:cubicBezTo>
                <a:cubicBezTo>
                  <a:pt x="236" y="23"/>
                  <a:pt x="248" y="27"/>
                  <a:pt x="261" y="36"/>
                </a:cubicBezTo>
                <a:cubicBezTo>
                  <a:pt x="264" y="38"/>
                  <a:pt x="270" y="42"/>
                  <a:pt x="270" y="42"/>
                </a:cubicBezTo>
                <a:cubicBezTo>
                  <a:pt x="274" y="55"/>
                  <a:pt x="288" y="64"/>
                  <a:pt x="297" y="75"/>
                </a:cubicBezTo>
                <a:cubicBezTo>
                  <a:pt x="311" y="92"/>
                  <a:pt x="321" y="114"/>
                  <a:pt x="339" y="126"/>
                </a:cubicBezTo>
                <a:cubicBezTo>
                  <a:pt x="349" y="141"/>
                  <a:pt x="354" y="149"/>
                  <a:pt x="369" y="159"/>
                </a:cubicBezTo>
                <a:cubicBezTo>
                  <a:pt x="376" y="181"/>
                  <a:pt x="411" y="177"/>
                  <a:pt x="429" y="177"/>
                </a:cubicBezTo>
              </a:path>
            </a:pathLst>
          </a:custGeom>
          <a:noFill/>
          <a:ln w="28575">
            <a:solidFill>
              <a:schemeClr val="accent2"/>
            </a:solidFill>
            <a:round/>
            <a:headEnd/>
            <a:tailEnd/>
          </a:ln>
        </p:spPr>
        <p:txBody>
          <a:bodyPr/>
          <a:lstStyle/>
          <a:p>
            <a:endParaRPr lang="en-US"/>
          </a:p>
        </p:txBody>
      </p:sp>
      <p:sp>
        <p:nvSpPr>
          <p:cNvPr id="17460" name="AutoShape 54"/>
          <p:cNvSpPr>
            <a:spLocks noChangeArrowheads="1"/>
          </p:cNvSpPr>
          <p:nvPr/>
        </p:nvSpPr>
        <p:spPr bwMode="auto">
          <a:xfrm>
            <a:off x="6019800" y="4724400"/>
            <a:ext cx="1981200" cy="685800"/>
          </a:xfrm>
          <a:prstGeom prst="cube">
            <a:avLst>
              <a:gd name="adj" fmla="val 25000"/>
            </a:avLst>
          </a:prstGeom>
          <a:solidFill>
            <a:schemeClr val="bg1"/>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7461" name="AutoShape 55" descr="Solid diamond"/>
          <p:cNvSpPr>
            <a:spLocks noChangeArrowheads="1"/>
          </p:cNvSpPr>
          <p:nvPr/>
        </p:nvSpPr>
        <p:spPr bwMode="auto">
          <a:xfrm>
            <a:off x="6400800" y="4343400"/>
            <a:ext cx="1371600" cy="533400"/>
          </a:xfrm>
          <a:prstGeom prst="cube">
            <a:avLst>
              <a:gd name="adj" fmla="val 25000"/>
            </a:avLst>
          </a:prstGeom>
          <a:pattFill prst="solidDmnd">
            <a:fgClr>
              <a:srgbClr val="CC6600"/>
            </a:fgClr>
            <a:bgClr>
              <a:srgbClr val="99FF66"/>
            </a:bgClr>
          </a:patt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7462" name="AutoShape 56"/>
          <p:cNvSpPr>
            <a:spLocks noChangeArrowheads="1"/>
          </p:cNvSpPr>
          <p:nvPr/>
        </p:nvSpPr>
        <p:spPr bwMode="auto">
          <a:xfrm>
            <a:off x="5715000" y="4038600"/>
            <a:ext cx="2438400" cy="452438"/>
          </a:xfrm>
          <a:prstGeom prst="cube">
            <a:avLst>
              <a:gd name="adj" fmla="val 25000"/>
            </a:avLst>
          </a:prstGeom>
          <a:solidFill>
            <a:srgbClr val="0099FF"/>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7463" name="Rectangle 57"/>
          <p:cNvSpPr>
            <a:spLocks noChangeArrowheads="1"/>
          </p:cNvSpPr>
          <p:nvPr/>
        </p:nvSpPr>
        <p:spPr bwMode="auto">
          <a:xfrm>
            <a:off x="6019800" y="4876800"/>
            <a:ext cx="1828800" cy="152400"/>
          </a:xfrm>
          <a:prstGeom prst="rect">
            <a:avLst/>
          </a:prstGeom>
          <a:gradFill rotWithShape="0">
            <a:gsLst>
              <a:gs pos="0">
                <a:srgbClr val="FF3300"/>
              </a:gs>
              <a:gs pos="100000">
                <a:srgbClr val="FFFFFF"/>
              </a:gs>
            </a:gsLst>
            <a:lin ang="5400000" scaled="1"/>
          </a:gradFill>
          <a:ln w="9525">
            <a:noFill/>
            <a:miter lim="800000"/>
            <a:headEnd/>
            <a:tailEnd/>
          </a:ln>
        </p:spPr>
        <p:txBody>
          <a:bodyPr wrap="none" anchor="ctr"/>
          <a:lstStyle/>
          <a:p>
            <a:pPr eaLnBrk="1" hangingPunct="1"/>
            <a:endParaRPr lang="en-US">
              <a:latin typeface="Calibri" pitchFamily="34" charset="0"/>
            </a:endParaRPr>
          </a:p>
        </p:txBody>
      </p:sp>
      <p:sp>
        <p:nvSpPr>
          <p:cNvPr id="17464" name="Text Box 58"/>
          <p:cNvSpPr txBox="1">
            <a:spLocks noChangeArrowheads="1"/>
          </p:cNvSpPr>
          <p:nvPr/>
        </p:nvSpPr>
        <p:spPr bwMode="auto">
          <a:xfrm>
            <a:off x="6019800" y="5029200"/>
            <a:ext cx="838200" cy="274638"/>
          </a:xfrm>
          <a:prstGeom prst="rect">
            <a:avLst/>
          </a:prstGeom>
          <a:noFill/>
          <a:ln w="9525">
            <a:noFill/>
            <a:miter lim="800000"/>
            <a:headEnd/>
            <a:tailEnd/>
          </a:ln>
        </p:spPr>
        <p:txBody>
          <a:bodyPr>
            <a:spAutoFit/>
          </a:bodyPr>
          <a:lstStyle/>
          <a:p>
            <a:pPr eaLnBrk="1" hangingPunct="1">
              <a:spcBef>
                <a:spcPct val="50000"/>
              </a:spcBef>
            </a:pPr>
            <a:r>
              <a:rPr lang="en-US" sz="1200">
                <a:solidFill>
                  <a:srgbClr val="FF3300"/>
                </a:solidFill>
                <a:latin typeface="Calibri" pitchFamily="34" charset="0"/>
              </a:rPr>
              <a:t>F</a:t>
            </a:r>
          </a:p>
        </p:txBody>
      </p:sp>
      <p:sp>
        <p:nvSpPr>
          <p:cNvPr id="17465" name="Text Box 59"/>
          <p:cNvSpPr txBox="1">
            <a:spLocks noChangeArrowheads="1"/>
          </p:cNvSpPr>
          <p:nvPr/>
        </p:nvSpPr>
        <p:spPr bwMode="auto">
          <a:xfrm>
            <a:off x="6553200" y="5029200"/>
            <a:ext cx="838200" cy="304800"/>
          </a:xfrm>
          <a:prstGeom prst="rect">
            <a:avLst/>
          </a:prstGeom>
          <a:noFill/>
          <a:ln w="9525">
            <a:noFill/>
            <a:miter lim="800000"/>
            <a:headEnd/>
            <a:tailEnd/>
          </a:ln>
        </p:spPr>
        <p:txBody>
          <a:bodyPr>
            <a:spAutoFit/>
          </a:bodyPr>
          <a:lstStyle/>
          <a:p>
            <a:pPr eaLnBrk="1" hangingPunct="1">
              <a:spcBef>
                <a:spcPct val="50000"/>
              </a:spcBef>
            </a:pPr>
            <a:r>
              <a:rPr lang="en-US">
                <a:solidFill>
                  <a:srgbClr val="FF3300"/>
                </a:solidFill>
                <a:latin typeface="Calibri" pitchFamily="34" charset="0"/>
              </a:rPr>
              <a:t>F</a:t>
            </a:r>
          </a:p>
        </p:txBody>
      </p:sp>
      <p:sp>
        <p:nvSpPr>
          <p:cNvPr id="17466" name="Text Box 60"/>
          <p:cNvSpPr txBox="1">
            <a:spLocks noChangeArrowheads="1"/>
          </p:cNvSpPr>
          <p:nvPr/>
        </p:nvSpPr>
        <p:spPr bwMode="auto">
          <a:xfrm>
            <a:off x="6858000" y="4953000"/>
            <a:ext cx="838200" cy="304800"/>
          </a:xfrm>
          <a:prstGeom prst="rect">
            <a:avLst/>
          </a:prstGeom>
          <a:noFill/>
          <a:ln w="9525">
            <a:noFill/>
            <a:miter lim="800000"/>
            <a:headEnd/>
            <a:tailEnd/>
          </a:ln>
        </p:spPr>
        <p:txBody>
          <a:bodyPr>
            <a:spAutoFit/>
          </a:bodyPr>
          <a:lstStyle/>
          <a:p>
            <a:pPr eaLnBrk="1" hangingPunct="1">
              <a:spcBef>
                <a:spcPct val="50000"/>
              </a:spcBef>
            </a:pPr>
            <a:r>
              <a:rPr lang="en-US">
                <a:solidFill>
                  <a:srgbClr val="FF3300"/>
                </a:solidFill>
                <a:latin typeface="Calibri" pitchFamily="34" charset="0"/>
              </a:rPr>
              <a:t>F</a:t>
            </a:r>
          </a:p>
        </p:txBody>
      </p:sp>
      <p:sp>
        <p:nvSpPr>
          <p:cNvPr id="17467" name="Text Box 61"/>
          <p:cNvSpPr txBox="1">
            <a:spLocks noChangeArrowheads="1"/>
          </p:cNvSpPr>
          <p:nvPr/>
        </p:nvSpPr>
        <p:spPr bwMode="auto">
          <a:xfrm>
            <a:off x="7391400" y="5029200"/>
            <a:ext cx="838200" cy="304800"/>
          </a:xfrm>
          <a:prstGeom prst="rect">
            <a:avLst/>
          </a:prstGeom>
          <a:noFill/>
          <a:ln w="9525">
            <a:noFill/>
            <a:miter lim="800000"/>
            <a:headEnd/>
            <a:tailEnd/>
          </a:ln>
        </p:spPr>
        <p:txBody>
          <a:bodyPr>
            <a:spAutoFit/>
          </a:bodyPr>
          <a:lstStyle/>
          <a:p>
            <a:pPr eaLnBrk="1" hangingPunct="1">
              <a:spcBef>
                <a:spcPct val="50000"/>
              </a:spcBef>
            </a:pPr>
            <a:r>
              <a:rPr lang="en-US">
                <a:solidFill>
                  <a:srgbClr val="FF3300"/>
                </a:solidFill>
                <a:latin typeface="Calibri" pitchFamily="34" charset="0"/>
              </a:rPr>
              <a:t>F</a:t>
            </a:r>
          </a:p>
        </p:txBody>
      </p:sp>
      <p:sp>
        <p:nvSpPr>
          <p:cNvPr id="17468" name="Text Box 62"/>
          <p:cNvSpPr txBox="1">
            <a:spLocks noChangeArrowheads="1"/>
          </p:cNvSpPr>
          <p:nvPr/>
        </p:nvSpPr>
        <p:spPr bwMode="auto">
          <a:xfrm>
            <a:off x="8229600" y="4114800"/>
            <a:ext cx="457200" cy="336550"/>
          </a:xfrm>
          <a:prstGeom prst="rect">
            <a:avLst/>
          </a:prstGeom>
          <a:noFill/>
          <a:ln w="9525">
            <a:noFill/>
            <a:miter lim="800000"/>
            <a:headEnd/>
            <a:tailEnd/>
          </a:ln>
        </p:spPr>
        <p:txBody>
          <a:bodyPr>
            <a:spAutoFit/>
          </a:bodyPr>
          <a:lstStyle/>
          <a:p>
            <a:pPr eaLnBrk="1" hangingPunct="1">
              <a:spcBef>
                <a:spcPct val="50000"/>
              </a:spcBef>
            </a:pPr>
            <a:r>
              <a:rPr lang="en-US" sz="1600">
                <a:latin typeface="Calibri" pitchFamily="34" charset="0"/>
              </a:rPr>
              <a:t>S</a:t>
            </a:r>
          </a:p>
        </p:txBody>
      </p:sp>
      <p:sp>
        <p:nvSpPr>
          <p:cNvPr id="17469" name="Text Box 63"/>
          <p:cNvSpPr txBox="1">
            <a:spLocks noChangeArrowheads="1"/>
          </p:cNvSpPr>
          <p:nvPr/>
        </p:nvSpPr>
        <p:spPr bwMode="auto">
          <a:xfrm>
            <a:off x="8153400" y="4572000"/>
            <a:ext cx="533400" cy="336550"/>
          </a:xfrm>
          <a:prstGeom prst="rect">
            <a:avLst/>
          </a:prstGeom>
          <a:noFill/>
          <a:ln w="9525">
            <a:noFill/>
            <a:miter lim="800000"/>
            <a:headEnd/>
            <a:tailEnd/>
          </a:ln>
        </p:spPr>
        <p:txBody>
          <a:bodyPr>
            <a:spAutoFit/>
          </a:bodyPr>
          <a:lstStyle/>
          <a:p>
            <a:pPr eaLnBrk="1" hangingPunct="1">
              <a:spcBef>
                <a:spcPct val="50000"/>
              </a:spcBef>
            </a:pPr>
            <a:r>
              <a:rPr lang="en-US" sz="1600">
                <a:latin typeface="Calibri" pitchFamily="34" charset="0"/>
              </a:rPr>
              <a:t>P</a:t>
            </a:r>
          </a:p>
        </p:txBody>
      </p:sp>
      <p:sp>
        <p:nvSpPr>
          <p:cNvPr id="17470" name="Text Box 64"/>
          <p:cNvSpPr txBox="1">
            <a:spLocks noChangeArrowheads="1"/>
          </p:cNvSpPr>
          <p:nvPr/>
        </p:nvSpPr>
        <p:spPr bwMode="auto">
          <a:xfrm>
            <a:off x="8077200" y="5029200"/>
            <a:ext cx="533400" cy="336550"/>
          </a:xfrm>
          <a:prstGeom prst="rect">
            <a:avLst/>
          </a:prstGeom>
          <a:noFill/>
          <a:ln w="9525">
            <a:noFill/>
            <a:miter lim="800000"/>
            <a:headEnd/>
            <a:tailEnd/>
          </a:ln>
        </p:spPr>
        <p:txBody>
          <a:bodyPr>
            <a:spAutoFit/>
          </a:bodyPr>
          <a:lstStyle/>
          <a:p>
            <a:pPr eaLnBrk="1" hangingPunct="1">
              <a:spcBef>
                <a:spcPct val="50000"/>
              </a:spcBef>
            </a:pPr>
            <a:r>
              <a:rPr lang="en-US" sz="1600">
                <a:latin typeface="Calibri" pitchFamily="34" charset="0"/>
              </a:rPr>
              <a:t>T</a:t>
            </a:r>
          </a:p>
        </p:txBody>
      </p:sp>
      <p:sp>
        <p:nvSpPr>
          <p:cNvPr id="17471" name="Text Box 71"/>
          <p:cNvSpPr txBox="1">
            <a:spLocks noChangeArrowheads="1"/>
          </p:cNvSpPr>
          <p:nvPr/>
        </p:nvSpPr>
        <p:spPr bwMode="auto">
          <a:xfrm>
            <a:off x="6858000" y="3352800"/>
            <a:ext cx="1676400" cy="304800"/>
          </a:xfrm>
          <a:prstGeom prst="rect">
            <a:avLst/>
          </a:prstGeom>
          <a:noFill/>
          <a:ln w="9525">
            <a:noFill/>
            <a:miter lim="800000"/>
            <a:headEnd/>
            <a:tailEnd/>
          </a:ln>
        </p:spPr>
        <p:txBody>
          <a:bodyPr>
            <a:spAutoFit/>
          </a:bodyPr>
          <a:lstStyle/>
          <a:p>
            <a:pPr eaLnBrk="1" hangingPunct="1">
              <a:spcBef>
                <a:spcPct val="50000"/>
              </a:spcBef>
            </a:pPr>
            <a:r>
              <a:rPr lang="en-US">
                <a:latin typeface="Calibri" pitchFamily="34" charset="0"/>
              </a:rPr>
              <a:t>4. RESIDUAL F</a:t>
            </a:r>
          </a:p>
        </p:txBody>
      </p:sp>
      <p:sp>
        <p:nvSpPr>
          <p:cNvPr id="17472" name="Line 72"/>
          <p:cNvSpPr>
            <a:spLocks noChangeShapeType="1"/>
          </p:cNvSpPr>
          <p:nvPr/>
        </p:nvSpPr>
        <p:spPr bwMode="auto">
          <a:xfrm>
            <a:off x="6477000" y="4876800"/>
            <a:ext cx="0" cy="228600"/>
          </a:xfrm>
          <a:prstGeom prst="line">
            <a:avLst/>
          </a:prstGeom>
          <a:noFill/>
          <a:ln w="9525">
            <a:solidFill>
              <a:schemeClr val="tx1"/>
            </a:solidFill>
            <a:round/>
            <a:headEnd/>
            <a:tailEnd type="triangle" w="med" len="med"/>
          </a:ln>
        </p:spPr>
        <p:txBody>
          <a:bodyPr/>
          <a:lstStyle/>
          <a:p>
            <a:endParaRPr lang="en-US"/>
          </a:p>
        </p:txBody>
      </p:sp>
      <p:sp>
        <p:nvSpPr>
          <p:cNvPr id="17473" name="Line 73"/>
          <p:cNvSpPr>
            <a:spLocks noChangeShapeType="1"/>
          </p:cNvSpPr>
          <p:nvPr/>
        </p:nvSpPr>
        <p:spPr bwMode="auto">
          <a:xfrm>
            <a:off x="7162800" y="4800600"/>
            <a:ext cx="0" cy="304800"/>
          </a:xfrm>
          <a:prstGeom prst="line">
            <a:avLst/>
          </a:prstGeom>
          <a:noFill/>
          <a:ln w="9525">
            <a:solidFill>
              <a:schemeClr val="tx1"/>
            </a:solidFill>
            <a:round/>
            <a:headEnd/>
            <a:tailEnd type="triangle" w="med" len="med"/>
          </a:ln>
        </p:spPr>
        <p:txBody>
          <a:bodyPr/>
          <a:lstStyle/>
          <a:p>
            <a:endParaRPr lang="en-US"/>
          </a:p>
        </p:txBody>
      </p:sp>
      <p:pic>
        <p:nvPicPr>
          <p:cNvPr id="17474" name="Picture 74" descr="C:\WINDOWS\Application Data\Microsoft\Media Catalog\Downloaded Clips\cl0\HH00776_.wmf"/>
          <p:cNvPicPr>
            <a:picLocks noChangeAspect="1" noChangeArrowheads="1"/>
          </p:cNvPicPr>
          <p:nvPr/>
        </p:nvPicPr>
        <p:blipFill>
          <a:blip r:embed="rId2"/>
          <a:srcRect/>
          <a:stretch>
            <a:fillRect/>
          </a:stretch>
        </p:blipFill>
        <p:spPr bwMode="auto">
          <a:xfrm>
            <a:off x="4953000" y="990600"/>
            <a:ext cx="874713" cy="1600200"/>
          </a:xfrm>
          <a:prstGeom prst="rect">
            <a:avLst/>
          </a:prstGeom>
          <a:noFill/>
          <a:ln w="9525">
            <a:noFill/>
            <a:miter lim="800000"/>
            <a:headEnd/>
            <a:tailEnd/>
          </a:ln>
        </p:spPr>
      </p:pic>
      <p:sp>
        <p:nvSpPr>
          <p:cNvPr id="69" name="Text Box 75"/>
          <p:cNvSpPr txBox="1">
            <a:spLocks noChangeArrowheads="1"/>
          </p:cNvSpPr>
          <p:nvPr/>
        </p:nvSpPr>
        <p:spPr bwMode="auto">
          <a:xfrm>
            <a:off x="5105400" y="1981200"/>
            <a:ext cx="609600" cy="304800"/>
          </a:xfrm>
          <a:prstGeom prst="rect">
            <a:avLst/>
          </a:prstGeom>
          <a:solidFill>
            <a:srgbClr val="FFFF00"/>
          </a:solidFill>
          <a:ln w="9525">
            <a:noFill/>
            <a:miter lim="800000"/>
            <a:headEnd/>
            <a:tailEnd/>
          </a:ln>
          <a:effectLst/>
        </p:spPr>
        <p:txBody>
          <a:bodyPr>
            <a:spAutoFit/>
          </a:bodyPr>
          <a:lstStyle/>
          <a:p>
            <a:pPr eaLnBrk="1" fontAlgn="auto" hangingPunct="1">
              <a:spcBef>
                <a:spcPct val="50000"/>
              </a:spcBef>
              <a:spcAft>
                <a:spcPts val="0"/>
              </a:spcAft>
              <a:defRPr/>
            </a:pPr>
            <a:r>
              <a:rPr lang="en-US">
                <a:effectLst>
                  <a:outerShdw blurRad="38100" dist="38100" dir="2700000" algn="tl">
                    <a:srgbClr val="FFFFFF"/>
                  </a:outerShdw>
                </a:effectLst>
                <a:latin typeface="+mn-lt"/>
              </a:rPr>
              <a:t>ACT</a:t>
            </a:r>
          </a:p>
        </p:txBody>
      </p:sp>
      <p:pic>
        <p:nvPicPr>
          <p:cNvPr id="17476" name="Picture 76" descr="C:\WINDOWS\Application Data\Microsoft\Media Catalog\Downloaded Clips\cl67\j0258058.wmf"/>
          <p:cNvPicPr>
            <a:picLocks noChangeAspect="1" noChangeArrowheads="1"/>
          </p:cNvPicPr>
          <p:nvPr/>
        </p:nvPicPr>
        <p:blipFill>
          <a:blip r:embed="rId3"/>
          <a:srcRect/>
          <a:stretch>
            <a:fillRect/>
          </a:stretch>
        </p:blipFill>
        <p:spPr bwMode="auto">
          <a:xfrm>
            <a:off x="7010400" y="1066800"/>
            <a:ext cx="1293813" cy="1295400"/>
          </a:xfrm>
          <a:prstGeom prst="rect">
            <a:avLst/>
          </a:prstGeom>
          <a:noFill/>
          <a:ln w="9525">
            <a:noFill/>
            <a:miter lim="800000"/>
            <a:headEnd/>
            <a:tailEnd/>
          </a:ln>
        </p:spPr>
      </p:pic>
      <p:pic>
        <p:nvPicPr>
          <p:cNvPr id="17477" name="Picture 77" descr="C:\WINDOWS\Application Data\Microsoft\Media Catalog\Downloaded Clips\cl63\j0249483.wmf"/>
          <p:cNvPicPr>
            <a:picLocks noChangeAspect="1" noChangeArrowheads="1"/>
          </p:cNvPicPr>
          <p:nvPr/>
        </p:nvPicPr>
        <p:blipFill>
          <a:blip r:embed="rId4"/>
          <a:srcRect/>
          <a:stretch>
            <a:fillRect/>
          </a:stretch>
        </p:blipFill>
        <p:spPr bwMode="auto">
          <a:xfrm>
            <a:off x="2209800" y="3124200"/>
            <a:ext cx="927100" cy="1166813"/>
          </a:xfrm>
          <a:prstGeom prst="rect">
            <a:avLst/>
          </a:prstGeom>
          <a:noFill/>
          <a:ln w="9525">
            <a:noFill/>
            <a:miter lim="800000"/>
            <a:headEnd/>
            <a:tailEnd/>
          </a:ln>
        </p:spPr>
      </p:pic>
      <p:sp>
        <p:nvSpPr>
          <p:cNvPr id="17478" name="Rectangle 78"/>
          <p:cNvSpPr>
            <a:spLocks noChangeArrowheads="1"/>
          </p:cNvSpPr>
          <p:nvPr/>
        </p:nvSpPr>
        <p:spPr bwMode="auto">
          <a:xfrm rot="2664994">
            <a:off x="1676400" y="3581400"/>
            <a:ext cx="228600" cy="5334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7479" name="Line 79"/>
          <p:cNvSpPr>
            <a:spLocks noChangeShapeType="1"/>
          </p:cNvSpPr>
          <p:nvPr/>
        </p:nvSpPr>
        <p:spPr bwMode="auto">
          <a:xfrm>
            <a:off x="1676400" y="3810000"/>
            <a:ext cx="304800" cy="0"/>
          </a:xfrm>
          <a:prstGeom prst="line">
            <a:avLst/>
          </a:prstGeom>
          <a:noFill/>
          <a:ln w="9525">
            <a:solidFill>
              <a:schemeClr val="tx1"/>
            </a:solidFill>
            <a:round/>
            <a:headEnd/>
            <a:tailEnd/>
          </a:ln>
        </p:spPr>
        <p:txBody>
          <a:bodyPr/>
          <a:lstStyle/>
          <a:p>
            <a:endParaRPr lang="en-US"/>
          </a:p>
        </p:txBody>
      </p:sp>
      <p:sp>
        <p:nvSpPr>
          <p:cNvPr id="17480" name="Text Box 80"/>
          <p:cNvSpPr txBox="1">
            <a:spLocks noChangeArrowheads="1"/>
          </p:cNvSpPr>
          <p:nvPr/>
        </p:nvSpPr>
        <p:spPr bwMode="auto">
          <a:xfrm>
            <a:off x="533400" y="2514600"/>
            <a:ext cx="1447800" cy="825500"/>
          </a:xfrm>
          <a:prstGeom prst="rect">
            <a:avLst/>
          </a:prstGeom>
          <a:noFill/>
          <a:ln w="9525">
            <a:noFill/>
            <a:miter lim="800000"/>
            <a:headEnd/>
            <a:tailEnd/>
          </a:ln>
        </p:spPr>
        <p:txBody>
          <a:bodyPr>
            <a:spAutoFit/>
          </a:bodyPr>
          <a:lstStyle/>
          <a:p>
            <a:pPr eaLnBrk="1" hangingPunct="1">
              <a:spcBef>
                <a:spcPct val="50000"/>
              </a:spcBef>
            </a:pPr>
            <a:r>
              <a:rPr lang="en-US" sz="1600">
                <a:latin typeface="Calibri" pitchFamily="34" charset="0"/>
              </a:rPr>
              <a:t>2. Fluoridated water</a:t>
            </a:r>
          </a:p>
        </p:txBody>
      </p:sp>
      <p:sp>
        <p:nvSpPr>
          <p:cNvPr id="17481" name="Line 81"/>
          <p:cNvSpPr>
            <a:spLocks noChangeShapeType="1"/>
          </p:cNvSpPr>
          <p:nvPr/>
        </p:nvSpPr>
        <p:spPr bwMode="auto">
          <a:xfrm>
            <a:off x="1371600" y="3429000"/>
            <a:ext cx="228600" cy="228600"/>
          </a:xfrm>
          <a:prstGeom prst="line">
            <a:avLst/>
          </a:prstGeom>
          <a:noFill/>
          <a:ln w="9525">
            <a:solidFill>
              <a:schemeClr val="tx1"/>
            </a:solidFill>
            <a:round/>
            <a:headEnd/>
            <a:tailEnd type="triangle" w="med" len="med"/>
          </a:ln>
        </p:spPr>
        <p:txBody>
          <a:bodyPr/>
          <a:lstStyle/>
          <a:p>
            <a:endParaRPr lang="en-US"/>
          </a:p>
        </p:txBody>
      </p:sp>
      <p:sp>
        <p:nvSpPr>
          <p:cNvPr id="17482" name="Freeform 82"/>
          <p:cNvSpPr>
            <a:spLocks/>
          </p:cNvSpPr>
          <p:nvPr/>
        </p:nvSpPr>
        <p:spPr bwMode="auto">
          <a:xfrm>
            <a:off x="4438650" y="3829050"/>
            <a:ext cx="712788" cy="971550"/>
          </a:xfrm>
          <a:custGeom>
            <a:avLst/>
            <a:gdLst>
              <a:gd name="T0" fmla="*/ 2147483647 w 449"/>
              <a:gd name="T1" fmla="*/ 2147483647 h 644"/>
              <a:gd name="T2" fmla="*/ 2147483647 w 449"/>
              <a:gd name="T3" fmla="*/ 2147483647 h 644"/>
              <a:gd name="T4" fmla="*/ 2147483647 w 449"/>
              <a:gd name="T5" fmla="*/ 0 h 644"/>
              <a:gd name="T6" fmla="*/ 2147483647 w 449"/>
              <a:gd name="T7" fmla="*/ 2147483647 h 644"/>
              <a:gd name="T8" fmla="*/ 2147483647 w 449"/>
              <a:gd name="T9" fmla="*/ 2147483647 h 644"/>
              <a:gd name="T10" fmla="*/ 2147483647 w 449"/>
              <a:gd name="T11" fmla="*/ 2147483647 h 644"/>
              <a:gd name="T12" fmla="*/ 2147483647 w 449"/>
              <a:gd name="T13" fmla="*/ 2147483647 h 644"/>
              <a:gd name="T14" fmla="*/ 2147483647 w 449"/>
              <a:gd name="T15" fmla="*/ 2147483647 h 644"/>
              <a:gd name="T16" fmla="*/ 2147483647 w 449"/>
              <a:gd name="T17" fmla="*/ 2147483647 h 644"/>
              <a:gd name="T18" fmla="*/ 2147483647 w 449"/>
              <a:gd name="T19" fmla="*/ 2147483647 h 644"/>
              <a:gd name="T20" fmla="*/ 2147483647 w 449"/>
              <a:gd name="T21" fmla="*/ 2147483647 h 644"/>
              <a:gd name="T22" fmla="*/ 2147483647 w 449"/>
              <a:gd name="T23" fmla="*/ 2147483647 h 644"/>
              <a:gd name="T24" fmla="*/ 2147483647 w 449"/>
              <a:gd name="T25" fmla="*/ 2147483647 h 644"/>
              <a:gd name="T26" fmla="*/ 2147483647 w 449"/>
              <a:gd name="T27" fmla="*/ 2147483647 h 644"/>
              <a:gd name="T28" fmla="*/ 2147483647 w 449"/>
              <a:gd name="T29" fmla="*/ 2147483647 h 644"/>
              <a:gd name="T30" fmla="*/ 2147483647 w 449"/>
              <a:gd name="T31" fmla="*/ 2147483647 h 644"/>
              <a:gd name="T32" fmla="*/ 2147483647 w 449"/>
              <a:gd name="T33" fmla="*/ 2147483647 h 644"/>
              <a:gd name="T34" fmla="*/ 2147483647 w 449"/>
              <a:gd name="T35" fmla="*/ 2147483647 h 644"/>
              <a:gd name="T36" fmla="*/ 2147483647 w 449"/>
              <a:gd name="T37" fmla="*/ 2147483647 h 644"/>
              <a:gd name="T38" fmla="*/ 2147483647 w 449"/>
              <a:gd name="T39" fmla="*/ 2147483647 h 644"/>
              <a:gd name="T40" fmla="*/ 2147483647 w 449"/>
              <a:gd name="T41" fmla="*/ 2147483647 h 644"/>
              <a:gd name="T42" fmla="*/ 2147483647 w 449"/>
              <a:gd name="T43" fmla="*/ 2147483647 h 644"/>
              <a:gd name="T44" fmla="*/ 0 w 449"/>
              <a:gd name="T45" fmla="*/ 2147483647 h 644"/>
              <a:gd name="T46" fmla="*/ 2147483647 w 449"/>
              <a:gd name="T47" fmla="*/ 2147483647 h 644"/>
              <a:gd name="T48" fmla="*/ 2147483647 w 449"/>
              <a:gd name="T49" fmla="*/ 2147483647 h 644"/>
              <a:gd name="T50" fmla="*/ 2147483647 w 449"/>
              <a:gd name="T51" fmla="*/ 2147483647 h 6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644"/>
              <a:gd name="T80" fmla="*/ 449 w 449"/>
              <a:gd name="T81" fmla="*/ 644 h 6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644">
                <a:moveTo>
                  <a:pt x="196" y="244"/>
                </a:moveTo>
                <a:cubicBezTo>
                  <a:pt x="211" y="182"/>
                  <a:pt x="214" y="117"/>
                  <a:pt x="232" y="56"/>
                </a:cubicBezTo>
                <a:cubicBezTo>
                  <a:pt x="240" y="29"/>
                  <a:pt x="243" y="10"/>
                  <a:pt x="272" y="0"/>
                </a:cubicBezTo>
                <a:cubicBezTo>
                  <a:pt x="281" y="3"/>
                  <a:pt x="293" y="2"/>
                  <a:pt x="300" y="8"/>
                </a:cubicBezTo>
                <a:cubicBezTo>
                  <a:pt x="307" y="15"/>
                  <a:pt x="318" y="68"/>
                  <a:pt x="320" y="80"/>
                </a:cubicBezTo>
                <a:cubicBezTo>
                  <a:pt x="318" y="141"/>
                  <a:pt x="322" y="186"/>
                  <a:pt x="304" y="240"/>
                </a:cubicBezTo>
                <a:cubicBezTo>
                  <a:pt x="311" y="287"/>
                  <a:pt x="324" y="278"/>
                  <a:pt x="368" y="284"/>
                </a:cubicBezTo>
                <a:cubicBezTo>
                  <a:pt x="383" y="289"/>
                  <a:pt x="394" y="297"/>
                  <a:pt x="408" y="304"/>
                </a:cubicBezTo>
                <a:cubicBezTo>
                  <a:pt x="414" y="313"/>
                  <a:pt x="423" y="319"/>
                  <a:pt x="428" y="328"/>
                </a:cubicBezTo>
                <a:cubicBezTo>
                  <a:pt x="432" y="335"/>
                  <a:pt x="433" y="344"/>
                  <a:pt x="436" y="352"/>
                </a:cubicBezTo>
                <a:cubicBezTo>
                  <a:pt x="437" y="356"/>
                  <a:pt x="440" y="364"/>
                  <a:pt x="440" y="364"/>
                </a:cubicBezTo>
                <a:cubicBezTo>
                  <a:pt x="449" y="434"/>
                  <a:pt x="443" y="503"/>
                  <a:pt x="432" y="572"/>
                </a:cubicBezTo>
                <a:cubicBezTo>
                  <a:pt x="431" y="578"/>
                  <a:pt x="426" y="628"/>
                  <a:pt x="412" y="636"/>
                </a:cubicBezTo>
                <a:cubicBezTo>
                  <a:pt x="405" y="640"/>
                  <a:pt x="388" y="644"/>
                  <a:pt x="388" y="644"/>
                </a:cubicBezTo>
                <a:cubicBezTo>
                  <a:pt x="375" y="643"/>
                  <a:pt x="361" y="643"/>
                  <a:pt x="348" y="640"/>
                </a:cubicBezTo>
                <a:cubicBezTo>
                  <a:pt x="325" y="635"/>
                  <a:pt x="322" y="583"/>
                  <a:pt x="316" y="564"/>
                </a:cubicBezTo>
                <a:cubicBezTo>
                  <a:pt x="315" y="510"/>
                  <a:pt x="351" y="421"/>
                  <a:pt x="288" y="400"/>
                </a:cubicBezTo>
                <a:cubicBezTo>
                  <a:pt x="259" y="401"/>
                  <a:pt x="229" y="401"/>
                  <a:pt x="200" y="404"/>
                </a:cubicBezTo>
                <a:cubicBezTo>
                  <a:pt x="182" y="406"/>
                  <a:pt x="176" y="437"/>
                  <a:pt x="172" y="448"/>
                </a:cubicBezTo>
                <a:cubicBezTo>
                  <a:pt x="158" y="491"/>
                  <a:pt x="145" y="527"/>
                  <a:pt x="112" y="560"/>
                </a:cubicBezTo>
                <a:cubicBezTo>
                  <a:pt x="105" y="582"/>
                  <a:pt x="88" y="587"/>
                  <a:pt x="68" y="592"/>
                </a:cubicBezTo>
                <a:cubicBezTo>
                  <a:pt x="57" y="591"/>
                  <a:pt x="45" y="593"/>
                  <a:pt x="36" y="588"/>
                </a:cubicBezTo>
                <a:cubicBezTo>
                  <a:pt x="18" y="577"/>
                  <a:pt x="5" y="530"/>
                  <a:pt x="0" y="512"/>
                </a:cubicBezTo>
                <a:cubicBezTo>
                  <a:pt x="4" y="424"/>
                  <a:pt x="8" y="388"/>
                  <a:pt x="68" y="328"/>
                </a:cubicBezTo>
                <a:cubicBezTo>
                  <a:pt x="81" y="315"/>
                  <a:pt x="95" y="301"/>
                  <a:pt x="112" y="292"/>
                </a:cubicBezTo>
                <a:cubicBezTo>
                  <a:pt x="148" y="272"/>
                  <a:pt x="204" y="271"/>
                  <a:pt x="204" y="216"/>
                </a:cubicBezTo>
              </a:path>
            </a:pathLst>
          </a:custGeom>
          <a:solidFill>
            <a:schemeClr val="hlink"/>
          </a:solidFill>
          <a:ln w="9525">
            <a:solidFill>
              <a:schemeClr val="tx1"/>
            </a:solidFill>
            <a:round/>
            <a:headEnd/>
            <a:tailEnd/>
          </a:ln>
        </p:spPr>
        <p:txBody>
          <a:bodyPr/>
          <a:lstStyle/>
          <a:p>
            <a:endParaRPr lang="en-US"/>
          </a:p>
        </p:txBody>
      </p:sp>
      <p:sp>
        <p:nvSpPr>
          <p:cNvPr id="17483" name="Freeform 83"/>
          <p:cNvSpPr>
            <a:spLocks/>
          </p:cNvSpPr>
          <p:nvPr/>
        </p:nvSpPr>
        <p:spPr bwMode="auto">
          <a:xfrm flipV="1">
            <a:off x="4495800" y="4876800"/>
            <a:ext cx="712788" cy="971550"/>
          </a:xfrm>
          <a:custGeom>
            <a:avLst/>
            <a:gdLst>
              <a:gd name="T0" fmla="*/ 2147483647 w 449"/>
              <a:gd name="T1" fmla="*/ 2147483647 h 644"/>
              <a:gd name="T2" fmla="*/ 2147483647 w 449"/>
              <a:gd name="T3" fmla="*/ 2147483647 h 644"/>
              <a:gd name="T4" fmla="*/ 2147483647 w 449"/>
              <a:gd name="T5" fmla="*/ 0 h 644"/>
              <a:gd name="T6" fmla="*/ 2147483647 w 449"/>
              <a:gd name="T7" fmla="*/ 2147483647 h 644"/>
              <a:gd name="T8" fmla="*/ 2147483647 w 449"/>
              <a:gd name="T9" fmla="*/ 2147483647 h 644"/>
              <a:gd name="T10" fmla="*/ 2147483647 w 449"/>
              <a:gd name="T11" fmla="*/ 2147483647 h 644"/>
              <a:gd name="T12" fmla="*/ 2147483647 w 449"/>
              <a:gd name="T13" fmla="*/ 2147483647 h 644"/>
              <a:gd name="T14" fmla="*/ 2147483647 w 449"/>
              <a:gd name="T15" fmla="*/ 2147483647 h 644"/>
              <a:gd name="T16" fmla="*/ 2147483647 w 449"/>
              <a:gd name="T17" fmla="*/ 2147483647 h 644"/>
              <a:gd name="T18" fmla="*/ 2147483647 w 449"/>
              <a:gd name="T19" fmla="*/ 2147483647 h 644"/>
              <a:gd name="T20" fmla="*/ 2147483647 w 449"/>
              <a:gd name="T21" fmla="*/ 2147483647 h 644"/>
              <a:gd name="T22" fmla="*/ 2147483647 w 449"/>
              <a:gd name="T23" fmla="*/ 2147483647 h 644"/>
              <a:gd name="T24" fmla="*/ 2147483647 w 449"/>
              <a:gd name="T25" fmla="*/ 2147483647 h 644"/>
              <a:gd name="T26" fmla="*/ 2147483647 w 449"/>
              <a:gd name="T27" fmla="*/ 2147483647 h 644"/>
              <a:gd name="T28" fmla="*/ 2147483647 w 449"/>
              <a:gd name="T29" fmla="*/ 2147483647 h 644"/>
              <a:gd name="T30" fmla="*/ 2147483647 w 449"/>
              <a:gd name="T31" fmla="*/ 2147483647 h 644"/>
              <a:gd name="T32" fmla="*/ 2147483647 w 449"/>
              <a:gd name="T33" fmla="*/ 2147483647 h 644"/>
              <a:gd name="T34" fmla="*/ 2147483647 w 449"/>
              <a:gd name="T35" fmla="*/ 2147483647 h 644"/>
              <a:gd name="T36" fmla="*/ 2147483647 w 449"/>
              <a:gd name="T37" fmla="*/ 2147483647 h 644"/>
              <a:gd name="T38" fmla="*/ 2147483647 w 449"/>
              <a:gd name="T39" fmla="*/ 2147483647 h 644"/>
              <a:gd name="T40" fmla="*/ 2147483647 w 449"/>
              <a:gd name="T41" fmla="*/ 2147483647 h 644"/>
              <a:gd name="T42" fmla="*/ 2147483647 w 449"/>
              <a:gd name="T43" fmla="*/ 2147483647 h 644"/>
              <a:gd name="T44" fmla="*/ 0 w 449"/>
              <a:gd name="T45" fmla="*/ 2147483647 h 644"/>
              <a:gd name="T46" fmla="*/ 2147483647 w 449"/>
              <a:gd name="T47" fmla="*/ 2147483647 h 644"/>
              <a:gd name="T48" fmla="*/ 2147483647 w 449"/>
              <a:gd name="T49" fmla="*/ 2147483647 h 644"/>
              <a:gd name="T50" fmla="*/ 2147483647 w 449"/>
              <a:gd name="T51" fmla="*/ 2147483647 h 6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644"/>
              <a:gd name="T80" fmla="*/ 449 w 449"/>
              <a:gd name="T81" fmla="*/ 644 h 6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644">
                <a:moveTo>
                  <a:pt x="196" y="244"/>
                </a:moveTo>
                <a:cubicBezTo>
                  <a:pt x="211" y="182"/>
                  <a:pt x="214" y="117"/>
                  <a:pt x="232" y="56"/>
                </a:cubicBezTo>
                <a:cubicBezTo>
                  <a:pt x="240" y="29"/>
                  <a:pt x="243" y="10"/>
                  <a:pt x="272" y="0"/>
                </a:cubicBezTo>
                <a:cubicBezTo>
                  <a:pt x="281" y="3"/>
                  <a:pt x="293" y="2"/>
                  <a:pt x="300" y="8"/>
                </a:cubicBezTo>
                <a:cubicBezTo>
                  <a:pt x="307" y="15"/>
                  <a:pt x="318" y="68"/>
                  <a:pt x="320" y="80"/>
                </a:cubicBezTo>
                <a:cubicBezTo>
                  <a:pt x="318" y="141"/>
                  <a:pt x="322" y="186"/>
                  <a:pt x="304" y="240"/>
                </a:cubicBezTo>
                <a:cubicBezTo>
                  <a:pt x="311" y="287"/>
                  <a:pt x="324" y="278"/>
                  <a:pt x="368" y="284"/>
                </a:cubicBezTo>
                <a:cubicBezTo>
                  <a:pt x="383" y="289"/>
                  <a:pt x="394" y="297"/>
                  <a:pt x="408" y="304"/>
                </a:cubicBezTo>
                <a:cubicBezTo>
                  <a:pt x="414" y="313"/>
                  <a:pt x="423" y="319"/>
                  <a:pt x="428" y="328"/>
                </a:cubicBezTo>
                <a:cubicBezTo>
                  <a:pt x="432" y="335"/>
                  <a:pt x="433" y="344"/>
                  <a:pt x="436" y="352"/>
                </a:cubicBezTo>
                <a:cubicBezTo>
                  <a:pt x="437" y="356"/>
                  <a:pt x="440" y="364"/>
                  <a:pt x="440" y="364"/>
                </a:cubicBezTo>
                <a:cubicBezTo>
                  <a:pt x="449" y="434"/>
                  <a:pt x="443" y="503"/>
                  <a:pt x="432" y="572"/>
                </a:cubicBezTo>
                <a:cubicBezTo>
                  <a:pt x="431" y="578"/>
                  <a:pt x="426" y="628"/>
                  <a:pt x="412" y="636"/>
                </a:cubicBezTo>
                <a:cubicBezTo>
                  <a:pt x="405" y="640"/>
                  <a:pt x="388" y="644"/>
                  <a:pt x="388" y="644"/>
                </a:cubicBezTo>
                <a:cubicBezTo>
                  <a:pt x="375" y="643"/>
                  <a:pt x="361" y="643"/>
                  <a:pt x="348" y="640"/>
                </a:cubicBezTo>
                <a:cubicBezTo>
                  <a:pt x="325" y="635"/>
                  <a:pt x="322" y="583"/>
                  <a:pt x="316" y="564"/>
                </a:cubicBezTo>
                <a:cubicBezTo>
                  <a:pt x="315" y="510"/>
                  <a:pt x="351" y="421"/>
                  <a:pt x="288" y="400"/>
                </a:cubicBezTo>
                <a:cubicBezTo>
                  <a:pt x="259" y="401"/>
                  <a:pt x="229" y="401"/>
                  <a:pt x="200" y="404"/>
                </a:cubicBezTo>
                <a:cubicBezTo>
                  <a:pt x="182" y="406"/>
                  <a:pt x="176" y="437"/>
                  <a:pt x="172" y="448"/>
                </a:cubicBezTo>
                <a:cubicBezTo>
                  <a:pt x="158" y="491"/>
                  <a:pt x="145" y="527"/>
                  <a:pt x="112" y="560"/>
                </a:cubicBezTo>
                <a:cubicBezTo>
                  <a:pt x="105" y="582"/>
                  <a:pt x="88" y="587"/>
                  <a:pt x="68" y="592"/>
                </a:cubicBezTo>
                <a:cubicBezTo>
                  <a:pt x="57" y="591"/>
                  <a:pt x="45" y="593"/>
                  <a:pt x="36" y="588"/>
                </a:cubicBezTo>
                <a:cubicBezTo>
                  <a:pt x="18" y="577"/>
                  <a:pt x="5" y="530"/>
                  <a:pt x="0" y="512"/>
                </a:cubicBezTo>
                <a:cubicBezTo>
                  <a:pt x="4" y="424"/>
                  <a:pt x="8" y="388"/>
                  <a:pt x="68" y="328"/>
                </a:cubicBezTo>
                <a:cubicBezTo>
                  <a:pt x="81" y="315"/>
                  <a:pt x="95" y="301"/>
                  <a:pt x="112" y="292"/>
                </a:cubicBezTo>
                <a:cubicBezTo>
                  <a:pt x="148" y="272"/>
                  <a:pt x="204" y="271"/>
                  <a:pt x="204" y="216"/>
                </a:cubicBezTo>
              </a:path>
            </a:pathLst>
          </a:custGeom>
          <a:solidFill>
            <a:schemeClr val="hlink"/>
          </a:solidFill>
          <a:ln w="9525">
            <a:solidFill>
              <a:schemeClr val="tx1"/>
            </a:solidFill>
            <a:round/>
            <a:headEnd/>
            <a:tailEnd/>
          </a:ln>
        </p:spPr>
        <p:txBody>
          <a:bodyPr/>
          <a:lstStyle/>
          <a:p>
            <a:endParaRPr lang="en-US"/>
          </a:p>
        </p:txBody>
      </p:sp>
      <p:sp>
        <p:nvSpPr>
          <p:cNvPr id="17484" name="Freeform 84"/>
          <p:cNvSpPr>
            <a:spLocks/>
          </p:cNvSpPr>
          <p:nvPr/>
        </p:nvSpPr>
        <p:spPr bwMode="auto">
          <a:xfrm>
            <a:off x="4540250" y="4305300"/>
            <a:ext cx="520700" cy="419100"/>
          </a:xfrm>
          <a:custGeom>
            <a:avLst/>
            <a:gdLst>
              <a:gd name="T0" fmla="*/ 2147483647 w 328"/>
              <a:gd name="T1" fmla="*/ 2147483647 h 278"/>
              <a:gd name="T2" fmla="*/ 0 w 328"/>
              <a:gd name="T3" fmla="*/ 2147483647 h 278"/>
              <a:gd name="T4" fmla="*/ 2147483647 w 328"/>
              <a:gd name="T5" fmla="*/ 2147483647 h 278"/>
              <a:gd name="T6" fmla="*/ 2147483647 w 328"/>
              <a:gd name="T7" fmla="*/ 2147483647 h 278"/>
              <a:gd name="T8" fmla="*/ 2147483647 w 328"/>
              <a:gd name="T9" fmla="*/ 2147483647 h 278"/>
              <a:gd name="T10" fmla="*/ 2147483647 w 328"/>
              <a:gd name="T11" fmla="*/ 2147483647 h 278"/>
              <a:gd name="T12" fmla="*/ 2147483647 w 328"/>
              <a:gd name="T13" fmla="*/ 2147483647 h 278"/>
              <a:gd name="T14" fmla="*/ 2147483647 w 328"/>
              <a:gd name="T15" fmla="*/ 2147483647 h 278"/>
              <a:gd name="T16" fmla="*/ 2147483647 w 328"/>
              <a:gd name="T17" fmla="*/ 2147483647 h 278"/>
              <a:gd name="T18" fmla="*/ 2147483647 w 328"/>
              <a:gd name="T19" fmla="*/ 2147483647 h 278"/>
              <a:gd name="T20" fmla="*/ 2147483647 w 328"/>
              <a:gd name="T21" fmla="*/ 2147483647 h 278"/>
              <a:gd name="T22" fmla="*/ 2147483647 w 328"/>
              <a:gd name="T23" fmla="*/ 2147483647 h 278"/>
              <a:gd name="T24" fmla="*/ 2147483647 w 328"/>
              <a:gd name="T25" fmla="*/ 2147483647 h 278"/>
              <a:gd name="T26" fmla="*/ 2147483647 w 328"/>
              <a:gd name="T27" fmla="*/ 2147483647 h 278"/>
              <a:gd name="T28" fmla="*/ 2147483647 w 328"/>
              <a:gd name="T29" fmla="*/ 2147483647 h 278"/>
              <a:gd name="T30" fmla="*/ 2147483647 w 328"/>
              <a:gd name="T31" fmla="*/ 2147483647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278"/>
              <a:gd name="T50" fmla="*/ 328 w 328"/>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278">
                <a:moveTo>
                  <a:pt x="16" y="218"/>
                </a:moveTo>
                <a:cubicBezTo>
                  <a:pt x="10" y="201"/>
                  <a:pt x="4" y="192"/>
                  <a:pt x="0" y="174"/>
                </a:cubicBezTo>
                <a:cubicBezTo>
                  <a:pt x="5" y="125"/>
                  <a:pt x="5" y="136"/>
                  <a:pt x="44" y="126"/>
                </a:cubicBezTo>
                <a:cubicBezTo>
                  <a:pt x="48" y="122"/>
                  <a:pt x="55" y="119"/>
                  <a:pt x="56" y="114"/>
                </a:cubicBezTo>
                <a:cubicBezTo>
                  <a:pt x="61" y="93"/>
                  <a:pt x="43" y="55"/>
                  <a:pt x="64" y="50"/>
                </a:cubicBezTo>
                <a:cubicBezTo>
                  <a:pt x="80" y="46"/>
                  <a:pt x="96" y="42"/>
                  <a:pt x="112" y="38"/>
                </a:cubicBezTo>
                <a:cubicBezTo>
                  <a:pt x="117" y="37"/>
                  <a:pt x="128" y="34"/>
                  <a:pt x="128" y="34"/>
                </a:cubicBezTo>
                <a:cubicBezTo>
                  <a:pt x="142" y="24"/>
                  <a:pt x="160" y="7"/>
                  <a:pt x="176" y="2"/>
                </a:cubicBezTo>
                <a:cubicBezTo>
                  <a:pt x="185" y="3"/>
                  <a:pt x="197" y="0"/>
                  <a:pt x="204" y="6"/>
                </a:cubicBezTo>
                <a:cubicBezTo>
                  <a:pt x="229" y="26"/>
                  <a:pt x="196" y="32"/>
                  <a:pt x="224" y="34"/>
                </a:cubicBezTo>
                <a:cubicBezTo>
                  <a:pt x="251" y="36"/>
                  <a:pt x="277" y="37"/>
                  <a:pt x="304" y="38"/>
                </a:cubicBezTo>
                <a:cubicBezTo>
                  <a:pt x="322" y="66"/>
                  <a:pt x="317" y="53"/>
                  <a:pt x="324" y="74"/>
                </a:cubicBezTo>
                <a:cubicBezTo>
                  <a:pt x="318" y="98"/>
                  <a:pt x="322" y="85"/>
                  <a:pt x="312" y="114"/>
                </a:cubicBezTo>
                <a:cubicBezTo>
                  <a:pt x="309" y="122"/>
                  <a:pt x="304" y="138"/>
                  <a:pt x="304" y="138"/>
                </a:cubicBezTo>
                <a:cubicBezTo>
                  <a:pt x="309" y="162"/>
                  <a:pt x="316" y="159"/>
                  <a:pt x="328" y="178"/>
                </a:cubicBezTo>
                <a:cubicBezTo>
                  <a:pt x="325" y="212"/>
                  <a:pt x="322" y="252"/>
                  <a:pt x="296" y="278"/>
                </a:cubicBezTo>
              </a:path>
            </a:pathLst>
          </a:custGeom>
          <a:noFill/>
          <a:ln w="76200">
            <a:solidFill>
              <a:srgbClr val="FF9999"/>
            </a:solidFill>
            <a:round/>
            <a:headEnd/>
            <a:tailEnd/>
          </a:ln>
        </p:spPr>
        <p:txBody>
          <a:bodyPr/>
          <a:lstStyle/>
          <a:p>
            <a:endParaRPr lang="en-US"/>
          </a:p>
        </p:txBody>
      </p:sp>
      <p:sp>
        <p:nvSpPr>
          <p:cNvPr id="17485" name="Freeform 85"/>
          <p:cNvSpPr>
            <a:spLocks/>
          </p:cNvSpPr>
          <p:nvPr/>
        </p:nvSpPr>
        <p:spPr bwMode="auto">
          <a:xfrm>
            <a:off x="4592638" y="4973638"/>
            <a:ext cx="546100" cy="385762"/>
          </a:xfrm>
          <a:custGeom>
            <a:avLst/>
            <a:gdLst>
              <a:gd name="T0" fmla="*/ 2147483647 w 344"/>
              <a:gd name="T1" fmla="*/ 2147483647 h 256"/>
              <a:gd name="T2" fmla="*/ 2147483647 w 344"/>
              <a:gd name="T3" fmla="*/ 2147483647 h 256"/>
              <a:gd name="T4" fmla="*/ 2147483647 w 344"/>
              <a:gd name="T5" fmla="*/ 2147483647 h 256"/>
              <a:gd name="T6" fmla="*/ 2147483647 w 344"/>
              <a:gd name="T7" fmla="*/ 2147483647 h 256"/>
              <a:gd name="T8" fmla="*/ 2147483647 w 344"/>
              <a:gd name="T9" fmla="*/ 2147483647 h 256"/>
              <a:gd name="T10" fmla="*/ 2147483647 w 344"/>
              <a:gd name="T11" fmla="*/ 2147483647 h 256"/>
              <a:gd name="T12" fmla="*/ 2147483647 w 344"/>
              <a:gd name="T13" fmla="*/ 2147483647 h 256"/>
              <a:gd name="T14" fmla="*/ 2147483647 w 344"/>
              <a:gd name="T15" fmla="*/ 2147483647 h 256"/>
              <a:gd name="T16" fmla="*/ 2147483647 w 344"/>
              <a:gd name="T17" fmla="*/ 2147483647 h 256"/>
              <a:gd name="T18" fmla="*/ 2147483647 w 344"/>
              <a:gd name="T19" fmla="*/ 2147483647 h 256"/>
              <a:gd name="T20" fmla="*/ 2147483647 w 344"/>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256"/>
              <a:gd name="T35" fmla="*/ 344 w 344"/>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256">
                <a:moveTo>
                  <a:pt x="7" y="32"/>
                </a:moveTo>
                <a:cubicBezTo>
                  <a:pt x="8" y="37"/>
                  <a:pt x="10" y="43"/>
                  <a:pt x="11" y="48"/>
                </a:cubicBezTo>
                <a:cubicBezTo>
                  <a:pt x="19" y="125"/>
                  <a:pt x="0" y="113"/>
                  <a:pt x="67" y="120"/>
                </a:cubicBezTo>
                <a:cubicBezTo>
                  <a:pt x="68" y="144"/>
                  <a:pt x="63" y="169"/>
                  <a:pt x="71" y="192"/>
                </a:cubicBezTo>
                <a:cubicBezTo>
                  <a:pt x="75" y="204"/>
                  <a:pt x="107" y="204"/>
                  <a:pt x="107" y="204"/>
                </a:cubicBezTo>
                <a:cubicBezTo>
                  <a:pt x="120" y="223"/>
                  <a:pt x="115" y="243"/>
                  <a:pt x="135" y="256"/>
                </a:cubicBezTo>
                <a:cubicBezTo>
                  <a:pt x="197" y="247"/>
                  <a:pt x="213" y="236"/>
                  <a:pt x="283" y="232"/>
                </a:cubicBezTo>
                <a:cubicBezTo>
                  <a:pt x="290" y="203"/>
                  <a:pt x="292" y="185"/>
                  <a:pt x="319" y="172"/>
                </a:cubicBezTo>
                <a:cubicBezTo>
                  <a:pt x="344" y="135"/>
                  <a:pt x="318" y="126"/>
                  <a:pt x="307" y="92"/>
                </a:cubicBezTo>
                <a:cubicBezTo>
                  <a:pt x="313" y="72"/>
                  <a:pt x="316" y="57"/>
                  <a:pt x="327" y="40"/>
                </a:cubicBezTo>
                <a:cubicBezTo>
                  <a:pt x="333" y="18"/>
                  <a:pt x="334" y="0"/>
                  <a:pt x="307" y="0"/>
                </a:cubicBezTo>
              </a:path>
            </a:pathLst>
          </a:custGeom>
          <a:noFill/>
          <a:ln w="76200">
            <a:solidFill>
              <a:srgbClr val="FF9999"/>
            </a:solidFill>
            <a:round/>
            <a:headEnd/>
            <a:tailEnd/>
          </a:ln>
        </p:spPr>
        <p:txBody>
          <a:bodyPr/>
          <a:lstStyle/>
          <a:p>
            <a:endParaRPr lang="en-US"/>
          </a:p>
        </p:txBody>
      </p:sp>
      <p:sp>
        <p:nvSpPr>
          <p:cNvPr id="17486" name="Text Box 87"/>
          <p:cNvSpPr txBox="1">
            <a:spLocks noChangeArrowheads="1"/>
          </p:cNvSpPr>
          <p:nvPr/>
        </p:nvSpPr>
        <p:spPr bwMode="auto">
          <a:xfrm>
            <a:off x="5029200" y="2667000"/>
            <a:ext cx="2819400" cy="336550"/>
          </a:xfrm>
          <a:prstGeom prst="rect">
            <a:avLst/>
          </a:prstGeom>
          <a:noFill/>
          <a:ln w="9525">
            <a:noFill/>
            <a:miter lim="800000"/>
            <a:headEnd/>
            <a:tailEnd/>
          </a:ln>
        </p:spPr>
        <p:txBody>
          <a:bodyPr>
            <a:spAutoFit/>
          </a:bodyPr>
          <a:lstStyle/>
          <a:p>
            <a:pPr eaLnBrk="1" hangingPunct="1">
              <a:spcBef>
                <a:spcPct val="50000"/>
              </a:spcBef>
            </a:pPr>
            <a:r>
              <a:rPr lang="en-US" sz="1600">
                <a:latin typeface="Calibri" pitchFamily="34" charset="0"/>
              </a:rPr>
              <a:t>3. Home care products</a:t>
            </a:r>
          </a:p>
        </p:txBody>
      </p:sp>
      <p:sp>
        <p:nvSpPr>
          <p:cNvPr id="17487" name="Text Box 88"/>
          <p:cNvSpPr txBox="1">
            <a:spLocks noChangeArrowheads="1"/>
          </p:cNvSpPr>
          <p:nvPr/>
        </p:nvSpPr>
        <p:spPr bwMode="auto">
          <a:xfrm>
            <a:off x="6400800" y="5486400"/>
            <a:ext cx="1295400" cy="517525"/>
          </a:xfrm>
          <a:prstGeom prst="rect">
            <a:avLst/>
          </a:prstGeom>
          <a:noFill/>
          <a:ln w="9525">
            <a:noFill/>
            <a:miter lim="800000"/>
            <a:headEnd/>
            <a:tailEnd/>
          </a:ln>
        </p:spPr>
        <p:txBody>
          <a:bodyPr>
            <a:spAutoFit/>
          </a:bodyPr>
          <a:lstStyle/>
          <a:p>
            <a:pPr eaLnBrk="1" hangingPunct="1">
              <a:spcBef>
                <a:spcPct val="50000"/>
              </a:spcBef>
            </a:pPr>
            <a:r>
              <a:rPr lang="en-US">
                <a:latin typeface="Calibri" pitchFamily="34" charset="0"/>
              </a:rPr>
              <a:t>Calcium Fluoride</a:t>
            </a:r>
          </a:p>
        </p:txBody>
      </p:sp>
      <p:sp>
        <p:nvSpPr>
          <p:cNvPr id="17488" name="Oval 89"/>
          <p:cNvSpPr>
            <a:spLocks noChangeArrowheads="1"/>
          </p:cNvSpPr>
          <p:nvPr/>
        </p:nvSpPr>
        <p:spPr bwMode="auto">
          <a:xfrm>
            <a:off x="6096000" y="5486400"/>
            <a:ext cx="304800" cy="304800"/>
          </a:xfrm>
          <a:prstGeom prst="ellipse">
            <a:avLst/>
          </a:prstGeom>
          <a:gradFill rotWithShape="0">
            <a:gsLst>
              <a:gs pos="0">
                <a:srgbClr val="FF9900"/>
              </a:gs>
              <a:gs pos="100000">
                <a:srgbClr val="FFFF00"/>
              </a:gs>
            </a:gsLst>
            <a:lin ang="5400000" scaled="1"/>
          </a:gradFill>
          <a:ln w="9525">
            <a:noFill/>
            <a:round/>
            <a:headEnd/>
            <a:tailEnd/>
          </a:ln>
        </p:spPr>
        <p:txBody>
          <a:bodyPr wrap="none" anchor="ctr"/>
          <a:lstStyle/>
          <a:p>
            <a:pPr eaLnBrk="1" hangingPunct="1"/>
            <a:endParaRPr lang="en-US">
              <a:latin typeface="Calibri" pitchFamily="34" charset="0"/>
            </a:endParaRPr>
          </a:p>
        </p:txBody>
      </p:sp>
      <p:sp>
        <p:nvSpPr>
          <p:cNvPr id="17489" name="Oval 90"/>
          <p:cNvSpPr>
            <a:spLocks noChangeArrowheads="1"/>
          </p:cNvSpPr>
          <p:nvPr/>
        </p:nvSpPr>
        <p:spPr bwMode="auto">
          <a:xfrm>
            <a:off x="6400800" y="4724400"/>
            <a:ext cx="152400" cy="152400"/>
          </a:xfrm>
          <a:prstGeom prst="ellipse">
            <a:avLst/>
          </a:prstGeom>
          <a:gradFill rotWithShape="0">
            <a:gsLst>
              <a:gs pos="0">
                <a:srgbClr val="FF9900"/>
              </a:gs>
              <a:gs pos="100000">
                <a:srgbClr val="FFFF00"/>
              </a:gs>
            </a:gsLst>
            <a:lin ang="5400000" scaled="1"/>
          </a:gradFill>
          <a:ln w="9525">
            <a:noFill/>
            <a:round/>
            <a:headEnd/>
            <a:tailEnd/>
          </a:ln>
        </p:spPr>
        <p:txBody>
          <a:bodyPr wrap="none" anchor="ctr"/>
          <a:lstStyle/>
          <a:p>
            <a:pPr eaLnBrk="1" hangingPunct="1"/>
            <a:endParaRPr lang="en-US">
              <a:latin typeface="Calibri" pitchFamily="34" charset="0"/>
            </a:endParaRPr>
          </a:p>
        </p:txBody>
      </p:sp>
      <p:sp>
        <p:nvSpPr>
          <p:cNvPr id="17490" name="Oval 91"/>
          <p:cNvSpPr>
            <a:spLocks noChangeArrowheads="1"/>
          </p:cNvSpPr>
          <p:nvPr/>
        </p:nvSpPr>
        <p:spPr bwMode="auto">
          <a:xfrm>
            <a:off x="6553200" y="4724400"/>
            <a:ext cx="152400" cy="152400"/>
          </a:xfrm>
          <a:prstGeom prst="ellipse">
            <a:avLst/>
          </a:prstGeom>
          <a:gradFill rotWithShape="0">
            <a:gsLst>
              <a:gs pos="0">
                <a:srgbClr val="FF9900"/>
              </a:gs>
              <a:gs pos="100000">
                <a:srgbClr val="FFFF00"/>
              </a:gs>
            </a:gsLst>
            <a:lin ang="5400000" scaled="1"/>
          </a:gradFill>
          <a:ln w="9525">
            <a:noFill/>
            <a:round/>
            <a:headEnd/>
            <a:tailEnd/>
          </a:ln>
        </p:spPr>
        <p:txBody>
          <a:bodyPr wrap="none" anchor="ctr"/>
          <a:lstStyle/>
          <a:p>
            <a:pPr eaLnBrk="1" hangingPunct="1"/>
            <a:endParaRPr lang="en-US">
              <a:latin typeface="Calibri" pitchFamily="34" charset="0"/>
            </a:endParaRPr>
          </a:p>
        </p:txBody>
      </p:sp>
      <p:sp>
        <p:nvSpPr>
          <p:cNvPr id="17491" name="Oval 92"/>
          <p:cNvSpPr>
            <a:spLocks noChangeArrowheads="1"/>
          </p:cNvSpPr>
          <p:nvPr/>
        </p:nvSpPr>
        <p:spPr bwMode="auto">
          <a:xfrm>
            <a:off x="6781800" y="4724400"/>
            <a:ext cx="152400" cy="152400"/>
          </a:xfrm>
          <a:prstGeom prst="ellipse">
            <a:avLst/>
          </a:prstGeom>
          <a:gradFill rotWithShape="0">
            <a:gsLst>
              <a:gs pos="0">
                <a:srgbClr val="FF9900"/>
              </a:gs>
              <a:gs pos="100000">
                <a:srgbClr val="FFFF00"/>
              </a:gs>
            </a:gsLst>
            <a:lin ang="5400000" scaled="1"/>
          </a:gradFill>
          <a:ln w="9525">
            <a:noFill/>
            <a:round/>
            <a:headEnd/>
            <a:tailEnd/>
          </a:ln>
        </p:spPr>
        <p:txBody>
          <a:bodyPr wrap="none" anchor="ctr"/>
          <a:lstStyle/>
          <a:p>
            <a:pPr eaLnBrk="1" hangingPunct="1"/>
            <a:endParaRPr lang="en-US">
              <a:latin typeface="Calibri" pitchFamily="34" charset="0"/>
            </a:endParaRPr>
          </a:p>
        </p:txBody>
      </p:sp>
      <p:sp>
        <p:nvSpPr>
          <p:cNvPr id="17492" name="Oval 93"/>
          <p:cNvSpPr>
            <a:spLocks noChangeArrowheads="1"/>
          </p:cNvSpPr>
          <p:nvPr/>
        </p:nvSpPr>
        <p:spPr bwMode="auto">
          <a:xfrm>
            <a:off x="7010400" y="4724400"/>
            <a:ext cx="152400" cy="152400"/>
          </a:xfrm>
          <a:prstGeom prst="ellipse">
            <a:avLst/>
          </a:prstGeom>
          <a:gradFill rotWithShape="0">
            <a:gsLst>
              <a:gs pos="0">
                <a:srgbClr val="FF9900"/>
              </a:gs>
              <a:gs pos="100000">
                <a:srgbClr val="FFFF00"/>
              </a:gs>
            </a:gsLst>
            <a:lin ang="5400000" scaled="1"/>
          </a:gradFill>
          <a:ln w="9525">
            <a:noFill/>
            <a:round/>
            <a:headEnd/>
            <a:tailEnd/>
          </a:ln>
        </p:spPr>
        <p:txBody>
          <a:bodyPr wrap="none" anchor="ctr"/>
          <a:lstStyle/>
          <a:p>
            <a:pPr eaLnBrk="1" hangingPunct="1"/>
            <a:endParaRPr lang="en-US">
              <a:latin typeface="Calibri" pitchFamily="34" charset="0"/>
            </a:endParaRPr>
          </a:p>
        </p:txBody>
      </p:sp>
      <p:sp>
        <p:nvSpPr>
          <p:cNvPr id="17493" name="Oval 94"/>
          <p:cNvSpPr>
            <a:spLocks noChangeArrowheads="1"/>
          </p:cNvSpPr>
          <p:nvPr/>
        </p:nvSpPr>
        <p:spPr bwMode="auto">
          <a:xfrm>
            <a:off x="7239000" y="4724400"/>
            <a:ext cx="152400" cy="152400"/>
          </a:xfrm>
          <a:prstGeom prst="ellipse">
            <a:avLst/>
          </a:prstGeom>
          <a:gradFill rotWithShape="0">
            <a:gsLst>
              <a:gs pos="0">
                <a:srgbClr val="FF9900"/>
              </a:gs>
              <a:gs pos="100000">
                <a:srgbClr val="FFFF00"/>
              </a:gs>
            </a:gsLst>
            <a:lin ang="5400000" scaled="1"/>
          </a:gradFill>
          <a:ln w="9525">
            <a:noFill/>
            <a:round/>
            <a:headEnd/>
            <a:tailEnd/>
          </a:ln>
        </p:spPr>
        <p:txBody>
          <a:bodyPr wrap="none" anchor="ctr"/>
          <a:lstStyle/>
          <a:p>
            <a:pPr eaLnBrk="1" hangingPunct="1"/>
            <a:endParaRPr lang="en-US">
              <a:latin typeface="Calibri" pitchFamily="34" charset="0"/>
            </a:endParaRPr>
          </a:p>
        </p:txBody>
      </p:sp>
      <p:sp>
        <p:nvSpPr>
          <p:cNvPr id="17494" name="Oval 95"/>
          <p:cNvSpPr>
            <a:spLocks noChangeArrowheads="1"/>
          </p:cNvSpPr>
          <p:nvPr/>
        </p:nvSpPr>
        <p:spPr bwMode="auto">
          <a:xfrm>
            <a:off x="7467600" y="4724400"/>
            <a:ext cx="152400" cy="152400"/>
          </a:xfrm>
          <a:prstGeom prst="ellipse">
            <a:avLst/>
          </a:prstGeom>
          <a:gradFill rotWithShape="0">
            <a:gsLst>
              <a:gs pos="0">
                <a:srgbClr val="FF9900"/>
              </a:gs>
              <a:gs pos="100000">
                <a:srgbClr val="FFFF00"/>
              </a:gs>
            </a:gsLst>
            <a:lin ang="5400000" scaled="1"/>
          </a:gradFill>
          <a:ln w="9525">
            <a:noFill/>
            <a:round/>
            <a:headEnd/>
            <a:tailEnd/>
          </a:ln>
        </p:spPr>
        <p:txBody>
          <a:bodyPr wrap="none" anchor="ctr"/>
          <a:lstStyle/>
          <a:p>
            <a:pPr eaLnBrk="1" hangingPunct="1"/>
            <a:endParaRPr lang="en-US">
              <a:latin typeface="Calibri" pitchFamily="34" charset="0"/>
            </a:endParaRPr>
          </a:p>
        </p:txBody>
      </p:sp>
      <p:sp>
        <p:nvSpPr>
          <p:cNvPr id="17495" name="Text Box 96"/>
          <p:cNvSpPr txBox="1">
            <a:spLocks noChangeArrowheads="1"/>
          </p:cNvSpPr>
          <p:nvPr/>
        </p:nvSpPr>
        <p:spPr bwMode="auto">
          <a:xfrm>
            <a:off x="5791200" y="4114800"/>
            <a:ext cx="457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FF3300"/>
                </a:solidFill>
                <a:latin typeface="Calibri" pitchFamily="34" charset="0"/>
              </a:rPr>
              <a:t>F</a:t>
            </a:r>
          </a:p>
        </p:txBody>
      </p:sp>
      <p:sp>
        <p:nvSpPr>
          <p:cNvPr id="17496" name="Text Box 97"/>
          <p:cNvSpPr txBox="1">
            <a:spLocks noChangeArrowheads="1"/>
          </p:cNvSpPr>
          <p:nvPr/>
        </p:nvSpPr>
        <p:spPr bwMode="auto">
          <a:xfrm>
            <a:off x="6248400" y="4114800"/>
            <a:ext cx="457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FF3300"/>
                </a:solidFill>
                <a:latin typeface="Calibri" pitchFamily="34" charset="0"/>
              </a:rPr>
              <a:t>F</a:t>
            </a:r>
          </a:p>
        </p:txBody>
      </p:sp>
      <p:sp>
        <p:nvSpPr>
          <p:cNvPr id="17497" name="Text Box 98"/>
          <p:cNvSpPr txBox="1">
            <a:spLocks noChangeArrowheads="1"/>
          </p:cNvSpPr>
          <p:nvPr/>
        </p:nvSpPr>
        <p:spPr bwMode="auto">
          <a:xfrm>
            <a:off x="6705600" y="4114800"/>
            <a:ext cx="457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FF3300"/>
                </a:solidFill>
                <a:latin typeface="Calibri" pitchFamily="34" charset="0"/>
              </a:rPr>
              <a:t>F</a:t>
            </a:r>
          </a:p>
        </p:txBody>
      </p:sp>
      <p:sp>
        <p:nvSpPr>
          <p:cNvPr id="17498" name="Text Box 99"/>
          <p:cNvSpPr txBox="1">
            <a:spLocks noChangeArrowheads="1"/>
          </p:cNvSpPr>
          <p:nvPr/>
        </p:nvSpPr>
        <p:spPr bwMode="auto">
          <a:xfrm>
            <a:off x="7086600" y="4114800"/>
            <a:ext cx="457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FF3300"/>
                </a:solidFill>
                <a:latin typeface="Calibri" pitchFamily="34" charset="0"/>
              </a:rPr>
              <a:t>F</a:t>
            </a:r>
          </a:p>
        </p:txBody>
      </p:sp>
      <p:sp>
        <p:nvSpPr>
          <p:cNvPr id="17499" name="Text Box 100"/>
          <p:cNvSpPr txBox="1">
            <a:spLocks noChangeArrowheads="1"/>
          </p:cNvSpPr>
          <p:nvPr/>
        </p:nvSpPr>
        <p:spPr bwMode="auto">
          <a:xfrm>
            <a:off x="7620000" y="4038600"/>
            <a:ext cx="457200" cy="396875"/>
          </a:xfrm>
          <a:prstGeom prst="rect">
            <a:avLst/>
          </a:prstGeom>
          <a:noFill/>
          <a:ln w="9525">
            <a:noFill/>
            <a:miter lim="800000"/>
            <a:headEnd/>
            <a:tailEnd/>
          </a:ln>
        </p:spPr>
        <p:txBody>
          <a:bodyPr>
            <a:spAutoFit/>
          </a:bodyPr>
          <a:lstStyle/>
          <a:p>
            <a:pPr eaLnBrk="1" hangingPunct="1">
              <a:spcBef>
                <a:spcPct val="50000"/>
              </a:spcBef>
            </a:pPr>
            <a:r>
              <a:rPr lang="en-US" sz="2000">
                <a:solidFill>
                  <a:srgbClr val="FF3300"/>
                </a:solidFill>
                <a:latin typeface="Calibri" pitchFamily="34" charset="0"/>
              </a:rPr>
              <a:t>F</a:t>
            </a:r>
          </a:p>
        </p:txBody>
      </p:sp>
      <p:sp>
        <p:nvSpPr>
          <p:cNvPr id="17500" name="AutoShape 101"/>
          <p:cNvSpPr>
            <a:spLocks noChangeArrowheads="1"/>
          </p:cNvSpPr>
          <p:nvPr/>
        </p:nvSpPr>
        <p:spPr bwMode="auto">
          <a:xfrm>
            <a:off x="5410200" y="3429000"/>
            <a:ext cx="1371600" cy="533400"/>
          </a:xfrm>
          <a:prstGeom prst="curvedDownArrow">
            <a:avLst>
              <a:gd name="adj1" fmla="val 51429"/>
              <a:gd name="adj2" fmla="val 102857"/>
              <a:gd name="adj3" fmla="val 33333"/>
            </a:avLst>
          </a:prstGeom>
          <a:solidFill>
            <a:schemeClr val="accent1"/>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7501" name="Text Box 102"/>
          <p:cNvSpPr txBox="1">
            <a:spLocks noChangeArrowheads="1"/>
          </p:cNvSpPr>
          <p:nvPr/>
        </p:nvSpPr>
        <p:spPr bwMode="auto">
          <a:xfrm>
            <a:off x="4343400" y="3429000"/>
            <a:ext cx="1524000" cy="304800"/>
          </a:xfrm>
          <a:prstGeom prst="rect">
            <a:avLst/>
          </a:prstGeom>
          <a:noFill/>
          <a:ln w="9525">
            <a:noFill/>
            <a:miter lim="800000"/>
            <a:headEnd/>
            <a:tailEnd/>
          </a:ln>
        </p:spPr>
        <p:txBody>
          <a:bodyPr>
            <a:spAutoFit/>
          </a:bodyPr>
          <a:lstStyle/>
          <a:p>
            <a:pPr eaLnBrk="1" hangingPunct="1">
              <a:spcBef>
                <a:spcPct val="50000"/>
              </a:spcBef>
            </a:pPr>
            <a:r>
              <a:rPr lang="en-US" i="1">
                <a:solidFill>
                  <a:srgbClr val="FF0000"/>
                </a:solidFill>
                <a:latin typeface="Calibri" pitchFamily="34" charset="0"/>
              </a:rPr>
              <a:t>Topical 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19200" y="228600"/>
            <a:ext cx="4724400" cy="708025"/>
          </a:xfrm>
          <a:prstGeom prst="rect">
            <a:avLst/>
          </a:prstGeom>
          <a:noFill/>
          <a:ln w="9525">
            <a:noFill/>
            <a:miter lim="800000"/>
            <a:headEnd/>
            <a:tailEnd/>
          </a:ln>
        </p:spPr>
        <p:txBody>
          <a:bodyPr>
            <a:spAutoFit/>
          </a:bodyPr>
          <a:lstStyle/>
          <a:p>
            <a:pPr eaLnBrk="1" hangingPunct="1">
              <a:spcBef>
                <a:spcPct val="50000"/>
              </a:spcBef>
            </a:pPr>
            <a:r>
              <a:rPr lang="en-US" sz="4000" b="1">
                <a:latin typeface="Times New Roman" pitchFamily="18" charset="0"/>
                <a:cs typeface="Times New Roman" pitchFamily="18" charset="0"/>
              </a:rPr>
              <a:t>HOME F RINSES</a:t>
            </a:r>
          </a:p>
        </p:txBody>
      </p:sp>
      <p:pic>
        <p:nvPicPr>
          <p:cNvPr id="18435" name="Picture 3" descr="C:\WINDOWS\Application Data\Microsoft\Media Catalog\Downloaded Clips\cl0\HH00776_.wmf"/>
          <p:cNvPicPr>
            <a:picLocks noChangeAspect="1" noChangeArrowheads="1"/>
          </p:cNvPicPr>
          <p:nvPr/>
        </p:nvPicPr>
        <p:blipFill>
          <a:blip r:embed="rId2"/>
          <a:srcRect/>
          <a:stretch>
            <a:fillRect/>
          </a:stretch>
        </p:blipFill>
        <p:spPr bwMode="auto">
          <a:xfrm>
            <a:off x="990600" y="1219200"/>
            <a:ext cx="825500" cy="1508125"/>
          </a:xfrm>
          <a:prstGeom prst="rect">
            <a:avLst/>
          </a:prstGeom>
          <a:noFill/>
          <a:ln w="9525">
            <a:noFill/>
            <a:miter lim="800000"/>
            <a:headEnd/>
            <a:tailEnd/>
          </a:ln>
        </p:spPr>
      </p:pic>
      <p:sp>
        <p:nvSpPr>
          <p:cNvPr id="18436" name="Text Box 4"/>
          <p:cNvSpPr txBox="1">
            <a:spLocks noChangeArrowheads="1"/>
          </p:cNvSpPr>
          <p:nvPr/>
        </p:nvSpPr>
        <p:spPr bwMode="auto">
          <a:xfrm>
            <a:off x="1066800" y="1828800"/>
            <a:ext cx="685800" cy="330200"/>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pPr>
            <a:r>
              <a:rPr lang="en-US" sz="1500">
                <a:latin typeface="Calibri" pitchFamily="34" charset="0"/>
              </a:rPr>
              <a:t>ACT</a:t>
            </a:r>
          </a:p>
        </p:txBody>
      </p:sp>
      <p:sp>
        <p:nvSpPr>
          <p:cNvPr id="18437" name="Text Box 5"/>
          <p:cNvSpPr txBox="1">
            <a:spLocks noChangeArrowheads="1"/>
          </p:cNvSpPr>
          <p:nvPr/>
        </p:nvSpPr>
        <p:spPr bwMode="auto">
          <a:xfrm>
            <a:off x="609600" y="2743200"/>
            <a:ext cx="2438400" cy="777875"/>
          </a:xfrm>
          <a:prstGeom prst="rect">
            <a:avLst/>
          </a:prstGeom>
          <a:noFill/>
          <a:ln w="9525">
            <a:noFill/>
            <a:miter lim="800000"/>
            <a:headEnd/>
            <a:tailEnd/>
          </a:ln>
        </p:spPr>
        <p:txBody>
          <a:bodyPr>
            <a:spAutoFit/>
          </a:bodyPr>
          <a:lstStyle/>
          <a:p>
            <a:pPr eaLnBrk="1" hangingPunct="1">
              <a:spcBef>
                <a:spcPct val="50000"/>
              </a:spcBef>
            </a:pPr>
            <a:r>
              <a:rPr lang="en-US" sz="1500">
                <a:latin typeface="Calibri" pitchFamily="34" charset="0"/>
              </a:rPr>
              <a:t>0.05% NaF, 0.023% free F, 230 ppm F, 2.3 mg F / dose</a:t>
            </a:r>
          </a:p>
        </p:txBody>
      </p:sp>
      <p:sp>
        <p:nvSpPr>
          <p:cNvPr id="18438" name="Text Box 6"/>
          <p:cNvSpPr txBox="1">
            <a:spLocks noChangeArrowheads="1"/>
          </p:cNvSpPr>
          <p:nvPr/>
        </p:nvSpPr>
        <p:spPr bwMode="auto">
          <a:xfrm>
            <a:off x="381000" y="838200"/>
            <a:ext cx="2133600" cy="320675"/>
          </a:xfrm>
          <a:prstGeom prst="rect">
            <a:avLst/>
          </a:prstGeom>
          <a:noFill/>
          <a:ln w="9525">
            <a:noFill/>
            <a:miter lim="800000"/>
            <a:headEnd/>
            <a:tailEnd/>
          </a:ln>
        </p:spPr>
        <p:txBody>
          <a:bodyPr>
            <a:spAutoFit/>
          </a:bodyPr>
          <a:lstStyle/>
          <a:p>
            <a:pPr eaLnBrk="1" hangingPunct="1">
              <a:spcBef>
                <a:spcPct val="50000"/>
              </a:spcBef>
            </a:pPr>
            <a:r>
              <a:rPr lang="en-US" sz="1500">
                <a:latin typeface="Calibri" pitchFamily="34" charset="0"/>
              </a:rPr>
              <a:t>Daily Rinse:</a:t>
            </a:r>
          </a:p>
        </p:txBody>
      </p:sp>
      <p:pic>
        <p:nvPicPr>
          <p:cNvPr id="18439" name="Picture 7" descr="C:\WINDOWS\Application Data\Microsoft\Media Catalog\Downloaded Clips\cl4e\j0197431.wmf"/>
          <p:cNvPicPr>
            <a:picLocks noChangeAspect="1" noChangeArrowheads="1"/>
          </p:cNvPicPr>
          <p:nvPr/>
        </p:nvPicPr>
        <p:blipFill>
          <a:blip r:embed="rId3"/>
          <a:srcRect/>
          <a:stretch>
            <a:fillRect/>
          </a:stretch>
        </p:blipFill>
        <p:spPr bwMode="auto">
          <a:xfrm>
            <a:off x="685800" y="3810000"/>
            <a:ext cx="1054100" cy="1828800"/>
          </a:xfrm>
          <a:prstGeom prst="rect">
            <a:avLst/>
          </a:prstGeom>
          <a:noFill/>
          <a:ln w="9525">
            <a:noFill/>
            <a:miter lim="800000"/>
            <a:headEnd/>
            <a:tailEnd/>
          </a:ln>
        </p:spPr>
      </p:pic>
      <p:sp>
        <p:nvSpPr>
          <p:cNvPr id="18440" name="Text Box 8"/>
          <p:cNvSpPr txBox="1">
            <a:spLocks noChangeArrowheads="1"/>
          </p:cNvSpPr>
          <p:nvPr/>
        </p:nvSpPr>
        <p:spPr bwMode="auto">
          <a:xfrm>
            <a:off x="762000" y="4648200"/>
            <a:ext cx="838200" cy="901700"/>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sz="1500">
                <a:latin typeface="Calibri" pitchFamily="34" charset="0"/>
              </a:rPr>
              <a:t>PHOS-FLOR</a:t>
            </a:r>
          </a:p>
          <a:p>
            <a:pPr eaLnBrk="1" hangingPunct="1">
              <a:spcBef>
                <a:spcPct val="50000"/>
              </a:spcBef>
            </a:pPr>
            <a:endParaRPr lang="en-US" sz="1500">
              <a:latin typeface="Calibri" pitchFamily="34" charset="0"/>
            </a:endParaRPr>
          </a:p>
        </p:txBody>
      </p:sp>
      <p:sp>
        <p:nvSpPr>
          <p:cNvPr id="18441" name="Text Box 9"/>
          <p:cNvSpPr txBox="1">
            <a:spLocks noChangeArrowheads="1"/>
          </p:cNvSpPr>
          <p:nvPr/>
        </p:nvSpPr>
        <p:spPr bwMode="auto">
          <a:xfrm>
            <a:off x="381000" y="5791200"/>
            <a:ext cx="2362200" cy="777875"/>
          </a:xfrm>
          <a:prstGeom prst="rect">
            <a:avLst/>
          </a:prstGeom>
          <a:noFill/>
          <a:ln w="9525">
            <a:noFill/>
            <a:miter lim="800000"/>
            <a:headEnd/>
            <a:tailEnd/>
          </a:ln>
        </p:spPr>
        <p:txBody>
          <a:bodyPr>
            <a:spAutoFit/>
          </a:bodyPr>
          <a:lstStyle/>
          <a:p>
            <a:pPr eaLnBrk="1" hangingPunct="1">
              <a:spcBef>
                <a:spcPct val="50000"/>
              </a:spcBef>
            </a:pPr>
            <a:r>
              <a:rPr lang="en-US" sz="1500">
                <a:latin typeface="Calibri" pitchFamily="34" charset="0"/>
              </a:rPr>
              <a:t>0.02% APF, 0.02% free F, 200 ppm F, 2 mg F / dose.</a:t>
            </a:r>
          </a:p>
        </p:txBody>
      </p:sp>
      <p:sp>
        <p:nvSpPr>
          <p:cNvPr id="18442" name="Text Box 10"/>
          <p:cNvSpPr txBox="1">
            <a:spLocks noChangeArrowheads="1"/>
          </p:cNvSpPr>
          <p:nvPr/>
        </p:nvSpPr>
        <p:spPr bwMode="auto">
          <a:xfrm>
            <a:off x="5486400" y="762000"/>
            <a:ext cx="1676400" cy="320675"/>
          </a:xfrm>
          <a:prstGeom prst="rect">
            <a:avLst/>
          </a:prstGeom>
          <a:noFill/>
          <a:ln w="9525">
            <a:noFill/>
            <a:miter lim="800000"/>
            <a:headEnd/>
            <a:tailEnd/>
          </a:ln>
        </p:spPr>
        <p:txBody>
          <a:bodyPr>
            <a:spAutoFit/>
          </a:bodyPr>
          <a:lstStyle/>
          <a:p>
            <a:pPr eaLnBrk="1" hangingPunct="1">
              <a:spcBef>
                <a:spcPct val="50000"/>
              </a:spcBef>
            </a:pPr>
            <a:r>
              <a:rPr lang="en-US" sz="1500">
                <a:latin typeface="Calibri" pitchFamily="34" charset="0"/>
              </a:rPr>
              <a:t>Weekly Rinse</a:t>
            </a:r>
          </a:p>
        </p:txBody>
      </p:sp>
      <p:pic>
        <p:nvPicPr>
          <p:cNvPr id="18443" name="Picture 11" descr="C:\WINDOWS\Application Data\Microsoft\Media Catalog\Downloaded Clips\cl4e\j0197431.wmf"/>
          <p:cNvPicPr>
            <a:picLocks noChangeAspect="1" noChangeArrowheads="1"/>
          </p:cNvPicPr>
          <p:nvPr/>
        </p:nvPicPr>
        <p:blipFill>
          <a:blip r:embed="rId3"/>
          <a:srcRect/>
          <a:stretch>
            <a:fillRect/>
          </a:stretch>
        </p:blipFill>
        <p:spPr bwMode="auto">
          <a:xfrm>
            <a:off x="4343400" y="1143000"/>
            <a:ext cx="1047750" cy="2125663"/>
          </a:xfrm>
          <a:prstGeom prst="rect">
            <a:avLst/>
          </a:prstGeom>
          <a:noFill/>
          <a:ln w="9525">
            <a:noFill/>
            <a:miter lim="800000"/>
            <a:headEnd/>
            <a:tailEnd/>
          </a:ln>
        </p:spPr>
      </p:pic>
      <p:sp>
        <p:nvSpPr>
          <p:cNvPr id="18444" name="Freeform 12"/>
          <p:cNvSpPr>
            <a:spLocks/>
          </p:cNvSpPr>
          <p:nvPr/>
        </p:nvSpPr>
        <p:spPr bwMode="auto">
          <a:xfrm>
            <a:off x="4425950" y="1612900"/>
            <a:ext cx="831850" cy="1663700"/>
          </a:xfrm>
          <a:custGeom>
            <a:avLst/>
            <a:gdLst>
              <a:gd name="T0" fmla="*/ 0 w 694"/>
              <a:gd name="T1" fmla="*/ 2147483647 h 1259"/>
              <a:gd name="T2" fmla="*/ 0 w 694"/>
              <a:gd name="T3" fmla="*/ 2147483647 h 1259"/>
              <a:gd name="T4" fmla="*/ 2147483647 w 694"/>
              <a:gd name="T5" fmla="*/ 2147483647 h 1259"/>
              <a:gd name="T6" fmla="*/ 2147483647 w 694"/>
              <a:gd name="T7" fmla="*/ 2147483647 h 1259"/>
              <a:gd name="T8" fmla="*/ 2147483647 w 694"/>
              <a:gd name="T9" fmla="*/ 2147483647 h 1259"/>
              <a:gd name="T10" fmla="*/ 2147483647 w 694"/>
              <a:gd name="T11" fmla="*/ 2147483647 h 1259"/>
              <a:gd name="T12" fmla="*/ 2147483647 w 694"/>
              <a:gd name="T13" fmla="*/ 2147483647 h 1259"/>
              <a:gd name="T14" fmla="*/ 2147483647 w 694"/>
              <a:gd name="T15" fmla="*/ 2147483647 h 1259"/>
              <a:gd name="T16" fmla="*/ 2147483647 w 694"/>
              <a:gd name="T17" fmla="*/ 0 h 1259"/>
              <a:gd name="T18" fmla="*/ 2147483647 w 694"/>
              <a:gd name="T19" fmla="*/ 2147483647 h 1259"/>
              <a:gd name="T20" fmla="*/ 2147483647 w 694"/>
              <a:gd name="T21" fmla="*/ 2147483647 h 1259"/>
              <a:gd name="T22" fmla="*/ 2147483647 w 694"/>
              <a:gd name="T23" fmla="*/ 2147483647 h 1259"/>
              <a:gd name="T24" fmla="*/ 2147483647 w 694"/>
              <a:gd name="T25" fmla="*/ 2147483647 h 1259"/>
              <a:gd name="T26" fmla="*/ 2147483647 w 694"/>
              <a:gd name="T27" fmla="*/ 2147483647 h 1259"/>
              <a:gd name="T28" fmla="*/ 2147483647 w 694"/>
              <a:gd name="T29" fmla="*/ 2147483647 h 1259"/>
              <a:gd name="T30" fmla="*/ 2147483647 w 694"/>
              <a:gd name="T31" fmla="*/ 2147483647 h 1259"/>
              <a:gd name="T32" fmla="*/ 2147483647 w 694"/>
              <a:gd name="T33" fmla="*/ 2147483647 h 1259"/>
              <a:gd name="T34" fmla="*/ 2147483647 w 694"/>
              <a:gd name="T35" fmla="*/ 2147483647 h 1259"/>
              <a:gd name="T36" fmla="*/ 2147483647 w 694"/>
              <a:gd name="T37" fmla="*/ 2147483647 h 1259"/>
              <a:gd name="T38" fmla="*/ 2147483647 w 694"/>
              <a:gd name="T39" fmla="*/ 2147483647 h 1259"/>
              <a:gd name="T40" fmla="*/ 2147483647 w 694"/>
              <a:gd name="T41" fmla="*/ 2147483647 h 1259"/>
              <a:gd name="T42" fmla="*/ 2147483647 w 694"/>
              <a:gd name="T43" fmla="*/ 2147483647 h 1259"/>
              <a:gd name="T44" fmla="*/ 2147483647 w 694"/>
              <a:gd name="T45" fmla="*/ 2147483647 h 1259"/>
              <a:gd name="T46" fmla="*/ 2147483647 w 694"/>
              <a:gd name="T47" fmla="*/ 2147483647 h 1259"/>
              <a:gd name="T48" fmla="*/ 2147483647 w 694"/>
              <a:gd name="T49" fmla="*/ 2147483647 h 1259"/>
              <a:gd name="T50" fmla="*/ 2147483647 w 694"/>
              <a:gd name="T51" fmla="*/ 2147483647 h 1259"/>
              <a:gd name="T52" fmla="*/ 2147483647 w 694"/>
              <a:gd name="T53" fmla="*/ 2147483647 h 1259"/>
              <a:gd name="T54" fmla="*/ 0 w 694"/>
              <a:gd name="T55" fmla="*/ 2147483647 h 1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94"/>
              <a:gd name="T85" fmla="*/ 0 h 1259"/>
              <a:gd name="T86" fmla="*/ 694 w 694"/>
              <a:gd name="T87" fmla="*/ 1259 h 12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94" h="1259">
                <a:moveTo>
                  <a:pt x="0" y="1232"/>
                </a:moveTo>
                <a:cubicBezTo>
                  <a:pt x="24" y="1161"/>
                  <a:pt x="0" y="1236"/>
                  <a:pt x="0" y="1036"/>
                </a:cubicBezTo>
                <a:cubicBezTo>
                  <a:pt x="0" y="860"/>
                  <a:pt x="2" y="684"/>
                  <a:pt x="4" y="508"/>
                </a:cubicBezTo>
                <a:cubicBezTo>
                  <a:pt x="5" y="415"/>
                  <a:pt x="12" y="321"/>
                  <a:pt x="16" y="228"/>
                </a:cubicBezTo>
                <a:cubicBezTo>
                  <a:pt x="17" y="212"/>
                  <a:pt x="87" y="185"/>
                  <a:pt x="100" y="180"/>
                </a:cubicBezTo>
                <a:cubicBezTo>
                  <a:pt x="110" y="176"/>
                  <a:pt x="132" y="172"/>
                  <a:pt x="132" y="172"/>
                </a:cubicBezTo>
                <a:cubicBezTo>
                  <a:pt x="157" y="155"/>
                  <a:pt x="187" y="157"/>
                  <a:pt x="212" y="140"/>
                </a:cubicBezTo>
                <a:cubicBezTo>
                  <a:pt x="221" y="127"/>
                  <a:pt x="223" y="115"/>
                  <a:pt x="228" y="100"/>
                </a:cubicBezTo>
                <a:cubicBezTo>
                  <a:pt x="230" y="68"/>
                  <a:pt x="230" y="31"/>
                  <a:pt x="240" y="0"/>
                </a:cubicBezTo>
                <a:cubicBezTo>
                  <a:pt x="255" y="4"/>
                  <a:pt x="265" y="11"/>
                  <a:pt x="280" y="16"/>
                </a:cubicBezTo>
                <a:cubicBezTo>
                  <a:pt x="295" y="16"/>
                  <a:pt x="407" y="2"/>
                  <a:pt x="448" y="12"/>
                </a:cubicBezTo>
                <a:cubicBezTo>
                  <a:pt x="451" y="20"/>
                  <a:pt x="456" y="28"/>
                  <a:pt x="456" y="36"/>
                </a:cubicBezTo>
                <a:cubicBezTo>
                  <a:pt x="457" y="64"/>
                  <a:pt x="455" y="92"/>
                  <a:pt x="460" y="120"/>
                </a:cubicBezTo>
                <a:cubicBezTo>
                  <a:pt x="461" y="127"/>
                  <a:pt x="480" y="130"/>
                  <a:pt x="484" y="132"/>
                </a:cubicBezTo>
                <a:cubicBezTo>
                  <a:pt x="492" y="137"/>
                  <a:pt x="500" y="143"/>
                  <a:pt x="508" y="148"/>
                </a:cubicBezTo>
                <a:cubicBezTo>
                  <a:pt x="519" y="155"/>
                  <a:pt x="543" y="160"/>
                  <a:pt x="556" y="164"/>
                </a:cubicBezTo>
                <a:cubicBezTo>
                  <a:pt x="587" y="174"/>
                  <a:pt x="613" y="202"/>
                  <a:pt x="640" y="220"/>
                </a:cubicBezTo>
                <a:cubicBezTo>
                  <a:pt x="645" y="230"/>
                  <a:pt x="652" y="238"/>
                  <a:pt x="656" y="248"/>
                </a:cubicBezTo>
                <a:cubicBezTo>
                  <a:pt x="659" y="256"/>
                  <a:pt x="664" y="272"/>
                  <a:pt x="664" y="272"/>
                </a:cubicBezTo>
                <a:cubicBezTo>
                  <a:pt x="670" y="324"/>
                  <a:pt x="669" y="376"/>
                  <a:pt x="676" y="428"/>
                </a:cubicBezTo>
                <a:cubicBezTo>
                  <a:pt x="680" y="460"/>
                  <a:pt x="688" y="524"/>
                  <a:pt x="688" y="524"/>
                </a:cubicBezTo>
                <a:cubicBezTo>
                  <a:pt x="686" y="583"/>
                  <a:pt x="683" y="622"/>
                  <a:pt x="676" y="676"/>
                </a:cubicBezTo>
                <a:cubicBezTo>
                  <a:pt x="673" y="700"/>
                  <a:pt x="668" y="748"/>
                  <a:pt x="668" y="748"/>
                </a:cubicBezTo>
                <a:cubicBezTo>
                  <a:pt x="670" y="848"/>
                  <a:pt x="674" y="941"/>
                  <a:pt x="680" y="1040"/>
                </a:cubicBezTo>
                <a:cubicBezTo>
                  <a:pt x="679" y="1091"/>
                  <a:pt x="694" y="1195"/>
                  <a:pt x="656" y="1252"/>
                </a:cubicBezTo>
                <a:cubicBezTo>
                  <a:pt x="492" y="1251"/>
                  <a:pt x="328" y="1250"/>
                  <a:pt x="164" y="1248"/>
                </a:cubicBezTo>
                <a:cubicBezTo>
                  <a:pt x="27" y="1246"/>
                  <a:pt x="68" y="1259"/>
                  <a:pt x="12" y="1240"/>
                </a:cubicBezTo>
                <a:cubicBezTo>
                  <a:pt x="3" y="1226"/>
                  <a:pt x="7" y="1225"/>
                  <a:pt x="0" y="1232"/>
                </a:cubicBezTo>
                <a:close/>
              </a:path>
            </a:pathLst>
          </a:custGeom>
          <a:solidFill>
            <a:schemeClr val="tx2"/>
          </a:solidFill>
          <a:ln w="9525">
            <a:solidFill>
              <a:schemeClr val="tx1"/>
            </a:solidFill>
            <a:round/>
            <a:headEnd/>
            <a:tailEnd/>
          </a:ln>
        </p:spPr>
        <p:txBody>
          <a:bodyPr/>
          <a:lstStyle/>
          <a:p>
            <a:endParaRPr lang="en-US"/>
          </a:p>
        </p:txBody>
      </p:sp>
      <p:sp>
        <p:nvSpPr>
          <p:cNvPr id="18445" name="Rectangle 13"/>
          <p:cNvSpPr>
            <a:spLocks noChangeArrowheads="1"/>
          </p:cNvSpPr>
          <p:nvPr/>
        </p:nvSpPr>
        <p:spPr bwMode="auto">
          <a:xfrm>
            <a:off x="4495800" y="1981200"/>
            <a:ext cx="690563" cy="1268413"/>
          </a:xfrm>
          <a:prstGeom prst="rect">
            <a:avLst/>
          </a:prstGeom>
          <a:solidFill>
            <a:srgbClr val="6699FF"/>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8446" name="Rectangle 14"/>
          <p:cNvSpPr>
            <a:spLocks noChangeArrowheads="1"/>
          </p:cNvSpPr>
          <p:nvPr/>
        </p:nvSpPr>
        <p:spPr bwMode="auto">
          <a:xfrm>
            <a:off x="4495800" y="1981200"/>
            <a:ext cx="173038" cy="1268413"/>
          </a:xfrm>
          <a:prstGeom prst="rect">
            <a:avLst/>
          </a:prstGeom>
          <a:solidFill>
            <a:schemeClr val="accent2"/>
          </a:solidFill>
          <a:ln w="9525">
            <a:noFill/>
            <a:miter lim="800000"/>
            <a:headEnd/>
            <a:tailEnd/>
          </a:ln>
        </p:spPr>
        <p:txBody>
          <a:bodyPr wrap="none" anchor="ctr"/>
          <a:lstStyle/>
          <a:p>
            <a:pPr eaLnBrk="1" hangingPunct="1"/>
            <a:endParaRPr lang="en-US">
              <a:latin typeface="Calibri" pitchFamily="34" charset="0"/>
            </a:endParaRPr>
          </a:p>
        </p:txBody>
      </p:sp>
      <p:sp>
        <p:nvSpPr>
          <p:cNvPr id="17" name="Text Box 15"/>
          <p:cNvSpPr txBox="1">
            <a:spLocks noChangeArrowheads="1"/>
          </p:cNvSpPr>
          <p:nvPr/>
        </p:nvSpPr>
        <p:spPr bwMode="auto">
          <a:xfrm>
            <a:off x="4419600" y="2209800"/>
            <a:ext cx="1066800" cy="892175"/>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en-US" sz="1500">
                <a:solidFill>
                  <a:srgbClr val="FFFF00"/>
                </a:solidFill>
                <a:effectLst>
                  <a:outerShdw blurRad="38100" dist="38100" dir="2700000" algn="tl">
                    <a:srgbClr val="000000"/>
                  </a:outerShdw>
                </a:effectLst>
                <a:latin typeface="+mn-lt"/>
              </a:rPr>
              <a:t>PREVI-DENT</a:t>
            </a:r>
          </a:p>
          <a:p>
            <a:pPr eaLnBrk="1" fontAlgn="auto" hangingPunct="1">
              <a:spcBef>
                <a:spcPct val="50000"/>
              </a:spcBef>
              <a:spcAft>
                <a:spcPts val="0"/>
              </a:spcAft>
              <a:defRPr/>
            </a:pPr>
            <a:r>
              <a:rPr lang="en-US" sz="1500">
                <a:solidFill>
                  <a:srgbClr val="FFFF00"/>
                </a:solidFill>
                <a:effectLst>
                  <a:outerShdw blurRad="38100" dist="38100" dir="2700000" algn="tl">
                    <a:srgbClr val="000000"/>
                  </a:outerShdw>
                </a:effectLst>
                <a:latin typeface="+mn-lt"/>
              </a:rPr>
              <a:t>    </a:t>
            </a:r>
          </a:p>
        </p:txBody>
      </p:sp>
      <p:sp>
        <p:nvSpPr>
          <p:cNvPr id="18448" name="Text Box 16"/>
          <p:cNvSpPr txBox="1">
            <a:spLocks noChangeArrowheads="1"/>
          </p:cNvSpPr>
          <p:nvPr/>
        </p:nvSpPr>
        <p:spPr bwMode="auto">
          <a:xfrm>
            <a:off x="5943600" y="1600200"/>
            <a:ext cx="2667000" cy="777875"/>
          </a:xfrm>
          <a:prstGeom prst="rect">
            <a:avLst/>
          </a:prstGeom>
          <a:noFill/>
          <a:ln w="9525">
            <a:noFill/>
            <a:miter lim="800000"/>
            <a:headEnd/>
            <a:tailEnd/>
          </a:ln>
        </p:spPr>
        <p:txBody>
          <a:bodyPr>
            <a:spAutoFit/>
          </a:bodyPr>
          <a:lstStyle/>
          <a:p>
            <a:pPr eaLnBrk="1" hangingPunct="1">
              <a:spcBef>
                <a:spcPct val="50000"/>
              </a:spcBef>
            </a:pPr>
            <a:r>
              <a:rPr lang="en-US" sz="1500">
                <a:latin typeface="Calibri" pitchFamily="34" charset="0"/>
              </a:rPr>
              <a:t>0.2% NaF, 0.091% free F, 910 ppm F, 9.1 mg F / dose.</a:t>
            </a:r>
          </a:p>
        </p:txBody>
      </p:sp>
      <p:sp>
        <p:nvSpPr>
          <p:cNvPr id="18449" name="Rectangle 34"/>
          <p:cNvSpPr>
            <a:spLocks noChangeArrowheads="1"/>
          </p:cNvSpPr>
          <p:nvPr/>
        </p:nvSpPr>
        <p:spPr bwMode="auto">
          <a:xfrm>
            <a:off x="7767638" y="4224338"/>
            <a:ext cx="304800" cy="457200"/>
          </a:xfrm>
          <a:prstGeom prst="rect">
            <a:avLst/>
          </a:prstGeom>
          <a:solidFill>
            <a:srgbClr val="FF9900"/>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8450" name="Rectangle 35"/>
          <p:cNvSpPr>
            <a:spLocks noChangeArrowheads="1"/>
          </p:cNvSpPr>
          <p:nvPr/>
        </p:nvSpPr>
        <p:spPr bwMode="auto">
          <a:xfrm>
            <a:off x="7310438" y="4224338"/>
            <a:ext cx="304800" cy="457200"/>
          </a:xfrm>
          <a:prstGeom prst="rect">
            <a:avLst/>
          </a:prstGeom>
          <a:gradFill rotWithShape="0">
            <a:gsLst>
              <a:gs pos="0">
                <a:srgbClr val="990033"/>
              </a:gs>
              <a:gs pos="100000">
                <a:srgbClr val="FF9900"/>
              </a:gs>
            </a:gsLst>
            <a:lin ang="0" scaled="1"/>
          </a:gra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8451" name="Rectangle 36"/>
          <p:cNvSpPr>
            <a:spLocks noChangeArrowheads="1"/>
          </p:cNvSpPr>
          <p:nvPr/>
        </p:nvSpPr>
        <p:spPr bwMode="auto">
          <a:xfrm>
            <a:off x="8224838" y="4224338"/>
            <a:ext cx="304800" cy="457200"/>
          </a:xfrm>
          <a:prstGeom prst="rect">
            <a:avLst/>
          </a:prstGeom>
          <a:solidFill>
            <a:srgbClr val="FF9900"/>
          </a:soli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8452" name="Rectangle 37"/>
          <p:cNvSpPr>
            <a:spLocks noChangeArrowheads="1"/>
          </p:cNvSpPr>
          <p:nvPr/>
        </p:nvSpPr>
        <p:spPr bwMode="auto">
          <a:xfrm>
            <a:off x="6858000" y="4191000"/>
            <a:ext cx="304800" cy="457200"/>
          </a:xfrm>
          <a:prstGeom prst="rect">
            <a:avLst/>
          </a:prstGeom>
          <a:gradFill rotWithShape="0">
            <a:gsLst>
              <a:gs pos="0">
                <a:srgbClr val="990033"/>
              </a:gs>
              <a:gs pos="100000">
                <a:srgbClr val="FF9900"/>
              </a:gs>
            </a:gsLst>
            <a:lin ang="0" scaled="1"/>
          </a:gradFill>
          <a:ln w="9525">
            <a:solidFill>
              <a:schemeClr val="tx1"/>
            </a:solidFill>
            <a:miter lim="800000"/>
            <a:headEnd/>
            <a:tailEnd/>
          </a:ln>
        </p:spPr>
        <p:txBody>
          <a:bodyPr wrap="none" anchor="ctr"/>
          <a:lstStyle/>
          <a:p>
            <a:pPr eaLnBrk="1" hangingPunct="1"/>
            <a:endParaRPr lang="en-US">
              <a:latin typeface="Calibri" pitchFamily="34" charset="0"/>
            </a:endParaRPr>
          </a:p>
        </p:txBody>
      </p:sp>
      <p:sp>
        <p:nvSpPr>
          <p:cNvPr id="18453" name="Freeform 39"/>
          <p:cNvSpPr>
            <a:spLocks/>
          </p:cNvSpPr>
          <p:nvPr/>
        </p:nvSpPr>
        <p:spPr bwMode="auto">
          <a:xfrm>
            <a:off x="7248525" y="3690938"/>
            <a:ext cx="444500" cy="557212"/>
          </a:xfrm>
          <a:custGeom>
            <a:avLst/>
            <a:gdLst>
              <a:gd name="T0" fmla="*/ 2147483647 w 280"/>
              <a:gd name="T1" fmla="*/ 2147483647 h 579"/>
              <a:gd name="T2" fmla="*/ 2147483647 w 280"/>
              <a:gd name="T3" fmla="*/ 2147483647 h 579"/>
              <a:gd name="T4" fmla="*/ 2147483647 w 280"/>
              <a:gd name="T5" fmla="*/ 2147483647 h 579"/>
              <a:gd name="T6" fmla="*/ 0 w 280"/>
              <a:gd name="T7" fmla="*/ 2147483647 h 579"/>
              <a:gd name="T8" fmla="*/ 2147483647 w 280"/>
              <a:gd name="T9" fmla="*/ 2147483647 h 579"/>
              <a:gd name="T10" fmla="*/ 2147483647 w 280"/>
              <a:gd name="T11" fmla="*/ 2147483647 h 579"/>
              <a:gd name="T12" fmla="*/ 2147483647 w 280"/>
              <a:gd name="T13" fmla="*/ 0 h 579"/>
              <a:gd name="T14" fmla="*/ 2147483647 w 280"/>
              <a:gd name="T15" fmla="*/ 2147483647 h 579"/>
              <a:gd name="T16" fmla="*/ 2147483647 w 280"/>
              <a:gd name="T17" fmla="*/ 2147483647 h 579"/>
              <a:gd name="T18" fmla="*/ 2147483647 w 280"/>
              <a:gd name="T19" fmla="*/ 2147483647 h 579"/>
              <a:gd name="T20" fmla="*/ 2147483647 w 280"/>
              <a:gd name="T21" fmla="*/ 2147483647 h 579"/>
              <a:gd name="T22" fmla="*/ 2147483647 w 280"/>
              <a:gd name="T23" fmla="*/ 2147483647 h 579"/>
              <a:gd name="T24" fmla="*/ 2147483647 w 280"/>
              <a:gd name="T25" fmla="*/ 2147483647 h 579"/>
              <a:gd name="T26" fmla="*/ 2147483647 w 280"/>
              <a:gd name="T27" fmla="*/ 2147483647 h 579"/>
              <a:gd name="T28" fmla="*/ 2147483647 w 280"/>
              <a:gd name="T29" fmla="*/ 2147483647 h 5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0"/>
              <a:gd name="T46" fmla="*/ 0 h 579"/>
              <a:gd name="T47" fmla="*/ 280 w 280"/>
              <a:gd name="T48" fmla="*/ 579 h 5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0" h="579">
                <a:moveTo>
                  <a:pt x="39" y="573"/>
                </a:moveTo>
                <a:cubicBezTo>
                  <a:pt x="36" y="550"/>
                  <a:pt x="30" y="532"/>
                  <a:pt x="24" y="510"/>
                </a:cubicBezTo>
                <a:cubicBezTo>
                  <a:pt x="22" y="502"/>
                  <a:pt x="18" y="486"/>
                  <a:pt x="18" y="486"/>
                </a:cubicBezTo>
                <a:cubicBezTo>
                  <a:pt x="15" y="405"/>
                  <a:pt x="6" y="326"/>
                  <a:pt x="0" y="246"/>
                </a:cubicBezTo>
                <a:cubicBezTo>
                  <a:pt x="1" y="213"/>
                  <a:pt x="1" y="180"/>
                  <a:pt x="3" y="147"/>
                </a:cubicBezTo>
                <a:cubicBezTo>
                  <a:pt x="5" y="122"/>
                  <a:pt x="13" y="97"/>
                  <a:pt x="15" y="72"/>
                </a:cubicBezTo>
                <a:cubicBezTo>
                  <a:pt x="18" y="41"/>
                  <a:pt x="15" y="11"/>
                  <a:pt x="48" y="0"/>
                </a:cubicBezTo>
                <a:cubicBezTo>
                  <a:pt x="111" y="1"/>
                  <a:pt x="174" y="0"/>
                  <a:pt x="237" y="3"/>
                </a:cubicBezTo>
                <a:cubicBezTo>
                  <a:pt x="258" y="4"/>
                  <a:pt x="265" y="49"/>
                  <a:pt x="267" y="63"/>
                </a:cubicBezTo>
                <a:cubicBezTo>
                  <a:pt x="269" y="77"/>
                  <a:pt x="273" y="105"/>
                  <a:pt x="273" y="105"/>
                </a:cubicBezTo>
                <a:cubicBezTo>
                  <a:pt x="272" y="219"/>
                  <a:pt x="280" y="345"/>
                  <a:pt x="261" y="462"/>
                </a:cubicBezTo>
                <a:cubicBezTo>
                  <a:pt x="256" y="491"/>
                  <a:pt x="257" y="541"/>
                  <a:pt x="234" y="564"/>
                </a:cubicBezTo>
                <a:cubicBezTo>
                  <a:pt x="222" y="576"/>
                  <a:pt x="186" y="579"/>
                  <a:pt x="186" y="579"/>
                </a:cubicBezTo>
                <a:cubicBezTo>
                  <a:pt x="155" y="578"/>
                  <a:pt x="124" y="578"/>
                  <a:pt x="93" y="576"/>
                </a:cubicBezTo>
                <a:cubicBezTo>
                  <a:pt x="79" y="575"/>
                  <a:pt x="30" y="547"/>
                  <a:pt x="39" y="573"/>
                </a:cubicBezTo>
                <a:close/>
              </a:path>
            </a:pathLst>
          </a:custGeom>
          <a:solidFill>
            <a:schemeClr val="bg1"/>
          </a:solidFill>
          <a:ln w="9525">
            <a:solidFill>
              <a:schemeClr val="tx1"/>
            </a:solidFill>
            <a:round/>
            <a:headEnd/>
            <a:tailEnd/>
          </a:ln>
        </p:spPr>
        <p:txBody>
          <a:bodyPr/>
          <a:lstStyle/>
          <a:p>
            <a:endParaRPr lang="en-US"/>
          </a:p>
        </p:txBody>
      </p:sp>
      <p:sp>
        <p:nvSpPr>
          <p:cNvPr id="18454" name="Freeform 40"/>
          <p:cNvSpPr>
            <a:spLocks/>
          </p:cNvSpPr>
          <p:nvPr/>
        </p:nvSpPr>
        <p:spPr bwMode="auto">
          <a:xfrm>
            <a:off x="7670800" y="3614738"/>
            <a:ext cx="554038" cy="647700"/>
          </a:xfrm>
          <a:custGeom>
            <a:avLst/>
            <a:gdLst>
              <a:gd name="T0" fmla="*/ 2147483647 w 304"/>
              <a:gd name="T1" fmla="*/ 2147483647 h 567"/>
              <a:gd name="T2" fmla="*/ 2147483647 w 304"/>
              <a:gd name="T3" fmla="*/ 2147483647 h 567"/>
              <a:gd name="T4" fmla="*/ 2147483647 w 304"/>
              <a:gd name="T5" fmla="*/ 2147483647 h 567"/>
              <a:gd name="T6" fmla="*/ 2147483647 w 304"/>
              <a:gd name="T7" fmla="*/ 2147483647 h 567"/>
              <a:gd name="T8" fmla="*/ 2147483647 w 304"/>
              <a:gd name="T9" fmla="*/ 0 h 567"/>
              <a:gd name="T10" fmla="*/ 2147483647 w 304"/>
              <a:gd name="T11" fmla="*/ 2147483647 h 567"/>
              <a:gd name="T12" fmla="*/ 2147483647 w 304"/>
              <a:gd name="T13" fmla="*/ 2147483647 h 567"/>
              <a:gd name="T14" fmla="*/ 2147483647 w 304"/>
              <a:gd name="T15" fmla="*/ 2147483647 h 567"/>
              <a:gd name="T16" fmla="*/ 2147483647 w 304"/>
              <a:gd name="T17" fmla="*/ 2147483647 h 567"/>
              <a:gd name="T18" fmla="*/ 2147483647 w 304"/>
              <a:gd name="T19" fmla="*/ 2147483647 h 567"/>
              <a:gd name="T20" fmla="*/ 2147483647 w 304"/>
              <a:gd name="T21" fmla="*/ 2147483647 h 567"/>
              <a:gd name="T22" fmla="*/ 2147483647 w 304"/>
              <a:gd name="T23" fmla="*/ 2147483647 h 567"/>
              <a:gd name="T24" fmla="*/ 2147483647 w 304"/>
              <a:gd name="T25" fmla="*/ 2147483647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567"/>
              <a:gd name="T41" fmla="*/ 304 w 304"/>
              <a:gd name="T42" fmla="*/ 567 h 5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567">
                <a:moveTo>
                  <a:pt x="64" y="552"/>
                </a:moveTo>
                <a:cubicBezTo>
                  <a:pt x="53" y="545"/>
                  <a:pt x="47" y="532"/>
                  <a:pt x="43" y="519"/>
                </a:cubicBezTo>
                <a:cubicBezTo>
                  <a:pt x="33" y="427"/>
                  <a:pt x="16" y="338"/>
                  <a:pt x="10" y="246"/>
                </a:cubicBezTo>
                <a:cubicBezTo>
                  <a:pt x="12" y="119"/>
                  <a:pt x="0" y="102"/>
                  <a:pt x="28" y="18"/>
                </a:cubicBezTo>
                <a:cubicBezTo>
                  <a:pt x="32" y="6"/>
                  <a:pt x="76" y="2"/>
                  <a:pt x="85" y="0"/>
                </a:cubicBezTo>
                <a:cubicBezTo>
                  <a:pt x="143" y="2"/>
                  <a:pt x="201" y="2"/>
                  <a:pt x="259" y="6"/>
                </a:cubicBezTo>
                <a:cubicBezTo>
                  <a:pt x="295" y="8"/>
                  <a:pt x="302" y="99"/>
                  <a:pt x="304" y="120"/>
                </a:cubicBezTo>
                <a:cubicBezTo>
                  <a:pt x="303" y="162"/>
                  <a:pt x="303" y="204"/>
                  <a:pt x="301" y="246"/>
                </a:cubicBezTo>
                <a:cubicBezTo>
                  <a:pt x="298" y="317"/>
                  <a:pt x="273" y="389"/>
                  <a:pt x="262" y="459"/>
                </a:cubicBezTo>
                <a:cubicBezTo>
                  <a:pt x="258" y="488"/>
                  <a:pt x="251" y="531"/>
                  <a:pt x="238" y="558"/>
                </a:cubicBezTo>
                <a:cubicBezTo>
                  <a:pt x="235" y="565"/>
                  <a:pt x="219" y="566"/>
                  <a:pt x="214" y="567"/>
                </a:cubicBezTo>
                <a:cubicBezTo>
                  <a:pt x="160" y="565"/>
                  <a:pt x="143" y="565"/>
                  <a:pt x="100" y="558"/>
                </a:cubicBezTo>
                <a:cubicBezTo>
                  <a:pt x="96" y="557"/>
                  <a:pt x="39" y="552"/>
                  <a:pt x="64" y="552"/>
                </a:cubicBezTo>
                <a:close/>
              </a:path>
            </a:pathLst>
          </a:custGeom>
          <a:solidFill>
            <a:schemeClr val="bg1"/>
          </a:solidFill>
          <a:ln w="9525">
            <a:solidFill>
              <a:schemeClr val="tx1"/>
            </a:solidFill>
            <a:round/>
            <a:headEnd/>
            <a:tailEnd/>
          </a:ln>
        </p:spPr>
        <p:txBody>
          <a:bodyPr/>
          <a:lstStyle/>
          <a:p>
            <a:endParaRPr lang="en-US"/>
          </a:p>
        </p:txBody>
      </p:sp>
      <p:sp>
        <p:nvSpPr>
          <p:cNvPr id="18455" name="Freeform 41"/>
          <p:cNvSpPr>
            <a:spLocks/>
          </p:cNvSpPr>
          <p:nvPr/>
        </p:nvSpPr>
        <p:spPr bwMode="auto">
          <a:xfrm>
            <a:off x="8066088" y="3690938"/>
            <a:ext cx="606425" cy="571500"/>
          </a:xfrm>
          <a:custGeom>
            <a:avLst/>
            <a:gdLst>
              <a:gd name="T0" fmla="*/ 2147483647 w 382"/>
              <a:gd name="T1" fmla="*/ 2147483647 h 588"/>
              <a:gd name="T2" fmla="*/ 2147483647 w 382"/>
              <a:gd name="T3" fmla="*/ 2147483647 h 588"/>
              <a:gd name="T4" fmla="*/ 2147483647 w 382"/>
              <a:gd name="T5" fmla="*/ 0 h 588"/>
              <a:gd name="T6" fmla="*/ 2147483647 w 382"/>
              <a:gd name="T7" fmla="*/ 2147483647 h 588"/>
              <a:gd name="T8" fmla="*/ 2147483647 w 382"/>
              <a:gd name="T9" fmla="*/ 2147483647 h 588"/>
              <a:gd name="T10" fmla="*/ 2147483647 w 382"/>
              <a:gd name="T11" fmla="*/ 2147483647 h 588"/>
              <a:gd name="T12" fmla="*/ 2147483647 w 382"/>
              <a:gd name="T13" fmla="*/ 2147483647 h 588"/>
              <a:gd name="T14" fmla="*/ 2147483647 w 382"/>
              <a:gd name="T15" fmla="*/ 2147483647 h 588"/>
              <a:gd name="T16" fmla="*/ 2147483647 w 382"/>
              <a:gd name="T17" fmla="*/ 2147483647 h 588"/>
              <a:gd name="T18" fmla="*/ 2147483647 w 382"/>
              <a:gd name="T19" fmla="*/ 2147483647 h 588"/>
              <a:gd name="T20" fmla="*/ 2147483647 w 382"/>
              <a:gd name="T21" fmla="*/ 2147483647 h 588"/>
              <a:gd name="T22" fmla="*/ 2147483647 w 382"/>
              <a:gd name="T23" fmla="*/ 2147483647 h 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2"/>
              <a:gd name="T37" fmla="*/ 0 h 588"/>
              <a:gd name="T38" fmla="*/ 382 w 382"/>
              <a:gd name="T39" fmla="*/ 588 h 5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2" h="588">
                <a:moveTo>
                  <a:pt x="109" y="573"/>
                </a:moveTo>
                <a:cubicBezTo>
                  <a:pt x="107" y="515"/>
                  <a:pt x="102" y="467"/>
                  <a:pt x="97" y="411"/>
                </a:cubicBezTo>
                <a:cubicBezTo>
                  <a:pt x="98" y="232"/>
                  <a:pt x="0" y="12"/>
                  <a:pt x="193" y="0"/>
                </a:cubicBezTo>
                <a:cubicBezTo>
                  <a:pt x="244" y="2"/>
                  <a:pt x="288" y="3"/>
                  <a:pt x="337" y="9"/>
                </a:cubicBezTo>
                <a:cubicBezTo>
                  <a:pt x="349" y="21"/>
                  <a:pt x="364" y="22"/>
                  <a:pt x="373" y="36"/>
                </a:cubicBezTo>
                <a:cubicBezTo>
                  <a:pt x="376" y="46"/>
                  <a:pt x="382" y="66"/>
                  <a:pt x="382" y="66"/>
                </a:cubicBezTo>
                <a:cubicBezTo>
                  <a:pt x="381" y="100"/>
                  <a:pt x="381" y="134"/>
                  <a:pt x="379" y="168"/>
                </a:cubicBezTo>
                <a:cubicBezTo>
                  <a:pt x="374" y="267"/>
                  <a:pt x="362" y="368"/>
                  <a:pt x="331" y="462"/>
                </a:cubicBezTo>
                <a:cubicBezTo>
                  <a:pt x="324" y="484"/>
                  <a:pt x="309" y="558"/>
                  <a:pt x="286" y="570"/>
                </a:cubicBezTo>
                <a:cubicBezTo>
                  <a:pt x="257" y="584"/>
                  <a:pt x="235" y="585"/>
                  <a:pt x="202" y="588"/>
                </a:cubicBezTo>
                <a:cubicBezTo>
                  <a:pt x="177" y="587"/>
                  <a:pt x="152" y="587"/>
                  <a:pt x="127" y="582"/>
                </a:cubicBezTo>
                <a:cubicBezTo>
                  <a:pt x="118" y="580"/>
                  <a:pt x="77" y="573"/>
                  <a:pt x="109" y="573"/>
                </a:cubicBezTo>
                <a:close/>
              </a:path>
            </a:pathLst>
          </a:custGeom>
          <a:solidFill>
            <a:schemeClr val="bg1"/>
          </a:solidFill>
          <a:ln w="9525">
            <a:solidFill>
              <a:schemeClr val="tx1"/>
            </a:solidFill>
            <a:round/>
            <a:headEnd/>
            <a:tailEnd/>
          </a:ln>
        </p:spPr>
        <p:txBody>
          <a:bodyPr/>
          <a:lstStyle/>
          <a:p>
            <a:endParaRPr lang="en-US"/>
          </a:p>
        </p:txBody>
      </p:sp>
      <p:sp>
        <p:nvSpPr>
          <p:cNvPr id="18456" name="Freeform 47"/>
          <p:cNvSpPr>
            <a:spLocks/>
          </p:cNvSpPr>
          <p:nvPr/>
        </p:nvSpPr>
        <p:spPr bwMode="auto">
          <a:xfrm>
            <a:off x="7743825" y="4224338"/>
            <a:ext cx="61913" cy="238125"/>
          </a:xfrm>
          <a:custGeom>
            <a:avLst/>
            <a:gdLst>
              <a:gd name="T0" fmla="*/ 0 w 39"/>
              <a:gd name="T1" fmla="*/ 0 h 150"/>
              <a:gd name="T2" fmla="*/ 2147483647 w 39"/>
              <a:gd name="T3" fmla="*/ 2147483647 h 150"/>
              <a:gd name="T4" fmla="*/ 2147483647 w 39"/>
              <a:gd name="T5" fmla="*/ 2147483647 h 150"/>
              <a:gd name="T6" fmla="*/ 0 w 39"/>
              <a:gd name="T7" fmla="*/ 2147483647 h 150"/>
              <a:gd name="T8" fmla="*/ 0 60000 65536"/>
              <a:gd name="T9" fmla="*/ 0 60000 65536"/>
              <a:gd name="T10" fmla="*/ 0 60000 65536"/>
              <a:gd name="T11" fmla="*/ 0 60000 65536"/>
              <a:gd name="T12" fmla="*/ 0 w 39"/>
              <a:gd name="T13" fmla="*/ 0 h 150"/>
              <a:gd name="T14" fmla="*/ 39 w 39"/>
              <a:gd name="T15" fmla="*/ 150 h 150"/>
            </a:gdLst>
            <a:ahLst/>
            <a:cxnLst>
              <a:cxn ang="T8">
                <a:pos x="T0" y="T1"/>
              </a:cxn>
              <a:cxn ang="T9">
                <a:pos x="T2" y="T3"/>
              </a:cxn>
              <a:cxn ang="T10">
                <a:pos x="T4" y="T5"/>
              </a:cxn>
              <a:cxn ang="T11">
                <a:pos x="T6" y="T7"/>
              </a:cxn>
            </a:cxnLst>
            <a:rect l="T12" t="T13" r="T14" b="T15"/>
            <a:pathLst>
              <a:path w="39" h="150">
                <a:moveTo>
                  <a:pt x="0" y="0"/>
                </a:moveTo>
                <a:cubicBezTo>
                  <a:pt x="22" y="4"/>
                  <a:pt x="32" y="15"/>
                  <a:pt x="39" y="36"/>
                </a:cubicBezTo>
                <a:cubicBezTo>
                  <a:pt x="34" y="63"/>
                  <a:pt x="35" y="94"/>
                  <a:pt x="30" y="120"/>
                </a:cubicBezTo>
                <a:cubicBezTo>
                  <a:pt x="28" y="130"/>
                  <a:pt x="7" y="143"/>
                  <a:pt x="0" y="150"/>
                </a:cubicBezTo>
              </a:path>
            </a:pathLst>
          </a:custGeom>
          <a:solidFill>
            <a:srgbClr val="FFDC95"/>
          </a:solidFill>
          <a:ln w="9525">
            <a:noFill/>
            <a:round/>
            <a:headEnd/>
            <a:tailEnd/>
          </a:ln>
        </p:spPr>
        <p:txBody>
          <a:bodyPr/>
          <a:lstStyle/>
          <a:p>
            <a:endParaRPr lang="en-US"/>
          </a:p>
        </p:txBody>
      </p:sp>
      <p:sp>
        <p:nvSpPr>
          <p:cNvPr id="18457" name="Freeform 48"/>
          <p:cNvSpPr>
            <a:spLocks/>
          </p:cNvSpPr>
          <p:nvPr/>
        </p:nvSpPr>
        <p:spPr bwMode="auto">
          <a:xfrm>
            <a:off x="8039100" y="4262438"/>
            <a:ext cx="66675" cy="185737"/>
          </a:xfrm>
          <a:custGeom>
            <a:avLst/>
            <a:gdLst>
              <a:gd name="T0" fmla="*/ 2147483647 w 42"/>
              <a:gd name="T1" fmla="*/ 0 h 117"/>
              <a:gd name="T2" fmla="*/ 2147483647 w 42"/>
              <a:gd name="T3" fmla="*/ 2147483647 h 117"/>
              <a:gd name="T4" fmla="*/ 2147483647 w 42"/>
              <a:gd name="T5" fmla="*/ 2147483647 h 117"/>
              <a:gd name="T6" fmla="*/ 2147483647 w 42"/>
              <a:gd name="T7" fmla="*/ 2147483647 h 117"/>
              <a:gd name="T8" fmla="*/ 2147483647 w 42"/>
              <a:gd name="T9" fmla="*/ 2147483647 h 117"/>
              <a:gd name="T10" fmla="*/ 0 60000 65536"/>
              <a:gd name="T11" fmla="*/ 0 60000 65536"/>
              <a:gd name="T12" fmla="*/ 0 60000 65536"/>
              <a:gd name="T13" fmla="*/ 0 60000 65536"/>
              <a:gd name="T14" fmla="*/ 0 60000 65536"/>
              <a:gd name="T15" fmla="*/ 0 w 42"/>
              <a:gd name="T16" fmla="*/ 0 h 117"/>
              <a:gd name="T17" fmla="*/ 42 w 42"/>
              <a:gd name="T18" fmla="*/ 117 h 117"/>
            </a:gdLst>
            <a:ahLst/>
            <a:cxnLst>
              <a:cxn ang="T10">
                <a:pos x="T0" y="T1"/>
              </a:cxn>
              <a:cxn ang="T11">
                <a:pos x="T2" y="T3"/>
              </a:cxn>
              <a:cxn ang="T12">
                <a:pos x="T4" y="T5"/>
              </a:cxn>
              <a:cxn ang="T13">
                <a:pos x="T6" y="T7"/>
              </a:cxn>
              <a:cxn ang="T14">
                <a:pos x="T8" y="T9"/>
              </a:cxn>
            </a:cxnLst>
            <a:rect l="T15" t="T16" r="T17" b="T18"/>
            <a:pathLst>
              <a:path w="42" h="117">
                <a:moveTo>
                  <a:pt x="33" y="0"/>
                </a:moveTo>
                <a:cubicBezTo>
                  <a:pt x="22" y="4"/>
                  <a:pt x="23" y="2"/>
                  <a:pt x="15" y="12"/>
                </a:cubicBezTo>
                <a:cubicBezTo>
                  <a:pt x="11" y="18"/>
                  <a:pt x="3" y="30"/>
                  <a:pt x="3" y="30"/>
                </a:cubicBezTo>
                <a:cubicBezTo>
                  <a:pt x="4" y="52"/>
                  <a:pt x="0" y="75"/>
                  <a:pt x="6" y="96"/>
                </a:cubicBezTo>
                <a:cubicBezTo>
                  <a:pt x="10" y="109"/>
                  <a:pt x="42" y="117"/>
                  <a:pt x="42" y="117"/>
                </a:cubicBezTo>
              </a:path>
            </a:pathLst>
          </a:custGeom>
          <a:solidFill>
            <a:srgbClr val="FFDC95"/>
          </a:solidFill>
          <a:ln w="9525">
            <a:noFill/>
            <a:round/>
            <a:headEnd/>
            <a:tailEnd/>
          </a:ln>
        </p:spPr>
        <p:txBody>
          <a:bodyPr/>
          <a:lstStyle/>
          <a:p>
            <a:endParaRPr lang="en-US"/>
          </a:p>
        </p:txBody>
      </p:sp>
      <p:sp>
        <p:nvSpPr>
          <p:cNvPr id="18458" name="Freeform 49"/>
          <p:cNvSpPr>
            <a:spLocks/>
          </p:cNvSpPr>
          <p:nvPr/>
        </p:nvSpPr>
        <p:spPr bwMode="auto">
          <a:xfrm>
            <a:off x="8191500" y="4233863"/>
            <a:ext cx="77788" cy="257175"/>
          </a:xfrm>
          <a:custGeom>
            <a:avLst/>
            <a:gdLst>
              <a:gd name="T0" fmla="*/ 2147483647 w 49"/>
              <a:gd name="T1" fmla="*/ 0 h 162"/>
              <a:gd name="T2" fmla="*/ 2147483647 w 49"/>
              <a:gd name="T3" fmla="*/ 2147483647 h 162"/>
              <a:gd name="T4" fmla="*/ 2147483647 w 49"/>
              <a:gd name="T5" fmla="*/ 2147483647 h 162"/>
              <a:gd name="T6" fmla="*/ 0 w 49"/>
              <a:gd name="T7" fmla="*/ 2147483647 h 162"/>
              <a:gd name="T8" fmla="*/ 0 60000 65536"/>
              <a:gd name="T9" fmla="*/ 0 60000 65536"/>
              <a:gd name="T10" fmla="*/ 0 60000 65536"/>
              <a:gd name="T11" fmla="*/ 0 60000 65536"/>
              <a:gd name="T12" fmla="*/ 0 w 49"/>
              <a:gd name="T13" fmla="*/ 0 h 162"/>
              <a:gd name="T14" fmla="*/ 49 w 49"/>
              <a:gd name="T15" fmla="*/ 162 h 162"/>
            </a:gdLst>
            <a:ahLst/>
            <a:cxnLst>
              <a:cxn ang="T8">
                <a:pos x="T0" y="T1"/>
              </a:cxn>
              <a:cxn ang="T9">
                <a:pos x="T2" y="T3"/>
              </a:cxn>
              <a:cxn ang="T10">
                <a:pos x="T4" y="T5"/>
              </a:cxn>
              <a:cxn ang="T11">
                <a:pos x="T6" y="T7"/>
              </a:cxn>
            </a:cxnLst>
            <a:rect l="T12" t="T13" r="T14" b="T15"/>
            <a:pathLst>
              <a:path w="49" h="162">
                <a:moveTo>
                  <a:pt x="3" y="0"/>
                </a:moveTo>
                <a:cubicBezTo>
                  <a:pt x="21" y="4"/>
                  <a:pt x="25" y="2"/>
                  <a:pt x="33" y="18"/>
                </a:cubicBezTo>
                <a:cubicBezTo>
                  <a:pt x="34" y="23"/>
                  <a:pt x="36" y="28"/>
                  <a:pt x="36" y="33"/>
                </a:cubicBezTo>
                <a:cubicBezTo>
                  <a:pt x="36" y="145"/>
                  <a:pt x="49" y="113"/>
                  <a:pt x="0" y="162"/>
                </a:cubicBezTo>
              </a:path>
            </a:pathLst>
          </a:custGeom>
          <a:solidFill>
            <a:srgbClr val="FFDC95"/>
          </a:solidFill>
          <a:ln w="9525">
            <a:noFill/>
            <a:round/>
            <a:headEnd/>
            <a:tailEnd/>
          </a:ln>
        </p:spPr>
        <p:txBody>
          <a:bodyPr/>
          <a:lstStyle/>
          <a:p>
            <a:endParaRPr lang="en-US"/>
          </a:p>
        </p:txBody>
      </p:sp>
      <p:sp>
        <p:nvSpPr>
          <p:cNvPr id="18459" name="Freeform 50"/>
          <p:cNvSpPr>
            <a:spLocks/>
          </p:cNvSpPr>
          <p:nvPr/>
        </p:nvSpPr>
        <p:spPr bwMode="auto">
          <a:xfrm>
            <a:off x="8478838" y="4233863"/>
            <a:ext cx="74612" cy="214312"/>
          </a:xfrm>
          <a:custGeom>
            <a:avLst/>
            <a:gdLst>
              <a:gd name="T0" fmla="*/ 2147483647 w 47"/>
              <a:gd name="T1" fmla="*/ 0 h 135"/>
              <a:gd name="T2" fmla="*/ 2147483647 w 47"/>
              <a:gd name="T3" fmla="*/ 2147483647 h 135"/>
              <a:gd name="T4" fmla="*/ 2147483647 w 47"/>
              <a:gd name="T5" fmla="*/ 2147483647 h 135"/>
              <a:gd name="T6" fmla="*/ 2147483647 w 47"/>
              <a:gd name="T7" fmla="*/ 2147483647 h 135"/>
              <a:gd name="T8" fmla="*/ 0 60000 65536"/>
              <a:gd name="T9" fmla="*/ 0 60000 65536"/>
              <a:gd name="T10" fmla="*/ 0 60000 65536"/>
              <a:gd name="T11" fmla="*/ 0 60000 65536"/>
              <a:gd name="T12" fmla="*/ 0 w 47"/>
              <a:gd name="T13" fmla="*/ 0 h 135"/>
              <a:gd name="T14" fmla="*/ 47 w 47"/>
              <a:gd name="T15" fmla="*/ 135 h 135"/>
            </a:gdLst>
            <a:ahLst/>
            <a:cxnLst>
              <a:cxn ang="T8">
                <a:pos x="T0" y="T1"/>
              </a:cxn>
              <a:cxn ang="T9">
                <a:pos x="T2" y="T3"/>
              </a:cxn>
              <a:cxn ang="T10">
                <a:pos x="T4" y="T5"/>
              </a:cxn>
              <a:cxn ang="T11">
                <a:pos x="T6" y="T7"/>
              </a:cxn>
            </a:cxnLst>
            <a:rect l="T12" t="T13" r="T14" b="T15"/>
            <a:pathLst>
              <a:path w="47" h="135">
                <a:moveTo>
                  <a:pt x="35" y="0"/>
                </a:moveTo>
                <a:cubicBezTo>
                  <a:pt x="15" y="20"/>
                  <a:pt x="20" y="10"/>
                  <a:pt x="14" y="27"/>
                </a:cubicBezTo>
                <a:cubicBezTo>
                  <a:pt x="12" y="50"/>
                  <a:pt x="0" y="93"/>
                  <a:pt x="23" y="108"/>
                </a:cubicBezTo>
                <a:cubicBezTo>
                  <a:pt x="35" y="127"/>
                  <a:pt x="34" y="122"/>
                  <a:pt x="47" y="135"/>
                </a:cubicBezTo>
              </a:path>
            </a:pathLst>
          </a:custGeom>
          <a:solidFill>
            <a:srgbClr val="FFDC95"/>
          </a:solidFill>
          <a:ln w="9525">
            <a:noFill/>
            <a:round/>
            <a:headEnd/>
            <a:tailEnd/>
          </a:ln>
        </p:spPr>
        <p:txBody>
          <a:bodyPr/>
          <a:lstStyle/>
          <a:p>
            <a:endParaRPr lang="en-US"/>
          </a:p>
        </p:txBody>
      </p:sp>
      <p:sp>
        <p:nvSpPr>
          <p:cNvPr id="18460" name="Freeform 54"/>
          <p:cNvSpPr>
            <a:spLocks/>
          </p:cNvSpPr>
          <p:nvPr/>
        </p:nvSpPr>
        <p:spPr bwMode="auto">
          <a:xfrm>
            <a:off x="7753350" y="4238625"/>
            <a:ext cx="61913" cy="214313"/>
          </a:xfrm>
          <a:custGeom>
            <a:avLst/>
            <a:gdLst>
              <a:gd name="T0" fmla="*/ 2147483647 w 39"/>
              <a:gd name="T1" fmla="*/ 0 h 135"/>
              <a:gd name="T2" fmla="*/ 2147483647 w 39"/>
              <a:gd name="T3" fmla="*/ 2147483647 h 135"/>
              <a:gd name="T4" fmla="*/ 2147483647 w 39"/>
              <a:gd name="T5" fmla="*/ 2147483647 h 135"/>
              <a:gd name="T6" fmla="*/ 2147483647 w 39"/>
              <a:gd name="T7" fmla="*/ 2147483647 h 135"/>
              <a:gd name="T8" fmla="*/ 2147483647 w 39"/>
              <a:gd name="T9" fmla="*/ 2147483647 h 135"/>
              <a:gd name="T10" fmla="*/ 0 w 39"/>
              <a:gd name="T11" fmla="*/ 2147483647 h 135"/>
              <a:gd name="T12" fmla="*/ 0 60000 65536"/>
              <a:gd name="T13" fmla="*/ 0 60000 65536"/>
              <a:gd name="T14" fmla="*/ 0 60000 65536"/>
              <a:gd name="T15" fmla="*/ 0 60000 65536"/>
              <a:gd name="T16" fmla="*/ 0 60000 65536"/>
              <a:gd name="T17" fmla="*/ 0 60000 65536"/>
              <a:gd name="T18" fmla="*/ 0 w 39"/>
              <a:gd name="T19" fmla="*/ 0 h 135"/>
              <a:gd name="T20" fmla="*/ 39 w 39"/>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39" h="135">
                <a:moveTo>
                  <a:pt x="18" y="0"/>
                </a:moveTo>
                <a:cubicBezTo>
                  <a:pt x="24" y="6"/>
                  <a:pt x="30" y="10"/>
                  <a:pt x="33" y="18"/>
                </a:cubicBezTo>
                <a:cubicBezTo>
                  <a:pt x="36" y="24"/>
                  <a:pt x="39" y="36"/>
                  <a:pt x="39" y="36"/>
                </a:cubicBezTo>
                <a:cubicBezTo>
                  <a:pt x="31" y="59"/>
                  <a:pt x="31" y="78"/>
                  <a:pt x="27" y="102"/>
                </a:cubicBezTo>
                <a:cubicBezTo>
                  <a:pt x="26" y="108"/>
                  <a:pt x="26" y="116"/>
                  <a:pt x="21" y="120"/>
                </a:cubicBezTo>
                <a:cubicBezTo>
                  <a:pt x="2" y="133"/>
                  <a:pt x="8" y="127"/>
                  <a:pt x="0" y="135"/>
                </a:cubicBezTo>
              </a:path>
            </a:pathLst>
          </a:custGeom>
          <a:noFill/>
          <a:ln w="28575">
            <a:solidFill>
              <a:schemeClr val="tx1"/>
            </a:solidFill>
            <a:round/>
            <a:headEnd/>
            <a:tailEnd/>
          </a:ln>
        </p:spPr>
        <p:txBody>
          <a:bodyPr/>
          <a:lstStyle/>
          <a:p>
            <a:endParaRPr lang="en-US"/>
          </a:p>
        </p:txBody>
      </p:sp>
      <p:sp>
        <p:nvSpPr>
          <p:cNvPr id="18461" name="Freeform 55"/>
          <p:cNvSpPr>
            <a:spLocks/>
          </p:cNvSpPr>
          <p:nvPr/>
        </p:nvSpPr>
        <p:spPr bwMode="auto">
          <a:xfrm>
            <a:off x="8039100" y="4257675"/>
            <a:ext cx="47625" cy="185738"/>
          </a:xfrm>
          <a:custGeom>
            <a:avLst/>
            <a:gdLst>
              <a:gd name="T0" fmla="*/ 2147483647 w 30"/>
              <a:gd name="T1" fmla="*/ 0 h 117"/>
              <a:gd name="T2" fmla="*/ 2147483647 w 30"/>
              <a:gd name="T3" fmla="*/ 2147483647 h 117"/>
              <a:gd name="T4" fmla="*/ 2147483647 w 30"/>
              <a:gd name="T5" fmla="*/ 2147483647 h 117"/>
              <a:gd name="T6" fmla="*/ 2147483647 w 30"/>
              <a:gd name="T7" fmla="*/ 2147483647 h 117"/>
              <a:gd name="T8" fmla="*/ 2147483647 w 30"/>
              <a:gd name="T9" fmla="*/ 2147483647 h 117"/>
              <a:gd name="T10" fmla="*/ 0 60000 65536"/>
              <a:gd name="T11" fmla="*/ 0 60000 65536"/>
              <a:gd name="T12" fmla="*/ 0 60000 65536"/>
              <a:gd name="T13" fmla="*/ 0 60000 65536"/>
              <a:gd name="T14" fmla="*/ 0 60000 65536"/>
              <a:gd name="T15" fmla="*/ 0 w 30"/>
              <a:gd name="T16" fmla="*/ 0 h 117"/>
              <a:gd name="T17" fmla="*/ 30 w 30"/>
              <a:gd name="T18" fmla="*/ 117 h 117"/>
            </a:gdLst>
            <a:ahLst/>
            <a:cxnLst>
              <a:cxn ang="T10">
                <a:pos x="T0" y="T1"/>
              </a:cxn>
              <a:cxn ang="T11">
                <a:pos x="T2" y="T3"/>
              </a:cxn>
              <a:cxn ang="T12">
                <a:pos x="T4" y="T5"/>
              </a:cxn>
              <a:cxn ang="T13">
                <a:pos x="T6" y="T7"/>
              </a:cxn>
              <a:cxn ang="T14">
                <a:pos x="T8" y="T9"/>
              </a:cxn>
            </a:cxnLst>
            <a:rect l="T15" t="T16" r="T17" b="T18"/>
            <a:pathLst>
              <a:path w="30" h="117">
                <a:moveTo>
                  <a:pt x="30" y="0"/>
                </a:moveTo>
                <a:cubicBezTo>
                  <a:pt x="15" y="10"/>
                  <a:pt x="23" y="3"/>
                  <a:pt x="9" y="24"/>
                </a:cubicBezTo>
                <a:cubicBezTo>
                  <a:pt x="7" y="27"/>
                  <a:pt x="3" y="33"/>
                  <a:pt x="3" y="33"/>
                </a:cubicBezTo>
                <a:cubicBezTo>
                  <a:pt x="4" y="57"/>
                  <a:pt x="0" y="82"/>
                  <a:pt x="6" y="105"/>
                </a:cubicBezTo>
                <a:cubicBezTo>
                  <a:pt x="8" y="112"/>
                  <a:pt x="24" y="117"/>
                  <a:pt x="24" y="117"/>
                </a:cubicBezTo>
              </a:path>
            </a:pathLst>
          </a:custGeom>
          <a:noFill/>
          <a:ln w="28575">
            <a:solidFill>
              <a:schemeClr val="tx1"/>
            </a:solidFill>
            <a:round/>
            <a:headEnd/>
            <a:tailEnd/>
          </a:ln>
        </p:spPr>
        <p:txBody>
          <a:bodyPr/>
          <a:lstStyle/>
          <a:p>
            <a:endParaRPr lang="en-US"/>
          </a:p>
        </p:txBody>
      </p:sp>
      <p:sp>
        <p:nvSpPr>
          <p:cNvPr id="18462" name="Freeform 56"/>
          <p:cNvSpPr>
            <a:spLocks/>
          </p:cNvSpPr>
          <p:nvPr/>
        </p:nvSpPr>
        <p:spPr bwMode="auto">
          <a:xfrm>
            <a:off x="8220075" y="4252913"/>
            <a:ext cx="33338" cy="214312"/>
          </a:xfrm>
          <a:custGeom>
            <a:avLst/>
            <a:gdLst>
              <a:gd name="T0" fmla="*/ 2147483647 w 21"/>
              <a:gd name="T1" fmla="*/ 0 h 135"/>
              <a:gd name="T2" fmla="*/ 2147483647 w 21"/>
              <a:gd name="T3" fmla="*/ 2147483647 h 135"/>
              <a:gd name="T4" fmla="*/ 2147483647 w 21"/>
              <a:gd name="T5" fmla="*/ 2147483647 h 135"/>
              <a:gd name="T6" fmla="*/ 2147483647 w 21"/>
              <a:gd name="T7" fmla="*/ 2147483647 h 135"/>
              <a:gd name="T8" fmla="*/ 0 w 21"/>
              <a:gd name="T9" fmla="*/ 2147483647 h 135"/>
              <a:gd name="T10" fmla="*/ 0 60000 65536"/>
              <a:gd name="T11" fmla="*/ 0 60000 65536"/>
              <a:gd name="T12" fmla="*/ 0 60000 65536"/>
              <a:gd name="T13" fmla="*/ 0 60000 65536"/>
              <a:gd name="T14" fmla="*/ 0 60000 65536"/>
              <a:gd name="T15" fmla="*/ 0 w 21"/>
              <a:gd name="T16" fmla="*/ 0 h 135"/>
              <a:gd name="T17" fmla="*/ 21 w 21"/>
              <a:gd name="T18" fmla="*/ 135 h 135"/>
            </a:gdLst>
            <a:ahLst/>
            <a:cxnLst>
              <a:cxn ang="T10">
                <a:pos x="T0" y="T1"/>
              </a:cxn>
              <a:cxn ang="T11">
                <a:pos x="T2" y="T3"/>
              </a:cxn>
              <a:cxn ang="T12">
                <a:pos x="T4" y="T5"/>
              </a:cxn>
              <a:cxn ang="T13">
                <a:pos x="T6" y="T7"/>
              </a:cxn>
              <a:cxn ang="T14">
                <a:pos x="T8" y="T9"/>
              </a:cxn>
            </a:cxnLst>
            <a:rect l="T15" t="T16" r="T17" b="T18"/>
            <a:pathLst>
              <a:path w="21" h="135">
                <a:moveTo>
                  <a:pt x="6" y="0"/>
                </a:moveTo>
                <a:cubicBezTo>
                  <a:pt x="16" y="14"/>
                  <a:pt x="11" y="6"/>
                  <a:pt x="18" y="27"/>
                </a:cubicBezTo>
                <a:cubicBezTo>
                  <a:pt x="19" y="30"/>
                  <a:pt x="21" y="36"/>
                  <a:pt x="21" y="36"/>
                </a:cubicBezTo>
                <a:cubicBezTo>
                  <a:pt x="19" y="57"/>
                  <a:pt x="19" y="104"/>
                  <a:pt x="12" y="126"/>
                </a:cubicBezTo>
                <a:cubicBezTo>
                  <a:pt x="11" y="131"/>
                  <a:pt x="4" y="131"/>
                  <a:pt x="0" y="135"/>
                </a:cubicBezTo>
              </a:path>
            </a:pathLst>
          </a:custGeom>
          <a:noFill/>
          <a:ln w="28575">
            <a:solidFill>
              <a:schemeClr val="tx1"/>
            </a:solidFill>
            <a:round/>
            <a:headEnd/>
            <a:tailEnd/>
          </a:ln>
        </p:spPr>
        <p:txBody>
          <a:bodyPr/>
          <a:lstStyle/>
          <a:p>
            <a:endParaRPr lang="en-US"/>
          </a:p>
        </p:txBody>
      </p:sp>
      <p:sp>
        <p:nvSpPr>
          <p:cNvPr id="18463" name="Freeform 57"/>
          <p:cNvSpPr>
            <a:spLocks/>
          </p:cNvSpPr>
          <p:nvPr/>
        </p:nvSpPr>
        <p:spPr bwMode="auto">
          <a:xfrm>
            <a:off x="8482013" y="4238625"/>
            <a:ext cx="47625" cy="204788"/>
          </a:xfrm>
          <a:custGeom>
            <a:avLst/>
            <a:gdLst>
              <a:gd name="T0" fmla="*/ 2147483647 w 30"/>
              <a:gd name="T1" fmla="*/ 0 h 129"/>
              <a:gd name="T2" fmla="*/ 2147483647 w 30"/>
              <a:gd name="T3" fmla="*/ 2147483647 h 129"/>
              <a:gd name="T4" fmla="*/ 0 w 30"/>
              <a:gd name="T5" fmla="*/ 2147483647 h 129"/>
              <a:gd name="T6" fmla="*/ 2147483647 w 30"/>
              <a:gd name="T7" fmla="*/ 2147483647 h 129"/>
              <a:gd name="T8" fmla="*/ 2147483647 w 30"/>
              <a:gd name="T9" fmla="*/ 2147483647 h 129"/>
              <a:gd name="T10" fmla="*/ 0 60000 65536"/>
              <a:gd name="T11" fmla="*/ 0 60000 65536"/>
              <a:gd name="T12" fmla="*/ 0 60000 65536"/>
              <a:gd name="T13" fmla="*/ 0 60000 65536"/>
              <a:gd name="T14" fmla="*/ 0 60000 65536"/>
              <a:gd name="T15" fmla="*/ 0 w 30"/>
              <a:gd name="T16" fmla="*/ 0 h 129"/>
              <a:gd name="T17" fmla="*/ 30 w 30"/>
              <a:gd name="T18" fmla="*/ 129 h 129"/>
            </a:gdLst>
            <a:ahLst/>
            <a:cxnLst>
              <a:cxn ang="T10">
                <a:pos x="T0" y="T1"/>
              </a:cxn>
              <a:cxn ang="T11">
                <a:pos x="T2" y="T3"/>
              </a:cxn>
              <a:cxn ang="T12">
                <a:pos x="T4" y="T5"/>
              </a:cxn>
              <a:cxn ang="T13">
                <a:pos x="T6" y="T7"/>
              </a:cxn>
              <a:cxn ang="T14">
                <a:pos x="T8" y="T9"/>
              </a:cxn>
            </a:cxnLst>
            <a:rect l="T15" t="T16" r="T17" b="T18"/>
            <a:pathLst>
              <a:path w="30" h="129">
                <a:moveTo>
                  <a:pt x="27" y="0"/>
                </a:moveTo>
                <a:cubicBezTo>
                  <a:pt x="13" y="9"/>
                  <a:pt x="12" y="16"/>
                  <a:pt x="6" y="33"/>
                </a:cubicBezTo>
                <a:cubicBezTo>
                  <a:pt x="4" y="39"/>
                  <a:pt x="0" y="51"/>
                  <a:pt x="0" y="51"/>
                </a:cubicBezTo>
                <a:cubicBezTo>
                  <a:pt x="4" y="69"/>
                  <a:pt x="8" y="87"/>
                  <a:pt x="18" y="102"/>
                </a:cubicBezTo>
                <a:cubicBezTo>
                  <a:pt x="19" y="106"/>
                  <a:pt x="21" y="129"/>
                  <a:pt x="30" y="120"/>
                </a:cubicBezTo>
              </a:path>
            </a:pathLst>
          </a:custGeom>
          <a:noFill/>
          <a:ln w="28575">
            <a:solidFill>
              <a:schemeClr val="tx1"/>
            </a:solidFill>
            <a:round/>
            <a:headEnd/>
            <a:tailEnd/>
          </a:ln>
        </p:spPr>
        <p:txBody>
          <a:bodyPr/>
          <a:lstStyle/>
          <a:p>
            <a:endParaRPr lang="en-US"/>
          </a:p>
        </p:txBody>
      </p:sp>
      <p:sp>
        <p:nvSpPr>
          <p:cNvPr id="18464" name="Freeform 58"/>
          <p:cNvSpPr>
            <a:spLocks/>
          </p:cNvSpPr>
          <p:nvPr/>
        </p:nvSpPr>
        <p:spPr bwMode="auto">
          <a:xfrm>
            <a:off x="6629400" y="4572000"/>
            <a:ext cx="2120900" cy="547688"/>
          </a:xfrm>
          <a:custGeom>
            <a:avLst/>
            <a:gdLst>
              <a:gd name="T0" fmla="*/ 2147483647 w 1336"/>
              <a:gd name="T1" fmla="*/ 2147483647 h 345"/>
              <a:gd name="T2" fmla="*/ 2147483647 w 1336"/>
              <a:gd name="T3" fmla="*/ 2147483647 h 345"/>
              <a:gd name="T4" fmla="*/ 2147483647 w 1336"/>
              <a:gd name="T5" fmla="*/ 2147483647 h 345"/>
              <a:gd name="T6" fmla="*/ 2147483647 w 1336"/>
              <a:gd name="T7" fmla="*/ 2147483647 h 345"/>
              <a:gd name="T8" fmla="*/ 2147483647 w 1336"/>
              <a:gd name="T9" fmla="*/ 2147483647 h 345"/>
              <a:gd name="T10" fmla="*/ 2147483647 w 1336"/>
              <a:gd name="T11" fmla="*/ 2147483647 h 345"/>
              <a:gd name="T12" fmla="*/ 2147483647 w 1336"/>
              <a:gd name="T13" fmla="*/ 2147483647 h 345"/>
              <a:gd name="T14" fmla="*/ 2147483647 w 1336"/>
              <a:gd name="T15" fmla="*/ 2147483647 h 345"/>
              <a:gd name="T16" fmla="*/ 2147483647 w 1336"/>
              <a:gd name="T17" fmla="*/ 2147483647 h 345"/>
              <a:gd name="T18" fmla="*/ 2147483647 w 1336"/>
              <a:gd name="T19" fmla="*/ 2147483647 h 345"/>
              <a:gd name="T20" fmla="*/ 2147483647 w 1336"/>
              <a:gd name="T21" fmla="*/ 2147483647 h 345"/>
              <a:gd name="T22" fmla="*/ 2147483647 w 1336"/>
              <a:gd name="T23" fmla="*/ 0 h 345"/>
              <a:gd name="T24" fmla="*/ 2147483647 w 1336"/>
              <a:gd name="T25" fmla="*/ 2147483647 h 345"/>
              <a:gd name="T26" fmla="*/ 2147483647 w 1336"/>
              <a:gd name="T27" fmla="*/ 2147483647 h 345"/>
              <a:gd name="T28" fmla="*/ 2147483647 w 1336"/>
              <a:gd name="T29" fmla="*/ 2147483647 h 345"/>
              <a:gd name="T30" fmla="*/ 2147483647 w 1336"/>
              <a:gd name="T31" fmla="*/ 2147483647 h 345"/>
              <a:gd name="T32" fmla="*/ 2147483647 w 1336"/>
              <a:gd name="T33" fmla="*/ 2147483647 h 345"/>
              <a:gd name="T34" fmla="*/ 2147483647 w 1336"/>
              <a:gd name="T35" fmla="*/ 2147483647 h 345"/>
              <a:gd name="T36" fmla="*/ 2147483647 w 1336"/>
              <a:gd name="T37" fmla="*/ 2147483647 h 345"/>
              <a:gd name="T38" fmla="*/ 2147483647 w 1336"/>
              <a:gd name="T39" fmla="*/ 2147483647 h 345"/>
              <a:gd name="T40" fmla="*/ 2147483647 w 1336"/>
              <a:gd name="T41" fmla="*/ 2147483647 h 345"/>
              <a:gd name="T42" fmla="*/ 2147483647 w 1336"/>
              <a:gd name="T43" fmla="*/ 2147483647 h 345"/>
              <a:gd name="T44" fmla="*/ 2147483647 w 1336"/>
              <a:gd name="T45" fmla="*/ 2147483647 h 345"/>
              <a:gd name="T46" fmla="*/ 2147483647 w 1336"/>
              <a:gd name="T47" fmla="*/ 2147483647 h 345"/>
              <a:gd name="T48" fmla="*/ 2147483647 w 1336"/>
              <a:gd name="T49" fmla="*/ 2147483647 h 345"/>
              <a:gd name="T50" fmla="*/ 2147483647 w 1336"/>
              <a:gd name="T51" fmla="*/ 2147483647 h 345"/>
              <a:gd name="T52" fmla="*/ 2147483647 w 1336"/>
              <a:gd name="T53" fmla="*/ 2147483647 h 345"/>
              <a:gd name="T54" fmla="*/ 2147483647 w 1336"/>
              <a:gd name="T55" fmla="*/ 2147483647 h 345"/>
              <a:gd name="T56" fmla="*/ 2147483647 w 1336"/>
              <a:gd name="T57" fmla="*/ 2147483647 h 345"/>
              <a:gd name="T58" fmla="*/ 2147483647 w 1336"/>
              <a:gd name="T59" fmla="*/ 2147483647 h 345"/>
              <a:gd name="T60" fmla="*/ 2147483647 w 1336"/>
              <a:gd name="T61" fmla="*/ 2147483647 h 345"/>
              <a:gd name="T62" fmla="*/ 2147483647 w 1336"/>
              <a:gd name="T63" fmla="*/ 2147483647 h 345"/>
              <a:gd name="T64" fmla="*/ 0 w 1336"/>
              <a:gd name="T65" fmla="*/ 2147483647 h 345"/>
              <a:gd name="T66" fmla="*/ 2147483647 w 1336"/>
              <a:gd name="T67" fmla="*/ 2147483647 h 345"/>
              <a:gd name="T68" fmla="*/ 2147483647 w 1336"/>
              <a:gd name="T69" fmla="*/ 2147483647 h 345"/>
              <a:gd name="T70" fmla="*/ 2147483647 w 1336"/>
              <a:gd name="T71" fmla="*/ 2147483647 h 345"/>
              <a:gd name="T72" fmla="*/ 2147483647 w 1336"/>
              <a:gd name="T73" fmla="*/ 2147483647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36"/>
              <a:gd name="T112" fmla="*/ 0 h 345"/>
              <a:gd name="T113" fmla="*/ 1336 w 1336"/>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36" h="345">
                <a:moveTo>
                  <a:pt x="39" y="39"/>
                </a:moveTo>
                <a:cubicBezTo>
                  <a:pt x="72" y="34"/>
                  <a:pt x="99" y="19"/>
                  <a:pt x="132" y="15"/>
                </a:cubicBezTo>
                <a:cubicBezTo>
                  <a:pt x="169" y="19"/>
                  <a:pt x="194" y="23"/>
                  <a:pt x="228" y="27"/>
                </a:cubicBezTo>
                <a:cubicBezTo>
                  <a:pt x="234" y="29"/>
                  <a:pt x="240" y="31"/>
                  <a:pt x="246" y="33"/>
                </a:cubicBezTo>
                <a:cubicBezTo>
                  <a:pt x="249" y="34"/>
                  <a:pt x="255" y="36"/>
                  <a:pt x="255" y="36"/>
                </a:cubicBezTo>
                <a:cubicBezTo>
                  <a:pt x="335" y="32"/>
                  <a:pt x="300" y="37"/>
                  <a:pt x="339" y="24"/>
                </a:cubicBezTo>
                <a:cubicBezTo>
                  <a:pt x="351" y="12"/>
                  <a:pt x="358" y="7"/>
                  <a:pt x="375" y="3"/>
                </a:cubicBezTo>
                <a:cubicBezTo>
                  <a:pt x="393" y="4"/>
                  <a:pt x="411" y="3"/>
                  <a:pt x="429" y="6"/>
                </a:cubicBezTo>
                <a:cubicBezTo>
                  <a:pt x="447" y="9"/>
                  <a:pt x="455" y="33"/>
                  <a:pt x="477" y="36"/>
                </a:cubicBezTo>
                <a:cubicBezTo>
                  <a:pt x="512" y="41"/>
                  <a:pt x="491" y="38"/>
                  <a:pt x="540" y="42"/>
                </a:cubicBezTo>
                <a:cubicBezTo>
                  <a:pt x="584" y="39"/>
                  <a:pt x="576" y="37"/>
                  <a:pt x="606" y="30"/>
                </a:cubicBezTo>
                <a:cubicBezTo>
                  <a:pt x="621" y="8"/>
                  <a:pt x="634" y="4"/>
                  <a:pt x="660" y="0"/>
                </a:cubicBezTo>
                <a:cubicBezTo>
                  <a:pt x="662" y="0"/>
                  <a:pt x="710" y="4"/>
                  <a:pt x="717" y="6"/>
                </a:cubicBezTo>
                <a:cubicBezTo>
                  <a:pt x="733" y="10"/>
                  <a:pt x="720" y="14"/>
                  <a:pt x="735" y="21"/>
                </a:cubicBezTo>
                <a:cubicBezTo>
                  <a:pt x="763" y="34"/>
                  <a:pt x="804" y="34"/>
                  <a:pt x="834" y="36"/>
                </a:cubicBezTo>
                <a:cubicBezTo>
                  <a:pt x="856" y="35"/>
                  <a:pt x="878" y="36"/>
                  <a:pt x="900" y="33"/>
                </a:cubicBezTo>
                <a:cubicBezTo>
                  <a:pt x="901" y="33"/>
                  <a:pt x="931" y="10"/>
                  <a:pt x="942" y="6"/>
                </a:cubicBezTo>
                <a:cubicBezTo>
                  <a:pt x="967" y="10"/>
                  <a:pt x="982" y="34"/>
                  <a:pt x="1005" y="36"/>
                </a:cubicBezTo>
                <a:cubicBezTo>
                  <a:pt x="1020" y="37"/>
                  <a:pt x="1127" y="42"/>
                  <a:pt x="1137" y="42"/>
                </a:cubicBezTo>
                <a:cubicBezTo>
                  <a:pt x="1175" y="40"/>
                  <a:pt x="1203" y="43"/>
                  <a:pt x="1236" y="27"/>
                </a:cubicBezTo>
                <a:cubicBezTo>
                  <a:pt x="1262" y="29"/>
                  <a:pt x="1281" y="25"/>
                  <a:pt x="1302" y="42"/>
                </a:cubicBezTo>
                <a:cubicBezTo>
                  <a:pt x="1308" y="47"/>
                  <a:pt x="1314" y="60"/>
                  <a:pt x="1314" y="60"/>
                </a:cubicBezTo>
                <a:cubicBezTo>
                  <a:pt x="1318" y="76"/>
                  <a:pt x="1322" y="92"/>
                  <a:pt x="1326" y="108"/>
                </a:cubicBezTo>
                <a:cubicBezTo>
                  <a:pt x="1336" y="150"/>
                  <a:pt x="1325" y="194"/>
                  <a:pt x="1323" y="237"/>
                </a:cubicBezTo>
                <a:cubicBezTo>
                  <a:pt x="1321" y="286"/>
                  <a:pt x="1277" y="308"/>
                  <a:pt x="1236" y="318"/>
                </a:cubicBezTo>
                <a:cubicBezTo>
                  <a:pt x="1169" y="335"/>
                  <a:pt x="1096" y="341"/>
                  <a:pt x="1026" y="345"/>
                </a:cubicBezTo>
                <a:cubicBezTo>
                  <a:pt x="819" y="344"/>
                  <a:pt x="623" y="341"/>
                  <a:pt x="420" y="333"/>
                </a:cubicBezTo>
                <a:cubicBezTo>
                  <a:pt x="341" y="325"/>
                  <a:pt x="260" y="320"/>
                  <a:pt x="180" y="315"/>
                </a:cubicBezTo>
                <a:cubicBezTo>
                  <a:pt x="158" y="311"/>
                  <a:pt x="114" y="306"/>
                  <a:pt x="114" y="306"/>
                </a:cubicBezTo>
                <a:cubicBezTo>
                  <a:pt x="96" y="297"/>
                  <a:pt x="73" y="299"/>
                  <a:pt x="57" y="285"/>
                </a:cubicBezTo>
                <a:cubicBezTo>
                  <a:pt x="46" y="276"/>
                  <a:pt x="30" y="252"/>
                  <a:pt x="30" y="252"/>
                </a:cubicBezTo>
                <a:cubicBezTo>
                  <a:pt x="23" y="231"/>
                  <a:pt x="18" y="223"/>
                  <a:pt x="9" y="204"/>
                </a:cubicBezTo>
                <a:cubicBezTo>
                  <a:pt x="7" y="190"/>
                  <a:pt x="0" y="162"/>
                  <a:pt x="0" y="162"/>
                </a:cubicBezTo>
                <a:cubicBezTo>
                  <a:pt x="2" y="137"/>
                  <a:pt x="3" y="105"/>
                  <a:pt x="15" y="81"/>
                </a:cubicBezTo>
                <a:cubicBezTo>
                  <a:pt x="19" y="73"/>
                  <a:pt x="24" y="60"/>
                  <a:pt x="30" y="54"/>
                </a:cubicBezTo>
                <a:cubicBezTo>
                  <a:pt x="34" y="50"/>
                  <a:pt x="39" y="49"/>
                  <a:pt x="42" y="45"/>
                </a:cubicBezTo>
                <a:cubicBezTo>
                  <a:pt x="43" y="43"/>
                  <a:pt x="40" y="41"/>
                  <a:pt x="39" y="39"/>
                </a:cubicBezTo>
                <a:close/>
              </a:path>
            </a:pathLst>
          </a:custGeom>
          <a:solidFill>
            <a:srgbClr val="FF9999"/>
          </a:solidFill>
          <a:ln w="9525">
            <a:solidFill>
              <a:schemeClr val="tx1"/>
            </a:solidFill>
            <a:round/>
            <a:headEnd/>
            <a:tailEnd/>
          </a:ln>
        </p:spPr>
        <p:txBody>
          <a:bodyPr/>
          <a:lstStyle/>
          <a:p>
            <a:endParaRPr lang="en-US"/>
          </a:p>
        </p:txBody>
      </p:sp>
      <p:sp>
        <p:nvSpPr>
          <p:cNvPr id="18465" name="Freeform 60"/>
          <p:cNvSpPr>
            <a:spLocks/>
          </p:cNvSpPr>
          <p:nvPr/>
        </p:nvSpPr>
        <p:spPr bwMode="auto">
          <a:xfrm>
            <a:off x="7923213" y="4268788"/>
            <a:ext cx="136525" cy="184150"/>
          </a:xfrm>
          <a:custGeom>
            <a:avLst/>
            <a:gdLst>
              <a:gd name="T0" fmla="*/ 2147483647 w 86"/>
              <a:gd name="T1" fmla="*/ 0 h 116"/>
              <a:gd name="T2" fmla="*/ 2147483647 w 86"/>
              <a:gd name="T3" fmla="*/ 2147483647 h 116"/>
              <a:gd name="T4" fmla="*/ 2147483647 w 86"/>
              <a:gd name="T5" fmla="*/ 2147483647 h 116"/>
              <a:gd name="T6" fmla="*/ 2147483647 w 86"/>
              <a:gd name="T7" fmla="*/ 2147483647 h 116"/>
              <a:gd name="T8" fmla="*/ 2147483647 w 86"/>
              <a:gd name="T9" fmla="*/ 0 h 116"/>
              <a:gd name="T10" fmla="*/ 0 60000 65536"/>
              <a:gd name="T11" fmla="*/ 0 60000 65536"/>
              <a:gd name="T12" fmla="*/ 0 60000 65536"/>
              <a:gd name="T13" fmla="*/ 0 60000 65536"/>
              <a:gd name="T14" fmla="*/ 0 60000 65536"/>
              <a:gd name="T15" fmla="*/ 0 w 86"/>
              <a:gd name="T16" fmla="*/ 0 h 116"/>
              <a:gd name="T17" fmla="*/ 86 w 86"/>
              <a:gd name="T18" fmla="*/ 116 h 116"/>
            </a:gdLst>
            <a:ahLst/>
            <a:cxnLst>
              <a:cxn ang="T10">
                <a:pos x="T0" y="T1"/>
              </a:cxn>
              <a:cxn ang="T11">
                <a:pos x="T2" y="T3"/>
              </a:cxn>
              <a:cxn ang="T12">
                <a:pos x="T4" y="T5"/>
              </a:cxn>
              <a:cxn ang="T13">
                <a:pos x="T6" y="T7"/>
              </a:cxn>
              <a:cxn ang="T14">
                <a:pos x="T8" y="T9"/>
              </a:cxn>
            </a:cxnLst>
            <a:rect l="T15" t="T16" r="T17" b="T18"/>
            <a:pathLst>
              <a:path w="86" h="116">
                <a:moveTo>
                  <a:pt x="86" y="0"/>
                </a:moveTo>
                <a:cubicBezTo>
                  <a:pt x="66" y="5"/>
                  <a:pt x="53" y="18"/>
                  <a:pt x="34" y="24"/>
                </a:cubicBezTo>
                <a:cubicBezTo>
                  <a:pt x="0" y="75"/>
                  <a:pt x="42" y="95"/>
                  <a:pt x="74" y="116"/>
                </a:cubicBezTo>
                <a:cubicBezTo>
                  <a:pt x="73" y="104"/>
                  <a:pt x="61" y="32"/>
                  <a:pt x="70" y="12"/>
                </a:cubicBezTo>
                <a:cubicBezTo>
                  <a:pt x="73" y="6"/>
                  <a:pt x="83" y="6"/>
                  <a:pt x="86" y="0"/>
                </a:cubicBezTo>
                <a:close/>
              </a:path>
            </a:pathLst>
          </a:custGeom>
          <a:solidFill>
            <a:srgbClr val="996633"/>
          </a:solidFill>
          <a:ln w="9525">
            <a:solidFill>
              <a:schemeClr val="tx1"/>
            </a:solidFill>
            <a:round/>
            <a:headEnd/>
            <a:tailEnd/>
          </a:ln>
        </p:spPr>
        <p:txBody>
          <a:bodyPr/>
          <a:lstStyle/>
          <a:p>
            <a:endParaRPr lang="en-US"/>
          </a:p>
        </p:txBody>
      </p:sp>
      <p:sp>
        <p:nvSpPr>
          <p:cNvPr id="18466" name="Freeform 62"/>
          <p:cNvSpPr>
            <a:spLocks/>
          </p:cNvSpPr>
          <p:nvPr/>
        </p:nvSpPr>
        <p:spPr bwMode="auto">
          <a:xfrm>
            <a:off x="7259638" y="3697288"/>
            <a:ext cx="411162" cy="533400"/>
          </a:xfrm>
          <a:custGeom>
            <a:avLst/>
            <a:gdLst>
              <a:gd name="T0" fmla="*/ 0 w 259"/>
              <a:gd name="T1" fmla="*/ 2147483647 h 336"/>
              <a:gd name="T2" fmla="*/ 2147483647 w 259"/>
              <a:gd name="T3" fmla="*/ 2147483647 h 336"/>
              <a:gd name="T4" fmla="*/ 2147483647 w 259"/>
              <a:gd name="T5" fmla="*/ 2147483647 h 336"/>
              <a:gd name="T6" fmla="*/ 2147483647 w 259"/>
              <a:gd name="T7" fmla="*/ 2147483647 h 336"/>
              <a:gd name="T8" fmla="*/ 2147483647 w 259"/>
              <a:gd name="T9" fmla="*/ 2147483647 h 336"/>
              <a:gd name="T10" fmla="*/ 2147483647 w 259"/>
              <a:gd name="T11" fmla="*/ 2147483647 h 336"/>
              <a:gd name="T12" fmla="*/ 2147483647 w 259"/>
              <a:gd name="T13" fmla="*/ 2147483647 h 336"/>
              <a:gd name="T14" fmla="*/ 2147483647 w 259"/>
              <a:gd name="T15" fmla="*/ 0 h 336"/>
              <a:gd name="T16" fmla="*/ 2147483647 w 259"/>
              <a:gd name="T17" fmla="*/ 2147483647 h 336"/>
              <a:gd name="T18" fmla="*/ 2147483647 w 259"/>
              <a:gd name="T19" fmla="*/ 2147483647 h 336"/>
              <a:gd name="T20" fmla="*/ 2147483647 w 259"/>
              <a:gd name="T21" fmla="*/ 2147483647 h 336"/>
              <a:gd name="T22" fmla="*/ 2147483647 w 259"/>
              <a:gd name="T23" fmla="*/ 2147483647 h 336"/>
              <a:gd name="T24" fmla="*/ 2147483647 w 259"/>
              <a:gd name="T25" fmla="*/ 2147483647 h 336"/>
              <a:gd name="T26" fmla="*/ 2147483647 w 259"/>
              <a:gd name="T27" fmla="*/ 2147483647 h 336"/>
              <a:gd name="T28" fmla="*/ 2147483647 w 259"/>
              <a:gd name="T29" fmla="*/ 2147483647 h 336"/>
              <a:gd name="T30" fmla="*/ 2147483647 w 259"/>
              <a:gd name="T31" fmla="*/ 2147483647 h 336"/>
              <a:gd name="T32" fmla="*/ 2147483647 w 259"/>
              <a:gd name="T33" fmla="*/ 2147483647 h 336"/>
              <a:gd name="T34" fmla="*/ 0 w 259"/>
              <a:gd name="T35" fmla="*/ 2147483647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
              <a:gd name="T55" fmla="*/ 0 h 336"/>
              <a:gd name="T56" fmla="*/ 259 w 259"/>
              <a:gd name="T57" fmla="*/ 336 h 3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 h="336">
                <a:moveTo>
                  <a:pt x="0" y="28"/>
                </a:moveTo>
                <a:cubicBezTo>
                  <a:pt x="3" y="87"/>
                  <a:pt x="14" y="142"/>
                  <a:pt x="20" y="200"/>
                </a:cubicBezTo>
                <a:cubicBezTo>
                  <a:pt x="23" y="231"/>
                  <a:pt x="20" y="300"/>
                  <a:pt x="56" y="320"/>
                </a:cubicBezTo>
                <a:cubicBezTo>
                  <a:pt x="71" y="328"/>
                  <a:pt x="91" y="330"/>
                  <a:pt x="108" y="332"/>
                </a:cubicBezTo>
                <a:cubicBezTo>
                  <a:pt x="144" y="331"/>
                  <a:pt x="181" y="336"/>
                  <a:pt x="216" y="328"/>
                </a:cubicBezTo>
                <a:cubicBezTo>
                  <a:pt x="224" y="326"/>
                  <a:pt x="219" y="311"/>
                  <a:pt x="224" y="304"/>
                </a:cubicBezTo>
                <a:cubicBezTo>
                  <a:pt x="241" y="278"/>
                  <a:pt x="246" y="243"/>
                  <a:pt x="252" y="212"/>
                </a:cubicBezTo>
                <a:cubicBezTo>
                  <a:pt x="257" y="139"/>
                  <a:pt x="259" y="74"/>
                  <a:pt x="256" y="0"/>
                </a:cubicBezTo>
                <a:cubicBezTo>
                  <a:pt x="244" y="35"/>
                  <a:pt x="247" y="16"/>
                  <a:pt x="252" y="60"/>
                </a:cubicBezTo>
                <a:cubicBezTo>
                  <a:pt x="251" y="88"/>
                  <a:pt x="250" y="116"/>
                  <a:pt x="248" y="144"/>
                </a:cubicBezTo>
                <a:cubicBezTo>
                  <a:pt x="245" y="176"/>
                  <a:pt x="229" y="208"/>
                  <a:pt x="224" y="240"/>
                </a:cubicBezTo>
                <a:cubicBezTo>
                  <a:pt x="222" y="253"/>
                  <a:pt x="227" y="272"/>
                  <a:pt x="216" y="280"/>
                </a:cubicBezTo>
                <a:cubicBezTo>
                  <a:pt x="196" y="295"/>
                  <a:pt x="117" y="292"/>
                  <a:pt x="116" y="292"/>
                </a:cubicBezTo>
                <a:cubicBezTo>
                  <a:pt x="83" y="288"/>
                  <a:pt x="82" y="285"/>
                  <a:pt x="56" y="276"/>
                </a:cubicBezTo>
                <a:cubicBezTo>
                  <a:pt x="48" y="264"/>
                  <a:pt x="40" y="252"/>
                  <a:pt x="32" y="240"/>
                </a:cubicBezTo>
                <a:cubicBezTo>
                  <a:pt x="28" y="233"/>
                  <a:pt x="25" y="207"/>
                  <a:pt x="24" y="204"/>
                </a:cubicBezTo>
                <a:cubicBezTo>
                  <a:pt x="18" y="172"/>
                  <a:pt x="14" y="138"/>
                  <a:pt x="4" y="108"/>
                </a:cubicBezTo>
                <a:cubicBezTo>
                  <a:pt x="0" y="33"/>
                  <a:pt x="0" y="60"/>
                  <a:pt x="0" y="28"/>
                </a:cubicBezTo>
                <a:close/>
              </a:path>
            </a:pathLst>
          </a:custGeom>
          <a:solidFill>
            <a:srgbClr val="DDDDDD"/>
          </a:solidFill>
          <a:ln w="9525">
            <a:noFill/>
            <a:round/>
            <a:headEnd/>
            <a:tailEnd/>
          </a:ln>
        </p:spPr>
        <p:txBody>
          <a:bodyPr/>
          <a:lstStyle/>
          <a:p>
            <a:endParaRPr lang="en-US"/>
          </a:p>
        </p:txBody>
      </p:sp>
      <p:sp>
        <p:nvSpPr>
          <p:cNvPr id="18467" name="Freeform 63"/>
          <p:cNvSpPr>
            <a:spLocks/>
          </p:cNvSpPr>
          <p:nvPr/>
        </p:nvSpPr>
        <p:spPr bwMode="auto">
          <a:xfrm>
            <a:off x="7680325" y="3686175"/>
            <a:ext cx="522288" cy="601663"/>
          </a:xfrm>
          <a:custGeom>
            <a:avLst/>
            <a:gdLst>
              <a:gd name="T0" fmla="*/ 2147483647 w 329"/>
              <a:gd name="T1" fmla="*/ 2147483647 h 379"/>
              <a:gd name="T2" fmla="*/ 2147483647 w 329"/>
              <a:gd name="T3" fmla="*/ 2147483647 h 379"/>
              <a:gd name="T4" fmla="*/ 2147483647 w 329"/>
              <a:gd name="T5" fmla="*/ 2147483647 h 379"/>
              <a:gd name="T6" fmla="*/ 2147483647 w 329"/>
              <a:gd name="T7" fmla="*/ 2147483647 h 379"/>
              <a:gd name="T8" fmla="*/ 2147483647 w 329"/>
              <a:gd name="T9" fmla="*/ 2147483647 h 379"/>
              <a:gd name="T10" fmla="*/ 2147483647 w 329"/>
              <a:gd name="T11" fmla="*/ 2147483647 h 379"/>
              <a:gd name="T12" fmla="*/ 2147483647 w 329"/>
              <a:gd name="T13" fmla="*/ 2147483647 h 379"/>
              <a:gd name="T14" fmla="*/ 2147483647 w 329"/>
              <a:gd name="T15" fmla="*/ 2147483647 h 379"/>
              <a:gd name="T16" fmla="*/ 2147483647 w 329"/>
              <a:gd name="T17" fmla="*/ 2147483647 h 379"/>
              <a:gd name="T18" fmla="*/ 2147483647 w 329"/>
              <a:gd name="T19" fmla="*/ 2147483647 h 379"/>
              <a:gd name="T20" fmla="*/ 2147483647 w 329"/>
              <a:gd name="T21" fmla="*/ 2147483647 h 379"/>
              <a:gd name="T22" fmla="*/ 2147483647 w 329"/>
              <a:gd name="T23" fmla="*/ 2147483647 h 379"/>
              <a:gd name="T24" fmla="*/ 2147483647 w 329"/>
              <a:gd name="T25" fmla="*/ 2147483647 h 379"/>
              <a:gd name="T26" fmla="*/ 2147483647 w 329"/>
              <a:gd name="T27" fmla="*/ 2147483647 h 379"/>
              <a:gd name="T28" fmla="*/ 2147483647 w 329"/>
              <a:gd name="T29" fmla="*/ 2147483647 h 379"/>
              <a:gd name="T30" fmla="*/ 2147483647 w 329"/>
              <a:gd name="T31" fmla="*/ 2147483647 h 379"/>
              <a:gd name="T32" fmla="*/ 2147483647 w 329"/>
              <a:gd name="T33" fmla="*/ 2147483647 h 379"/>
              <a:gd name="T34" fmla="*/ 2147483647 w 329"/>
              <a:gd name="T35" fmla="*/ 2147483647 h 379"/>
              <a:gd name="T36" fmla="*/ 2147483647 w 329"/>
              <a:gd name="T37" fmla="*/ 2147483647 h 379"/>
              <a:gd name="T38" fmla="*/ 2147483647 w 329"/>
              <a:gd name="T39" fmla="*/ 2147483647 h 379"/>
              <a:gd name="T40" fmla="*/ 2147483647 w 329"/>
              <a:gd name="T41" fmla="*/ 2147483647 h 379"/>
              <a:gd name="T42" fmla="*/ 2147483647 w 329"/>
              <a:gd name="T43" fmla="*/ 2147483647 h 3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9"/>
              <a:gd name="T67" fmla="*/ 0 h 379"/>
              <a:gd name="T68" fmla="*/ 329 w 329"/>
              <a:gd name="T69" fmla="*/ 379 h 3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9" h="379">
                <a:moveTo>
                  <a:pt x="11" y="11"/>
                </a:moveTo>
                <a:cubicBezTo>
                  <a:pt x="14" y="103"/>
                  <a:pt x="12" y="114"/>
                  <a:pt x="23" y="179"/>
                </a:cubicBezTo>
                <a:cubicBezTo>
                  <a:pt x="26" y="198"/>
                  <a:pt x="31" y="217"/>
                  <a:pt x="35" y="235"/>
                </a:cubicBezTo>
                <a:cubicBezTo>
                  <a:pt x="37" y="246"/>
                  <a:pt x="43" y="267"/>
                  <a:pt x="43" y="267"/>
                </a:cubicBezTo>
                <a:cubicBezTo>
                  <a:pt x="47" y="327"/>
                  <a:pt x="39" y="355"/>
                  <a:pt x="103" y="363"/>
                </a:cubicBezTo>
                <a:cubicBezTo>
                  <a:pt x="152" y="379"/>
                  <a:pt x="259" y="359"/>
                  <a:pt x="259" y="359"/>
                </a:cubicBezTo>
                <a:cubicBezTo>
                  <a:pt x="282" y="325"/>
                  <a:pt x="284" y="280"/>
                  <a:pt x="303" y="251"/>
                </a:cubicBezTo>
                <a:cubicBezTo>
                  <a:pt x="306" y="229"/>
                  <a:pt x="309" y="212"/>
                  <a:pt x="315" y="191"/>
                </a:cubicBezTo>
                <a:cubicBezTo>
                  <a:pt x="317" y="183"/>
                  <a:pt x="320" y="175"/>
                  <a:pt x="323" y="167"/>
                </a:cubicBezTo>
                <a:cubicBezTo>
                  <a:pt x="324" y="163"/>
                  <a:pt x="327" y="155"/>
                  <a:pt x="327" y="155"/>
                </a:cubicBezTo>
                <a:cubicBezTo>
                  <a:pt x="326" y="147"/>
                  <a:pt x="329" y="137"/>
                  <a:pt x="323" y="131"/>
                </a:cubicBezTo>
                <a:cubicBezTo>
                  <a:pt x="320" y="128"/>
                  <a:pt x="317" y="139"/>
                  <a:pt x="315" y="143"/>
                </a:cubicBezTo>
                <a:cubicBezTo>
                  <a:pt x="310" y="155"/>
                  <a:pt x="302" y="177"/>
                  <a:pt x="299" y="191"/>
                </a:cubicBezTo>
                <a:cubicBezTo>
                  <a:pt x="292" y="224"/>
                  <a:pt x="281" y="279"/>
                  <a:pt x="259" y="307"/>
                </a:cubicBezTo>
                <a:cubicBezTo>
                  <a:pt x="251" y="317"/>
                  <a:pt x="238" y="317"/>
                  <a:pt x="227" y="319"/>
                </a:cubicBezTo>
                <a:cubicBezTo>
                  <a:pt x="200" y="318"/>
                  <a:pt x="174" y="318"/>
                  <a:pt x="147" y="315"/>
                </a:cubicBezTo>
                <a:cubicBezTo>
                  <a:pt x="134" y="314"/>
                  <a:pt x="123" y="307"/>
                  <a:pt x="111" y="303"/>
                </a:cubicBezTo>
                <a:cubicBezTo>
                  <a:pt x="107" y="302"/>
                  <a:pt x="99" y="299"/>
                  <a:pt x="99" y="299"/>
                </a:cubicBezTo>
                <a:cubicBezTo>
                  <a:pt x="73" y="273"/>
                  <a:pt x="67" y="240"/>
                  <a:pt x="47" y="211"/>
                </a:cubicBezTo>
                <a:cubicBezTo>
                  <a:pt x="42" y="190"/>
                  <a:pt x="30" y="172"/>
                  <a:pt x="23" y="151"/>
                </a:cubicBezTo>
                <a:cubicBezTo>
                  <a:pt x="22" y="119"/>
                  <a:pt x="22" y="87"/>
                  <a:pt x="19" y="55"/>
                </a:cubicBezTo>
                <a:cubicBezTo>
                  <a:pt x="18" y="40"/>
                  <a:pt x="0" y="0"/>
                  <a:pt x="11" y="11"/>
                </a:cubicBezTo>
                <a:close/>
              </a:path>
            </a:pathLst>
          </a:custGeom>
          <a:solidFill>
            <a:srgbClr val="DDDDDD"/>
          </a:solidFill>
          <a:ln w="9525">
            <a:noFill/>
            <a:round/>
            <a:headEnd/>
            <a:tailEnd/>
          </a:ln>
        </p:spPr>
        <p:txBody>
          <a:bodyPr/>
          <a:lstStyle/>
          <a:p>
            <a:endParaRPr lang="en-US"/>
          </a:p>
        </p:txBody>
      </p:sp>
      <p:sp>
        <p:nvSpPr>
          <p:cNvPr id="18468" name="Freeform 64"/>
          <p:cNvSpPr>
            <a:spLocks/>
          </p:cNvSpPr>
          <p:nvPr/>
        </p:nvSpPr>
        <p:spPr bwMode="auto">
          <a:xfrm>
            <a:off x="8188325" y="3784600"/>
            <a:ext cx="468313" cy="473075"/>
          </a:xfrm>
          <a:custGeom>
            <a:avLst/>
            <a:gdLst>
              <a:gd name="T0" fmla="*/ 2147483647 w 295"/>
              <a:gd name="T1" fmla="*/ 2147483647 h 298"/>
              <a:gd name="T2" fmla="*/ 2147483647 w 295"/>
              <a:gd name="T3" fmla="*/ 2147483647 h 298"/>
              <a:gd name="T4" fmla="*/ 2147483647 w 295"/>
              <a:gd name="T5" fmla="*/ 2147483647 h 298"/>
              <a:gd name="T6" fmla="*/ 2147483647 w 295"/>
              <a:gd name="T7" fmla="*/ 2147483647 h 298"/>
              <a:gd name="T8" fmla="*/ 2147483647 w 295"/>
              <a:gd name="T9" fmla="*/ 2147483647 h 298"/>
              <a:gd name="T10" fmla="*/ 2147483647 w 295"/>
              <a:gd name="T11" fmla="*/ 2147483647 h 298"/>
              <a:gd name="T12" fmla="*/ 2147483647 w 295"/>
              <a:gd name="T13" fmla="*/ 2147483647 h 298"/>
              <a:gd name="T14" fmla="*/ 2147483647 w 295"/>
              <a:gd name="T15" fmla="*/ 2147483647 h 298"/>
              <a:gd name="T16" fmla="*/ 2147483647 w 295"/>
              <a:gd name="T17" fmla="*/ 2147483647 h 298"/>
              <a:gd name="T18" fmla="*/ 2147483647 w 295"/>
              <a:gd name="T19" fmla="*/ 2147483647 h 298"/>
              <a:gd name="T20" fmla="*/ 2147483647 w 295"/>
              <a:gd name="T21" fmla="*/ 2147483647 h 298"/>
              <a:gd name="T22" fmla="*/ 2147483647 w 295"/>
              <a:gd name="T23" fmla="*/ 2147483647 h 298"/>
              <a:gd name="T24" fmla="*/ 2147483647 w 295"/>
              <a:gd name="T25" fmla="*/ 2147483647 h 298"/>
              <a:gd name="T26" fmla="*/ 2147483647 w 295"/>
              <a:gd name="T27" fmla="*/ 2147483647 h 298"/>
              <a:gd name="T28" fmla="*/ 2147483647 w 295"/>
              <a:gd name="T29" fmla="*/ 2147483647 h 298"/>
              <a:gd name="T30" fmla="*/ 2147483647 w 295"/>
              <a:gd name="T31" fmla="*/ 2147483647 h 298"/>
              <a:gd name="T32" fmla="*/ 2147483647 w 295"/>
              <a:gd name="T33" fmla="*/ 2147483647 h 298"/>
              <a:gd name="T34" fmla="*/ 2147483647 w 295"/>
              <a:gd name="T35" fmla="*/ 2147483647 h 298"/>
              <a:gd name="T36" fmla="*/ 2147483647 w 295"/>
              <a:gd name="T37" fmla="*/ 2147483647 h 298"/>
              <a:gd name="T38" fmla="*/ 2147483647 w 295"/>
              <a:gd name="T39" fmla="*/ 2147483647 h 298"/>
              <a:gd name="T40" fmla="*/ 2147483647 w 295"/>
              <a:gd name="T41" fmla="*/ 2147483647 h 298"/>
              <a:gd name="T42" fmla="*/ 2147483647 w 295"/>
              <a:gd name="T43" fmla="*/ 2147483647 h 298"/>
              <a:gd name="T44" fmla="*/ 2147483647 w 295"/>
              <a:gd name="T45" fmla="*/ 2147483647 h 2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98"/>
              <a:gd name="T71" fmla="*/ 295 w 295"/>
              <a:gd name="T72" fmla="*/ 298 h 2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98">
                <a:moveTo>
                  <a:pt x="7" y="9"/>
                </a:moveTo>
                <a:cubicBezTo>
                  <a:pt x="10" y="42"/>
                  <a:pt x="13" y="69"/>
                  <a:pt x="19" y="101"/>
                </a:cubicBezTo>
                <a:cubicBezTo>
                  <a:pt x="21" y="110"/>
                  <a:pt x="21" y="120"/>
                  <a:pt x="23" y="129"/>
                </a:cubicBezTo>
                <a:cubicBezTo>
                  <a:pt x="25" y="137"/>
                  <a:pt x="31" y="153"/>
                  <a:pt x="31" y="153"/>
                </a:cubicBezTo>
                <a:cubicBezTo>
                  <a:pt x="35" y="234"/>
                  <a:pt x="15" y="267"/>
                  <a:pt x="95" y="277"/>
                </a:cubicBezTo>
                <a:cubicBezTo>
                  <a:pt x="127" y="298"/>
                  <a:pt x="165" y="277"/>
                  <a:pt x="199" y="269"/>
                </a:cubicBezTo>
                <a:cubicBezTo>
                  <a:pt x="213" y="255"/>
                  <a:pt x="219" y="236"/>
                  <a:pt x="235" y="225"/>
                </a:cubicBezTo>
                <a:cubicBezTo>
                  <a:pt x="251" y="178"/>
                  <a:pt x="277" y="132"/>
                  <a:pt x="283" y="81"/>
                </a:cubicBezTo>
                <a:cubicBezTo>
                  <a:pt x="285" y="65"/>
                  <a:pt x="285" y="49"/>
                  <a:pt x="287" y="33"/>
                </a:cubicBezTo>
                <a:cubicBezTo>
                  <a:pt x="288" y="24"/>
                  <a:pt x="295" y="13"/>
                  <a:pt x="291" y="5"/>
                </a:cubicBezTo>
                <a:cubicBezTo>
                  <a:pt x="288" y="0"/>
                  <a:pt x="283" y="13"/>
                  <a:pt x="279" y="17"/>
                </a:cubicBezTo>
                <a:cubicBezTo>
                  <a:pt x="271" y="42"/>
                  <a:pt x="272" y="68"/>
                  <a:pt x="267" y="93"/>
                </a:cubicBezTo>
                <a:cubicBezTo>
                  <a:pt x="260" y="124"/>
                  <a:pt x="252" y="152"/>
                  <a:pt x="239" y="181"/>
                </a:cubicBezTo>
                <a:cubicBezTo>
                  <a:pt x="234" y="193"/>
                  <a:pt x="238" y="210"/>
                  <a:pt x="227" y="217"/>
                </a:cubicBezTo>
                <a:cubicBezTo>
                  <a:pt x="207" y="230"/>
                  <a:pt x="198" y="246"/>
                  <a:pt x="175" y="253"/>
                </a:cubicBezTo>
                <a:cubicBezTo>
                  <a:pt x="163" y="257"/>
                  <a:pt x="151" y="261"/>
                  <a:pt x="139" y="265"/>
                </a:cubicBezTo>
                <a:cubicBezTo>
                  <a:pt x="135" y="266"/>
                  <a:pt x="127" y="269"/>
                  <a:pt x="127" y="269"/>
                </a:cubicBezTo>
                <a:cubicBezTo>
                  <a:pt x="112" y="268"/>
                  <a:pt x="97" y="271"/>
                  <a:pt x="83" y="265"/>
                </a:cubicBezTo>
                <a:lnTo>
                  <a:pt x="59" y="241"/>
                </a:lnTo>
                <a:cubicBezTo>
                  <a:pt x="59" y="241"/>
                  <a:pt x="47" y="205"/>
                  <a:pt x="47" y="205"/>
                </a:cubicBezTo>
                <a:cubicBezTo>
                  <a:pt x="44" y="197"/>
                  <a:pt x="39" y="181"/>
                  <a:pt x="39" y="181"/>
                </a:cubicBezTo>
                <a:cubicBezTo>
                  <a:pt x="36" y="159"/>
                  <a:pt x="34" y="141"/>
                  <a:pt x="27" y="121"/>
                </a:cubicBezTo>
                <a:cubicBezTo>
                  <a:pt x="21" y="81"/>
                  <a:pt x="0" y="48"/>
                  <a:pt x="7" y="9"/>
                </a:cubicBezTo>
                <a:close/>
              </a:path>
            </a:pathLst>
          </a:custGeom>
          <a:solidFill>
            <a:srgbClr val="DDDDDD"/>
          </a:solidFill>
          <a:ln w="9525">
            <a:noFill/>
            <a:round/>
            <a:headEnd/>
            <a:tailEnd/>
          </a:ln>
        </p:spPr>
        <p:txBody>
          <a:bodyPr/>
          <a:lstStyle/>
          <a:p>
            <a:endParaRPr lang="en-US"/>
          </a:p>
        </p:txBody>
      </p:sp>
      <p:sp>
        <p:nvSpPr>
          <p:cNvPr id="18469" name="Freeform 65"/>
          <p:cNvSpPr>
            <a:spLocks/>
          </p:cNvSpPr>
          <p:nvPr/>
        </p:nvSpPr>
        <p:spPr bwMode="auto">
          <a:xfrm>
            <a:off x="8231188" y="4249738"/>
            <a:ext cx="76200" cy="228600"/>
          </a:xfrm>
          <a:custGeom>
            <a:avLst/>
            <a:gdLst>
              <a:gd name="T0" fmla="*/ 2147483647 w 48"/>
              <a:gd name="T1" fmla="*/ 0 h 144"/>
              <a:gd name="T2" fmla="*/ 2147483647 w 48"/>
              <a:gd name="T3" fmla="*/ 2147483647 h 144"/>
              <a:gd name="T4" fmla="*/ 2147483647 w 48"/>
              <a:gd name="T5" fmla="*/ 2147483647 h 144"/>
              <a:gd name="T6" fmla="*/ 0 w 48"/>
              <a:gd name="T7" fmla="*/ 2147483647 h 144"/>
              <a:gd name="T8" fmla="*/ 2147483647 w 48"/>
              <a:gd name="T9" fmla="*/ 2147483647 h 144"/>
              <a:gd name="T10" fmla="*/ 2147483647 w 48"/>
              <a:gd name="T11" fmla="*/ 0 h 144"/>
              <a:gd name="T12" fmla="*/ 0 60000 65536"/>
              <a:gd name="T13" fmla="*/ 0 60000 65536"/>
              <a:gd name="T14" fmla="*/ 0 60000 65536"/>
              <a:gd name="T15" fmla="*/ 0 60000 65536"/>
              <a:gd name="T16" fmla="*/ 0 60000 65536"/>
              <a:gd name="T17" fmla="*/ 0 60000 65536"/>
              <a:gd name="T18" fmla="*/ 0 w 48"/>
              <a:gd name="T19" fmla="*/ 0 h 144"/>
              <a:gd name="T20" fmla="*/ 48 w 48"/>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48" h="144">
                <a:moveTo>
                  <a:pt x="12" y="0"/>
                </a:moveTo>
                <a:cubicBezTo>
                  <a:pt x="18" y="9"/>
                  <a:pt x="27" y="15"/>
                  <a:pt x="32" y="24"/>
                </a:cubicBezTo>
                <a:cubicBezTo>
                  <a:pt x="41" y="40"/>
                  <a:pt x="43" y="69"/>
                  <a:pt x="48" y="88"/>
                </a:cubicBezTo>
                <a:cubicBezTo>
                  <a:pt x="41" y="135"/>
                  <a:pt x="42" y="130"/>
                  <a:pt x="0" y="144"/>
                </a:cubicBezTo>
                <a:cubicBezTo>
                  <a:pt x="7" y="124"/>
                  <a:pt x="12" y="108"/>
                  <a:pt x="16" y="88"/>
                </a:cubicBezTo>
                <a:cubicBezTo>
                  <a:pt x="13" y="54"/>
                  <a:pt x="12" y="32"/>
                  <a:pt x="12" y="0"/>
                </a:cubicBezTo>
                <a:close/>
              </a:path>
            </a:pathLst>
          </a:custGeom>
          <a:solidFill>
            <a:srgbClr val="996633"/>
          </a:solidFill>
          <a:ln w="9525">
            <a:solidFill>
              <a:schemeClr val="tx1"/>
            </a:solidFill>
            <a:round/>
            <a:headEnd/>
            <a:tailEnd/>
          </a:ln>
        </p:spPr>
        <p:txBody>
          <a:bodyPr/>
          <a:lstStyle/>
          <a:p>
            <a:endParaRPr lang="en-US"/>
          </a:p>
        </p:txBody>
      </p:sp>
      <p:sp>
        <p:nvSpPr>
          <p:cNvPr id="18470" name="Text Box 68"/>
          <p:cNvSpPr txBox="1">
            <a:spLocks noChangeArrowheads="1"/>
          </p:cNvSpPr>
          <p:nvPr/>
        </p:nvSpPr>
        <p:spPr bwMode="auto">
          <a:xfrm>
            <a:off x="3352800" y="3657600"/>
            <a:ext cx="3124200" cy="1349375"/>
          </a:xfrm>
          <a:prstGeom prst="rect">
            <a:avLst/>
          </a:prstGeom>
          <a:noFill/>
          <a:ln w="9525">
            <a:noFill/>
            <a:miter lim="800000"/>
            <a:headEnd/>
            <a:tailEnd/>
          </a:ln>
        </p:spPr>
        <p:txBody>
          <a:bodyPr>
            <a:spAutoFit/>
          </a:bodyPr>
          <a:lstStyle/>
          <a:p>
            <a:pPr marL="457200" indent="-457200" eaLnBrk="1" hangingPunct="1">
              <a:spcBef>
                <a:spcPct val="50000"/>
              </a:spcBef>
            </a:pPr>
            <a:r>
              <a:rPr lang="en-US" sz="1500">
                <a:latin typeface="Calibri" pitchFamily="34" charset="0"/>
              </a:rPr>
              <a:t>Indications:</a:t>
            </a:r>
          </a:p>
          <a:p>
            <a:pPr marL="457200" indent="-457200" eaLnBrk="1" hangingPunct="1">
              <a:spcBef>
                <a:spcPct val="50000"/>
              </a:spcBef>
              <a:buFontTx/>
              <a:buAutoNum type="arabicPeriod"/>
            </a:pPr>
            <a:r>
              <a:rPr lang="en-US" sz="1500">
                <a:latin typeface="Calibri" pitchFamily="34" charset="0"/>
              </a:rPr>
              <a:t>High caries risk</a:t>
            </a:r>
          </a:p>
          <a:p>
            <a:pPr marL="457200" indent="-457200" eaLnBrk="1" hangingPunct="1">
              <a:spcBef>
                <a:spcPct val="50000"/>
              </a:spcBef>
              <a:buFontTx/>
              <a:buAutoNum type="arabicPeriod"/>
            </a:pPr>
            <a:r>
              <a:rPr lang="en-US" sz="1500">
                <a:latin typeface="Calibri" pitchFamily="34" charset="0"/>
              </a:rPr>
              <a:t>Exposed roots</a:t>
            </a:r>
          </a:p>
          <a:p>
            <a:pPr marL="457200" indent="-457200" eaLnBrk="1" hangingPunct="1">
              <a:spcBef>
                <a:spcPct val="50000"/>
              </a:spcBef>
              <a:buFontTx/>
              <a:buAutoNum type="arabicPeriod"/>
            </a:pPr>
            <a:r>
              <a:rPr lang="en-US" sz="1500">
                <a:latin typeface="Calibri" pitchFamily="34" charset="0"/>
              </a:rPr>
              <a:t>Prevention programs</a:t>
            </a:r>
          </a:p>
        </p:txBody>
      </p:sp>
      <p:sp>
        <p:nvSpPr>
          <p:cNvPr id="18471" name="Freeform 69"/>
          <p:cNvSpPr>
            <a:spLocks/>
          </p:cNvSpPr>
          <p:nvPr/>
        </p:nvSpPr>
        <p:spPr bwMode="auto">
          <a:xfrm>
            <a:off x="7658100" y="3714750"/>
            <a:ext cx="23813" cy="223838"/>
          </a:xfrm>
          <a:custGeom>
            <a:avLst/>
            <a:gdLst>
              <a:gd name="T0" fmla="*/ 0 w 15"/>
              <a:gd name="T1" fmla="*/ 0 h 141"/>
              <a:gd name="T2" fmla="*/ 2147483647 w 15"/>
              <a:gd name="T3" fmla="*/ 2147483647 h 141"/>
              <a:gd name="T4" fmla="*/ 2147483647 w 15"/>
              <a:gd name="T5" fmla="*/ 2147483647 h 141"/>
              <a:gd name="T6" fmla="*/ 0 60000 65536"/>
              <a:gd name="T7" fmla="*/ 0 60000 65536"/>
              <a:gd name="T8" fmla="*/ 0 60000 65536"/>
              <a:gd name="T9" fmla="*/ 0 w 15"/>
              <a:gd name="T10" fmla="*/ 0 h 141"/>
              <a:gd name="T11" fmla="*/ 15 w 15"/>
              <a:gd name="T12" fmla="*/ 141 h 141"/>
            </a:gdLst>
            <a:ahLst/>
            <a:cxnLst>
              <a:cxn ang="T6">
                <a:pos x="T0" y="T1"/>
              </a:cxn>
              <a:cxn ang="T7">
                <a:pos x="T2" y="T3"/>
              </a:cxn>
              <a:cxn ang="T8">
                <a:pos x="T4" y="T5"/>
              </a:cxn>
            </a:cxnLst>
            <a:rect l="T9" t="T10" r="T11" b="T12"/>
            <a:pathLst>
              <a:path w="15" h="141">
                <a:moveTo>
                  <a:pt x="0" y="0"/>
                </a:moveTo>
                <a:cubicBezTo>
                  <a:pt x="8" y="11"/>
                  <a:pt x="8" y="23"/>
                  <a:pt x="12" y="36"/>
                </a:cubicBezTo>
                <a:cubicBezTo>
                  <a:pt x="10" y="76"/>
                  <a:pt x="15" y="104"/>
                  <a:pt x="15" y="141"/>
                </a:cubicBezTo>
              </a:path>
            </a:pathLst>
          </a:custGeom>
          <a:noFill/>
          <a:ln w="9525">
            <a:solidFill>
              <a:schemeClr val="tx1"/>
            </a:solidFill>
            <a:round/>
            <a:headEnd/>
            <a:tailEnd/>
          </a:ln>
        </p:spPr>
        <p:txBody>
          <a:bodyPr/>
          <a:lstStyle/>
          <a:p>
            <a:endParaRPr lang="en-US"/>
          </a:p>
        </p:txBody>
      </p:sp>
      <p:sp>
        <p:nvSpPr>
          <p:cNvPr id="18472" name="Freeform 70"/>
          <p:cNvSpPr>
            <a:spLocks/>
          </p:cNvSpPr>
          <p:nvPr/>
        </p:nvSpPr>
        <p:spPr bwMode="auto">
          <a:xfrm>
            <a:off x="6781800" y="3657600"/>
            <a:ext cx="495300" cy="647700"/>
          </a:xfrm>
          <a:custGeom>
            <a:avLst/>
            <a:gdLst>
              <a:gd name="T0" fmla="*/ 2147483647 w 312"/>
              <a:gd name="T1" fmla="*/ 2147483647 h 408"/>
              <a:gd name="T2" fmla="*/ 2147483647 w 312"/>
              <a:gd name="T3" fmla="*/ 2147483647 h 408"/>
              <a:gd name="T4" fmla="*/ 2147483647 w 312"/>
              <a:gd name="T5" fmla="*/ 2147483647 h 408"/>
              <a:gd name="T6" fmla="*/ 2147483647 w 312"/>
              <a:gd name="T7" fmla="*/ 2147483647 h 408"/>
              <a:gd name="T8" fmla="*/ 2147483647 w 312"/>
              <a:gd name="T9" fmla="*/ 2147483647 h 408"/>
              <a:gd name="T10" fmla="*/ 2147483647 w 312"/>
              <a:gd name="T11" fmla="*/ 2147483647 h 408"/>
              <a:gd name="T12" fmla="*/ 2147483647 w 312"/>
              <a:gd name="T13" fmla="*/ 2147483647 h 408"/>
              <a:gd name="T14" fmla="*/ 2147483647 w 312"/>
              <a:gd name="T15" fmla="*/ 2147483647 h 408"/>
              <a:gd name="T16" fmla="*/ 2147483647 w 312"/>
              <a:gd name="T17" fmla="*/ 2147483647 h 408"/>
              <a:gd name="T18" fmla="*/ 2147483647 w 312"/>
              <a:gd name="T19" fmla="*/ 2147483647 h 408"/>
              <a:gd name="T20" fmla="*/ 2147483647 w 312"/>
              <a:gd name="T21" fmla="*/ 2147483647 h 408"/>
              <a:gd name="T22" fmla="*/ 2147483647 w 312"/>
              <a:gd name="T23" fmla="*/ 2147483647 h 408"/>
              <a:gd name="T24" fmla="*/ 2147483647 w 312"/>
              <a:gd name="T25" fmla="*/ 2147483647 h 408"/>
              <a:gd name="T26" fmla="*/ 2147483647 w 312"/>
              <a:gd name="T27" fmla="*/ 2147483647 h 408"/>
              <a:gd name="T28" fmla="*/ 2147483647 w 312"/>
              <a:gd name="T29" fmla="*/ 2147483647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2"/>
              <a:gd name="T46" fmla="*/ 0 h 408"/>
              <a:gd name="T47" fmla="*/ 312 w 312"/>
              <a:gd name="T48" fmla="*/ 408 h 4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2" h="408">
                <a:moveTo>
                  <a:pt x="64" y="352"/>
                </a:moveTo>
                <a:cubicBezTo>
                  <a:pt x="48" y="328"/>
                  <a:pt x="24" y="288"/>
                  <a:pt x="16" y="256"/>
                </a:cubicBezTo>
                <a:cubicBezTo>
                  <a:pt x="8" y="224"/>
                  <a:pt x="16" y="192"/>
                  <a:pt x="16" y="160"/>
                </a:cubicBezTo>
                <a:cubicBezTo>
                  <a:pt x="16" y="128"/>
                  <a:pt x="16" y="88"/>
                  <a:pt x="16" y="64"/>
                </a:cubicBezTo>
                <a:cubicBezTo>
                  <a:pt x="16" y="40"/>
                  <a:pt x="0" y="24"/>
                  <a:pt x="16" y="16"/>
                </a:cubicBezTo>
                <a:cubicBezTo>
                  <a:pt x="32" y="8"/>
                  <a:pt x="80" y="16"/>
                  <a:pt x="112" y="16"/>
                </a:cubicBezTo>
                <a:cubicBezTo>
                  <a:pt x="144" y="16"/>
                  <a:pt x="184" y="16"/>
                  <a:pt x="208" y="16"/>
                </a:cubicBezTo>
                <a:cubicBezTo>
                  <a:pt x="232" y="16"/>
                  <a:pt x="240" y="16"/>
                  <a:pt x="256" y="16"/>
                </a:cubicBezTo>
                <a:cubicBezTo>
                  <a:pt x="272" y="16"/>
                  <a:pt x="296" y="0"/>
                  <a:pt x="304" y="16"/>
                </a:cubicBezTo>
                <a:cubicBezTo>
                  <a:pt x="312" y="32"/>
                  <a:pt x="304" y="80"/>
                  <a:pt x="304" y="112"/>
                </a:cubicBezTo>
                <a:cubicBezTo>
                  <a:pt x="304" y="144"/>
                  <a:pt x="312" y="168"/>
                  <a:pt x="304" y="208"/>
                </a:cubicBezTo>
                <a:cubicBezTo>
                  <a:pt x="296" y="248"/>
                  <a:pt x="272" y="320"/>
                  <a:pt x="256" y="352"/>
                </a:cubicBezTo>
                <a:cubicBezTo>
                  <a:pt x="240" y="384"/>
                  <a:pt x="232" y="392"/>
                  <a:pt x="208" y="400"/>
                </a:cubicBezTo>
                <a:cubicBezTo>
                  <a:pt x="184" y="408"/>
                  <a:pt x="136" y="408"/>
                  <a:pt x="112" y="400"/>
                </a:cubicBezTo>
                <a:cubicBezTo>
                  <a:pt x="88" y="392"/>
                  <a:pt x="80" y="376"/>
                  <a:pt x="64" y="352"/>
                </a:cubicBezTo>
                <a:close/>
              </a:path>
            </a:pathLst>
          </a:custGeom>
          <a:solidFill>
            <a:schemeClr val="bg1"/>
          </a:solidFill>
          <a:ln w="9525">
            <a:solidFill>
              <a:schemeClr val="tx1"/>
            </a:solidFill>
            <a:round/>
            <a:headEnd/>
            <a:tailEnd/>
          </a:ln>
        </p:spPr>
        <p:txBody>
          <a:bodyPr/>
          <a:lstStyle/>
          <a:p>
            <a:endParaRPr lang="en-US"/>
          </a:p>
        </p:txBody>
      </p:sp>
      <p:sp>
        <p:nvSpPr>
          <p:cNvPr id="18473" name="Freeform 61"/>
          <p:cNvSpPr>
            <a:spLocks/>
          </p:cNvSpPr>
          <p:nvPr/>
        </p:nvSpPr>
        <p:spPr bwMode="auto">
          <a:xfrm>
            <a:off x="6858000" y="3733800"/>
            <a:ext cx="381000" cy="558800"/>
          </a:xfrm>
          <a:custGeom>
            <a:avLst/>
            <a:gdLst>
              <a:gd name="T0" fmla="*/ 2147483647 w 274"/>
              <a:gd name="T1" fmla="*/ 0 h 352"/>
              <a:gd name="T2" fmla="*/ 0 w 274"/>
              <a:gd name="T3" fmla="*/ 2147483647 h 352"/>
              <a:gd name="T4" fmla="*/ 2147483647 w 274"/>
              <a:gd name="T5" fmla="*/ 2147483647 h 352"/>
              <a:gd name="T6" fmla="*/ 2147483647 w 274"/>
              <a:gd name="T7" fmla="*/ 2147483647 h 352"/>
              <a:gd name="T8" fmla="*/ 2147483647 w 274"/>
              <a:gd name="T9" fmla="*/ 2147483647 h 352"/>
              <a:gd name="T10" fmla="*/ 2147483647 w 274"/>
              <a:gd name="T11" fmla="*/ 2147483647 h 352"/>
              <a:gd name="T12" fmla="*/ 2147483647 w 274"/>
              <a:gd name="T13" fmla="*/ 2147483647 h 352"/>
              <a:gd name="T14" fmla="*/ 2147483647 w 274"/>
              <a:gd name="T15" fmla="*/ 2147483647 h 352"/>
              <a:gd name="T16" fmla="*/ 2147483647 w 274"/>
              <a:gd name="T17" fmla="*/ 2147483647 h 352"/>
              <a:gd name="T18" fmla="*/ 2147483647 w 274"/>
              <a:gd name="T19" fmla="*/ 2147483647 h 352"/>
              <a:gd name="T20" fmla="*/ 2147483647 w 274"/>
              <a:gd name="T21" fmla="*/ 2147483647 h 352"/>
              <a:gd name="T22" fmla="*/ 2147483647 w 274"/>
              <a:gd name="T23" fmla="*/ 2147483647 h 352"/>
              <a:gd name="T24" fmla="*/ 2147483647 w 274"/>
              <a:gd name="T25" fmla="*/ 2147483647 h 352"/>
              <a:gd name="T26" fmla="*/ 2147483647 w 274"/>
              <a:gd name="T27" fmla="*/ 2147483647 h 352"/>
              <a:gd name="T28" fmla="*/ 2147483647 w 274"/>
              <a:gd name="T29" fmla="*/ 2147483647 h 352"/>
              <a:gd name="T30" fmla="*/ 2147483647 w 274"/>
              <a:gd name="T31" fmla="*/ 2147483647 h 352"/>
              <a:gd name="T32" fmla="*/ 2147483647 w 274"/>
              <a:gd name="T33" fmla="*/ 2147483647 h 352"/>
              <a:gd name="T34" fmla="*/ 2147483647 w 274"/>
              <a:gd name="T35" fmla="*/ 2147483647 h 352"/>
              <a:gd name="T36" fmla="*/ 2147483647 w 274"/>
              <a:gd name="T37" fmla="*/ 2147483647 h 352"/>
              <a:gd name="T38" fmla="*/ 2147483647 w 274"/>
              <a:gd name="T39" fmla="*/ 2147483647 h 352"/>
              <a:gd name="T40" fmla="*/ 2147483647 w 274"/>
              <a:gd name="T41" fmla="*/ 2147483647 h 352"/>
              <a:gd name="T42" fmla="*/ 2147483647 w 274"/>
              <a:gd name="T43" fmla="*/ 2147483647 h 352"/>
              <a:gd name="T44" fmla="*/ 2147483647 w 274"/>
              <a:gd name="T45" fmla="*/ 2147483647 h 352"/>
              <a:gd name="T46" fmla="*/ 2147483647 w 274"/>
              <a:gd name="T47" fmla="*/ 2147483647 h 352"/>
              <a:gd name="T48" fmla="*/ 2147483647 w 274"/>
              <a:gd name="T49" fmla="*/ 2147483647 h 352"/>
              <a:gd name="T50" fmla="*/ 2147483647 w 274"/>
              <a:gd name="T51" fmla="*/ 0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352"/>
              <a:gd name="T80" fmla="*/ 274 w 274"/>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352">
                <a:moveTo>
                  <a:pt x="12" y="0"/>
                </a:moveTo>
                <a:cubicBezTo>
                  <a:pt x="9" y="37"/>
                  <a:pt x="8" y="50"/>
                  <a:pt x="0" y="80"/>
                </a:cubicBezTo>
                <a:cubicBezTo>
                  <a:pt x="3" y="110"/>
                  <a:pt x="7" y="138"/>
                  <a:pt x="12" y="168"/>
                </a:cubicBezTo>
                <a:cubicBezTo>
                  <a:pt x="15" y="218"/>
                  <a:pt x="23" y="247"/>
                  <a:pt x="36" y="292"/>
                </a:cubicBezTo>
                <a:cubicBezTo>
                  <a:pt x="38" y="300"/>
                  <a:pt x="41" y="308"/>
                  <a:pt x="44" y="316"/>
                </a:cubicBezTo>
                <a:cubicBezTo>
                  <a:pt x="45" y="320"/>
                  <a:pt x="44" y="327"/>
                  <a:pt x="48" y="328"/>
                </a:cubicBezTo>
                <a:cubicBezTo>
                  <a:pt x="83" y="340"/>
                  <a:pt x="115" y="343"/>
                  <a:pt x="152" y="348"/>
                </a:cubicBezTo>
                <a:cubicBezTo>
                  <a:pt x="156" y="349"/>
                  <a:pt x="160" y="352"/>
                  <a:pt x="164" y="352"/>
                </a:cubicBezTo>
                <a:cubicBezTo>
                  <a:pt x="172" y="351"/>
                  <a:pt x="188" y="344"/>
                  <a:pt x="188" y="344"/>
                </a:cubicBezTo>
                <a:cubicBezTo>
                  <a:pt x="191" y="340"/>
                  <a:pt x="192" y="335"/>
                  <a:pt x="196" y="332"/>
                </a:cubicBezTo>
                <a:cubicBezTo>
                  <a:pt x="199" y="329"/>
                  <a:pt x="205" y="331"/>
                  <a:pt x="208" y="328"/>
                </a:cubicBezTo>
                <a:cubicBezTo>
                  <a:pt x="210" y="326"/>
                  <a:pt x="216" y="300"/>
                  <a:pt x="216" y="300"/>
                </a:cubicBezTo>
                <a:cubicBezTo>
                  <a:pt x="226" y="277"/>
                  <a:pt x="241" y="252"/>
                  <a:pt x="248" y="228"/>
                </a:cubicBezTo>
                <a:cubicBezTo>
                  <a:pt x="254" y="208"/>
                  <a:pt x="253" y="188"/>
                  <a:pt x="260" y="168"/>
                </a:cubicBezTo>
                <a:cubicBezTo>
                  <a:pt x="264" y="137"/>
                  <a:pt x="270" y="107"/>
                  <a:pt x="272" y="76"/>
                </a:cubicBezTo>
                <a:cubicBezTo>
                  <a:pt x="273" y="68"/>
                  <a:pt x="274" y="58"/>
                  <a:pt x="268" y="52"/>
                </a:cubicBezTo>
                <a:cubicBezTo>
                  <a:pt x="262" y="46"/>
                  <a:pt x="258" y="67"/>
                  <a:pt x="256" y="76"/>
                </a:cubicBezTo>
                <a:cubicBezTo>
                  <a:pt x="250" y="100"/>
                  <a:pt x="242" y="124"/>
                  <a:pt x="236" y="148"/>
                </a:cubicBezTo>
                <a:cubicBezTo>
                  <a:pt x="233" y="179"/>
                  <a:pt x="223" y="206"/>
                  <a:pt x="216" y="236"/>
                </a:cubicBezTo>
                <a:cubicBezTo>
                  <a:pt x="213" y="250"/>
                  <a:pt x="212" y="272"/>
                  <a:pt x="204" y="284"/>
                </a:cubicBezTo>
                <a:cubicBezTo>
                  <a:pt x="195" y="297"/>
                  <a:pt x="182" y="303"/>
                  <a:pt x="168" y="308"/>
                </a:cubicBezTo>
                <a:cubicBezTo>
                  <a:pt x="127" y="305"/>
                  <a:pt x="113" y="311"/>
                  <a:pt x="84" y="292"/>
                </a:cubicBezTo>
                <a:cubicBezTo>
                  <a:pt x="79" y="285"/>
                  <a:pt x="78" y="274"/>
                  <a:pt x="72" y="268"/>
                </a:cubicBezTo>
                <a:cubicBezTo>
                  <a:pt x="65" y="261"/>
                  <a:pt x="48" y="252"/>
                  <a:pt x="48" y="252"/>
                </a:cubicBezTo>
                <a:cubicBezTo>
                  <a:pt x="43" y="218"/>
                  <a:pt x="39" y="177"/>
                  <a:pt x="20" y="148"/>
                </a:cubicBezTo>
                <a:cubicBezTo>
                  <a:pt x="16" y="89"/>
                  <a:pt x="12" y="63"/>
                  <a:pt x="12" y="0"/>
                </a:cubicBezTo>
                <a:close/>
              </a:path>
            </a:pathLst>
          </a:custGeom>
          <a:solidFill>
            <a:srgbClr val="DDDDDD"/>
          </a:solidFill>
          <a:ln w="9525">
            <a:noFill/>
            <a:round/>
            <a:headEnd/>
            <a:tailEnd/>
          </a:ln>
        </p:spPr>
        <p:txBody>
          <a:bodyPr/>
          <a:lstStyle/>
          <a:p>
            <a:endParaRPr lang="en-US"/>
          </a:p>
        </p:txBody>
      </p:sp>
      <p:sp>
        <p:nvSpPr>
          <p:cNvPr id="18474" name="Freeform 76"/>
          <p:cNvSpPr>
            <a:spLocks/>
          </p:cNvSpPr>
          <p:nvPr/>
        </p:nvSpPr>
        <p:spPr bwMode="auto">
          <a:xfrm>
            <a:off x="7620000" y="3581400"/>
            <a:ext cx="1216025" cy="1651000"/>
          </a:xfrm>
          <a:custGeom>
            <a:avLst/>
            <a:gdLst>
              <a:gd name="T0" fmla="*/ 2147483647 w 766"/>
              <a:gd name="T1" fmla="*/ 2147483647 h 1040"/>
              <a:gd name="T2" fmla="*/ 2147483647 w 766"/>
              <a:gd name="T3" fmla="*/ 2147483647 h 1040"/>
              <a:gd name="T4" fmla="*/ 2147483647 w 766"/>
              <a:gd name="T5" fmla="*/ 2147483647 h 1040"/>
              <a:gd name="T6" fmla="*/ 2147483647 w 766"/>
              <a:gd name="T7" fmla="*/ 2147483647 h 1040"/>
              <a:gd name="T8" fmla="*/ 2147483647 w 766"/>
              <a:gd name="T9" fmla="*/ 2147483647 h 1040"/>
              <a:gd name="T10" fmla="*/ 2147483647 w 766"/>
              <a:gd name="T11" fmla="*/ 2147483647 h 1040"/>
              <a:gd name="T12" fmla="*/ 2147483647 w 766"/>
              <a:gd name="T13" fmla="*/ 2147483647 h 1040"/>
              <a:gd name="T14" fmla="*/ 0 w 766"/>
              <a:gd name="T15" fmla="*/ 2147483647 h 1040"/>
              <a:gd name="T16" fmla="*/ 2147483647 w 766"/>
              <a:gd name="T17" fmla="*/ 2147483647 h 1040"/>
              <a:gd name="T18" fmla="*/ 2147483647 w 766"/>
              <a:gd name="T19" fmla="*/ 2147483647 h 1040"/>
              <a:gd name="T20" fmla="*/ 2147483647 w 766"/>
              <a:gd name="T21" fmla="*/ 2147483647 h 1040"/>
              <a:gd name="T22" fmla="*/ 2147483647 w 766"/>
              <a:gd name="T23" fmla="*/ 2147483647 h 1040"/>
              <a:gd name="T24" fmla="*/ 2147483647 w 766"/>
              <a:gd name="T25" fmla="*/ 2147483647 h 1040"/>
              <a:gd name="T26" fmla="*/ 2147483647 w 766"/>
              <a:gd name="T27" fmla="*/ 2147483647 h 1040"/>
              <a:gd name="T28" fmla="*/ 2147483647 w 766"/>
              <a:gd name="T29" fmla="*/ 2147483647 h 1040"/>
              <a:gd name="T30" fmla="*/ 2147483647 w 766"/>
              <a:gd name="T31" fmla="*/ 2147483647 h 1040"/>
              <a:gd name="T32" fmla="*/ 2147483647 w 766"/>
              <a:gd name="T33" fmla="*/ 2147483647 h 1040"/>
              <a:gd name="T34" fmla="*/ 2147483647 w 766"/>
              <a:gd name="T35" fmla="*/ 2147483647 h 1040"/>
              <a:gd name="T36" fmla="*/ 2147483647 w 766"/>
              <a:gd name="T37" fmla="*/ 2147483647 h 1040"/>
              <a:gd name="T38" fmla="*/ 2147483647 w 766"/>
              <a:gd name="T39" fmla="*/ 2147483647 h 1040"/>
              <a:gd name="T40" fmla="*/ 2147483647 w 766"/>
              <a:gd name="T41" fmla="*/ 2147483647 h 1040"/>
              <a:gd name="T42" fmla="*/ 2147483647 w 766"/>
              <a:gd name="T43" fmla="*/ 2147483647 h 1040"/>
              <a:gd name="T44" fmla="*/ 2147483647 w 766"/>
              <a:gd name="T45" fmla="*/ 2147483647 h 1040"/>
              <a:gd name="T46" fmla="*/ 2147483647 w 766"/>
              <a:gd name="T47" fmla="*/ 2147483647 h 1040"/>
              <a:gd name="T48" fmla="*/ 2147483647 w 766"/>
              <a:gd name="T49" fmla="*/ 0 h 1040"/>
              <a:gd name="T50" fmla="*/ 2147483647 w 766"/>
              <a:gd name="T51" fmla="*/ 2147483647 h 1040"/>
              <a:gd name="T52" fmla="*/ 2147483647 w 766"/>
              <a:gd name="T53" fmla="*/ 2147483647 h 1040"/>
              <a:gd name="T54" fmla="*/ 2147483647 w 766"/>
              <a:gd name="T55" fmla="*/ 2147483647 h 1040"/>
              <a:gd name="T56" fmla="*/ 2147483647 w 766"/>
              <a:gd name="T57" fmla="*/ 2147483647 h 1040"/>
              <a:gd name="T58" fmla="*/ 2147483647 w 766"/>
              <a:gd name="T59" fmla="*/ 2147483647 h 10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6"/>
              <a:gd name="T91" fmla="*/ 0 h 1040"/>
              <a:gd name="T92" fmla="*/ 766 w 766"/>
              <a:gd name="T93" fmla="*/ 1040 h 10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6" h="1040">
                <a:moveTo>
                  <a:pt x="45" y="66"/>
                </a:moveTo>
                <a:cubicBezTo>
                  <a:pt x="48" y="157"/>
                  <a:pt x="50" y="228"/>
                  <a:pt x="48" y="321"/>
                </a:cubicBezTo>
                <a:cubicBezTo>
                  <a:pt x="49" y="400"/>
                  <a:pt x="49" y="479"/>
                  <a:pt x="51" y="558"/>
                </a:cubicBezTo>
                <a:cubicBezTo>
                  <a:pt x="52" y="586"/>
                  <a:pt x="56" y="628"/>
                  <a:pt x="81" y="645"/>
                </a:cubicBezTo>
                <a:cubicBezTo>
                  <a:pt x="85" y="651"/>
                  <a:pt x="91" y="656"/>
                  <a:pt x="93" y="663"/>
                </a:cubicBezTo>
                <a:cubicBezTo>
                  <a:pt x="95" y="669"/>
                  <a:pt x="99" y="681"/>
                  <a:pt x="99" y="681"/>
                </a:cubicBezTo>
                <a:cubicBezTo>
                  <a:pt x="98" y="769"/>
                  <a:pt x="151" y="896"/>
                  <a:pt x="78" y="945"/>
                </a:cubicBezTo>
                <a:cubicBezTo>
                  <a:pt x="70" y="969"/>
                  <a:pt x="24" y="985"/>
                  <a:pt x="0" y="993"/>
                </a:cubicBezTo>
                <a:cubicBezTo>
                  <a:pt x="19" y="1012"/>
                  <a:pt x="66" y="1006"/>
                  <a:pt x="90" y="1008"/>
                </a:cubicBezTo>
                <a:cubicBezTo>
                  <a:pt x="766" y="1000"/>
                  <a:pt x="432" y="1040"/>
                  <a:pt x="657" y="984"/>
                </a:cubicBezTo>
                <a:cubicBezTo>
                  <a:pt x="669" y="972"/>
                  <a:pt x="694" y="960"/>
                  <a:pt x="711" y="954"/>
                </a:cubicBezTo>
                <a:cubicBezTo>
                  <a:pt x="734" y="931"/>
                  <a:pt x="742" y="910"/>
                  <a:pt x="750" y="879"/>
                </a:cubicBezTo>
                <a:cubicBezTo>
                  <a:pt x="749" y="822"/>
                  <a:pt x="749" y="765"/>
                  <a:pt x="747" y="708"/>
                </a:cubicBezTo>
                <a:cubicBezTo>
                  <a:pt x="746" y="667"/>
                  <a:pt x="711" y="635"/>
                  <a:pt x="690" y="603"/>
                </a:cubicBezTo>
                <a:cubicBezTo>
                  <a:pt x="674" y="579"/>
                  <a:pt x="669" y="547"/>
                  <a:pt x="666" y="519"/>
                </a:cubicBezTo>
                <a:cubicBezTo>
                  <a:pt x="664" y="501"/>
                  <a:pt x="660" y="465"/>
                  <a:pt x="660" y="465"/>
                </a:cubicBezTo>
                <a:cubicBezTo>
                  <a:pt x="662" y="388"/>
                  <a:pt x="659" y="379"/>
                  <a:pt x="666" y="327"/>
                </a:cubicBezTo>
                <a:cubicBezTo>
                  <a:pt x="673" y="281"/>
                  <a:pt x="691" y="238"/>
                  <a:pt x="699" y="192"/>
                </a:cubicBezTo>
                <a:cubicBezTo>
                  <a:pt x="698" y="170"/>
                  <a:pt x="712" y="104"/>
                  <a:pt x="681" y="84"/>
                </a:cubicBezTo>
                <a:cubicBezTo>
                  <a:pt x="659" y="51"/>
                  <a:pt x="595" y="51"/>
                  <a:pt x="561" y="45"/>
                </a:cubicBezTo>
                <a:cubicBezTo>
                  <a:pt x="525" y="47"/>
                  <a:pt x="485" y="45"/>
                  <a:pt x="450" y="57"/>
                </a:cubicBezTo>
                <a:cubicBezTo>
                  <a:pt x="435" y="56"/>
                  <a:pt x="419" y="58"/>
                  <a:pt x="405" y="54"/>
                </a:cubicBezTo>
                <a:cubicBezTo>
                  <a:pt x="381" y="47"/>
                  <a:pt x="371" y="17"/>
                  <a:pt x="345" y="12"/>
                </a:cubicBezTo>
                <a:cubicBezTo>
                  <a:pt x="307" y="4"/>
                  <a:pt x="341" y="13"/>
                  <a:pt x="306" y="6"/>
                </a:cubicBezTo>
                <a:cubicBezTo>
                  <a:pt x="298" y="4"/>
                  <a:pt x="282" y="0"/>
                  <a:pt x="282" y="0"/>
                </a:cubicBezTo>
                <a:cubicBezTo>
                  <a:pt x="247" y="1"/>
                  <a:pt x="195" y="1"/>
                  <a:pt x="156" y="6"/>
                </a:cubicBezTo>
                <a:cubicBezTo>
                  <a:pt x="133" y="9"/>
                  <a:pt x="87" y="15"/>
                  <a:pt x="87" y="15"/>
                </a:cubicBezTo>
                <a:cubicBezTo>
                  <a:pt x="81" y="17"/>
                  <a:pt x="75" y="19"/>
                  <a:pt x="69" y="21"/>
                </a:cubicBezTo>
                <a:cubicBezTo>
                  <a:pt x="66" y="22"/>
                  <a:pt x="60" y="24"/>
                  <a:pt x="60" y="24"/>
                </a:cubicBezTo>
                <a:cubicBezTo>
                  <a:pt x="45" y="39"/>
                  <a:pt x="41" y="45"/>
                  <a:pt x="45" y="66"/>
                </a:cubicBezTo>
                <a:close/>
              </a:path>
            </a:pathLst>
          </a:custGeom>
          <a:solidFill>
            <a:srgbClr val="FFF1D5"/>
          </a:solidFill>
          <a:ln w="9525">
            <a:noFill/>
            <a:round/>
            <a:headEnd/>
            <a:tailEnd/>
          </a:ln>
        </p:spPr>
        <p:txBody>
          <a:bodyPr/>
          <a:lstStyle/>
          <a:p>
            <a:endParaRPr lang="en-US"/>
          </a:p>
        </p:txBody>
      </p:sp>
      <p:sp>
        <p:nvSpPr>
          <p:cNvPr id="18475" name="Freeform 77"/>
          <p:cNvSpPr>
            <a:spLocks/>
          </p:cNvSpPr>
          <p:nvPr/>
        </p:nvSpPr>
        <p:spPr bwMode="auto">
          <a:xfrm>
            <a:off x="7639050" y="4572000"/>
            <a:ext cx="169863" cy="547688"/>
          </a:xfrm>
          <a:custGeom>
            <a:avLst/>
            <a:gdLst>
              <a:gd name="T0" fmla="*/ 2147483647 w 107"/>
              <a:gd name="T1" fmla="*/ 0 h 345"/>
              <a:gd name="T2" fmla="*/ 2147483647 w 107"/>
              <a:gd name="T3" fmla="*/ 2147483647 h 345"/>
              <a:gd name="T4" fmla="*/ 2147483647 w 107"/>
              <a:gd name="T5" fmla="*/ 2147483647 h 345"/>
              <a:gd name="T6" fmla="*/ 2147483647 w 107"/>
              <a:gd name="T7" fmla="*/ 2147483647 h 345"/>
              <a:gd name="T8" fmla="*/ 0 w 107"/>
              <a:gd name="T9" fmla="*/ 2147483647 h 345"/>
              <a:gd name="T10" fmla="*/ 0 60000 65536"/>
              <a:gd name="T11" fmla="*/ 0 60000 65536"/>
              <a:gd name="T12" fmla="*/ 0 60000 65536"/>
              <a:gd name="T13" fmla="*/ 0 60000 65536"/>
              <a:gd name="T14" fmla="*/ 0 60000 65536"/>
              <a:gd name="T15" fmla="*/ 0 w 107"/>
              <a:gd name="T16" fmla="*/ 0 h 345"/>
              <a:gd name="T17" fmla="*/ 107 w 107"/>
              <a:gd name="T18" fmla="*/ 345 h 345"/>
            </a:gdLst>
            <a:ahLst/>
            <a:cxnLst>
              <a:cxn ang="T10">
                <a:pos x="T0" y="T1"/>
              </a:cxn>
              <a:cxn ang="T11">
                <a:pos x="T2" y="T3"/>
              </a:cxn>
              <a:cxn ang="T12">
                <a:pos x="T4" y="T5"/>
              </a:cxn>
              <a:cxn ang="T13">
                <a:pos x="T6" y="T7"/>
              </a:cxn>
              <a:cxn ang="T14">
                <a:pos x="T8" y="T9"/>
              </a:cxn>
            </a:cxnLst>
            <a:rect l="T15" t="T16" r="T17" b="T18"/>
            <a:pathLst>
              <a:path w="107" h="345">
                <a:moveTo>
                  <a:pt x="54" y="0"/>
                </a:moveTo>
                <a:cubicBezTo>
                  <a:pt x="76" y="15"/>
                  <a:pt x="78" y="45"/>
                  <a:pt x="84" y="69"/>
                </a:cubicBezTo>
                <a:cubicBezTo>
                  <a:pt x="86" y="111"/>
                  <a:pt x="82" y="129"/>
                  <a:pt x="93" y="162"/>
                </a:cubicBezTo>
                <a:cubicBezTo>
                  <a:pt x="96" y="203"/>
                  <a:pt x="107" y="293"/>
                  <a:pt x="51" y="312"/>
                </a:cubicBezTo>
                <a:cubicBezTo>
                  <a:pt x="40" y="329"/>
                  <a:pt x="21" y="345"/>
                  <a:pt x="0" y="345"/>
                </a:cubicBezTo>
              </a:path>
            </a:pathLst>
          </a:custGeom>
          <a:noFill/>
          <a:ln w="9525">
            <a:solidFill>
              <a:schemeClr val="tx1"/>
            </a:solidFill>
            <a:round/>
            <a:headEnd/>
            <a:tailEnd/>
          </a:ln>
        </p:spPr>
        <p:txBody>
          <a:bodyPr/>
          <a:lstStyle/>
          <a:p>
            <a:endParaRPr lang="en-US"/>
          </a:p>
        </p:txBody>
      </p:sp>
      <p:sp>
        <p:nvSpPr>
          <p:cNvPr id="18476" name="Line 78"/>
          <p:cNvSpPr>
            <a:spLocks noChangeShapeType="1"/>
          </p:cNvSpPr>
          <p:nvPr/>
        </p:nvSpPr>
        <p:spPr bwMode="auto">
          <a:xfrm>
            <a:off x="3200400" y="3429000"/>
            <a:ext cx="5943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816</Words>
  <Application>Microsoft Office PowerPoint</Application>
  <PresentationFormat>On-screen Show (4:3)</PresentationFormat>
  <Paragraphs>147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DENTAL CARIES</vt:lpstr>
      <vt:lpstr>Slide 2</vt:lpstr>
      <vt:lpstr>CARIES PREVENTION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CARIES</dc:title>
  <dc:creator>ORAL PATHLOGY</dc:creator>
  <cp:lastModifiedBy>HOD</cp:lastModifiedBy>
  <cp:revision>5</cp:revision>
  <dcterms:created xsi:type="dcterms:W3CDTF">2012-05-02T06:44:30Z</dcterms:created>
  <dcterms:modified xsi:type="dcterms:W3CDTF">2018-02-05T06:12:06Z</dcterms:modified>
</cp:coreProperties>
</file>