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3" r:id="rId22"/>
    <p:sldId id="274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11A6-8F8A-B15C-6BA1-B6111356A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DFFDA-9ACD-3192-867C-A08B3C3AE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057A-611C-4ACE-1CC2-40D0E894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30D2-2579-0F88-8830-54F2A684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4534-0AB1-C108-3D65-0F5B051E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51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E48D-F0F8-BB6F-B033-6A558424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E642C-6382-5C48-0F19-F31732832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F949-D53F-70F6-C726-1506414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DCCCC-9F54-E3CB-74BD-ED70F472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D9D3-74DC-3C99-747B-EDF122EF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520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2D72C-7753-DB12-93EF-B393889C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11338-F1C3-6493-F302-518FF2B8B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1EDA4-D9C6-8A27-44F2-DD69A543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F5C3-3125-EEDF-8788-754AF0C3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D73CD-8F50-031F-7612-3C3C1DC0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12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2A05-11C9-E3C1-4C27-1A174AD1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13E8-37AF-58B3-9666-5779AC30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47FD0-A790-C893-678E-CF3AA5D0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AAC68-FC98-5809-0384-9FD560A7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D54B2-36E4-7943-7D3B-CCAC364C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5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533F-1402-F6DF-6973-79BE9797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86D5F-2B20-9280-CD51-887DD5C91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0D9-681F-1CFB-E48B-55F5CF7C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B9CF-85A1-B950-0405-B41AA6C9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8CCB-477B-7B68-0183-FB4EF36E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2F5E-1FFC-49A6-5555-3BF739F1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83F0-D75B-61D1-D12E-DF03F27DC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36552-CEFE-D3C4-E56E-BBF0FFDD7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F2F50-6AD6-957E-B9CA-7B2F8DD4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6298-568A-5379-6EA7-48E0638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6403E-F4B3-3F43-DB51-BC861626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31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3869-378C-5163-92F1-107B0EC7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85780-E446-B0D4-C0FA-E4E4D8F1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C7230-4714-C347-F5C4-441DFF6D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A9EBD-144B-E626-6103-51F16014D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B2738-94FD-AF59-DA7D-895369BB6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1C039-A13C-EF4A-BDA7-BD22201F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37AC6-DC74-2445-7AD7-8F01085E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CDEE3-CB67-9D9F-F1C5-373ACF37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99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12B9-181D-2778-4ACD-7C25397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0C765-6824-AFF4-1B50-553F8447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40443-0965-4176-6EE7-303D1F63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E3E4-45A6-E82D-7769-332A093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15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13CE2-A4D5-8A74-402B-D3069D78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CD5A6-82C6-3161-43DE-4B219863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F6B1A-81BA-DB5A-504E-CF87EDA8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30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A786-A791-7BD8-F1B6-DC715F5E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D79E-9785-FAA6-EC37-68791362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A71B0-327A-2013-BF5C-59BDAA295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C189-27B1-EA76-D162-48775813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74D8D-FA53-3C8B-24B6-4DA1A380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D814A-2E23-E92F-E6F5-EE10B344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58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8CB2-CF44-90F7-A2AA-3F9EE113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9877C-728D-2F60-4683-9A559A006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B5FA3-C796-82E8-90D8-3ACE097C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E060-72CA-695D-E996-ABC4388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6D88-BA23-EF35-467A-A1111798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ECCA4-B366-D1B3-581C-CC32B455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58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3953A-ADAA-7C66-0B7D-2EB4FEAE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0089A-7E77-115F-0B91-49E11568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CC3FC-30DE-DE78-9CCC-345D0FAB4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53E6-AA5E-4C0A-A3F8-221A4C92F381}" type="datetimeFigureOut">
              <a:rPr lang="en-IN" smtClean="0"/>
              <a:t>12-06-2023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505A-B6E4-E0E7-E4F0-AB46BB089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4333C-866C-C24B-2B6B-B6B5B30B2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CE32-B49A-4C41-A143-D456074610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81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F321-EE7A-8E84-8D7E-19B83A77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06" y="1894114"/>
            <a:ext cx="9265298" cy="21553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N" sz="5400" b="1" dirty="0"/>
              <a:t>Clinical procedures performed in Department of Periodontology</a:t>
            </a:r>
          </a:p>
        </p:txBody>
      </p:sp>
    </p:spTree>
    <p:extLst>
      <p:ext uri="{BB962C8B-B14F-4D97-AF65-F5344CB8AC3E}">
        <p14:creationId xmlns:p14="http://schemas.microsoft.com/office/powerpoint/2010/main" val="41603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0438-09C2-6540-16B3-90918BE8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KIRKLAND FLAP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B71221-2F27-CAA3-A1B9-86A44085A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67" y="2138362"/>
            <a:ext cx="3848100" cy="2581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473DA-3CF5-0872-E9DF-563E0E43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72" y="2062162"/>
            <a:ext cx="3924300" cy="2657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BBEED-27DD-884A-2706-D8DD4E82A4EA}"/>
              </a:ext>
            </a:extLst>
          </p:cNvPr>
          <p:cNvSpPr txBox="1"/>
          <p:nvPr/>
        </p:nvSpPr>
        <p:spPr>
          <a:xfrm>
            <a:off x="6725263" y="5166851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E1692-C3E9-DD31-14FC-C3EA0D0E6FB7}"/>
              </a:ext>
            </a:extLst>
          </p:cNvPr>
          <p:cNvSpPr txBox="1"/>
          <p:nvPr/>
        </p:nvSpPr>
        <p:spPr>
          <a:xfrm>
            <a:off x="1273277" y="5166851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77846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E4C2-97BF-4363-20A9-50A5BBEF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MODIFIED WIDMAN FLAP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D3AC3E-DAB1-19A6-57DE-31DC93C0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16" y="2305746"/>
            <a:ext cx="4286250" cy="29432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18FAB-45FE-E733-DCA5-6D50FEAE7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24" y="2305745"/>
            <a:ext cx="4766582" cy="2943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8C672-8181-6EE6-B06D-14608AC050F5}"/>
              </a:ext>
            </a:extLst>
          </p:cNvPr>
          <p:cNvSpPr txBox="1"/>
          <p:nvPr/>
        </p:nvSpPr>
        <p:spPr>
          <a:xfrm>
            <a:off x="7236540" y="560930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D238F-8056-16CB-117A-9963F6BA4A1E}"/>
              </a:ext>
            </a:extLst>
          </p:cNvPr>
          <p:cNvSpPr txBox="1"/>
          <p:nvPr/>
        </p:nvSpPr>
        <p:spPr>
          <a:xfrm>
            <a:off x="1745226" y="560930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29492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5AA8-448B-E97E-E630-4E3FBB00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REGENERATIVE FLAP SURGERY WITH GTR AND BONE GRAFT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5FD09-7CAA-D08E-8A24-631CB1958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300" y="2200275"/>
            <a:ext cx="3638550" cy="2457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7E6A8-49D7-970B-0D10-DE26A916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8" y="2200275"/>
            <a:ext cx="4010025" cy="2381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B78CEE-E7DE-6775-B9B3-B08457D59A79}"/>
              </a:ext>
            </a:extLst>
          </p:cNvPr>
          <p:cNvSpPr txBox="1"/>
          <p:nvPr/>
        </p:nvSpPr>
        <p:spPr>
          <a:xfrm>
            <a:off x="6725263" y="5166851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60CB1-F777-8DA3-F09D-D5FAA13B969B}"/>
              </a:ext>
            </a:extLst>
          </p:cNvPr>
          <p:cNvSpPr txBox="1"/>
          <p:nvPr/>
        </p:nvSpPr>
        <p:spPr>
          <a:xfrm>
            <a:off x="1777581" y="5166851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85418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AA89-1C59-48DF-1A94-746C56DD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FURCATION TREATMENT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5FE93-34F1-7E88-61DD-24127C1FD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889" y="2477860"/>
            <a:ext cx="3857625" cy="275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6262B-BBBD-1507-4D4A-A3F7D653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77860"/>
            <a:ext cx="4019550" cy="2686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5D86E-0B3A-A6F6-A4AF-42AB7BF44731}"/>
              </a:ext>
            </a:extLst>
          </p:cNvPr>
          <p:cNvSpPr txBox="1"/>
          <p:nvPr/>
        </p:nvSpPr>
        <p:spPr>
          <a:xfrm>
            <a:off x="6931740" y="5550309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5F4C7-03CD-DAFD-4683-0FC095173948}"/>
              </a:ext>
            </a:extLst>
          </p:cNvPr>
          <p:cNvSpPr txBox="1"/>
          <p:nvPr/>
        </p:nvSpPr>
        <p:spPr>
          <a:xfrm>
            <a:off x="1558412" y="5581750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274059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EC1D-AF5B-7BCA-40EF-C90C7DF9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ROOT RESECTION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4E91A-725D-7100-018B-21B1B6E4F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95" y="2454242"/>
            <a:ext cx="3616488" cy="2714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5C77E-ECE8-73CE-75F2-DBC632CB4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02" y="2454242"/>
            <a:ext cx="3754212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C024F5-6CD9-92B4-9F92-10FD7F8C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133" y="2454242"/>
            <a:ext cx="3616486" cy="2640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012CEB-079D-BB0A-8F98-F248108ED3CD}"/>
              </a:ext>
            </a:extLst>
          </p:cNvPr>
          <p:cNvSpPr txBox="1"/>
          <p:nvPr/>
        </p:nvSpPr>
        <p:spPr>
          <a:xfrm>
            <a:off x="8135133" y="567340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79F5B-A918-86A9-741B-1A987F027B8A}"/>
              </a:ext>
            </a:extLst>
          </p:cNvPr>
          <p:cNvSpPr txBox="1"/>
          <p:nvPr/>
        </p:nvSpPr>
        <p:spPr>
          <a:xfrm>
            <a:off x="1174954" y="567340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27093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A5F3-443B-CA3D-4172-A46B34C2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MUCOGINGIVAL SURGERY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EBEBE-A831-7524-0EF0-DB477F412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630" y="2724943"/>
            <a:ext cx="3781425" cy="2200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178A9-F670-C5AF-6797-1983FC1AB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47" y="2724943"/>
            <a:ext cx="3676650" cy="2200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0B045-0DB7-EFE5-D558-E65B52CF6208}"/>
              </a:ext>
            </a:extLst>
          </p:cNvPr>
          <p:cNvSpPr txBox="1"/>
          <p:nvPr/>
        </p:nvSpPr>
        <p:spPr>
          <a:xfrm>
            <a:off x="7777314" y="5422490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B6D47-371A-209A-A52C-053B0AF2673B}"/>
              </a:ext>
            </a:extLst>
          </p:cNvPr>
          <p:cNvSpPr txBox="1"/>
          <p:nvPr/>
        </p:nvSpPr>
        <p:spPr>
          <a:xfrm>
            <a:off x="1312606" y="5491316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61496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3E84-CEE2-061B-ED9A-0EBDD94F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ESTHETIC CROWN LENGTHENING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0DAEC1-55DD-9458-7D6B-CC9BAA54B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2325" y="2448816"/>
            <a:ext cx="4181475" cy="26384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4C508-EB73-D2A4-DCD8-DE0CDD002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10" y="2472143"/>
            <a:ext cx="4143375" cy="2638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ECD53-5660-4CE3-E593-B33575FE59A7}"/>
              </a:ext>
            </a:extLst>
          </p:cNvPr>
          <p:cNvSpPr txBox="1"/>
          <p:nvPr/>
        </p:nvSpPr>
        <p:spPr>
          <a:xfrm>
            <a:off x="7865805" y="547603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CC34E-20F1-B595-E713-A1F0E52C7039}"/>
              </a:ext>
            </a:extLst>
          </p:cNvPr>
          <p:cNvSpPr txBox="1"/>
          <p:nvPr/>
        </p:nvSpPr>
        <p:spPr>
          <a:xfrm>
            <a:off x="1607573" y="5522691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39516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D57C-B1C7-63D7-C030-8CB2178C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EPULIS EXCISION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0EA38-CB74-99CD-BC3F-93F88062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403" y="2460382"/>
            <a:ext cx="4248150" cy="28765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24EF3-79F2-A029-C128-467DBFF1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08" y="2460382"/>
            <a:ext cx="4124325" cy="290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C1CAA-96E3-7BE6-27CA-292DADF7B1D8}"/>
              </a:ext>
            </a:extLst>
          </p:cNvPr>
          <p:cNvSpPr txBox="1"/>
          <p:nvPr/>
        </p:nvSpPr>
        <p:spPr>
          <a:xfrm>
            <a:off x="7688825" y="562896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14B20-4BB0-B922-32B3-8EA28D516329}"/>
              </a:ext>
            </a:extLst>
          </p:cNvPr>
          <p:cNvSpPr txBox="1"/>
          <p:nvPr/>
        </p:nvSpPr>
        <p:spPr>
          <a:xfrm>
            <a:off x="1745225" y="562896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70091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54B0-B3FA-3498-9C07-1F68CA38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OPERCULECTOMY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CB193-BDA8-2686-3A12-86CA14CB9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71" y="2488179"/>
            <a:ext cx="4286250" cy="2895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70BEE-0D02-9D25-C9A7-506084ABB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81" y="2488179"/>
            <a:ext cx="4010800" cy="289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9A3382-78F7-9448-48A6-3FB4A4BD2628}"/>
              </a:ext>
            </a:extLst>
          </p:cNvPr>
          <p:cNvSpPr txBox="1"/>
          <p:nvPr/>
        </p:nvSpPr>
        <p:spPr>
          <a:xfrm>
            <a:off x="7806812" y="581193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391A8-4EC7-4F3A-3310-B16D0E77C41A}"/>
              </a:ext>
            </a:extLst>
          </p:cNvPr>
          <p:cNvSpPr txBox="1"/>
          <p:nvPr/>
        </p:nvSpPr>
        <p:spPr>
          <a:xfrm>
            <a:off x="1784555" y="581193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242895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D44E-6172-03E9-48EA-17FA26B3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IMPLANT 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EE853-C4E4-13AD-10F8-1B2A3D646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07" y="2341708"/>
            <a:ext cx="3719318" cy="30765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3D988-33FC-88D9-1C90-C175C859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65" y="2341708"/>
            <a:ext cx="3125269" cy="3076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119B3-7B86-AFC2-338A-DEEE757A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160" y="2341708"/>
            <a:ext cx="4076700" cy="3076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A0A34-2576-6BB1-F9C8-60D7C30DD66D}"/>
              </a:ext>
            </a:extLst>
          </p:cNvPr>
          <p:cNvSpPr txBox="1"/>
          <p:nvPr/>
        </p:nvSpPr>
        <p:spPr>
          <a:xfrm>
            <a:off x="7747817" y="588463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ABD0B-D6FE-922C-3F7F-C6D49AF1D251}"/>
              </a:ext>
            </a:extLst>
          </p:cNvPr>
          <p:cNvSpPr txBox="1"/>
          <p:nvPr/>
        </p:nvSpPr>
        <p:spPr>
          <a:xfrm>
            <a:off x="1784554" y="588463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80365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70C267-73F9-49C6-3394-DD0FE54C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00" y="1391135"/>
            <a:ext cx="3981450" cy="2657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92EAF-0808-CA55-3218-34040C0D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50" y="1391135"/>
            <a:ext cx="4077672" cy="2657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B50D11-7ACA-702E-3598-C5E2347C023A}"/>
              </a:ext>
            </a:extLst>
          </p:cNvPr>
          <p:cNvSpPr txBox="1"/>
          <p:nvPr/>
        </p:nvSpPr>
        <p:spPr>
          <a:xfrm>
            <a:off x="3303037" y="205273"/>
            <a:ext cx="511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/>
              <a:t>SCALING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6D065-3515-9B86-C07D-2D0D93B6047D}"/>
              </a:ext>
            </a:extLst>
          </p:cNvPr>
          <p:cNvSpPr txBox="1"/>
          <p:nvPr/>
        </p:nvSpPr>
        <p:spPr>
          <a:xfrm>
            <a:off x="1774722" y="493087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CAE27-26BE-0C10-4A7D-5312834DE0DE}"/>
              </a:ext>
            </a:extLst>
          </p:cNvPr>
          <p:cNvSpPr txBox="1"/>
          <p:nvPr/>
        </p:nvSpPr>
        <p:spPr>
          <a:xfrm>
            <a:off x="7521676" y="493087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</p:spTree>
    <p:extLst>
      <p:ext uri="{BB962C8B-B14F-4D97-AF65-F5344CB8AC3E}">
        <p14:creationId xmlns:p14="http://schemas.microsoft.com/office/powerpoint/2010/main" val="199610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BC83-350D-46BD-D25A-A169D078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TUNELLING PROCEDURE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34285-FB95-DDBD-8910-93E06094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193" y="2245680"/>
            <a:ext cx="4438650" cy="30354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4DE23-F5CB-4732-D0AC-0F9876A5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41" y="2256727"/>
            <a:ext cx="4161549" cy="30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5AAEB0-92BE-4F5C-9AE8-5081C2A3D51D}"/>
              </a:ext>
            </a:extLst>
          </p:cNvPr>
          <p:cNvSpPr txBox="1"/>
          <p:nvPr/>
        </p:nvSpPr>
        <p:spPr>
          <a:xfrm>
            <a:off x="7374192" y="5662500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A4CE9-1C67-26E6-82F0-CF60872CE2ED}"/>
              </a:ext>
            </a:extLst>
          </p:cNvPr>
          <p:cNvSpPr txBox="1"/>
          <p:nvPr/>
        </p:nvSpPr>
        <p:spPr>
          <a:xfrm>
            <a:off x="1784555" y="5651453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78260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7D93-FA33-76D0-D39B-94A12F2F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DIRECT SINUS LIFT WITH RIDGE AUGMENTATION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165DE-E25F-86D6-96EE-F8772B57B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5" y="2512381"/>
            <a:ext cx="3043335" cy="2358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5460A-D59B-7587-6520-60A29573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75" y="2512381"/>
            <a:ext cx="3190583" cy="235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3F594-18D1-0045-46FF-CBB3679F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196" y="2512380"/>
            <a:ext cx="2628803" cy="2337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7A612F-E29F-4882-0F0A-FB9D4DA9F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996" y="2532715"/>
            <a:ext cx="2964220" cy="2317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7F6ED6-CC0F-583D-944E-873B9DEE2AD2}"/>
              </a:ext>
            </a:extLst>
          </p:cNvPr>
          <p:cNvSpPr txBox="1"/>
          <p:nvPr/>
        </p:nvSpPr>
        <p:spPr>
          <a:xfrm>
            <a:off x="7561005" y="532294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C44F2-34FB-2751-AC4E-1EB09E6E2A2C}"/>
              </a:ext>
            </a:extLst>
          </p:cNvPr>
          <p:cNvSpPr txBox="1"/>
          <p:nvPr/>
        </p:nvSpPr>
        <p:spPr>
          <a:xfrm>
            <a:off x="1986646" y="532294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6973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1C22-CF4D-BB8F-5EDE-FED4DB69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GUIDED BONE REGENERATION WITH IMMEDIATE IMPLANT 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E06F8-BAC6-D43A-1DC3-1A1C2A85F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0351" y="2291653"/>
            <a:ext cx="4251649" cy="27375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A8682-B6DE-362A-5655-AE4485F4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1" y="2226339"/>
            <a:ext cx="3824286" cy="2802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224E8-51ED-2517-A47E-CB6514B9D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04" y="2226339"/>
            <a:ext cx="2971800" cy="2737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3683B-CF62-EFC9-7A8A-100363B778F1}"/>
              </a:ext>
            </a:extLst>
          </p:cNvPr>
          <p:cNvSpPr txBox="1"/>
          <p:nvPr/>
        </p:nvSpPr>
        <p:spPr>
          <a:xfrm>
            <a:off x="8622888" y="5550309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9F3C9-C2B4-BED6-FFA4-D9810412D709}"/>
              </a:ext>
            </a:extLst>
          </p:cNvPr>
          <p:cNvSpPr txBox="1"/>
          <p:nvPr/>
        </p:nvSpPr>
        <p:spPr>
          <a:xfrm>
            <a:off x="2039716" y="5564851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44652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6564-0860-C58E-2044-1F75FBC8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GRANULOMA EXCISION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FDFDA0-EB87-25FA-EA05-0B5677985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186" y="2356384"/>
            <a:ext cx="3848100" cy="3009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0897A-4BBB-50DD-3ABE-10AA51C3E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89" y="2356384"/>
            <a:ext cx="3752850" cy="2943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41A0A-5842-F8A5-2C87-D39CF7C3DFBA}"/>
              </a:ext>
            </a:extLst>
          </p:cNvPr>
          <p:cNvSpPr txBox="1"/>
          <p:nvPr/>
        </p:nvSpPr>
        <p:spPr>
          <a:xfrm>
            <a:off x="7702520" y="578081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F448D-0803-880E-19B0-79EDBE63E785}"/>
              </a:ext>
            </a:extLst>
          </p:cNvPr>
          <p:cNvSpPr txBox="1"/>
          <p:nvPr/>
        </p:nvSpPr>
        <p:spPr>
          <a:xfrm>
            <a:off x="1796242" y="578081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90382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667B-4528-000C-BAC4-2541C4FC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ROOT COVERAGE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4E651-8A6F-E668-AAB5-0899989A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124" y="2523461"/>
            <a:ext cx="3686175" cy="26384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9DE74-6DFF-91E8-53E4-8A851684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523461"/>
            <a:ext cx="4152900" cy="2638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9AA69-33CE-89D5-121A-DC579E78CED9}"/>
              </a:ext>
            </a:extLst>
          </p:cNvPr>
          <p:cNvSpPr txBox="1"/>
          <p:nvPr/>
        </p:nvSpPr>
        <p:spPr>
          <a:xfrm>
            <a:off x="8347585" y="5809993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E5DE-A1F2-ABD7-B0CD-E039B7C4910B}"/>
              </a:ext>
            </a:extLst>
          </p:cNvPr>
          <p:cNvSpPr txBox="1"/>
          <p:nvPr/>
        </p:nvSpPr>
        <p:spPr>
          <a:xfrm>
            <a:off x="1735393" y="5809993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9636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2BC9-6242-8B1B-B150-D223AB9F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CROWN EXPOSURE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209D76-AC05-DEC1-DE7A-ADDF6CE62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639" y="2409550"/>
            <a:ext cx="4000500" cy="28289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7C316-1716-B638-8A33-1A2FF0F1C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736" y="2376212"/>
            <a:ext cx="3857625" cy="289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785C7-460F-F631-0DC1-ADE9DB94D91E}"/>
              </a:ext>
            </a:extLst>
          </p:cNvPr>
          <p:cNvSpPr txBox="1"/>
          <p:nvPr/>
        </p:nvSpPr>
        <p:spPr>
          <a:xfrm>
            <a:off x="8160773" y="5588004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B1725-1890-9B52-1315-6D392577824C}"/>
              </a:ext>
            </a:extLst>
          </p:cNvPr>
          <p:cNvSpPr txBox="1"/>
          <p:nvPr/>
        </p:nvSpPr>
        <p:spPr>
          <a:xfrm>
            <a:off x="1755057" y="5588004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54078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F6EF-5E01-2557-EC2B-5208EC4B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FRENECTOMY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8DE90-B79B-C383-F1E6-27CB5295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816" y="2029521"/>
            <a:ext cx="3362325" cy="25812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3BE56-E4BA-DDB3-83C2-314992DF2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63" y="2029521"/>
            <a:ext cx="3468655" cy="258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A2242-6A8F-514B-C209-B77BFA5F2B30}"/>
              </a:ext>
            </a:extLst>
          </p:cNvPr>
          <p:cNvSpPr txBox="1"/>
          <p:nvPr/>
        </p:nvSpPr>
        <p:spPr>
          <a:xfrm>
            <a:off x="6872747" y="519634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737C3-C1D0-12A8-22D4-97AFE8AD81CD}"/>
              </a:ext>
            </a:extLst>
          </p:cNvPr>
          <p:cNvSpPr txBox="1"/>
          <p:nvPr/>
        </p:nvSpPr>
        <p:spPr>
          <a:xfrm>
            <a:off x="1713271" y="519634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71417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98EE-964B-32BE-01C2-A50BE1A9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DEPIGMENTATION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C1A92-C680-D0E7-98F8-A13351717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084" y="2286988"/>
            <a:ext cx="4448175" cy="24955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6C2D5-D96B-CFD3-CBA9-90628E1F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37" y="2286989"/>
            <a:ext cx="4166216" cy="249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9FE50-9A5E-E545-8330-237494F47C47}"/>
              </a:ext>
            </a:extLst>
          </p:cNvPr>
          <p:cNvSpPr txBox="1"/>
          <p:nvPr/>
        </p:nvSpPr>
        <p:spPr>
          <a:xfrm>
            <a:off x="7639663" y="5265174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AFTER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A3E2F-0309-CE8C-7529-04E0324E9D25}"/>
              </a:ext>
            </a:extLst>
          </p:cNvPr>
          <p:cNvSpPr txBox="1"/>
          <p:nvPr/>
        </p:nvSpPr>
        <p:spPr>
          <a:xfrm>
            <a:off x="1853380" y="5270090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84560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434B-32FA-40C4-8D00-866AC825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GINGIVECTOMY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F3F63-00B6-6202-DBE6-0CFA3E4C8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326" y="2306039"/>
            <a:ext cx="3705225" cy="2457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FC03F-3C9A-EE67-10A6-9D8FBEF7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68" y="2306040"/>
            <a:ext cx="3705226" cy="2457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41C8B-3542-CB7F-09C9-1A2772C94A0A}"/>
              </a:ext>
            </a:extLst>
          </p:cNvPr>
          <p:cNvSpPr txBox="1"/>
          <p:nvPr/>
        </p:nvSpPr>
        <p:spPr>
          <a:xfrm>
            <a:off x="7452850" y="5194176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14AF3-B847-8C18-138D-1DDFF5CEDD32}"/>
              </a:ext>
            </a:extLst>
          </p:cNvPr>
          <p:cNvSpPr txBox="1"/>
          <p:nvPr/>
        </p:nvSpPr>
        <p:spPr>
          <a:xfrm>
            <a:off x="1774722" y="5194176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128075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26B-75F6-BA0E-B182-D7CD8D30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VESTIBULAR DEEPENING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5FF99-F5DD-22DD-4E82-B519FCFD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321" y="2219325"/>
            <a:ext cx="4095750" cy="24193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99235-9500-2C38-5046-957BB28C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90" y="2144195"/>
            <a:ext cx="3838575" cy="241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E0531C-51FF-BE4C-AF4B-1F2225415BEC}"/>
              </a:ext>
            </a:extLst>
          </p:cNvPr>
          <p:cNvSpPr txBox="1"/>
          <p:nvPr/>
        </p:nvSpPr>
        <p:spPr>
          <a:xfrm>
            <a:off x="7521676" y="493087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6D51F-1314-9F74-9D29-0D6BDB277EE2}"/>
              </a:ext>
            </a:extLst>
          </p:cNvPr>
          <p:cNvSpPr txBox="1"/>
          <p:nvPr/>
        </p:nvSpPr>
        <p:spPr>
          <a:xfrm>
            <a:off x="1774722" y="4930877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416412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4E14-8906-1776-8D95-8C56B5FA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CROWN LENGTHENING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D55DCF-676D-9692-EAB6-145A0651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05" y="2178714"/>
            <a:ext cx="4200525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D1F99-B08C-787A-9C07-F03C6052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948" y="2121564"/>
            <a:ext cx="3724275" cy="316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52D3C-18C2-4D79-C765-19E64A2217DB}"/>
              </a:ext>
            </a:extLst>
          </p:cNvPr>
          <p:cNvSpPr txBox="1"/>
          <p:nvPr/>
        </p:nvSpPr>
        <p:spPr>
          <a:xfrm>
            <a:off x="7708489" y="5530074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55138-3352-C242-F2D9-11D12B672477}"/>
              </a:ext>
            </a:extLst>
          </p:cNvPr>
          <p:cNvSpPr txBox="1"/>
          <p:nvPr/>
        </p:nvSpPr>
        <p:spPr>
          <a:xfrm>
            <a:off x="1932038" y="5494686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413349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4D1-9C4B-6FA1-5063-808538A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ALTERED PASSIVE ERUPTION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E4ACA5-55CE-DCDB-8761-FAA9A1214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952" y="2462811"/>
            <a:ext cx="3933825" cy="21812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90FEA-9BC0-75AD-A636-7CC8A2CF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2462811"/>
            <a:ext cx="3737688" cy="2181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1E7369-C474-544C-CAE8-FDB9DAE176F7}"/>
              </a:ext>
            </a:extLst>
          </p:cNvPr>
          <p:cNvSpPr txBox="1"/>
          <p:nvPr/>
        </p:nvSpPr>
        <p:spPr>
          <a:xfrm>
            <a:off x="8032953" y="5231493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13408-13F5-C60D-4D0F-B9AFA275F3EB}"/>
              </a:ext>
            </a:extLst>
          </p:cNvPr>
          <p:cNvSpPr txBox="1"/>
          <p:nvPr/>
        </p:nvSpPr>
        <p:spPr>
          <a:xfrm>
            <a:off x="1755060" y="5231493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342178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BDDA-E71B-47FD-5ACB-75DCEDD6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APICALLY REPOSITIONED CROWN LENGTHENING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8D45E-8392-EA46-CC8A-2345AE3A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593" y="2555244"/>
            <a:ext cx="3771900" cy="27241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5351B-5BBE-5F9A-C997-D2425E09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09" y="2483498"/>
            <a:ext cx="3895725" cy="2795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220678-A0B4-DC69-7C89-DE6DFD549FF7}"/>
              </a:ext>
            </a:extLst>
          </p:cNvPr>
          <p:cNvSpPr txBox="1"/>
          <p:nvPr/>
        </p:nvSpPr>
        <p:spPr>
          <a:xfrm>
            <a:off x="7747817" y="5702872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POSTOPERATIVE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2C0D8-4169-9009-EFDB-B77314C00936}"/>
              </a:ext>
            </a:extLst>
          </p:cNvPr>
          <p:cNvSpPr txBox="1"/>
          <p:nvPr/>
        </p:nvSpPr>
        <p:spPr>
          <a:xfrm>
            <a:off x="1889549" y="5722008"/>
            <a:ext cx="24039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PREOPERATIVE</a:t>
            </a:r>
          </a:p>
        </p:txBody>
      </p:sp>
    </p:spTree>
    <p:extLst>
      <p:ext uri="{BB962C8B-B14F-4D97-AF65-F5344CB8AC3E}">
        <p14:creationId xmlns:p14="http://schemas.microsoft.com/office/powerpoint/2010/main" val="281649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118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Clinical procedures performed in Department of Periodontology</vt:lpstr>
      <vt:lpstr>PowerPoint Presentation</vt:lpstr>
      <vt:lpstr>FRENECTOMY</vt:lpstr>
      <vt:lpstr>DEPIGMENTATION</vt:lpstr>
      <vt:lpstr>GINGIVECTOMY</vt:lpstr>
      <vt:lpstr>VESTIBULAR DEEPENING</vt:lpstr>
      <vt:lpstr>CROWN LENGTHENING</vt:lpstr>
      <vt:lpstr>ALTERED PASSIVE ERUPTION</vt:lpstr>
      <vt:lpstr>APICALLY REPOSITIONED CROWN LENGTHENING</vt:lpstr>
      <vt:lpstr>KIRKLAND FLAP</vt:lpstr>
      <vt:lpstr>MODIFIED WIDMAN FLAP</vt:lpstr>
      <vt:lpstr>REGENERATIVE FLAP SURGERY WITH GTR AND BONE GRAFT</vt:lpstr>
      <vt:lpstr>FURCATION TREATMENT</vt:lpstr>
      <vt:lpstr>ROOT RESECTION</vt:lpstr>
      <vt:lpstr>MUCOGINGIVAL SURGERY</vt:lpstr>
      <vt:lpstr>ESTHETIC CROWN LENGTHENING</vt:lpstr>
      <vt:lpstr>EPULIS EXCISION</vt:lpstr>
      <vt:lpstr>OPERCULECTOMY</vt:lpstr>
      <vt:lpstr>IMPLANT PLACEMENT</vt:lpstr>
      <vt:lpstr>TUNELLING PROCEDURE</vt:lpstr>
      <vt:lpstr>DIRECT SINUS LIFT WITH RIDGE AUGMENTATION</vt:lpstr>
      <vt:lpstr>GUIDED BONE REGENERATION WITH IMMEDIATE IMPLANT PLACEMENT</vt:lpstr>
      <vt:lpstr>GRANULOMA EXCISION</vt:lpstr>
      <vt:lpstr>ROOT COVERAGE</vt:lpstr>
      <vt:lpstr>CROWN EXPOSURE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2023-05-16T07:09:46Z</dcterms:created>
  <dcterms:modified xsi:type="dcterms:W3CDTF">2023-06-12T10:53:34Z</dcterms:modified>
</cp:coreProperties>
</file>