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9" r:id="rId3"/>
    <p:sldId id="259" r:id="rId4"/>
    <p:sldId id="280" r:id="rId5"/>
    <p:sldId id="261" r:id="rId6"/>
    <p:sldId id="263" r:id="rId7"/>
    <p:sldId id="267" r:id="rId8"/>
    <p:sldId id="264" r:id="rId9"/>
    <p:sldId id="281" r:id="rId10"/>
    <p:sldId id="266" r:id="rId11"/>
    <p:sldId id="282" r:id="rId12"/>
    <p:sldId id="270" r:id="rId13"/>
    <p:sldId id="271" r:id="rId14"/>
    <p:sldId id="285" r:id="rId15"/>
    <p:sldId id="286" r:id="rId16"/>
    <p:sldId id="287" r:id="rId17"/>
    <p:sldId id="283" r:id="rId18"/>
    <p:sldId id="272" r:id="rId19"/>
    <p:sldId id="273" r:id="rId20"/>
    <p:sldId id="288" r:id="rId21"/>
    <p:sldId id="289" r:id="rId22"/>
    <p:sldId id="268" r:id="rId23"/>
    <p:sldId id="284" r:id="rId24"/>
    <p:sldId id="290" r:id="rId25"/>
    <p:sldId id="291" r:id="rId26"/>
    <p:sldId id="292" r:id="rId27"/>
    <p:sldId id="293" r:id="rId28"/>
    <p:sldId id="274" r:id="rId29"/>
    <p:sldId id="276"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p:cViewPr varScale="1">
        <p:scale>
          <a:sx n="61" d="100"/>
          <a:sy n="61" d="100"/>
        </p:scale>
        <p:origin x="936" y="60"/>
      </p:cViewPr>
      <p:guideLst>
        <p:guide orient="horz" pos="2160"/>
        <p:guide pos="2880"/>
      </p:guideLst>
    </p:cSldViewPr>
  </p:slideViewPr>
  <p:outlineViewPr>
    <p:cViewPr>
      <p:scale>
        <a:sx n="33" d="100"/>
        <a:sy n="33" d="100"/>
      </p:scale>
      <p:origin x="0" y="94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9461C-9428-4DEE-8014-0B016581A2F2}" type="doc">
      <dgm:prSet loTypeId="urn:microsoft.com/office/officeart/2005/8/layout/venn1" loCatId="relationship" qsTypeId="urn:microsoft.com/office/officeart/2005/8/quickstyle/3d3" qsCatId="3D" csTypeId="urn:microsoft.com/office/officeart/2005/8/colors/accent1_5" csCatId="accent1" phldr="1"/>
      <dgm:spPr/>
      <dgm:t>
        <a:bodyPr/>
        <a:lstStyle/>
        <a:p>
          <a:endParaRPr lang="en-IN"/>
        </a:p>
      </dgm:t>
    </dgm:pt>
    <dgm:pt modelId="{F5B25CD2-5905-4754-909D-AA7BC9383167}">
      <dgm:prSet phldrT="[Text]"/>
      <dgm:spPr/>
      <dgm:t>
        <a:bodyPr/>
        <a:lstStyle/>
        <a:p>
          <a:r>
            <a:rPr lang="en-US" dirty="0" smtClean="0"/>
            <a:t>Microorganism</a:t>
          </a:r>
          <a:endParaRPr lang="en-IN" dirty="0"/>
        </a:p>
      </dgm:t>
    </dgm:pt>
    <dgm:pt modelId="{B01303C5-537B-4FBD-BB59-3156C2F931FE}" type="parTrans" cxnId="{42B6738B-7A76-40ED-B072-3E44B98FD7FA}">
      <dgm:prSet/>
      <dgm:spPr/>
      <dgm:t>
        <a:bodyPr/>
        <a:lstStyle/>
        <a:p>
          <a:endParaRPr lang="en-IN"/>
        </a:p>
      </dgm:t>
    </dgm:pt>
    <dgm:pt modelId="{0BEF5548-9862-424F-9EC3-2E37BB18C258}" type="sibTrans" cxnId="{42B6738B-7A76-40ED-B072-3E44B98FD7FA}">
      <dgm:prSet/>
      <dgm:spPr/>
      <dgm:t>
        <a:bodyPr/>
        <a:lstStyle/>
        <a:p>
          <a:endParaRPr lang="en-IN"/>
        </a:p>
      </dgm:t>
    </dgm:pt>
    <dgm:pt modelId="{522355B7-E272-4E9E-9EAC-C3A2AB392911}">
      <dgm:prSet phldrT="[Text]"/>
      <dgm:spPr/>
      <dgm:t>
        <a:bodyPr/>
        <a:lstStyle/>
        <a:p>
          <a:r>
            <a:rPr lang="en-US" dirty="0" smtClean="0"/>
            <a:t>Environment /</a:t>
          </a:r>
        </a:p>
        <a:p>
          <a:r>
            <a:rPr lang="en-US" dirty="0" smtClean="0"/>
            <a:t>Diet</a:t>
          </a:r>
          <a:endParaRPr lang="en-IN" dirty="0"/>
        </a:p>
      </dgm:t>
    </dgm:pt>
    <dgm:pt modelId="{1146ABC7-510F-4D01-9CB0-A12606D46EF9}" type="parTrans" cxnId="{DA91A87A-DB89-4952-832C-936ADED98FB2}">
      <dgm:prSet/>
      <dgm:spPr/>
      <dgm:t>
        <a:bodyPr/>
        <a:lstStyle/>
        <a:p>
          <a:endParaRPr lang="en-IN"/>
        </a:p>
      </dgm:t>
    </dgm:pt>
    <dgm:pt modelId="{B4AAA22F-7461-4B0F-987E-BB0F3FE4F45B}" type="sibTrans" cxnId="{DA91A87A-DB89-4952-832C-936ADED98FB2}">
      <dgm:prSet/>
      <dgm:spPr/>
      <dgm:t>
        <a:bodyPr/>
        <a:lstStyle/>
        <a:p>
          <a:endParaRPr lang="en-IN"/>
        </a:p>
      </dgm:t>
    </dgm:pt>
    <dgm:pt modelId="{6767E25E-20AF-4D66-8070-753F7A0DB982}">
      <dgm:prSet phldrT="[Text]"/>
      <dgm:spPr/>
      <dgm:t>
        <a:bodyPr/>
        <a:lstStyle/>
        <a:p>
          <a:r>
            <a:rPr lang="en-US" dirty="0" smtClean="0"/>
            <a:t>Time </a:t>
          </a:r>
          <a:endParaRPr lang="en-IN" dirty="0"/>
        </a:p>
      </dgm:t>
    </dgm:pt>
    <dgm:pt modelId="{2C735B2B-40B1-4977-9DF0-87B8E7776D1E}" type="parTrans" cxnId="{C60DFC98-00BD-400D-BACA-DFC62DB4EAAA}">
      <dgm:prSet/>
      <dgm:spPr/>
      <dgm:t>
        <a:bodyPr/>
        <a:lstStyle/>
        <a:p>
          <a:endParaRPr lang="en-IN"/>
        </a:p>
      </dgm:t>
    </dgm:pt>
    <dgm:pt modelId="{83543987-7DA4-4669-A459-C1B4DE6BDF1E}" type="sibTrans" cxnId="{C60DFC98-00BD-400D-BACA-DFC62DB4EAAA}">
      <dgm:prSet/>
      <dgm:spPr/>
      <dgm:t>
        <a:bodyPr/>
        <a:lstStyle/>
        <a:p>
          <a:endParaRPr lang="en-IN"/>
        </a:p>
      </dgm:t>
    </dgm:pt>
    <dgm:pt modelId="{D5F70BC9-C90A-4841-AD17-E84B112D716C}">
      <dgm:prSet phldrT="[Text]"/>
      <dgm:spPr/>
      <dgm:t>
        <a:bodyPr/>
        <a:lstStyle/>
        <a:p>
          <a:r>
            <a:rPr lang="en-US" dirty="0" smtClean="0"/>
            <a:t>Host </a:t>
          </a:r>
          <a:endParaRPr lang="en-IN" dirty="0"/>
        </a:p>
      </dgm:t>
    </dgm:pt>
    <dgm:pt modelId="{E4BB4A0A-F423-4D43-B072-A05F3F461F11}" type="parTrans" cxnId="{800ECB24-C4B0-422A-9445-0F0431D057FD}">
      <dgm:prSet/>
      <dgm:spPr/>
      <dgm:t>
        <a:bodyPr/>
        <a:lstStyle/>
        <a:p>
          <a:endParaRPr lang="en-IN"/>
        </a:p>
      </dgm:t>
    </dgm:pt>
    <dgm:pt modelId="{B299424D-C0AC-4576-8CF6-3A2186C014C7}" type="sibTrans" cxnId="{800ECB24-C4B0-422A-9445-0F0431D057FD}">
      <dgm:prSet/>
      <dgm:spPr/>
      <dgm:t>
        <a:bodyPr/>
        <a:lstStyle/>
        <a:p>
          <a:endParaRPr lang="en-IN"/>
        </a:p>
      </dgm:t>
    </dgm:pt>
    <dgm:pt modelId="{CC60C967-6856-43D7-A348-3343E8EB1712}" type="pres">
      <dgm:prSet presAssocID="{AB09461C-9428-4DEE-8014-0B016581A2F2}" presName="compositeShape" presStyleCnt="0">
        <dgm:presLayoutVars>
          <dgm:chMax val="7"/>
          <dgm:dir/>
          <dgm:resizeHandles val="exact"/>
        </dgm:presLayoutVars>
      </dgm:prSet>
      <dgm:spPr/>
      <dgm:t>
        <a:bodyPr/>
        <a:lstStyle/>
        <a:p>
          <a:endParaRPr lang="en-IN"/>
        </a:p>
      </dgm:t>
    </dgm:pt>
    <dgm:pt modelId="{EF4331A7-654A-49D9-8137-B62C0BED396B}" type="pres">
      <dgm:prSet presAssocID="{F5B25CD2-5905-4754-909D-AA7BC9383167}" presName="circ1" presStyleLbl="vennNode1" presStyleIdx="0" presStyleCnt="4"/>
      <dgm:spPr/>
      <dgm:t>
        <a:bodyPr/>
        <a:lstStyle/>
        <a:p>
          <a:endParaRPr lang="en-IN"/>
        </a:p>
      </dgm:t>
    </dgm:pt>
    <dgm:pt modelId="{DEC42AD3-83BE-4F93-8E69-762A82458021}" type="pres">
      <dgm:prSet presAssocID="{F5B25CD2-5905-4754-909D-AA7BC9383167}" presName="circ1Tx" presStyleLbl="revTx" presStyleIdx="0" presStyleCnt="0">
        <dgm:presLayoutVars>
          <dgm:chMax val="0"/>
          <dgm:chPref val="0"/>
          <dgm:bulletEnabled val="1"/>
        </dgm:presLayoutVars>
      </dgm:prSet>
      <dgm:spPr/>
      <dgm:t>
        <a:bodyPr/>
        <a:lstStyle/>
        <a:p>
          <a:endParaRPr lang="en-IN"/>
        </a:p>
      </dgm:t>
    </dgm:pt>
    <dgm:pt modelId="{7EE5678B-5290-44A7-B4F5-DC34DA4A3DDF}" type="pres">
      <dgm:prSet presAssocID="{522355B7-E272-4E9E-9EAC-C3A2AB392911}" presName="circ2" presStyleLbl="vennNode1" presStyleIdx="1" presStyleCnt="4"/>
      <dgm:spPr/>
      <dgm:t>
        <a:bodyPr/>
        <a:lstStyle/>
        <a:p>
          <a:endParaRPr lang="en-IN"/>
        </a:p>
      </dgm:t>
    </dgm:pt>
    <dgm:pt modelId="{71580ACA-7930-4E46-B989-F334B3014905}" type="pres">
      <dgm:prSet presAssocID="{522355B7-E272-4E9E-9EAC-C3A2AB392911}" presName="circ2Tx" presStyleLbl="revTx" presStyleIdx="0" presStyleCnt="0">
        <dgm:presLayoutVars>
          <dgm:chMax val="0"/>
          <dgm:chPref val="0"/>
          <dgm:bulletEnabled val="1"/>
        </dgm:presLayoutVars>
      </dgm:prSet>
      <dgm:spPr/>
      <dgm:t>
        <a:bodyPr/>
        <a:lstStyle/>
        <a:p>
          <a:endParaRPr lang="en-IN"/>
        </a:p>
      </dgm:t>
    </dgm:pt>
    <dgm:pt modelId="{17A27844-2871-4F75-9F09-B99BE5BEBF79}" type="pres">
      <dgm:prSet presAssocID="{6767E25E-20AF-4D66-8070-753F7A0DB982}" presName="circ3" presStyleLbl="vennNode1" presStyleIdx="2" presStyleCnt="4"/>
      <dgm:spPr/>
      <dgm:t>
        <a:bodyPr/>
        <a:lstStyle/>
        <a:p>
          <a:endParaRPr lang="en-IN"/>
        </a:p>
      </dgm:t>
    </dgm:pt>
    <dgm:pt modelId="{78F58C67-4A47-4D02-9D6A-294EEA393094}" type="pres">
      <dgm:prSet presAssocID="{6767E25E-20AF-4D66-8070-753F7A0DB982}" presName="circ3Tx" presStyleLbl="revTx" presStyleIdx="0" presStyleCnt="0">
        <dgm:presLayoutVars>
          <dgm:chMax val="0"/>
          <dgm:chPref val="0"/>
          <dgm:bulletEnabled val="1"/>
        </dgm:presLayoutVars>
      </dgm:prSet>
      <dgm:spPr/>
      <dgm:t>
        <a:bodyPr/>
        <a:lstStyle/>
        <a:p>
          <a:endParaRPr lang="en-IN"/>
        </a:p>
      </dgm:t>
    </dgm:pt>
    <dgm:pt modelId="{82071FD8-E0C3-45F5-8D03-38A7FE02A736}" type="pres">
      <dgm:prSet presAssocID="{D5F70BC9-C90A-4841-AD17-E84B112D716C}" presName="circ4" presStyleLbl="vennNode1" presStyleIdx="3" presStyleCnt="4"/>
      <dgm:spPr/>
      <dgm:t>
        <a:bodyPr/>
        <a:lstStyle/>
        <a:p>
          <a:endParaRPr lang="en-IN"/>
        </a:p>
      </dgm:t>
    </dgm:pt>
    <dgm:pt modelId="{6568E09E-02AF-409D-B7D4-74EDA3D4C135}" type="pres">
      <dgm:prSet presAssocID="{D5F70BC9-C90A-4841-AD17-E84B112D716C}" presName="circ4Tx" presStyleLbl="revTx" presStyleIdx="0" presStyleCnt="0">
        <dgm:presLayoutVars>
          <dgm:chMax val="0"/>
          <dgm:chPref val="0"/>
          <dgm:bulletEnabled val="1"/>
        </dgm:presLayoutVars>
      </dgm:prSet>
      <dgm:spPr/>
      <dgm:t>
        <a:bodyPr/>
        <a:lstStyle/>
        <a:p>
          <a:endParaRPr lang="en-IN"/>
        </a:p>
      </dgm:t>
    </dgm:pt>
  </dgm:ptLst>
  <dgm:cxnLst>
    <dgm:cxn modelId="{051133AD-B802-403B-9CDE-F8E071646128}" type="presOf" srcId="{F5B25CD2-5905-4754-909D-AA7BC9383167}" destId="{DEC42AD3-83BE-4F93-8E69-762A82458021}" srcOrd="1" destOrd="0" presId="urn:microsoft.com/office/officeart/2005/8/layout/venn1"/>
    <dgm:cxn modelId="{9B316FB9-C68D-4E11-9E01-6202ECB3DD68}" type="presOf" srcId="{D5F70BC9-C90A-4841-AD17-E84B112D716C}" destId="{82071FD8-E0C3-45F5-8D03-38A7FE02A736}" srcOrd="0" destOrd="0" presId="urn:microsoft.com/office/officeart/2005/8/layout/venn1"/>
    <dgm:cxn modelId="{42B6738B-7A76-40ED-B072-3E44B98FD7FA}" srcId="{AB09461C-9428-4DEE-8014-0B016581A2F2}" destId="{F5B25CD2-5905-4754-909D-AA7BC9383167}" srcOrd="0" destOrd="0" parTransId="{B01303C5-537B-4FBD-BB59-3156C2F931FE}" sibTransId="{0BEF5548-9862-424F-9EC3-2E37BB18C258}"/>
    <dgm:cxn modelId="{47DE41F1-E178-4BD7-A91A-60792538D60E}" type="presOf" srcId="{6767E25E-20AF-4D66-8070-753F7A0DB982}" destId="{78F58C67-4A47-4D02-9D6A-294EEA393094}" srcOrd="1" destOrd="0" presId="urn:microsoft.com/office/officeart/2005/8/layout/venn1"/>
    <dgm:cxn modelId="{D35F540F-B340-460D-9D29-645AC17B814F}" type="presOf" srcId="{522355B7-E272-4E9E-9EAC-C3A2AB392911}" destId="{71580ACA-7930-4E46-B989-F334B3014905}" srcOrd="1" destOrd="0" presId="urn:microsoft.com/office/officeart/2005/8/layout/venn1"/>
    <dgm:cxn modelId="{2534853C-A434-494E-961D-675D1053A961}" type="presOf" srcId="{D5F70BC9-C90A-4841-AD17-E84B112D716C}" destId="{6568E09E-02AF-409D-B7D4-74EDA3D4C135}" srcOrd="1" destOrd="0" presId="urn:microsoft.com/office/officeart/2005/8/layout/venn1"/>
    <dgm:cxn modelId="{87535F23-2DC8-46F9-990C-808A77758FAF}" type="presOf" srcId="{F5B25CD2-5905-4754-909D-AA7BC9383167}" destId="{EF4331A7-654A-49D9-8137-B62C0BED396B}" srcOrd="0" destOrd="0" presId="urn:microsoft.com/office/officeart/2005/8/layout/venn1"/>
    <dgm:cxn modelId="{C60DFC98-00BD-400D-BACA-DFC62DB4EAAA}" srcId="{AB09461C-9428-4DEE-8014-0B016581A2F2}" destId="{6767E25E-20AF-4D66-8070-753F7A0DB982}" srcOrd="2" destOrd="0" parTransId="{2C735B2B-40B1-4977-9DF0-87B8E7776D1E}" sibTransId="{83543987-7DA4-4669-A459-C1B4DE6BDF1E}"/>
    <dgm:cxn modelId="{D88F83AC-9CC5-4003-AA1B-8775FE673876}" type="presOf" srcId="{AB09461C-9428-4DEE-8014-0B016581A2F2}" destId="{CC60C967-6856-43D7-A348-3343E8EB1712}" srcOrd="0" destOrd="0" presId="urn:microsoft.com/office/officeart/2005/8/layout/venn1"/>
    <dgm:cxn modelId="{DA91A87A-DB89-4952-832C-936ADED98FB2}" srcId="{AB09461C-9428-4DEE-8014-0B016581A2F2}" destId="{522355B7-E272-4E9E-9EAC-C3A2AB392911}" srcOrd="1" destOrd="0" parTransId="{1146ABC7-510F-4D01-9CB0-A12606D46EF9}" sibTransId="{B4AAA22F-7461-4B0F-987E-BB0F3FE4F45B}"/>
    <dgm:cxn modelId="{800ECB24-C4B0-422A-9445-0F0431D057FD}" srcId="{AB09461C-9428-4DEE-8014-0B016581A2F2}" destId="{D5F70BC9-C90A-4841-AD17-E84B112D716C}" srcOrd="3" destOrd="0" parTransId="{E4BB4A0A-F423-4D43-B072-A05F3F461F11}" sibTransId="{B299424D-C0AC-4576-8CF6-3A2186C014C7}"/>
    <dgm:cxn modelId="{AE46091A-6BA2-4800-805E-C44DFFEAC518}" type="presOf" srcId="{6767E25E-20AF-4D66-8070-753F7A0DB982}" destId="{17A27844-2871-4F75-9F09-B99BE5BEBF79}" srcOrd="0" destOrd="0" presId="urn:microsoft.com/office/officeart/2005/8/layout/venn1"/>
    <dgm:cxn modelId="{B95E7115-BFAF-4551-A3AC-8ABEB3C2A23E}" type="presOf" srcId="{522355B7-E272-4E9E-9EAC-C3A2AB392911}" destId="{7EE5678B-5290-44A7-B4F5-DC34DA4A3DDF}" srcOrd="0" destOrd="0" presId="urn:microsoft.com/office/officeart/2005/8/layout/venn1"/>
    <dgm:cxn modelId="{D4F776AD-3FC6-4D76-9093-32C777606159}" type="presParOf" srcId="{CC60C967-6856-43D7-A348-3343E8EB1712}" destId="{EF4331A7-654A-49D9-8137-B62C0BED396B}" srcOrd="0" destOrd="0" presId="urn:microsoft.com/office/officeart/2005/8/layout/venn1"/>
    <dgm:cxn modelId="{D83F4EE4-5A0E-4C9A-A326-2D03DB373E68}" type="presParOf" srcId="{CC60C967-6856-43D7-A348-3343E8EB1712}" destId="{DEC42AD3-83BE-4F93-8E69-762A82458021}" srcOrd="1" destOrd="0" presId="urn:microsoft.com/office/officeart/2005/8/layout/venn1"/>
    <dgm:cxn modelId="{5DA173B4-F688-4B1E-9AA2-EA8F36B00F58}" type="presParOf" srcId="{CC60C967-6856-43D7-A348-3343E8EB1712}" destId="{7EE5678B-5290-44A7-B4F5-DC34DA4A3DDF}" srcOrd="2" destOrd="0" presId="urn:microsoft.com/office/officeart/2005/8/layout/venn1"/>
    <dgm:cxn modelId="{79D5D508-D901-4EDF-9348-CDA863187FBA}" type="presParOf" srcId="{CC60C967-6856-43D7-A348-3343E8EB1712}" destId="{71580ACA-7930-4E46-B989-F334B3014905}" srcOrd="3" destOrd="0" presId="urn:microsoft.com/office/officeart/2005/8/layout/venn1"/>
    <dgm:cxn modelId="{0C375B51-64F2-4877-B375-01E468C8B6A5}" type="presParOf" srcId="{CC60C967-6856-43D7-A348-3343E8EB1712}" destId="{17A27844-2871-4F75-9F09-B99BE5BEBF79}" srcOrd="4" destOrd="0" presId="urn:microsoft.com/office/officeart/2005/8/layout/venn1"/>
    <dgm:cxn modelId="{790D5E96-A973-4856-9928-F3B36376C802}" type="presParOf" srcId="{CC60C967-6856-43D7-A348-3343E8EB1712}" destId="{78F58C67-4A47-4D02-9D6A-294EEA393094}" srcOrd="5" destOrd="0" presId="urn:microsoft.com/office/officeart/2005/8/layout/venn1"/>
    <dgm:cxn modelId="{E401D7E8-336E-497D-8B07-5B0EAE995B92}" type="presParOf" srcId="{CC60C967-6856-43D7-A348-3343E8EB1712}" destId="{82071FD8-E0C3-45F5-8D03-38A7FE02A736}" srcOrd="6" destOrd="0" presId="urn:microsoft.com/office/officeart/2005/8/layout/venn1"/>
    <dgm:cxn modelId="{7BF5513E-4964-4A00-A679-AE55C89CC342}" type="presParOf" srcId="{CC60C967-6856-43D7-A348-3343E8EB1712}" destId="{6568E09E-02AF-409D-B7D4-74EDA3D4C135}"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331A7-654A-49D9-8137-B62C0BED396B}">
      <dsp:nvSpPr>
        <dsp:cNvPr id="0" name=""/>
        <dsp:cNvSpPr/>
      </dsp:nvSpPr>
      <dsp:spPr>
        <a:xfrm>
          <a:off x="2788919" y="68579"/>
          <a:ext cx="3566160" cy="3566160"/>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Microorganism</a:t>
          </a:r>
          <a:endParaRPr lang="en-IN" sz="2000" kern="1200" dirty="0"/>
        </a:p>
      </dsp:txBody>
      <dsp:txXfrm>
        <a:off x="3200399" y="548639"/>
        <a:ext cx="2743200" cy="1131570"/>
      </dsp:txXfrm>
    </dsp:sp>
    <dsp:sp modelId="{7EE5678B-5290-44A7-B4F5-DC34DA4A3DDF}">
      <dsp:nvSpPr>
        <dsp:cNvPr id="0" name=""/>
        <dsp:cNvSpPr/>
      </dsp:nvSpPr>
      <dsp:spPr>
        <a:xfrm>
          <a:off x="4366260" y="1645919"/>
          <a:ext cx="3566160" cy="3566160"/>
        </a:xfrm>
        <a:prstGeom prst="ellipse">
          <a:avLst/>
        </a:prstGeom>
        <a:solidFill>
          <a:schemeClr val="accent1">
            <a:shade val="80000"/>
            <a:alpha val="50000"/>
            <a:hueOff val="16"/>
            <a:satOff val="-97"/>
            <a:lumOff val="1613"/>
            <a:alphaOff val="1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Environment /</a:t>
          </a:r>
        </a:p>
        <a:p>
          <a:pPr lvl="0" algn="ctr" defTabSz="889000">
            <a:lnSpc>
              <a:spcPct val="90000"/>
            </a:lnSpc>
            <a:spcBef>
              <a:spcPct val="0"/>
            </a:spcBef>
            <a:spcAft>
              <a:spcPct val="35000"/>
            </a:spcAft>
          </a:pPr>
          <a:r>
            <a:rPr lang="en-US" sz="2000" kern="1200" dirty="0" smtClean="0"/>
            <a:t>Diet</a:t>
          </a:r>
          <a:endParaRPr lang="en-IN" sz="2000" kern="1200" dirty="0"/>
        </a:p>
      </dsp:txBody>
      <dsp:txXfrm>
        <a:off x="6286500" y="2057399"/>
        <a:ext cx="1371600" cy="2743200"/>
      </dsp:txXfrm>
    </dsp:sp>
    <dsp:sp modelId="{17A27844-2871-4F75-9F09-B99BE5BEBF79}">
      <dsp:nvSpPr>
        <dsp:cNvPr id="0" name=""/>
        <dsp:cNvSpPr/>
      </dsp:nvSpPr>
      <dsp:spPr>
        <a:xfrm>
          <a:off x="2788919" y="3223260"/>
          <a:ext cx="3566160" cy="3566160"/>
        </a:xfrm>
        <a:prstGeom prst="ellipse">
          <a:avLst/>
        </a:prstGeom>
        <a:solidFill>
          <a:schemeClr val="accent1">
            <a:shade val="80000"/>
            <a:alpha val="50000"/>
            <a:hueOff val="33"/>
            <a:satOff val="-194"/>
            <a:lumOff val="3227"/>
            <a:alphaOff val="2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Time </a:t>
          </a:r>
          <a:endParaRPr lang="en-IN" sz="2000" kern="1200" dirty="0"/>
        </a:p>
      </dsp:txBody>
      <dsp:txXfrm>
        <a:off x="3200399" y="5177789"/>
        <a:ext cx="2743200" cy="1131570"/>
      </dsp:txXfrm>
    </dsp:sp>
    <dsp:sp modelId="{82071FD8-E0C3-45F5-8D03-38A7FE02A736}">
      <dsp:nvSpPr>
        <dsp:cNvPr id="0" name=""/>
        <dsp:cNvSpPr/>
      </dsp:nvSpPr>
      <dsp:spPr>
        <a:xfrm>
          <a:off x="1211579" y="1645919"/>
          <a:ext cx="3566160" cy="3566160"/>
        </a:xfrm>
        <a:prstGeom prst="ellipse">
          <a:avLst/>
        </a:prstGeom>
        <a:solidFill>
          <a:schemeClr val="accent1">
            <a:shade val="80000"/>
            <a:alpha val="50000"/>
            <a:hueOff val="49"/>
            <a:satOff val="-291"/>
            <a:lumOff val="4840"/>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Host </a:t>
          </a:r>
          <a:endParaRPr lang="en-IN" sz="2000" kern="1200" dirty="0"/>
        </a:p>
      </dsp:txBody>
      <dsp:txXfrm>
        <a:off x="1485899" y="2057399"/>
        <a:ext cx="1371600" cy="27432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7860232-2509-4C38-A7D6-05BC39EA936D}" type="datetimeFigureOut">
              <a:rPr lang="en-US" smtClean="0"/>
              <a:pPr/>
              <a:t>4/10/2015</a:t>
            </a:fld>
            <a:endParaRPr lang="en-IN"/>
          </a:p>
        </p:txBody>
      </p:sp>
      <p:sp>
        <p:nvSpPr>
          <p:cNvPr id="5" name="Footer Placeholder 4"/>
          <p:cNvSpPr>
            <a:spLocks noGrp="1"/>
          </p:cNvSpPr>
          <p:nvPr>
            <p:ph type="ftr" sz="quarter" idx="11"/>
          </p:nvPr>
        </p:nvSpPr>
        <p:spPr bwMode="white"/>
        <p:txBody>
          <a:bodyPr/>
          <a:lstStyle/>
          <a:p>
            <a:endParaRPr lang="en-IN"/>
          </a:p>
        </p:txBody>
      </p:sp>
      <p:sp>
        <p:nvSpPr>
          <p:cNvPr id="6" name="Slide Number Placeholder 5"/>
          <p:cNvSpPr>
            <a:spLocks noGrp="1"/>
          </p:cNvSpPr>
          <p:nvPr>
            <p:ph type="sldNum" sz="quarter" idx="12"/>
          </p:nvPr>
        </p:nvSpPr>
        <p:spPr/>
        <p:txBody>
          <a:bodyPr/>
          <a:lstStyle/>
          <a:p>
            <a:fld id="{6D3349A7-5130-493A-B057-BB98B31C8072}"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60232-2509-4C38-A7D6-05BC39EA936D}" type="datetimeFigureOut">
              <a:rPr lang="en-US" smtClean="0"/>
              <a:pPr/>
              <a:t>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3349A7-5130-493A-B057-BB98B31C807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60232-2509-4C38-A7D6-05BC39EA936D}" type="datetimeFigureOut">
              <a:rPr lang="en-US" smtClean="0"/>
              <a:pPr/>
              <a:t>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3349A7-5130-493A-B057-BB98B31C8072}"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smtClean="0"/>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441C91A8-A815-4794-9299-A019E80D2B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860232-2509-4C38-A7D6-05BC39EA936D}" type="datetimeFigureOut">
              <a:rPr lang="en-US" smtClean="0"/>
              <a:pPr/>
              <a:t>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3349A7-5130-493A-B057-BB98B31C8072}" type="slidenum">
              <a:rPr lang="en-IN" smtClean="0"/>
              <a:pPr/>
              <a:t>‹#›</a:t>
            </a:fld>
            <a:endParaRPr lang="en-IN"/>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860232-2509-4C38-A7D6-05BC39EA936D}" type="datetimeFigureOut">
              <a:rPr lang="en-US" smtClean="0"/>
              <a:pPr/>
              <a:t>4/10/2015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D3349A7-5130-493A-B057-BB98B31C8072}" type="slidenum">
              <a:rPr lang="en-IN" smtClean="0"/>
              <a:pPr/>
              <a:t>‹#›</a:t>
            </a:fld>
            <a:endParaRPr lang="en-IN"/>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860232-2509-4C38-A7D6-05BC39EA936D}" type="datetimeFigureOut">
              <a:rPr lang="en-US" smtClean="0"/>
              <a:pPr/>
              <a:t>4/10/2015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3349A7-5130-493A-B057-BB98B31C8072}" type="slidenum">
              <a:rPr lang="en-IN" smtClean="0"/>
              <a:pPr/>
              <a:t>‹#›</a:t>
            </a:fld>
            <a:endParaRPr lang="en-IN"/>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860232-2509-4C38-A7D6-05BC39EA936D}" type="datetimeFigureOut">
              <a:rPr lang="en-US" smtClean="0"/>
              <a:pPr/>
              <a:t>4/10/2015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D3349A7-5130-493A-B057-BB98B31C807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60232-2509-4C38-A7D6-05BC39EA936D}" type="datetimeFigureOut">
              <a:rPr lang="en-US" smtClean="0"/>
              <a:pPr/>
              <a:t>4/10/2015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D3349A7-5130-493A-B057-BB98B31C8072}" type="slidenum">
              <a:rPr lang="en-IN" smtClean="0"/>
              <a:pPr/>
              <a:t>‹#›</a:t>
            </a:fld>
            <a:endParaRPr lang="en-IN"/>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860232-2509-4C38-A7D6-05BC39EA936D}" type="datetimeFigureOut">
              <a:rPr lang="en-US" smtClean="0"/>
              <a:pPr/>
              <a:t>4/10/2015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3349A7-5130-493A-B057-BB98B31C807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60232-2509-4C38-A7D6-05BC39EA936D}" type="datetimeFigureOut">
              <a:rPr lang="en-US" smtClean="0"/>
              <a:pPr/>
              <a:t>4/10/2015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3349A7-5130-493A-B057-BB98B31C8072}" type="slidenum">
              <a:rPr lang="en-IN" smtClean="0"/>
              <a:pPr/>
              <a:t>‹#›</a:t>
            </a:fld>
            <a:endParaRPr lang="en-IN"/>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60232-2509-4C38-A7D6-05BC39EA936D}" type="datetimeFigureOut">
              <a:rPr lang="en-US" smtClean="0"/>
              <a:pPr/>
              <a:t>4/10/2015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D3349A7-5130-493A-B057-BB98B31C807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7860232-2509-4C38-A7D6-05BC39EA936D}" type="datetimeFigureOut">
              <a:rPr lang="en-US" smtClean="0"/>
              <a:pPr/>
              <a:t>4/10/2015</a:t>
            </a:fld>
            <a:endParaRPr lang="en-IN"/>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IN"/>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6D3349A7-5130-493A-B057-BB98B31C8072}"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ideo" Target="file:///C:\Users\Safalya\Desktop\semi\Movie.wmv"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257800"/>
            <a:ext cx="5238750" cy="1600200"/>
          </a:xfrm>
          <a:prstGeom prst="rect">
            <a:avLst/>
          </a:prstGeom>
        </p:spPr>
        <p:txBody>
          <a:bodyPr vert="horz" lIns="91440" tIns="45720" rIns="91440" bIns="45720" rtlCol="0" anchor="t"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3200" dirty="0" smtClean="0">
              <a:ln>
                <a:gradFill>
                  <a:gsLst>
                    <a:gs pos="0">
                      <a:schemeClr val="accent1">
                        <a:lumMod val="50000"/>
                      </a:schemeClr>
                    </a:gs>
                    <a:gs pos="50000">
                      <a:schemeClr val="accent1">
                        <a:tint val="44500"/>
                        <a:satMod val="160000"/>
                      </a:schemeClr>
                    </a:gs>
                    <a:gs pos="100000">
                      <a:schemeClr val="accent1">
                        <a:tint val="23500"/>
                        <a:satMod val="160000"/>
                      </a:schemeClr>
                    </a:gs>
                  </a:gsLst>
                  <a:lin ang="5400000" scaled="0"/>
                </a:gradFill>
              </a:ln>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Colonna MT" pitchFamily="82" charset="0"/>
              <a:ea typeface="+mj-ea"/>
              <a:cs typeface="+mj-cs"/>
            </a:endParaRPr>
          </a:p>
        </p:txBody>
      </p:sp>
      <p:sp>
        <p:nvSpPr>
          <p:cNvPr id="8" name="Title 1"/>
          <p:cNvSpPr txBox="1">
            <a:spLocks/>
          </p:cNvSpPr>
          <p:nvPr/>
        </p:nvSpPr>
        <p:spPr>
          <a:xfrm>
            <a:off x="1571604" y="2428868"/>
            <a:ext cx="7086600" cy="1470025"/>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0"/>
              </a:spcBef>
              <a:defRPr/>
            </a:pP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Dental caries vaccine</a:t>
            </a:r>
            <a:endParaRPr kumimoji="0" lang="en-US" sz="4000" b="1" i="1" u="none" strike="noStrike" kern="1200" cap="none" spc="0" normalizeH="0" baseline="0" noProof="0" dirty="0">
              <a:ln w="11430">
                <a:gradFill flip="none" rotWithShape="1">
                  <a:gsLst>
                    <a:gs pos="0">
                      <a:srgbClr val="FFFFFF"/>
                    </a:gs>
                    <a:gs pos="7001">
                      <a:srgbClr val="E6E6E6"/>
                    </a:gs>
                    <a:gs pos="32001">
                      <a:srgbClr val="7D8496"/>
                    </a:gs>
                    <a:gs pos="47000">
                      <a:srgbClr val="E6E6E6"/>
                    </a:gs>
                    <a:gs pos="85001">
                      <a:srgbClr val="7D8496"/>
                    </a:gs>
                    <a:gs pos="100000">
                      <a:srgbClr val="E6E6E6"/>
                    </a:gs>
                  </a:gsLst>
                  <a:lin ang="8100000" scaled="1"/>
                  <a:tileRect/>
                </a:gradFill>
              </a:ln>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outerShdw blurRad="50800" dist="39000" dir="5460000" algn="tl">
                  <a:srgbClr val="000000">
                    <a:alpha val="38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anim calcmode="discrete" valueType="clr">
                                      <p:cBhvr override="childStyle">
                                        <p:cTn id="13"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
                                        </p:tgtEl>
                                        <p:attrNameLst>
                                          <p:attrName>fillcolor</p:attrName>
                                        </p:attrNameLst>
                                      </p:cBhvr>
                                      <p:tavLst>
                                        <p:tav tm="0">
                                          <p:val>
                                            <p:clrVal>
                                              <a:schemeClr val="accent2"/>
                                            </p:clrVal>
                                          </p:val>
                                        </p:tav>
                                        <p:tav tm="50000">
                                          <p:val>
                                            <p:clrVal>
                                              <a:schemeClr val="hlink"/>
                                            </p:clrVal>
                                          </p:val>
                                        </p:tav>
                                      </p:tavLst>
                                    </p:anim>
                                    <p:set>
                                      <p:cBhvr>
                                        <p:cTn id="15"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 of action of vaccine</a:t>
            </a:r>
            <a:endParaRPr lang="en-IN" dirty="0"/>
          </a:p>
        </p:txBody>
      </p:sp>
      <p:sp>
        <p:nvSpPr>
          <p:cNvPr id="5" name="Content Placeholder 4"/>
          <p:cNvSpPr>
            <a:spLocks noGrp="1"/>
          </p:cNvSpPr>
          <p:nvPr>
            <p:ph idx="1"/>
          </p:nvPr>
        </p:nvSpPr>
        <p:spPr>
          <a:xfrm>
            <a:off x="1371600" y="2214554"/>
            <a:ext cx="6400800" cy="3271847"/>
          </a:xfrm>
        </p:spPr>
        <p:txBody>
          <a:bodyPr>
            <a:noAutofit/>
          </a:bodyPr>
          <a:lstStyle/>
          <a:p>
            <a:r>
              <a:rPr lang="en-US" sz="2400" dirty="0" smtClean="0"/>
              <a:t>Saliva 	  </a:t>
            </a:r>
            <a:r>
              <a:rPr lang="en-US" sz="2400" dirty="0" err="1" smtClean="0"/>
              <a:t>aproximately</a:t>
            </a:r>
            <a:r>
              <a:rPr lang="en-US" sz="2400" dirty="0" smtClean="0"/>
              <a:t> 1-3% of immunoglobulin</a:t>
            </a:r>
            <a:r>
              <a:rPr lang="en-IN" sz="2400" dirty="0" smtClean="0"/>
              <a:t>, </a:t>
            </a:r>
          </a:p>
          <a:p>
            <a:r>
              <a:rPr lang="en-IN" sz="2400" dirty="0" smtClean="0"/>
              <a:t>It also contains the </a:t>
            </a:r>
            <a:r>
              <a:rPr lang="en-IN" sz="2400" dirty="0" err="1" smtClean="0"/>
              <a:t>humoral</a:t>
            </a:r>
            <a:r>
              <a:rPr lang="en-IN" sz="2400" dirty="0" smtClean="0"/>
              <a:t> immunoglobulin </a:t>
            </a:r>
            <a:r>
              <a:rPr lang="en-IN" sz="2400" dirty="0" err="1" smtClean="0"/>
              <a:t>IgG</a:t>
            </a:r>
            <a:r>
              <a:rPr lang="en-IN" sz="2400" dirty="0" smtClean="0"/>
              <a:t> and </a:t>
            </a:r>
            <a:r>
              <a:rPr lang="en-IN" sz="2400" dirty="0" err="1" smtClean="0"/>
              <a:t>IgM</a:t>
            </a:r>
            <a:r>
              <a:rPr lang="en-IN" sz="2400" dirty="0" smtClean="0"/>
              <a:t> from the gingival </a:t>
            </a:r>
            <a:r>
              <a:rPr lang="en-IN" sz="2400" dirty="0" err="1" smtClean="0"/>
              <a:t>sulcular</a:t>
            </a:r>
            <a:r>
              <a:rPr lang="en-IN" sz="2400" dirty="0" smtClean="0"/>
              <a:t> fluid. </a:t>
            </a:r>
          </a:p>
          <a:p>
            <a:r>
              <a:rPr lang="en-IN" sz="2400" dirty="0" smtClean="0"/>
              <a:t>In addition, cellular components of the immune system such as lymphocytes, macrophages, and </a:t>
            </a:r>
            <a:r>
              <a:rPr lang="en-IN" sz="2400" dirty="0" err="1" smtClean="0"/>
              <a:t>neutrophils</a:t>
            </a:r>
            <a:r>
              <a:rPr lang="en-IN" sz="2400" dirty="0" smtClean="0"/>
              <a:t> are also present in gingival </a:t>
            </a:r>
            <a:r>
              <a:rPr lang="en-IN" sz="2400" dirty="0" err="1" smtClean="0"/>
              <a:t>sulcus</a:t>
            </a:r>
            <a:r>
              <a:rPr lang="en-IN" sz="2400" dirty="0" smtClean="0"/>
              <a:t>.</a:t>
            </a:r>
            <a:endParaRPr lang="en-IN" sz="2400" dirty="0"/>
          </a:p>
        </p:txBody>
      </p:sp>
      <p:sp>
        <p:nvSpPr>
          <p:cNvPr id="6" name="Right Arrow 5"/>
          <p:cNvSpPr/>
          <p:nvPr/>
        </p:nvSpPr>
        <p:spPr>
          <a:xfrm>
            <a:off x="2571736" y="2571744"/>
            <a:ext cx="785818" cy="35719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N" dirty="0" smtClean="0"/>
              <a:t>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4" name="Picture 7" descr="F:\Save\Sites\Customers\UCLA\Power Point Courses\1\Web\jpgs\Kenney 002.jpg"/>
          <p:cNvPicPr>
            <a:picLocks noChangeAspect="1" noChangeArrowheads="1"/>
          </p:cNvPicPr>
          <p:nvPr/>
        </p:nvPicPr>
        <p:blipFill>
          <a:blip r:embed="rId2" cstate="print"/>
          <a:srcRect/>
          <a:stretch>
            <a:fillRect/>
          </a:stretch>
        </p:blipFill>
        <p:spPr bwMode="auto">
          <a:xfrm>
            <a:off x="928662" y="1004888"/>
            <a:ext cx="7350125" cy="48974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42976" y="1071546"/>
            <a:ext cx="6629400" cy="4643445"/>
          </a:xfrm>
        </p:spPr>
        <p:txBody>
          <a:bodyPr>
            <a:normAutofit fontScale="92500"/>
          </a:bodyPr>
          <a:lstStyle/>
          <a:p>
            <a:pPr>
              <a:buNone/>
            </a:pPr>
            <a:r>
              <a:rPr lang="en-IN" sz="2000" i="1" dirty="0" smtClean="0">
                <a:latin typeface="Calibri" pitchFamily="34" charset="0"/>
              </a:rPr>
              <a:t>Some of the possible ways antibodies might control bacterial growth are listed below:</a:t>
            </a:r>
            <a:r>
              <a:rPr lang="en-IN" sz="2000" i="1" baseline="30000" dirty="0" smtClean="0">
                <a:latin typeface="Calibri" pitchFamily="34" charset="0"/>
              </a:rPr>
              <a:t> </a:t>
            </a:r>
            <a:endParaRPr lang="en-IN" sz="2000" i="1" dirty="0" smtClean="0">
              <a:latin typeface="Calibri" pitchFamily="34" charset="0"/>
            </a:endParaRPr>
          </a:p>
          <a:p>
            <a:pPr>
              <a:buFont typeface="Wingdings" pitchFamily="2" charset="2"/>
              <a:buChar char="Ø"/>
            </a:pPr>
            <a:r>
              <a:rPr lang="en-IN" dirty="0" smtClean="0"/>
              <a:t>The salivary immunoglobulin	                act as a specific agglutinin interacting with the bacterial surface receptors	  inhibits colonization and subsequent caries formation</a:t>
            </a:r>
          </a:p>
          <a:p>
            <a:pPr>
              <a:buFont typeface="Wingdings" pitchFamily="2" charset="2"/>
              <a:buChar char="Ø"/>
            </a:pPr>
            <a:r>
              <a:rPr lang="en-IN" dirty="0" smtClean="0"/>
              <a:t>The salivary glands produce </a:t>
            </a:r>
            <a:r>
              <a:rPr lang="en-IN" dirty="0" err="1" smtClean="0"/>
              <a:t>secretory</a:t>
            </a:r>
            <a:r>
              <a:rPr lang="en-IN" dirty="0" smtClean="0"/>
              <a:t> </a:t>
            </a:r>
            <a:r>
              <a:rPr lang="en-IN" dirty="0" err="1" smtClean="0"/>
              <a:t>IgA</a:t>
            </a:r>
            <a:r>
              <a:rPr lang="en-IN" dirty="0" smtClean="0"/>
              <a:t> antibodies They may prevent </a:t>
            </a:r>
            <a:r>
              <a:rPr lang="en-IN" i="1" dirty="0" smtClean="0"/>
              <a:t>S. </a:t>
            </a:r>
            <a:r>
              <a:rPr lang="en-IN" i="1" dirty="0" err="1" smtClean="0"/>
              <a:t>mutans</a:t>
            </a:r>
            <a:r>
              <a:rPr lang="en-IN" dirty="0" smtClean="0"/>
              <a:t> from adhering to the enamel surface or they may prevent formation of </a:t>
            </a:r>
            <a:r>
              <a:rPr lang="en-IN" dirty="0" err="1" smtClean="0"/>
              <a:t>dextran</a:t>
            </a:r>
            <a:r>
              <a:rPr lang="en-IN" dirty="0" smtClean="0"/>
              <a:t> by inhibiting the activity of </a:t>
            </a:r>
            <a:r>
              <a:rPr lang="en-IN" dirty="0" err="1" smtClean="0"/>
              <a:t>glucosyltransferase</a:t>
            </a:r>
            <a:r>
              <a:rPr lang="en-IN" dirty="0" smtClean="0"/>
              <a:t> (GTF).</a:t>
            </a:r>
            <a:r>
              <a:rPr lang="en-IN" baseline="30000" dirty="0" smtClean="0"/>
              <a:t> </a:t>
            </a:r>
            <a:endParaRPr lang="en-IN" dirty="0" smtClean="0"/>
          </a:p>
          <a:p>
            <a:pPr>
              <a:buFont typeface="Wingdings" pitchFamily="2" charset="2"/>
              <a:buChar char="Ø"/>
            </a:pPr>
            <a:r>
              <a:rPr lang="en-IN" dirty="0" smtClean="0"/>
              <a:t>The gingival </a:t>
            </a:r>
            <a:r>
              <a:rPr lang="en-IN" dirty="0" err="1" smtClean="0"/>
              <a:t>crevicular</a:t>
            </a:r>
            <a:r>
              <a:rPr lang="en-IN" dirty="0" smtClean="0"/>
              <a:t> mechanism involves all the </a:t>
            </a:r>
            <a:r>
              <a:rPr lang="en-IN" dirty="0" err="1" smtClean="0"/>
              <a:t>humoral</a:t>
            </a:r>
            <a:r>
              <a:rPr lang="en-IN" dirty="0" smtClean="0"/>
              <a:t> and cellular components of the systemic immune system, which may exert its function at the tooth surface.</a:t>
            </a:r>
            <a:endParaRPr lang="en-IN" dirty="0"/>
          </a:p>
        </p:txBody>
      </p:sp>
      <p:sp>
        <p:nvSpPr>
          <p:cNvPr id="4" name="Right Arrow 3"/>
          <p:cNvSpPr/>
          <p:nvPr/>
        </p:nvSpPr>
        <p:spPr>
          <a:xfrm>
            <a:off x="4071934" y="2143116"/>
            <a:ext cx="714380" cy="28575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
        <p:nvSpPr>
          <p:cNvPr id="5" name="Right Arrow 4"/>
          <p:cNvSpPr/>
          <p:nvPr/>
        </p:nvSpPr>
        <p:spPr>
          <a:xfrm>
            <a:off x="5143504" y="2500306"/>
            <a:ext cx="714380" cy="285752"/>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400" b="1" dirty="0" smtClean="0"/>
              <a:t>Antigenic Components of Streptococcus </a:t>
            </a:r>
            <a:r>
              <a:rPr lang="en-IN" sz="2400" b="1" dirty="0" err="1" smtClean="0"/>
              <a:t>Mutans</a:t>
            </a:r>
            <a:endParaRPr lang="en-IN" sz="2400" dirty="0"/>
          </a:p>
        </p:txBody>
      </p:sp>
      <p:sp>
        <p:nvSpPr>
          <p:cNvPr id="4" name="Content Placeholder 3"/>
          <p:cNvSpPr>
            <a:spLocks noGrp="1"/>
          </p:cNvSpPr>
          <p:nvPr>
            <p:ph idx="1"/>
          </p:nvPr>
        </p:nvSpPr>
        <p:spPr>
          <a:xfrm>
            <a:off x="1371600" y="2438400"/>
            <a:ext cx="6629424" cy="3490930"/>
          </a:xfrm>
        </p:spPr>
        <p:txBody>
          <a:bodyPr>
            <a:normAutofit/>
          </a:bodyPr>
          <a:lstStyle/>
          <a:p>
            <a:pPr>
              <a:buNone/>
            </a:pPr>
            <a:r>
              <a:rPr lang="en-IN" sz="2400" i="1" dirty="0" smtClean="0"/>
              <a:t>S. </a:t>
            </a:r>
            <a:r>
              <a:rPr lang="en-IN" sz="2400" i="1" dirty="0" err="1" smtClean="0"/>
              <a:t>mutans</a:t>
            </a:r>
            <a:r>
              <a:rPr lang="en-IN" sz="2400" dirty="0" smtClean="0"/>
              <a:t> posses various cell surface substances including </a:t>
            </a:r>
          </a:p>
          <a:p>
            <a:pPr>
              <a:buNone/>
            </a:pPr>
            <a:r>
              <a:rPr lang="en-IN" sz="2400" dirty="0" err="1" smtClean="0"/>
              <a:t>Adhesins</a:t>
            </a:r>
            <a:r>
              <a:rPr lang="en-IN" sz="2400" dirty="0" smtClean="0"/>
              <a:t>, GTFs, and </a:t>
            </a:r>
            <a:r>
              <a:rPr lang="en-IN" sz="2400" dirty="0" err="1" smtClean="0"/>
              <a:t>glucan</a:t>
            </a:r>
            <a:r>
              <a:rPr lang="en-IN" sz="2400" dirty="0" smtClean="0"/>
              <a:t> binding proteins (GBP). These substances are used for vaccine preparation.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5" name="Rectangle 4"/>
          <p:cNvSpPr/>
          <p:nvPr/>
        </p:nvSpPr>
        <p:spPr>
          <a:xfrm>
            <a:off x="4228797" y="3244334"/>
            <a:ext cx="686406" cy="369332"/>
          </a:xfrm>
          <a:prstGeom prst="rect">
            <a:avLst/>
          </a:prstGeom>
        </p:spPr>
        <p:txBody>
          <a:bodyPr wrap="none">
            <a:spAutoFit/>
          </a:bodyPr>
          <a:lstStyle/>
          <a:p>
            <a:r>
              <a:rPr lang="en-IN" dirty="0" smtClean="0"/>
              <a:t>caries</a:t>
            </a:r>
            <a:endParaRPr lang="en-IN" dirty="0"/>
          </a:p>
        </p:txBody>
      </p:sp>
      <p:pic>
        <p:nvPicPr>
          <p:cNvPr id="1026" name="Picture 2"/>
          <p:cNvPicPr>
            <a:picLocks noChangeAspect="1" noChangeArrowheads="1"/>
          </p:cNvPicPr>
          <p:nvPr/>
        </p:nvPicPr>
        <p:blipFill>
          <a:blip r:embed="rId2"/>
          <a:srcRect t="69024"/>
          <a:stretch>
            <a:fillRect/>
          </a:stretch>
        </p:blipFill>
        <p:spPr bwMode="auto">
          <a:xfrm rot="10800000">
            <a:off x="0" y="1428736"/>
            <a:ext cx="9166475" cy="4362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2"/>
          <p:cNvPicPr>
            <a:picLocks noChangeAspect="1" noChangeArrowheads="1"/>
          </p:cNvPicPr>
          <p:nvPr/>
        </p:nvPicPr>
        <p:blipFill>
          <a:blip r:embed="rId2"/>
          <a:srcRect t="38118" b="30976"/>
          <a:stretch>
            <a:fillRect/>
          </a:stretch>
        </p:blipFill>
        <p:spPr bwMode="auto">
          <a:xfrm rot="10800000">
            <a:off x="-19396" y="642916"/>
            <a:ext cx="9327449" cy="4429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b="61883"/>
          <a:stretch>
            <a:fillRect/>
          </a:stretch>
        </p:blipFill>
        <p:spPr bwMode="auto">
          <a:xfrm rot="10800000">
            <a:off x="-32" y="1214422"/>
            <a:ext cx="9148630"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1371600" y="1785926"/>
            <a:ext cx="6400800" cy="3700475"/>
          </a:xfrm>
        </p:spPr>
        <p:txBody>
          <a:bodyPr>
            <a:noAutofit/>
          </a:bodyPr>
          <a:lstStyle/>
          <a:p>
            <a:pPr marL="68580" indent="-342900">
              <a:buFont typeface="+mj-lt"/>
              <a:buAutoNum type="arabicPeriod"/>
            </a:pPr>
            <a:r>
              <a:rPr lang="en-IN" sz="2800" dirty="0" err="1" smtClean="0"/>
              <a:t>Adhesins</a:t>
            </a:r>
            <a:r>
              <a:rPr lang="en-IN" sz="2800" dirty="0" smtClean="0"/>
              <a:t>:- </a:t>
            </a:r>
          </a:p>
          <a:p>
            <a:pPr marL="811530" lvl="1" indent="-342900">
              <a:buFont typeface="Wingdings" pitchFamily="2" charset="2"/>
              <a:buChar char="Ø"/>
            </a:pPr>
            <a:r>
              <a:rPr lang="en-IN" sz="2400" dirty="0" smtClean="0"/>
              <a:t>From the two principal human pathogens of </a:t>
            </a:r>
            <a:r>
              <a:rPr lang="en-IN" sz="2400" i="1" dirty="0" smtClean="0"/>
              <a:t>S. </a:t>
            </a:r>
            <a:r>
              <a:rPr lang="en-IN" sz="2400" i="1" dirty="0" err="1" smtClean="0"/>
              <a:t>Mutans</a:t>
            </a:r>
            <a:r>
              <a:rPr lang="en-IN" sz="2400" dirty="0" smtClean="0"/>
              <a:t> (variously identified as antigens I/II, </a:t>
            </a:r>
            <a:r>
              <a:rPr lang="en-IN" sz="2400" dirty="0" err="1" smtClean="0"/>
              <a:t>pac</a:t>
            </a:r>
            <a:r>
              <a:rPr lang="en-IN" sz="2400" dirty="0" smtClean="0"/>
              <a:t>, or P1) and </a:t>
            </a:r>
            <a:r>
              <a:rPr lang="en-IN" sz="2400" i="1" dirty="0" smtClean="0"/>
              <a:t>streptococcus </a:t>
            </a:r>
            <a:r>
              <a:rPr lang="en-IN" sz="2400" i="1" dirty="0" err="1" smtClean="0"/>
              <a:t>sobrinus</a:t>
            </a:r>
            <a:r>
              <a:rPr lang="en-IN" sz="2400" dirty="0" smtClean="0"/>
              <a:t>, (spa-a or </a:t>
            </a:r>
            <a:r>
              <a:rPr lang="en-IN" sz="2400" dirty="0" err="1" smtClean="0"/>
              <a:t>pag</a:t>
            </a:r>
            <a:r>
              <a:rPr lang="en-IN" sz="2400" dirty="0" smtClean="0"/>
              <a:t>) has been purified.</a:t>
            </a:r>
          </a:p>
          <a:p>
            <a:pPr marL="811530" lvl="1" indent="-342900">
              <a:buFont typeface="Wingdings" pitchFamily="2" charset="2"/>
              <a:buChar char="Ø"/>
            </a:pPr>
            <a:r>
              <a:rPr lang="en-US" sz="2400" dirty="0" smtClean="0"/>
              <a:t>Despite homology between the two </a:t>
            </a:r>
            <a:r>
              <a:rPr lang="en-US" sz="2400" dirty="0" err="1" smtClean="0"/>
              <a:t>mutans</a:t>
            </a:r>
            <a:r>
              <a:rPr lang="en-US" sz="2400" dirty="0" smtClean="0"/>
              <a:t> streptococcal </a:t>
            </a:r>
            <a:r>
              <a:rPr lang="en-US" sz="2400" dirty="0" err="1" smtClean="0"/>
              <a:t>adhesins</a:t>
            </a:r>
            <a:r>
              <a:rPr lang="en-US" sz="2400" dirty="0" smtClean="0"/>
              <a:t>, each appears to bind with separate component in pellicle</a:t>
            </a:r>
            <a:endParaRPr lang="en-IN"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571472" y="714356"/>
            <a:ext cx="7929618" cy="5572164"/>
          </a:xfrm>
          <a:prstGeom prst="rect">
            <a:avLst/>
          </a:prstGeom>
        </p:spPr>
        <p:txBody>
          <a:bodyPr>
            <a:normAutofit/>
          </a:bodyPr>
          <a:lstStyle/>
          <a:p>
            <a:pPr marL="342900" indent="-342900">
              <a:buFont typeface="+mj-lt"/>
              <a:buAutoNum type="arabicPeriod" startAt="2"/>
            </a:pPr>
            <a:r>
              <a:rPr kumimoji="0" lang="en-IN" sz="2400" b="0" i="0" u="none" strike="noStrike" kern="1200" cap="none" spc="0" normalizeH="0" baseline="0" noProof="0" dirty="0" smtClean="0">
                <a:ln>
                  <a:noFill/>
                </a:ln>
                <a:solidFill>
                  <a:schemeClr val="tx1"/>
                </a:solidFill>
                <a:effectLst/>
                <a:uLnTx/>
                <a:uFillTx/>
                <a:latin typeface="+mn-lt"/>
                <a:ea typeface="+mn-ea"/>
                <a:cs typeface="+mn-cs"/>
              </a:rPr>
              <a:t>Glucosyltransferase:- </a:t>
            </a:r>
            <a:r>
              <a:rPr kumimoji="0" lang="en-IN" sz="2400" b="0" i="0" u="none" strike="noStrike" kern="1200" cap="none" spc="0" normalizeH="0" noProof="0" dirty="0" smtClean="0">
                <a:ln>
                  <a:noFill/>
                </a:ln>
                <a:solidFill>
                  <a:schemeClr val="tx1"/>
                </a:solidFill>
                <a:effectLst/>
                <a:uLnTx/>
                <a:uFillTx/>
                <a:latin typeface="+mn-lt"/>
                <a:ea typeface="+mn-ea"/>
                <a:cs typeface="+mn-cs"/>
              </a:rPr>
              <a:t> </a:t>
            </a:r>
            <a:r>
              <a:rPr lang="en-IN" sz="2400" i="1" dirty="0" smtClean="0"/>
              <a:t>S. </a:t>
            </a:r>
            <a:r>
              <a:rPr lang="en-IN" sz="2400" i="1" dirty="0" err="1" smtClean="0"/>
              <a:t>mutans</a:t>
            </a:r>
            <a:r>
              <a:rPr lang="en-IN" sz="2400" dirty="0" smtClean="0"/>
              <a:t> has three forms of </a:t>
            </a:r>
            <a:r>
              <a:rPr lang="en-IN" sz="2400" dirty="0" err="1" smtClean="0"/>
              <a:t>glucosyltransferases</a:t>
            </a:r>
            <a:r>
              <a:rPr lang="en-IN" sz="2400" dirty="0" smtClean="0"/>
              <a:t> (GTFs):    </a:t>
            </a:r>
          </a:p>
          <a:p>
            <a:pPr marL="800100" lvl="1" indent="-342900">
              <a:buFont typeface="Wingdings" pitchFamily="2" charset="2"/>
              <a:buChar char="ü"/>
            </a:pPr>
            <a:r>
              <a:rPr lang="en-IN" sz="2400" dirty="0" smtClean="0"/>
              <a:t>Water insoluble </a:t>
            </a:r>
            <a:r>
              <a:rPr lang="en-IN" sz="2400" dirty="0" err="1" smtClean="0"/>
              <a:t>glucan</a:t>
            </a:r>
            <a:r>
              <a:rPr lang="en-IN" sz="2400" dirty="0" smtClean="0"/>
              <a:t> synthesizing enzyme: GTF-I</a:t>
            </a:r>
          </a:p>
          <a:p>
            <a:pPr marL="800100" lvl="1" indent="-342900">
              <a:buFont typeface="Wingdings" pitchFamily="2" charset="2"/>
              <a:buChar char="ü"/>
            </a:pPr>
            <a:r>
              <a:rPr lang="en-IN" sz="2400" dirty="0" smtClean="0"/>
              <a:t>Water insoluble and water-soluble </a:t>
            </a:r>
            <a:r>
              <a:rPr lang="en-IN" sz="2400" dirty="0" err="1" smtClean="0"/>
              <a:t>glucan</a:t>
            </a:r>
            <a:r>
              <a:rPr lang="en-IN" sz="2400" dirty="0" smtClean="0"/>
              <a:t> synthesizing enzymes: GTF-S-I</a:t>
            </a:r>
          </a:p>
          <a:p>
            <a:pPr marL="800100" lvl="1" indent="-342900">
              <a:buFont typeface="Wingdings" pitchFamily="2" charset="2"/>
              <a:buChar char="ü"/>
            </a:pPr>
            <a:r>
              <a:rPr lang="en-IN" sz="2400" dirty="0" smtClean="0"/>
              <a:t>Water-soluble </a:t>
            </a:r>
            <a:r>
              <a:rPr lang="en-IN" sz="2400" dirty="0" err="1" smtClean="0"/>
              <a:t>glucan</a:t>
            </a:r>
            <a:r>
              <a:rPr lang="en-IN" sz="2400" dirty="0" smtClean="0"/>
              <a:t> synthesizing enzymes: GTF-S</a:t>
            </a:r>
          </a:p>
          <a:p>
            <a:pPr marL="800100" lvl="1" indent="-342900"/>
            <a:endParaRPr lang="en-IN" sz="2400" dirty="0" smtClean="0"/>
          </a:p>
          <a:p>
            <a:pPr marL="177800" lvl="1" indent="354013">
              <a:buFont typeface="Wingdings" pitchFamily="2" charset="2"/>
              <a:buChar char="Ø"/>
            </a:pPr>
            <a:r>
              <a:rPr lang="en-IN" sz="2400" dirty="0" smtClean="0"/>
              <a:t>The genes encoding GTF-I, GTF-SI, and GTF-S are called the GTF-B, GTF-C, and GTF-D genes, respectively. </a:t>
            </a:r>
          </a:p>
          <a:p>
            <a:pPr marL="177800" lvl="1" indent="354013">
              <a:buFont typeface="Wingdings" pitchFamily="2" charset="2"/>
              <a:buChar char="Ø"/>
            </a:pPr>
            <a:r>
              <a:rPr lang="en-IN" sz="2400" dirty="0" smtClean="0"/>
              <a:t>All three GTF genes are important for smooth surface caries formation in the pathogen-free rat model system. </a:t>
            </a:r>
          </a:p>
          <a:p>
            <a:pPr marL="177800" lvl="1" indent="354013">
              <a:buFont typeface="Wingdings" pitchFamily="2" charset="2"/>
              <a:buChar char="Ø"/>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Thus presence of antibody to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glucosyltrnsferase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in oral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cvity</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prior to infection can significantly influence the disease outcome</a:t>
            </a:r>
          </a:p>
          <a:p>
            <a:pPr marL="811530" marR="0" lvl="1"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US" sz="1600" dirty="0" smtClean="0"/>
          </a:p>
          <a:p>
            <a:pPr marL="811530" marR="0" lvl="1"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11530" marR="0" lvl="1"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en-US" sz="1600" dirty="0" smtClean="0"/>
          </a:p>
          <a:p>
            <a:pPr marL="811530" marR="0" lvl="1"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811530" marR="0" lvl="1"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IN" sz="1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28728" y="1214422"/>
            <a:ext cx="6543676" cy="4262446"/>
          </a:xfrm>
        </p:spPr>
        <p:txBody>
          <a:bodyPr>
            <a:noAutofit/>
          </a:bodyPr>
          <a:lstStyle/>
          <a:p>
            <a:pPr>
              <a:buNone/>
            </a:pPr>
            <a:r>
              <a:rPr lang="en-IN" b="1" dirty="0" err="1" smtClean="0"/>
              <a:t>Glucan</a:t>
            </a:r>
            <a:r>
              <a:rPr lang="en-IN" b="1" dirty="0" smtClean="0"/>
              <a:t> binding protein (GBP):					</a:t>
            </a:r>
            <a:r>
              <a:rPr lang="en-IN" i="1" dirty="0" smtClean="0"/>
              <a:t>S. </a:t>
            </a:r>
            <a:r>
              <a:rPr lang="en-IN" i="1" dirty="0" err="1" smtClean="0"/>
              <a:t>mutans</a:t>
            </a:r>
            <a:r>
              <a:rPr lang="en-IN" i="1" dirty="0" smtClean="0"/>
              <a:t> &amp; </a:t>
            </a:r>
            <a:r>
              <a:rPr lang="en-IN" i="1" dirty="0" err="1" smtClean="0"/>
              <a:t>S.sobrinus</a:t>
            </a:r>
            <a:r>
              <a:rPr lang="en-IN" i="1" dirty="0" smtClean="0"/>
              <a:t>  </a:t>
            </a:r>
            <a:r>
              <a:rPr lang="en-IN" dirty="0" smtClean="0"/>
              <a:t>posses </a:t>
            </a:r>
            <a:r>
              <a:rPr lang="en-IN" dirty="0" err="1" smtClean="0"/>
              <a:t>glucan</a:t>
            </a:r>
            <a:r>
              <a:rPr lang="en-IN" dirty="0" smtClean="0"/>
              <a:t> binding </a:t>
            </a:r>
            <a:r>
              <a:rPr lang="en-IN" dirty="0" err="1" smtClean="0"/>
              <a:t>protiens</a:t>
            </a:r>
            <a:r>
              <a:rPr lang="en-IN" dirty="0" smtClean="0"/>
              <a:t> protection can be achieved by producing antibodies against them</a:t>
            </a:r>
          </a:p>
          <a:p>
            <a:pPr>
              <a:buNone/>
            </a:pPr>
            <a:endParaRPr lang="en-IN" dirty="0" smtClean="0"/>
          </a:p>
          <a:p>
            <a:pPr>
              <a:buNone/>
            </a:pPr>
            <a:r>
              <a:rPr lang="en-IN" b="1" dirty="0" err="1" smtClean="0"/>
              <a:t>Dextranases</a:t>
            </a:r>
            <a:r>
              <a:rPr lang="en-IN" b="1" dirty="0" smtClean="0"/>
              <a:t>: </a:t>
            </a:r>
          </a:p>
          <a:p>
            <a:r>
              <a:rPr lang="en-IN" dirty="0" err="1" smtClean="0"/>
              <a:t>Dextranase</a:t>
            </a:r>
            <a:r>
              <a:rPr lang="en-IN" dirty="0" smtClean="0"/>
              <a:t> is an enzyme produced by </a:t>
            </a:r>
            <a:r>
              <a:rPr lang="en-IN" dirty="0" err="1" smtClean="0"/>
              <a:t>mutans</a:t>
            </a:r>
            <a:r>
              <a:rPr lang="en-IN" dirty="0" smtClean="0"/>
              <a:t> Streptococcus. </a:t>
            </a:r>
          </a:p>
          <a:p>
            <a:r>
              <a:rPr lang="en-IN" dirty="0" smtClean="0"/>
              <a:t>They destroy </a:t>
            </a:r>
            <a:r>
              <a:rPr lang="en-IN" dirty="0" err="1" smtClean="0"/>
              <a:t>dextran</a:t>
            </a:r>
            <a:r>
              <a:rPr lang="en-IN" dirty="0" smtClean="0"/>
              <a:t> and thus the bacteria can invade </a:t>
            </a:r>
            <a:r>
              <a:rPr lang="en-IN" dirty="0" err="1" smtClean="0"/>
              <a:t>dextran</a:t>
            </a:r>
            <a:r>
              <a:rPr lang="en-IN" dirty="0" smtClean="0"/>
              <a:t>-rich early dental plaque.</a:t>
            </a:r>
          </a:p>
          <a:p>
            <a:r>
              <a:rPr lang="en-IN" dirty="0" err="1" smtClean="0"/>
              <a:t>Dextranase</a:t>
            </a:r>
            <a:r>
              <a:rPr lang="en-IN" dirty="0" smtClean="0"/>
              <a:t>, when used as an antigen, can prevent the colonization of the organism </a:t>
            </a:r>
            <a:br>
              <a:rPr lang="en-IN" dirty="0" smtClean="0"/>
            </a:br>
            <a:endParaRPr lang="en-IN" dirty="0" smtClean="0"/>
          </a:p>
          <a:p>
            <a:pPr>
              <a:buNone/>
            </a:pPr>
            <a:r>
              <a:rPr lang="en-IN" dirty="0" smtClean="0"/>
              <a:t> </a:t>
            </a:r>
            <a:endParaRPr lang="en-IN"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IN" dirty="0"/>
          </a:p>
        </p:txBody>
      </p:sp>
      <p:sp>
        <p:nvSpPr>
          <p:cNvPr id="3" name="Content Placeholder 2"/>
          <p:cNvSpPr>
            <a:spLocks noGrp="1"/>
          </p:cNvSpPr>
          <p:nvPr>
            <p:ph idx="1"/>
          </p:nvPr>
        </p:nvSpPr>
        <p:spPr>
          <a:xfrm>
            <a:off x="1371600" y="2128604"/>
            <a:ext cx="6728792" cy="3460636"/>
          </a:xfrm>
        </p:spPr>
        <p:txBody>
          <a:bodyPr>
            <a:noAutofit/>
          </a:bodyPr>
          <a:lstStyle/>
          <a:p>
            <a:pPr>
              <a:lnSpc>
                <a:spcPct val="100000"/>
              </a:lnSpc>
            </a:pPr>
            <a:r>
              <a:rPr lang="en-US" sz="2400" dirty="0" smtClean="0"/>
              <a:t>Introduction</a:t>
            </a:r>
          </a:p>
          <a:p>
            <a:pPr>
              <a:lnSpc>
                <a:spcPct val="100000"/>
              </a:lnSpc>
            </a:pPr>
            <a:r>
              <a:rPr lang="en-IN" sz="2400" b="1" dirty="0" smtClean="0"/>
              <a:t>Vaccines</a:t>
            </a:r>
          </a:p>
          <a:p>
            <a:pPr>
              <a:lnSpc>
                <a:spcPct val="100000"/>
              </a:lnSpc>
            </a:pPr>
            <a:r>
              <a:rPr lang="en-US" sz="2400" dirty="0" smtClean="0"/>
              <a:t>Immunity</a:t>
            </a:r>
          </a:p>
          <a:p>
            <a:pPr>
              <a:lnSpc>
                <a:spcPct val="100000"/>
              </a:lnSpc>
            </a:pPr>
            <a:r>
              <a:rPr lang="en-IN" sz="2400" b="1" dirty="0" smtClean="0"/>
              <a:t>The Immune Response</a:t>
            </a:r>
          </a:p>
          <a:p>
            <a:pPr>
              <a:lnSpc>
                <a:spcPct val="100000"/>
              </a:lnSpc>
            </a:pPr>
            <a:r>
              <a:rPr lang="en-US" sz="2400" dirty="0" smtClean="0"/>
              <a:t>Mechanism of action of vaccine</a:t>
            </a:r>
          </a:p>
          <a:p>
            <a:pPr>
              <a:lnSpc>
                <a:spcPct val="100000"/>
              </a:lnSpc>
            </a:pPr>
            <a:r>
              <a:rPr lang="en-IN" sz="2400" b="1" dirty="0" smtClean="0"/>
              <a:t>Antigenic Components of Streptococcus </a:t>
            </a:r>
            <a:r>
              <a:rPr lang="en-IN" sz="2400" b="1" dirty="0" err="1" smtClean="0"/>
              <a:t>mutans</a:t>
            </a:r>
            <a:endParaRPr lang="en-IN" sz="2400" b="1" dirty="0" smtClean="0"/>
          </a:p>
          <a:p>
            <a:pPr>
              <a:lnSpc>
                <a:spcPct val="100000"/>
              </a:lnSpc>
            </a:pPr>
            <a:r>
              <a:rPr lang="en-IN" sz="2400" b="1" dirty="0" smtClean="0"/>
              <a:t>Routes of Immunization</a:t>
            </a:r>
            <a:r>
              <a:rPr lang="en-US" sz="2400" dirty="0" smtClean="0"/>
              <a:t>  </a:t>
            </a:r>
          </a:p>
          <a:p>
            <a:pPr>
              <a:lnSpc>
                <a:spcPct val="100000"/>
              </a:lnSpc>
            </a:pPr>
            <a:r>
              <a:rPr lang="en-IN" sz="2400" b="1" dirty="0" smtClean="0"/>
              <a:t>Risks of Using Caries Vaccine</a:t>
            </a:r>
          </a:p>
          <a:p>
            <a:pPr>
              <a:lnSpc>
                <a:spcPct val="100000"/>
              </a:lnSpc>
            </a:pPr>
            <a:r>
              <a:rPr lang="en-US" sz="2400" dirty="0" smtClean="0"/>
              <a:t>Conclusion </a:t>
            </a:r>
            <a:endParaRPr lang="en-IN"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window of infectivity.tiff"/>
          <p:cNvPicPr>
            <a:picLocks noChangeAspect="1"/>
          </p:cNvPicPr>
          <p:nvPr/>
        </p:nvPicPr>
        <p:blipFill>
          <a:blip r:embed="rId2"/>
          <a:srcRect l="-1538" r="99"/>
          <a:stretch>
            <a:fillRect/>
          </a:stretch>
        </p:blipFill>
        <p:spPr>
          <a:xfrm>
            <a:off x="-180528" y="-14703"/>
            <a:ext cx="9324528" cy="687270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timing for vaccine.tiff"/>
          <p:cNvPicPr>
            <a:picLocks noChangeAspect="1"/>
          </p:cNvPicPr>
          <p:nvPr/>
        </p:nvPicPr>
        <p:blipFill>
          <a:blip r:embed="rId2"/>
          <a:srcRect l="-9671" r="-9671"/>
          <a:stretch>
            <a:fillRect/>
          </a:stretch>
        </p:blipFill>
        <p:spPr>
          <a:xfrm>
            <a:off x="-900608" y="0"/>
            <a:ext cx="10945216" cy="685104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Routes of Immunization</a:t>
            </a:r>
            <a:endParaRPr lang="en-IN" dirty="0"/>
          </a:p>
        </p:txBody>
      </p:sp>
      <p:sp>
        <p:nvSpPr>
          <p:cNvPr id="3" name="Content Placeholder 2"/>
          <p:cNvSpPr>
            <a:spLocks noGrp="1"/>
          </p:cNvSpPr>
          <p:nvPr>
            <p:ph idx="1"/>
          </p:nvPr>
        </p:nvSpPr>
        <p:spPr>
          <a:xfrm>
            <a:off x="1371600" y="2143116"/>
            <a:ext cx="6400800" cy="3343285"/>
          </a:xfrm>
        </p:spPr>
        <p:txBody>
          <a:bodyPr>
            <a:noAutofit/>
          </a:bodyPr>
          <a:lstStyle/>
          <a:p>
            <a:pPr lvl="0"/>
            <a:r>
              <a:rPr lang="en-IN" sz="2000" b="1" dirty="0" smtClean="0"/>
              <a:t>Common mucosal immune system</a:t>
            </a:r>
          </a:p>
          <a:p>
            <a:pPr lvl="1"/>
            <a:r>
              <a:rPr lang="en-IN" sz="2000" dirty="0" smtClean="0"/>
              <a:t>Oral route</a:t>
            </a:r>
          </a:p>
          <a:p>
            <a:pPr lvl="1"/>
            <a:r>
              <a:rPr lang="en-IN" sz="2000" dirty="0" smtClean="0"/>
              <a:t>Intranasal route</a:t>
            </a:r>
          </a:p>
          <a:p>
            <a:pPr lvl="1"/>
            <a:r>
              <a:rPr lang="en-IN" sz="2000" dirty="0" err="1" smtClean="0"/>
              <a:t>Tonsillar</a:t>
            </a:r>
            <a:r>
              <a:rPr lang="en-IN" sz="2000" dirty="0" smtClean="0"/>
              <a:t> route</a:t>
            </a:r>
          </a:p>
          <a:p>
            <a:pPr lvl="1"/>
            <a:r>
              <a:rPr lang="en-IN" sz="2000" dirty="0" smtClean="0"/>
              <a:t>Minor salivary gland</a:t>
            </a:r>
          </a:p>
          <a:p>
            <a:pPr lvl="1"/>
            <a:r>
              <a:rPr lang="en-IN" sz="2000" dirty="0" smtClean="0"/>
              <a:t>Rectal</a:t>
            </a:r>
            <a:br>
              <a:rPr lang="en-IN" sz="2000" dirty="0" smtClean="0"/>
            </a:br>
            <a:r>
              <a:rPr lang="en-IN" sz="2000" b="1" dirty="0" smtClean="0"/>
              <a:t> </a:t>
            </a:r>
            <a:endParaRPr lang="en-IN" sz="2000" dirty="0" smtClean="0"/>
          </a:p>
          <a:p>
            <a:pPr lvl="0"/>
            <a:r>
              <a:rPr lang="en-IN" sz="2000" dirty="0" smtClean="0"/>
              <a:t>Systemic (subcutaneous)</a:t>
            </a:r>
          </a:p>
          <a:p>
            <a:pPr lvl="0"/>
            <a:r>
              <a:rPr lang="en-IN" sz="2000" dirty="0" smtClean="0"/>
              <a:t>Active </a:t>
            </a:r>
            <a:r>
              <a:rPr lang="en-IN" sz="2000" dirty="0" err="1" smtClean="0"/>
              <a:t>gingivo</a:t>
            </a:r>
            <a:r>
              <a:rPr lang="en-IN" sz="2000" dirty="0" smtClean="0"/>
              <a:t>-salivary</a:t>
            </a:r>
          </a:p>
          <a:p>
            <a:r>
              <a:rPr lang="en-IN" sz="2000" dirty="0" smtClean="0"/>
              <a:t>Passive dental immunization</a:t>
            </a:r>
            <a:endParaRPr lang="en-IN"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Newer methods</a:t>
            </a:r>
            <a:endParaRPr lang="en-IN" dirty="0"/>
          </a:p>
        </p:txBody>
      </p:sp>
      <p:sp>
        <p:nvSpPr>
          <p:cNvPr id="3" name="Content Placeholder 2"/>
          <p:cNvSpPr>
            <a:spLocks noGrp="1"/>
          </p:cNvSpPr>
          <p:nvPr>
            <p:ph idx="1"/>
          </p:nvPr>
        </p:nvSpPr>
        <p:spPr/>
        <p:txBody>
          <a:bodyPr>
            <a:noAutofit/>
          </a:bodyPr>
          <a:lstStyle/>
          <a:p>
            <a:r>
              <a:rPr lang="en-US" sz="2400" dirty="0" smtClean="0"/>
              <a:t>Synthetic peptides</a:t>
            </a:r>
          </a:p>
          <a:p>
            <a:r>
              <a:rPr lang="en-US" sz="2400" dirty="0" smtClean="0"/>
              <a:t>Coupling with cholera toxin subunits</a:t>
            </a:r>
          </a:p>
          <a:p>
            <a:r>
              <a:rPr lang="en-US" sz="2400" dirty="0" smtClean="0"/>
              <a:t>Fusing with salmonella</a:t>
            </a:r>
          </a:p>
          <a:p>
            <a:r>
              <a:rPr lang="en-US" sz="2400" dirty="0" smtClean="0"/>
              <a:t>Microcapsules and </a:t>
            </a:r>
            <a:r>
              <a:rPr lang="en-US" sz="2400" dirty="0" err="1" smtClean="0"/>
              <a:t>microparticles</a:t>
            </a:r>
            <a:endParaRPr lang="en-US" sz="2400" dirty="0" smtClean="0"/>
          </a:p>
          <a:p>
            <a:r>
              <a:rPr lang="en-US" sz="2400" dirty="0" err="1" smtClean="0"/>
              <a:t>Liposomes</a:t>
            </a:r>
            <a:r>
              <a:rPr lang="en-US" sz="2400" dirty="0" smtClean="0"/>
              <a:t> </a:t>
            </a:r>
            <a:endParaRPr lang="en-IN"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Synthetic peptides: </a:t>
            </a:r>
            <a:endParaRPr lang="en-US" dirty="0"/>
          </a:p>
        </p:txBody>
      </p:sp>
      <p:sp>
        <p:nvSpPr>
          <p:cNvPr id="3" name="Content Placeholder 2"/>
          <p:cNvSpPr>
            <a:spLocks noGrp="1"/>
          </p:cNvSpPr>
          <p:nvPr>
            <p:ph idx="1"/>
          </p:nvPr>
        </p:nvSpPr>
        <p:spPr>
          <a:xfrm>
            <a:off x="642910" y="1928802"/>
            <a:ext cx="7786742" cy="5643602"/>
          </a:xfrm>
        </p:spPr>
        <p:txBody>
          <a:bodyPr>
            <a:normAutofit/>
          </a:bodyPr>
          <a:lstStyle/>
          <a:p>
            <a:r>
              <a:rPr lang="en-US" sz="2000" dirty="0" smtClean="0"/>
              <a:t>Any antigen derived from animals or humans has the potential for hypersensitivity reaction. The chemically synthesized peptides hold an advantage in that this reaction can be avoided. This has been found to enhance the immune response. In humans, synthetic peptides elicited both </a:t>
            </a:r>
            <a:r>
              <a:rPr lang="en-US" sz="2000" dirty="0" err="1" smtClean="0"/>
              <a:t>IgG</a:t>
            </a:r>
            <a:r>
              <a:rPr lang="en-US" sz="2000" dirty="0" smtClean="0"/>
              <a:t> and T-cell proliferative responses, and the antibodies were both anti-peptide and anti-native. The synthetic peptides give antibodies not only in the GCF but also in the saliva. The synthetic peptide used is derived from the </a:t>
            </a:r>
            <a:r>
              <a:rPr lang="en-US" sz="2000" dirty="0" err="1" smtClean="0"/>
              <a:t>Glucosyltransferase</a:t>
            </a:r>
            <a:r>
              <a:rPr lang="en-US" sz="2000" dirty="0" smtClean="0"/>
              <a:t> enzyme.</a:t>
            </a:r>
            <a:r>
              <a:rPr lang="en-US" sz="2000" baseline="30000" dirty="0" smtClean="0"/>
              <a:t>  </a:t>
            </a:r>
            <a:br>
              <a:rPr lang="en-US" sz="2000" baseline="30000" dirty="0" smtClean="0"/>
            </a:br>
            <a:endParaRPr lang="en-US" sz="2000" dirty="0"/>
          </a:p>
        </p:txBody>
      </p:sp>
      <p:sp>
        <p:nvSpPr>
          <p:cNvPr id="4" name="Date Placeholder 3"/>
          <p:cNvSpPr>
            <a:spLocks noGrp="1"/>
          </p:cNvSpPr>
          <p:nvPr>
            <p:ph type="dt" sz="half" idx="10"/>
          </p:nvPr>
        </p:nvSpPr>
        <p:spPr/>
        <p:txBody>
          <a:bodyPr/>
          <a:lstStyle/>
          <a:p>
            <a:fld id="{C9455090-ECD6-45D6-90EC-F1C850935459}" type="datetime1">
              <a:rPr lang="en-US" smtClean="0"/>
              <a:pPr/>
              <a:t>4/10/2015</a:t>
            </a:fld>
            <a:endParaRPr lang="en-IN"/>
          </a:p>
        </p:txBody>
      </p:sp>
      <p:sp>
        <p:nvSpPr>
          <p:cNvPr id="5" name="Slide Number Placeholder 4"/>
          <p:cNvSpPr>
            <a:spLocks noGrp="1"/>
          </p:cNvSpPr>
          <p:nvPr>
            <p:ph type="sldNum" sz="quarter" idx="12"/>
          </p:nvPr>
        </p:nvSpPr>
        <p:spPr/>
        <p:txBody>
          <a:bodyPr/>
          <a:lstStyle/>
          <a:p>
            <a:fld id="{6D3349A7-5130-493A-B057-BB98B31C8072}" type="slidenum">
              <a:rPr lang="en-IN" smtClean="0"/>
              <a:pPr/>
              <a:t>24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857232"/>
            <a:ext cx="8929718" cy="1123968"/>
          </a:xfrm>
        </p:spPr>
        <p:txBody>
          <a:bodyPr>
            <a:normAutofit fontScale="90000"/>
          </a:bodyPr>
          <a:lstStyle/>
          <a:p>
            <a:r>
              <a:rPr lang="en-US" b="1" dirty="0" smtClean="0"/>
              <a:t>Coupling with Cholera Toxin Subunits</a:t>
            </a:r>
            <a:endParaRPr lang="en-US" dirty="0"/>
          </a:p>
        </p:txBody>
      </p:sp>
      <p:sp>
        <p:nvSpPr>
          <p:cNvPr id="3" name="Content Placeholder 2"/>
          <p:cNvSpPr>
            <a:spLocks noGrp="1"/>
          </p:cNvSpPr>
          <p:nvPr>
            <p:ph idx="1"/>
          </p:nvPr>
        </p:nvSpPr>
        <p:spPr>
          <a:xfrm>
            <a:off x="928662" y="1857364"/>
            <a:ext cx="7929618" cy="5000636"/>
          </a:xfrm>
        </p:spPr>
        <p:txBody>
          <a:bodyPr>
            <a:normAutofit/>
          </a:bodyPr>
          <a:lstStyle/>
          <a:p>
            <a:r>
              <a:rPr lang="en-US" sz="2000" dirty="0" smtClean="0"/>
              <a:t>Cholera toxin (CT) is a powerful mucosal </a:t>
            </a:r>
            <a:r>
              <a:rPr lang="en-US" sz="2000" dirty="0" err="1" smtClean="0"/>
              <a:t>immunoadjuvant</a:t>
            </a:r>
            <a:r>
              <a:rPr lang="en-US" sz="2000" dirty="0" smtClean="0"/>
              <a:t>, which is frequently used to enhance the induction of mucosal immunity to a variety of bacterial and viral pathogens in animals systems. Mucosal application of a soluble protein or peptide antigen alone rarely results in elevated or sustained </a:t>
            </a:r>
            <a:r>
              <a:rPr lang="en-US" sz="2000" dirty="0" err="1" smtClean="0"/>
              <a:t>IgA</a:t>
            </a:r>
            <a:r>
              <a:rPr lang="en-US" sz="2000" dirty="0" smtClean="0"/>
              <a:t> responses. However, the addition of small amounts of CT or the closely related E. coli heat-labile </a:t>
            </a:r>
            <a:r>
              <a:rPr lang="en-US" sz="2000" dirty="0" err="1" smtClean="0"/>
              <a:t>enterotoxins</a:t>
            </a:r>
            <a:r>
              <a:rPr lang="en-US" sz="2000" dirty="0" smtClean="0"/>
              <a:t> (LT) can greatly enhance mucosal immune responses to </a:t>
            </a:r>
            <a:r>
              <a:rPr lang="en-US" sz="2000" dirty="0" err="1" smtClean="0"/>
              <a:t>intragastrically</a:t>
            </a:r>
            <a:r>
              <a:rPr lang="en-US" sz="2000" dirty="0" smtClean="0"/>
              <a:t> or </a:t>
            </a:r>
            <a:r>
              <a:rPr lang="en-US" sz="2000" dirty="0" err="1" smtClean="0"/>
              <a:t>intranasally</a:t>
            </a:r>
            <a:r>
              <a:rPr lang="en-US" sz="2000" dirty="0" smtClean="0"/>
              <a:t> applied </a:t>
            </a:r>
            <a:r>
              <a:rPr lang="en-US" sz="2000" dirty="0" err="1" smtClean="0"/>
              <a:t>mutans</a:t>
            </a:r>
            <a:r>
              <a:rPr lang="en-US" sz="2000" dirty="0" smtClean="0"/>
              <a:t> Streptococcal antigens or to peptides derived from these antigens. The coupling of the protein with the nontoxic unit of the cholera toxin was effective in suppressing the colonization of </a:t>
            </a:r>
            <a:r>
              <a:rPr lang="en-US" sz="2000" i="1" dirty="0" smtClean="0"/>
              <a:t>S. </a:t>
            </a:r>
            <a:r>
              <a:rPr lang="en-US" sz="2000" i="1" dirty="0" err="1" smtClean="0"/>
              <a:t>mutans</a:t>
            </a:r>
            <a:r>
              <a:rPr lang="en-US" sz="2000" dirty="0" smtClean="0"/>
              <a:t>.</a:t>
            </a:r>
            <a:r>
              <a:rPr lang="en-US" sz="2000" baseline="30000" dirty="0" smtClean="0"/>
              <a:t> </a:t>
            </a:r>
            <a:endParaRPr lang="en-US" sz="2000" dirty="0"/>
          </a:p>
        </p:txBody>
      </p:sp>
      <p:sp>
        <p:nvSpPr>
          <p:cNvPr id="4" name="Date Placeholder 3"/>
          <p:cNvSpPr>
            <a:spLocks noGrp="1"/>
          </p:cNvSpPr>
          <p:nvPr>
            <p:ph type="dt" sz="half" idx="10"/>
          </p:nvPr>
        </p:nvSpPr>
        <p:spPr/>
        <p:txBody>
          <a:bodyPr/>
          <a:lstStyle/>
          <a:p>
            <a:fld id="{5C28E9D6-58A0-4043-9B32-78B1BC6E0AB9}" type="datetime1">
              <a:rPr lang="en-US" smtClean="0"/>
              <a:pPr/>
              <a:t>4/10/2015</a:t>
            </a:fld>
            <a:endParaRPr lang="en-IN"/>
          </a:p>
        </p:txBody>
      </p:sp>
      <p:sp>
        <p:nvSpPr>
          <p:cNvPr id="5" name="Slide Number Placeholder 4"/>
          <p:cNvSpPr>
            <a:spLocks noGrp="1"/>
          </p:cNvSpPr>
          <p:nvPr>
            <p:ph type="sldNum" sz="quarter" idx="12"/>
          </p:nvPr>
        </p:nvSpPr>
        <p:spPr/>
        <p:txBody>
          <a:bodyPr/>
          <a:lstStyle/>
          <a:p>
            <a:fld id="{6D3349A7-5130-493A-B057-BB98B31C8072}" type="slidenum">
              <a:rPr lang="en-IN" smtClean="0"/>
              <a:pPr/>
              <a:t>25</a:t>
            </a:fld>
            <a:endParaRPr lang="en-IN"/>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295400"/>
            <a:ext cx="8286776" cy="685800"/>
          </a:xfrm>
        </p:spPr>
        <p:txBody>
          <a:bodyPr>
            <a:normAutofit/>
          </a:bodyPr>
          <a:lstStyle/>
          <a:p>
            <a:r>
              <a:rPr lang="en-US" b="1" dirty="0" smtClean="0"/>
              <a:t>Fusing with </a:t>
            </a:r>
            <a:r>
              <a:rPr lang="en-US" b="1" i="1" dirty="0" smtClean="0"/>
              <a:t> Salmonella </a:t>
            </a:r>
            <a:r>
              <a:rPr lang="en-US" b="1" dirty="0" smtClean="0"/>
              <a:t>:</a:t>
            </a:r>
            <a:r>
              <a:rPr lang="en-US" dirty="0" smtClean="0"/>
              <a:t> </a:t>
            </a:r>
            <a:endParaRPr lang="en-US" dirty="0"/>
          </a:p>
        </p:txBody>
      </p:sp>
      <p:sp>
        <p:nvSpPr>
          <p:cNvPr id="3" name="Content Placeholder 2"/>
          <p:cNvSpPr>
            <a:spLocks noGrp="1"/>
          </p:cNvSpPr>
          <p:nvPr>
            <p:ph idx="1"/>
          </p:nvPr>
        </p:nvSpPr>
        <p:spPr>
          <a:xfrm>
            <a:off x="1371600" y="2438400"/>
            <a:ext cx="6400800" cy="3205178"/>
          </a:xfrm>
        </p:spPr>
        <p:txBody>
          <a:bodyPr>
            <a:normAutofit/>
          </a:bodyPr>
          <a:lstStyle/>
          <a:p>
            <a:r>
              <a:rPr lang="en-US" sz="2400" dirty="0" smtClean="0"/>
              <a:t>The a virulent strains of salmonella are an effective vaccine vector; fusion using recombinant techniques have been used.</a:t>
            </a:r>
            <a:endParaRPr lang="en-US" sz="2400" dirty="0"/>
          </a:p>
        </p:txBody>
      </p:sp>
      <p:sp>
        <p:nvSpPr>
          <p:cNvPr id="4" name="Date Placeholder 3"/>
          <p:cNvSpPr>
            <a:spLocks noGrp="1"/>
          </p:cNvSpPr>
          <p:nvPr>
            <p:ph type="dt" sz="half" idx="10"/>
          </p:nvPr>
        </p:nvSpPr>
        <p:spPr/>
        <p:txBody>
          <a:bodyPr/>
          <a:lstStyle/>
          <a:p>
            <a:fld id="{BE7CF3EC-C277-4F5C-9B08-AB7DE380C2E5}" type="datetime1">
              <a:rPr lang="en-US" smtClean="0"/>
              <a:pPr/>
              <a:t>4/10/2015</a:t>
            </a:fld>
            <a:endParaRPr lang="en-IN"/>
          </a:p>
        </p:txBody>
      </p:sp>
      <p:sp>
        <p:nvSpPr>
          <p:cNvPr id="5" name="Slide Number Placeholder 4"/>
          <p:cNvSpPr>
            <a:spLocks noGrp="1"/>
          </p:cNvSpPr>
          <p:nvPr>
            <p:ph type="sldNum" sz="quarter" idx="12"/>
          </p:nvPr>
        </p:nvSpPr>
        <p:spPr/>
        <p:txBody>
          <a:bodyPr/>
          <a:lstStyle/>
          <a:p>
            <a:fld id="{6D3349A7-5130-493A-B057-BB98B31C8072}" type="slidenum">
              <a:rPr lang="en-IN" smtClean="0"/>
              <a:pPr/>
              <a:t>26</a:t>
            </a:fld>
            <a:endParaRPr lang="en-IN"/>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222" y="1295400"/>
            <a:ext cx="9858444" cy="685800"/>
          </a:xfrm>
        </p:spPr>
        <p:txBody>
          <a:bodyPr>
            <a:normAutofit fontScale="90000"/>
          </a:bodyPr>
          <a:lstStyle/>
          <a:p>
            <a:r>
              <a:rPr lang="en-US" b="1" dirty="0" smtClean="0"/>
              <a:t>Microcapsules and </a:t>
            </a:r>
            <a:r>
              <a:rPr lang="en-US" b="1" dirty="0" err="1" smtClean="0"/>
              <a:t>microparticles</a:t>
            </a:r>
            <a:r>
              <a:rPr lang="en-US" b="1" dirty="0" smtClean="0"/>
              <a:t>: </a:t>
            </a:r>
            <a:endParaRPr lang="en-US" dirty="0"/>
          </a:p>
        </p:txBody>
      </p:sp>
      <p:sp>
        <p:nvSpPr>
          <p:cNvPr id="3" name="Content Placeholder 2"/>
          <p:cNvSpPr>
            <a:spLocks noGrp="1"/>
          </p:cNvSpPr>
          <p:nvPr>
            <p:ph idx="1"/>
          </p:nvPr>
        </p:nvSpPr>
        <p:spPr>
          <a:xfrm>
            <a:off x="1071538" y="2438400"/>
            <a:ext cx="7429552" cy="3490930"/>
          </a:xfrm>
        </p:spPr>
        <p:txBody>
          <a:bodyPr>
            <a:noAutofit/>
          </a:bodyPr>
          <a:lstStyle/>
          <a:p>
            <a:r>
              <a:rPr lang="en-US" sz="2000" dirty="0" smtClean="0"/>
              <a:t>Combinations of antigens in or various types of particles have been used in an attempt to enhance mucosal immune responses.</a:t>
            </a:r>
          </a:p>
          <a:p>
            <a:r>
              <a:rPr lang="en-US" sz="2000" dirty="0" smtClean="0"/>
              <a:t> The microcapsules and </a:t>
            </a:r>
            <a:r>
              <a:rPr lang="en-US" sz="2000" dirty="0" err="1" smtClean="0"/>
              <a:t>microparticles</a:t>
            </a:r>
            <a:r>
              <a:rPr lang="en-US" sz="2000" dirty="0" smtClean="0"/>
              <a:t> made of poly </a:t>
            </a:r>
            <a:r>
              <a:rPr lang="en-US" sz="2000" dirty="0" err="1" smtClean="0"/>
              <a:t>lactide</a:t>
            </a:r>
            <a:r>
              <a:rPr lang="en-US" sz="2000" dirty="0" smtClean="0"/>
              <a:t>-co-</a:t>
            </a:r>
            <a:r>
              <a:rPr lang="en-US" sz="2000" dirty="0" err="1" smtClean="0"/>
              <a:t>glycolide</a:t>
            </a:r>
            <a:r>
              <a:rPr lang="en-US" sz="2000" dirty="0" smtClean="0"/>
              <a:t> (PLGA) have been used as local delivery systems because of their ability to control the rate of release, evade preexistent antibody clearance mechanisms, and degrade slowly without eliciting an inflammatory response to the polymer.</a:t>
            </a:r>
            <a:r>
              <a:rPr lang="en-US" sz="2000" baseline="30000" dirty="0" smtClean="0"/>
              <a:t> </a:t>
            </a:r>
            <a:r>
              <a:rPr lang="en-US" sz="2000" b="1" baseline="30000" dirty="0" smtClean="0"/>
              <a:t> </a:t>
            </a:r>
            <a:endParaRPr lang="en-US" sz="2000" dirty="0"/>
          </a:p>
        </p:txBody>
      </p:sp>
      <p:sp>
        <p:nvSpPr>
          <p:cNvPr id="4" name="Date Placeholder 3"/>
          <p:cNvSpPr>
            <a:spLocks noGrp="1"/>
          </p:cNvSpPr>
          <p:nvPr>
            <p:ph type="dt" sz="half" idx="10"/>
          </p:nvPr>
        </p:nvSpPr>
        <p:spPr/>
        <p:txBody>
          <a:bodyPr/>
          <a:lstStyle/>
          <a:p>
            <a:fld id="{058E2ADB-6CBA-408E-8A1F-C03B3E5531F6}" type="datetime1">
              <a:rPr lang="en-US" smtClean="0"/>
              <a:pPr/>
              <a:t>4/10/2015</a:t>
            </a:fld>
            <a:endParaRPr lang="en-IN"/>
          </a:p>
        </p:txBody>
      </p:sp>
      <p:sp>
        <p:nvSpPr>
          <p:cNvPr id="5" name="Slide Number Placeholder 4"/>
          <p:cNvSpPr>
            <a:spLocks noGrp="1"/>
          </p:cNvSpPr>
          <p:nvPr>
            <p:ph type="sldNum" sz="quarter" idx="12"/>
          </p:nvPr>
        </p:nvSpPr>
        <p:spPr/>
        <p:txBody>
          <a:bodyPr/>
          <a:lstStyle/>
          <a:p>
            <a:fld id="{6D3349A7-5130-493A-B057-BB98B31C8072}" type="slidenum">
              <a:rPr lang="en-IN" smtClean="0"/>
              <a:pPr/>
              <a:t>27</a:t>
            </a:fld>
            <a:endParaRPr lang="en-I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Risks of Using Caries Vaccine</a:t>
            </a:r>
            <a:endParaRPr lang="en-IN" dirty="0"/>
          </a:p>
        </p:txBody>
      </p:sp>
      <p:sp>
        <p:nvSpPr>
          <p:cNvPr id="3" name="Content Placeholder 2"/>
          <p:cNvSpPr>
            <a:spLocks noGrp="1"/>
          </p:cNvSpPr>
          <p:nvPr>
            <p:ph idx="1"/>
          </p:nvPr>
        </p:nvSpPr>
        <p:spPr/>
        <p:txBody>
          <a:bodyPr/>
          <a:lstStyle/>
          <a:p>
            <a:r>
              <a:rPr lang="en-IN" dirty="0" smtClean="0"/>
              <a:t>Most serious is that sera of some patients with rheumatic fever who show serological cross-reactivity between heart tissue antigens and certain antigens from </a:t>
            </a:r>
            <a:r>
              <a:rPr lang="en-IN" dirty="0" err="1" smtClean="0"/>
              <a:t>hemolytic</a:t>
            </a:r>
            <a:r>
              <a:rPr lang="en-IN" dirty="0" smtClean="0"/>
              <a:t> Streptococci.</a:t>
            </a:r>
          </a:p>
          <a:p>
            <a:r>
              <a:rPr lang="en-IN" dirty="0" smtClean="0"/>
              <a:t>Because of the potential of Streptococcal whole cells to induce heart reactive antibodies, the development of a sub-unit vaccine for controlling dental caries has been the focus of intense research interest. </a:t>
            </a:r>
            <a:endParaRPr lang="en-I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IN" dirty="0"/>
          </a:p>
        </p:txBody>
      </p:sp>
      <p:sp>
        <p:nvSpPr>
          <p:cNvPr id="3" name="Content Placeholder 2"/>
          <p:cNvSpPr>
            <a:spLocks noGrp="1"/>
          </p:cNvSpPr>
          <p:nvPr>
            <p:ph idx="1"/>
          </p:nvPr>
        </p:nvSpPr>
        <p:spPr/>
        <p:txBody>
          <a:bodyPr>
            <a:normAutofit fontScale="92500" lnSpcReduction="20000"/>
          </a:bodyPr>
          <a:lstStyle/>
          <a:p>
            <a:r>
              <a:rPr lang="en-US" dirty="0" smtClean="0"/>
              <a:t>Despite increase aids in management of dental caries many of the population is under the risk of extensive tooth decay.</a:t>
            </a:r>
          </a:p>
          <a:p>
            <a:r>
              <a:rPr lang="en-IN" dirty="0" smtClean="0"/>
              <a:t>Although several methods such as topical or systemic use of fluorides, fissure sealants, and dietary control have been developed to prevent dental caries, the efficacy of these methods is not enough to eradicate dental caries in humans</a:t>
            </a:r>
            <a:endParaRPr lang="en-US" dirty="0" smtClean="0"/>
          </a:p>
          <a:p>
            <a:r>
              <a:rPr lang="en-US" dirty="0" smtClean="0"/>
              <a:t>Caries vaccine has the potential of making a highly valuable contribution to control the disease </a:t>
            </a:r>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IN" dirty="0"/>
          </a:p>
        </p:txBody>
      </p:sp>
      <p:sp>
        <p:nvSpPr>
          <p:cNvPr id="4" name="Content Placeholder 3"/>
          <p:cNvSpPr>
            <a:spLocks noGrp="1"/>
          </p:cNvSpPr>
          <p:nvPr>
            <p:ph idx="1"/>
          </p:nvPr>
        </p:nvSpPr>
        <p:spPr>
          <a:xfrm>
            <a:off x="584616" y="2071678"/>
            <a:ext cx="5901900" cy="3929090"/>
          </a:xfrm>
        </p:spPr>
        <p:txBody>
          <a:bodyPr>
            <a:normAutofit/>
          </a:bodyPr>
          <a:lstStyle/>
          <a:p>
            <a:pPr>
              <a:lnSpc>
                <a:spcPct val="100000"/>
              </a:lnSpc>
            </a:pPr>
            <a:r>
              <a:rPr lang="en-US" b="1" dirty="0" smtClean="0"/>
              <a:t>Definition Of Dental Caries: -</a:t>
            </a:r>
            <a:r>
              <a:rPr lang="en-US" dirty="0" smtClean="0"/>
              <a:t>	</a:t>
            </a:r>
          </a:p>
          <a:p>
            <a:pPr>
              <a:lnSpc>
                <a:spcPct val="100000"/>
              </a:lnSpc>
              <a:buNone/>
            </a:pPr>
            <a:r>
              <a:rPr lang="en-US" dirty="0" smtClean="0"/>
              <a:t>				                                   “ </a:t>
            </a:r>
            <a:r>
              <a:rPr lang="en-US" sz="2000" i="1" dirty="0" smtClean="0">
                <a:latin typeface="Nyala" pitchFamily="2" charset="0"/>
              </a:rPr>
              <a:t>It is an irreversible disease of the teeth, characterized by demineralization of inorganic portion and destruction of organic substance of the tooth, which often leads to </a:t>
            </a:r>
            <a:r>
              <a:rPr lang="en-US" sz="2000" i="1" dirty="0" err="1" smtClean="0">
                <a:latin typeface="Nyala" pitchFamily="2" charset="0"/>
              </a:rPr>
              <a:t>cavitation</a:t>
            </a:r>
            <a:r>
              <a:rPr lang="en-US" dirty="0" smtClean="0"/>
              <a:t>”</a:t>
            </a:r>
          </a:p>
          <a:p>
            <a:pPr>
              <a:lnSpc>
                <a:spcPct val="100000"/>
              </a:lnSpc>
            </a:pPr>
            <a:r>
              <a:rPr lang="en-US" dirty="0" smtClean="0">
                <a:latin typeface="Nyala" pitchFamily="2" charset="0"/>
              </a:rPr>
              <a:t>Prevalence of dental caries is almost 90% in developing countries.</a:t>
            </a:r>
          </a:p>
          <a:p>
            <a:pPr>
              <a:lnSpc>
                <a:spcPct val="100000"/>
              </a:lnSpc>
            </a:pPr>
            <a:r>
              <a:rPr lang="en-US" dirty="0" smtClean="0">
                <a:latin typeface="Nyala" pitchFamily="2" charset="0"/>
              </a:rPr>
              <a:t> left untreated can cause considerable pain discomfort, and treatment costs are too high.</a:t>
            </a:r>
            <a:endParaRPr lang="en-IN" dirty="0">
              <a:latin typeface="Nyala" pitchFamily="2" charset="0"/>
            </a:endParaRPr>
          </a:p>
        </p:txBody>
      </p:sp>
      <p:pic>
        <p:nvPicPr>
          <p:cNvPr id="3076" name="Picture 4" descr="C:\Users\Safalya\Desktop\kites\img1241t.gif"/>
          <p:cNvPicPr>
            <a:picLocks noChangeAspect="1" noChangeArrowheads="1" noCrop="1"/>
          </p:cNvPicPr>
          <p:nvPr/>
        </p:nvPicPr>
        <p:blipFill>
          <a:blip r:embed="rId2" cstate="print"/>
          <a:srcRect/>
          <a:stretch>
            <a:fillRect/>
          </a:stretch>
        </p:blipFill>
        <p:spPr bwMode="auto">
          <a:xfrm>
            <a:off x="7072330" y="1285860"/>
            <a:ext cx="895350" cy="1314450"/>
          </a:xfrm>
          <a:prstGeom prst="rect">
            <a:avLst/>
          </a:prstGeom>
          <a:noFill/>
        </p:spPr>
      </p:pic>
      <p:pic>
        <p:nvPicPr>
          <p:cNvPr id="3078" name="Picture 6" descr="C:\Users\Safalya\Desktop\kites\Cavity-Pulp.png"/>
          <p:cNvPicPr>
            <a:picLocks noChangeAspect="1" noChangeArrowheads="1"/>
          </p:cNvPicPr>
          <p:nvPr/>
        </p:nvPicPr>
        <p:blipFill>
          <a:blip r:embed="rId3" cstate="print"/>
          <a:srcRect/>
          <a:stretch>
            <a:fillRect/>
          </a:stretch>
        </p:blipFill>
        <p:spPr bwMode="auto">
          <a:xfrm>
            <a:off x="6500826" y="2857496"/>
            <a:ext cx="1991020" cy="300513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590" y="3286125"/>
            <a:ext cx="6039767" cy="571504"/>
          </a:xfrm>
          <a:gradFill flip="none" rotWithShape="1">
            <a:gsLst>
              <a:gs pos="0">
                <a:schemeClr val="accent3">
                  <a:shade val="80000"/>
                  <a:satMod val="180000"/>
                  <a:shade val="30000"/>
                  <a:satMod val="115000"/>
                </a:schemeClr>
              </a:gs>
              <a:gs pos="50000">
                <a:schemeClr val="accent3">
                  <a:shade val="80000"/>
                  <a:satMod val="180000"/>
                  <a:shade val="67500"/>
                  <a:satMod val="115000"/>
                </a:schemeClr>
              </a:gs>
              <a:gs pos="100000">
                <a:schemeClr val="accent3">
                  <a:shade val="80000"/>
                  <a:satMod val="180000"/>
                  <a:shade val="100000"/>
                  <a:satMod val="115000"/>
                </a:schemeClr>
              </a:gs>
            </a:gsLst>
            <a:path path="circle">
              <a:fillToRect l="50000" t="50000" r="50000" b="50000"/>
            </a:path>
            <a:tileRect/>
          </a:gradFill>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dirty="0" smtClean="0"/>
              <a:t>Thank you</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4357686" y="3214686"/>
            <a:ext cx="428628"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7" name="Rounded Rectangle 6"/>
          <p:cNvSpPr/>
          <p:nvPr/>
        </p:nvSpPr>
        <p:spPr>
          <a:xfrm>
            <a:off x="214282" y="428604"/>
            <a:ext cx="428628" cy="4286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8" name="TextBox 7"/>
          <p:cNvSpPr txBox="1"/>
          <p:nvPr/>
        </p:nvSpPr>
        <p:spPr>
          <a:xfrm>
            <a:off x="1071538" y="428604"/>
            <a:ext cx="1714512" cy="461665"/>
          </a:xfrm>
          <a:prstGeom prst="rect">
            <a:avLst/>
          </a:prstGeom>
          <a:noFill/>
        </p:spPr>
        <p:txBody>
          <a:bodyPr wrap="square" rtlCol="0">
            <a:spAutoFit/>
          </a:bodyPr>
          <a:lstStyle/>
          <a:p>
            <a:r>
              <a:rPr lang="en-US" sz="2400" dirty="0" smtClean="0"/>
              <a:t>Caries</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5852" y="1214422"/>
            <a:ext cx="6829428" cy="4476760"/>
          </a:xfrm>
        </p:spPr>
        <p:txBody>
          <a:bodyPr>
            <a:normAutofit/>
          </a:bodyPr>
          <a:lstStyle/>
          <a:p>
            <a:r>
              <a:rPr lang="en-IN" sz="2400" dirty="0" smtClean="0"/>
              <a:t>Main  pathogenic species </a:t>
            </a:r>
          </a:p>
          <a:p>
            <a:pPr lvl="1"/>
            <a:r>
              <a:rPr lang="en-IN" sz="2400" i="1" dirty="0" smtClean="0"/>
              <a:t>Streptococcus </a:t>
            </a:r>
            <a:r>
              <a:rPr lang="en-IN" sz="2400" i="1" dirty="0" err="1" smtClean="0"/>
              <a:t>mutans</a:t>
            </a:r>
            <a:r>
              <a:rPr lang="en-IN" sz="2400" dirty="0" smtClean="0"/>
              <a:t> , </a:t>
            </a:r>
          </a:p>
          <a:p>
            <a:pPr lvl="1"/>
            <a:r>
              <a:rPr lang="en-IN" sz="2400" i="1" dirty="0" smtClean="0"/>
              <a:t>Lactobacillus acidophilus</a:t>
            </a:r>
            <a:r>
              <a:rPr lang="en-IN" sz="2400" dirty="0" smtClean="0"/>
              <a:t>, and </a:t>
            </a:r>
          </a:p>
          <a:p>
            <a:pPr lvl="1"/>
            <a:r>
              <a:rPr lang="en-IN" sz="2400" i="1" dirty="0" err="1" smtClean="0"/>
              <a:t>Actinomyces</a:t>
            </a:r>
            <a:r>
              <a:rPr lang="en-IN" sz="2400" i="1" dirty="0" smtClean="0"/>
              <a:t> </a:t>
            </a:r>
            <a:r>
              <a:rPr lang="en-IN" sz="2400" i="1" dirty="0" err="1" smtClean="0"/>
              <a:t>viscosus</a:t>
            </a:r>
            <a:r>
              <a:rPr lang="en-IN" sz="2400" dirty="0" smtClean="0"/>
              <a:t> </a:t>
            </a:r>
          </a:p>
          <a:p>
            <a:r>
              <a:rPr lang="en-IN" sz="2400" dirty="0" smtClean="0"/>
              <a:t>Various preventive measures have been implicated for the prevention of dental caries, among which is immunization of the population against the disease.</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8670"/>
            <a:ext cx="6400800" cy="714380"/>
          </a:xfrm>
        </p:spPr>
        <p:txBody>
          <a:bodyPr/>
          <a:lstStyle/>
          <a:p>
            <a:r>
              <a:rPr lang="en-IN" b="1" dirty="0" smtClean="0"/>
              <a:t>Vaccines</a:t>
            </a:r>
            <a:endParaRPr lang="en-IN" dirty="0"/>
          </a:p>
        </p:txBody>
      </p:sp>
      <p:sp>
        <p:nvSpPr>
          <p:cNvPr id="3" name="Content Placeholder 2"/>
          <p:cNvSpPr>
            <a:spLocks noGrp="1"/>
          </p:cNvSpPr>
          <p:nvPr>
            <p:ph idx="1"/>
          </p:nvPr>
        </p:nvSpPr>
        <p:spPr>
          <a:xfrm>
            <a:off x="1428728" y="2000240"/>
            <a:ext cx="6629424" cy="3348054"/>
          </a:xfrm>
        </p:spPr>
        <p:txBody>
          <a:bodyPr>
            <a:noAutofit/>
          </a:bodyPr>
          <a:lstStyle/>
          <a:p>
            <a:r>
              <a:rPr lang="en-IN" sz="2400" dirty="0" smtClean="0"/>
              <a:t>“ An   </a:t>
            </a:r>
            <a:r>
              <a:rPr lang="en-IN" sz="2400" dirty="0" err="1" smtClean="0"/>
              <a:t>immuno</a:t>
            </a:r>
            <a:r>
              <a:rPr lang="en-IN" sz="2400" dirty="0" smtClean="0"/>
              <a:t>-biological substance designed to produce specific protection against a given disease.” </a:t>
            </a:r>
          </a:p>
          <a:p>
            <a:r>
              <a:rPr lang="en-IN" sz="2400" dirty="0" smtClean="0"/>
              <a:t>Stimulates the production of a protective antibody and other immune mechanisms. </a:t>
            </a:r>
          </a:p>
          <a:p>
            <a:r>
              <a:rPr lang="en-IN" sz="2400" dirty="0" smtClean="0"/>
              <a:t>Prepared from live modified organisms, inactivated or killed organisms, extracted cellular fractions, </a:t>
            </a:r>
            <a:r>
              <a:rPr lang="en-IN" sz="2400" dirty="0" err="1" smtClean="0"/>
              <a:t>toxoids</a:t>
            </a:r>
            <a:r>
              <a:rPr lang="en-IN" sz="2400" dirty="0" smtClean="0"/>
              <a:t>, or a combination there of.</a:t>
            </a:r>
            <a:r>
              <a:rPr lang="en-IN" sz="2400" baseline="30000" dirty="0" smtClean="0"/>
              <a:t> </a:t>
            </a:r>
            <a:endParaRPr lang="en-IN" sz="2400" dirty="0"/>
          </a:p>
        </p:txBody>
      </p:sp>
      <p:pic>
        <p:nvPicPr>
          <p:cNvPr id="14337" name="Picture 1" descr="F:\New Folder\sonu\syringe.gif"/>
          <p:cNvPicPr>
            <a:picLocks noChangeAspect="1" noChangeArrowheads="1" noCrop="1"/>
          </p:cNvPicPr>
          <p:nvPr/>
        </p:nvPicPr>
        <p:blipFill>
          <a:blip r:embed="rId2" cstate="print"/>
          <a:srcRect/>
          <a:stretch>
            <a:fillRect/>
          </a:stretch>
        </p:blipFill>
        <p:spPr bwMode="auto">
          <a:xfrm rot="1386277" flipH="1">
            <a:off x="3506570" y="806691"/>
            <a:ext cx="3171825" cy="21360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8670"/>
            <a:ext cx="6400800" cy="685800"/>
          </a:xfrm>
        </p:spPr>
        <p:txBody>
          <a:bodyPr/>
          <a:lstStyle/>
          <a:p>
            <a:r>
              <a:rPr lang="en-US" dirty="0" smtClean="0"/>
              <a:t>immunity</a:t>
            </a:r>
            <a:endParaRPr lang="en-IN" dirty="0"/>
          </a:p>
        </p:txBody>
      </p:sp>
      <p:graphicFrame>
        <p:nvGraphicFramePr>
          <p:cNvPr id="4" name="Table 3"/>
          <p:cNvGraphicFramePr>
            <a:graphicFrameLocks noGrp="1"/>
          </p:cNvGraphicFramePr>
          <p:nvPr/>
        </p:nvGraphicFramePr>
        <p:xfrm>
          <a:off x="1000100" y="1500174"/>
          <a:ext cx="7143800" cy="4297680"/>
        </p:xfrm>
        <a:graphic>
          <a:graphicData uri="http://schemas.openxmlformats.org/drawingml/2006/table">
            <a:tbl>
              <a:tblPr firstRow="1" bandRow="1">
                <a:effectLst>
                  <a:outerShdw blurRad="50800" dist="38100" dir="18900000" algn="bl" rotWithShape="0">
                    <a:prstClr val="black">
                      <a:alpha val="40000"/>
                    </a:prstClr>
                  </a:outerShdw>
                </a:effectLst>
                <a:tableStyleId>{125E5076-3810-47DD-B79F-674D7AD40C01}</a:tableStyleId>
              </a:tblPr>
              <a:tblGrid>
                <a:gridCol w="3571900"/>
                <a:gridCol w="3571900"/>
              </a:tblGrid>
              <a:tr h="330232">
                <a:tc>
                  <a:txBody>
                    <a:bodyPr/>
                    <a:lstStyle/>
                    <a:p>
                      <a:pPr algn="ctr"/>
                      <a:r>
                        <a:rPr lang="en-US" dirty="0" smtClean="0"/>
                        <a:t>Active immunity</a:t>
                      </a:r>
                      <a:endParaRPr lang="en-IN" dirty="0"/>
                    </a:p>
                  </a:txBody>
                  <a:tcPr/>
                </a:tc>
                <a:tc>
                  <a:txBody>
                    <a:bodyPr/>
                    <a:lstStyle/>
                    <a:p>
                      <a:pPr algn="ctr"/>
                      <a:r>
                        <a:rPr lang="en-US" dirty="0" smtClean="0"/>
                        <a:t>Passive immunity</a:t>
                      </a:r>
                      <a:endParaRPr lang="en-IN" dirty="0"/>
                    </a:p>
                  </a:txBody>
                  <a:tcPr/>
                </a:tc>
              </a:tr>
              <a:tr h="3384544">
                <a:tc>
                  <a:txBody>
                    <a:bodyPr/>
                    <a:lstStyle/>
                    <a:p>
                      <a:pPr>
                        <a:buFont typeface="Wingdings" pitchFamily="2" charset="2"/>
                        <a:buChar char="ü"/>
                      </a:pPr>
                      <a:r>
                        <a:rPr lang="en-US" dirty="0" smtClean="0"/>
                        <a:t>Produced actively by the immune system.</a:t>
                      </a:r>
                    </a:p>
                    <a:p>
                      <a:pPr>
                        <a:buFont typeface="Wingdings" pitchFamily="2" charset="2"/>
                        <a:buChar char="ü"/>
                      </a:pPr>
                      <a:r>
                        <a:rPr lang="en-US" dirty="0" smtClean="0"/>
                        <a:t>Induced by infections</a:t>
                      </a:r>
                      <a:r>
                        <a:rPr lang="en-US" baseline="0" dirty="0" smtClean="0"/>
                        <a:t> or contact with </a:t>
                      </a:r>
                      <a:r>
                        <a:rPr lang="en-US" baseline="0" dirty="0" err="1" smtClean="0"/>
                        <a:t>immunogenes</a:t>
                      </a:r>
                      <a:r>
                        <a:rPr lang="en-US" baseline="0" dirty="0" smtClean="0"/>
                        <a:t>.</a:t>
                      </a:r>
                    </a:p>
                    <a:p>
                      <a:pPr>
                        <a:buFont typeface="Wingdings" pitchFamily="2" charset="2"/>
                        <a:buChar char="ü"/>
                      </a:pPr>
                      <a:r>
                        <a:rPr lang="en-US" baseline="0" dirty="0" smtClean="0"/>
                        <a:t>Long lasting and effective protection.</a:t>
                      </a:r>
                    </a:p>
                    <a:p>
                      <a:pPr>
                        <a:buFont typeface="Wingdings" pitchFamily="2" charset="2"/>
                        <a:buChar char="ü"/>
                      </a:pPr>
                      <a:r>
                        <a:rPr lang="en-US" baseline="0" dirty="0" smtClean="0"/>
                        <a:t>Immunity is effective only after a lag period.</a:t>
                      </a:r>
                    </a:p>
                    <a:p>
                      <a:pPr>
                        <a:buFont typeface="Wingdings" pitchFamily="2" charset="2"/>
                        <a:buChar char="ü"/>
                      </a:pPr>
                      <a:r>
                        <a:rPr lang="en-US" baseline="0" dirty="0" smtClean="0"/>
                        <a:t>Immunological memory present, therefore subsequent challenge is more effective</a:t>
                      </a:r>
                    </a:p>
                    <a:p>
                      <a:pPr>
                        <a:buFont typeface="Wingdings" pitchFamily="2" charset="2"/>
                        <a:buChar char="ü"/>
                      </a:pPr>
                      <a:r>
                        <a:rPr lang="en-US" baseline="0" dirty="0" smtClean="0"/>
                        <a:t>Used for prophylaxis to increase body resistance</a:t>
                      </a:r>
                      <a:endParaRPr lang="en-IN" dirty="0"/>
                    </a:p>
                  </a:txBody>
                  <a:tcPr/>
                </a:tc>
                <a:tc>
                  <a:txBody>
                    <a:bodyPr/>
                    <a:lstStyle/>
                    <a:p>
                      <a:pPr>
                        <a:buFont typeface="Wingdings" pitchFamily="2" charset="2"/>
                        <a:buChar char="ü"/>
                      </a:pPr>
                      <a:r>
                        <a:rPr lang="en-US" dirty="0" smtClean="0"/>
                        <a:t>Received passively</a:t>
                      </a:r>
                      <a:r>
                        <a:rPr lang="en-US" baseline="0" dirty="0" smtClean="0"/>
                        <a:t> by the host, hosts immune </a:t>
                      </a:r>
                      <a:r>
                        <a:rPr lang="en-US" baseline="0" dirty="0" err="1" smtClean="0"/>
                        <a:t>syste</a:t>
                      </a:r>
                      <a:r>
                        <a:rPr lang="en-US" baseline="0" dirty="0" smtClean="0"/>
                        <a:t> does not participate.</a:t>
                      </a:r>
                    </a:p>
                    <a:p>
                      <a:pPr>
                        <a:buFont typeface="Wingdings" pitchFamily="2" charset="2"/>
                        <a:buChar char="ü"/>
                      </a:pPr>
                      <a:r>
                        <a:rPr lang="en-US" baseline="0" dirty="0" smtClean="0"/>
                        <a:t>Conferred by </a:t>
                      </a:r>
                      <a:r>
                        <a:rPr lang="en-US" baseline="0" dirty="0" smtClean="0">
                          <a:effectLst>
                            <a:glow rad="139700">
                              <a:schemeClr val="accent5">
                                <a:satMod val="175000"/>
                                <a:alpha val="40000"/>
                              </a:schemeClr>
                            </a:glow>
                          </a:effectLst>
                        </a:rPr>
                        <a:t>administration</a:t>
                      </a:r>
                      <a:r>
                        <a:rPr lang="en-US" baseline="0" dirty="0" smtClean="0"/>
                        <a:t> of readymade antibodies.</a:t>
                      </a:r>
                    </a:p>
                    <a:p>
                      <a:pPr>
                        <a:buFont typeface="Wingdings" pitchFamily="2" charset="2"/>
                        <a:buChar char="ü"/>
                      </a:pPr>
                      <a:r>
                        <a:rPr lang="en-US" baseline="0" dirty="0" smtClean="0"/>
                        <a:t>Protection short lived and less effective</a:t>
                      </a:r>
                    </a:p>
                    <a:p>
                      <a:pPr>
                        <a:buFont typeface="Wingdings" pitchFamily="2" charset="2"/>
                        <a:buChar char="ü"/>
                      </a:pPr>
                      <a:r>
                        <a:rPr lang="en-US" baseline="0" dirty="0" smtClean="0"/>
                        <a:t>No immunological memory. Subsequent administration of antibody is less effective due to immune elimination</a:t>
                      </a:r>
                    </a:p>
                    <a:p>
                      <a:pPr>
                        <a:buFont typeface="Wingdings" pitchFamily="2" charset="2"/>
                        <a:buChar char="ü"/>
                      </a:pPr>
                      <a:r>
                        <a:rPr lang="en-US" baseline="0" dirty="0" smtClean="0"/>
                        <a:t>Used for treatment of acute infections</a:t>
                      </a:r>
                    </a:p>
                    <a:p>
                      <a:pPr>
                        <a:buFont typeface="Wingdings" pitchFamily="2" charset="2"/>
                        <a:buChar char="ü"/>
                      </a:pPr>
                      <a:endParaRPr lang="en-IN"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The Immune Response</a:t>
            </a:r>
            <a:endParaRPr lang="en-IN" dirty="0"/>
          </a:p>
        </p:txBody>
      </p:sp>
      <p:sp>
        <p:nvSpPr>
          <p:cNvPr id="3" name="Content Placeholder 2"/>
          <p:cNvSpPr>
            <a:spLocks noGrp="1"/>
          </p:cNvSpPr>
          <p:nvPr>
            <p:ph idx="1"/>
          </p:nvPr>
        </p:nvSpPr>
        <p:spPr/>
        <p:txBody>
          <a:bodyPr>
            <a:normAutofit/>
          </a:bodyPr>
          <a:lstStyle/>
          <a:p>
            <a:r>
              <a:rPr lang="en-US" sz="3200" i="1" dirty="0" smtClean="0"/>
              <a:t>Cell -Mediated Immune Response</a:t>
            </a:r>
          </a:p>
          <a:p>
            <a:r>
              <a:rPr lang="en-US" sz="3200" i="1" dirty="0" err="1" smtClean="0"/>
              <a:t>Humoral</a:t>
            </a:r>
            <a:r>
              <a:rPr lang="en-US" sz="3200" i="1" dirty="0" smtClean="0"/>
              <a:t> Immune Response</a:t>
            </a:r>
          </a:p>
          <a:p>
            <a:pPr lvl="1"/>
            <a:r>
              <a:rPr lang="en-US" sz="2400" dirty="0" smtClean="0">
                <a:latin typeface="Andalus" pitchFamily="2" charset="-78"/>
                <a:cs typeface="Andalus" pitchFamily="2" charset="-78"/>
              </a:rPr>
              <a:t>Primary response</a:t>
            </a:r>
          </a:p>
          <a:p>
            <a:pPr lvl="1"/>
            <a:r>
              <a:rPr lang="en-US" sz="2400" dirty="0" smtClean="0">
                <a:latin typeface="Andalus" pitchFamily="2" charset="-78"/>
                <a:cs typeface="Andalus" pitchFamily="2" charset="-78"/>
              </a:rPr>
              <a:t>Secondary response</a:t>
            </a:r>
            <a:endParaRPr lang="en-IN" sz="2400" dirty="0">
              <a:latin typeface="Andalus" pitchFamily="2" charset="-78"/>
              <a:cs typeface="Andalus" pitchFamily="2" charset="-78"/>
            </a:endParaRPr>
          </a:p>
        </p:txBody>
      </p:sp>
      <p:pic>
        <p:nvPicPr>
          <p:cNvPr id="4" name="Picture 2" descr="C:\Users\Safalya\Desktop\kites\tooth_transparent_v2.gif"/>
          <p:cNvPicPr>
            <a:picLocks noChangeAspect="1" noChangeArrowheads="1"/>
          </p:cNvPicPr>
          <p:nvPr/>
        </p:nvPicPr>
        <p:blipFill>
          <a:blip r:embed="rId3" cstate="print"/>
          <a:srcRect/>
          <a:stretch>
            <a:fillRect/>
          </a:stretch>
        </p:blipFill>
        <p:spPr bwMode="auto">
          <a:xfrm>
            <a:off x="0" y="714356"/>
            <a:ext cx="962025" cy="1590675"/>
          </a:xfrm>
          <a:prstGeom prst="rect">
            <a:avLst/>
          </a:prstGeom>
          <a:noFill/>
        </p:spPr>
      </p:pic>
      <p:pic>
        <p:nvPicPr>
          <p:cNvPr id="5" name="Movie.wmv">
            <a:hlinkClick r:id="" action="ppaction://media"/>
          </p:cNvPr>
          <p:cNvPicPr>
            <a:picLocks noRot="1" noChangeAspect="1"/>
          </p:cNvPicPr>
          <p:nvPr>
            <a:videoFile r:link="rId1"/>
          </p:nvPr>
        </p:nvPicPr>
        <p:blipFill>
          <a:blip r:embed="rId4" cstate="print"/>
          <a:stretch>
            <a:fillRect/>
          </a:stretch>
        </p:blipFill>
        <p:spPr>
          <a:xfrm>
            <a:off x="7876006" y="6072206"/>
            <a:ext cx="125018" cy="1000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accel="50000" decel="50000" fill="hold" nodeType="clickEffect">
                                  <p:stCondLst>
                                    <p:cond delay="0"/>
                                  </p:stCondLst>
                                  <p:childTnLst>
                                    <p:animMotion origin="layout" path="M -4.16667E-6 4.75486E-6 L -4.16667E-6 0.35476 C -4.16667E-6 0.51387 0.05799 0.70975 0.10556 0.70975 L 0.21112 0.70975 " pathEditMode="relative" rAng="0" ptsTypes="FfFF">
                                      <p:cBhvr>
                                        <p:cTn id="6" dur="2000" fill="hold"/>
                                        <p:tgtEl>
                                          <p:spTgt spid="4"/>
                                        </p:tgtEl>
                                        <p:attrNameLst>
                                          <p:attrName>ppt_x</p:attrName>
                                          <p:attrName>ppt_y</p:attrName>
                                        </p:attrNameLst>
                                      </p:cBhvr>
                                      <p:rCtr x="10600" y="35500"/>
                                    </p:animMotion>
                                  </p:childTnLst>
                                </p:cTn>
                              </p:par>
                            </p:childTnLst>
                          </p:cTn>
                        </p:par>
                        <p:par>
                          <p:cTn id="7" fill="hold">
                            <p:stCondLst>
                              <p:cond delay="2000"/>
                            </p:stCondLst>
                            <p:childTnLst>
                              <p:par>
                                <p:cTn id="8" presetID="2" presetClass="mediacall" presetSubtype="0" fill="hold" nodeType="afterEffect">
                                  <p:stCondLst>
                                    <p:cond delay="0"/>
                                  </p:stCondLst>
                                  <p:childTnLst>
                                    <p:cmd type="call" cmd="togglePause">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0"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a:p>
        </p:txBody>
      </p:sp>
      <p:pic>
        <p:nvPicPr>
          <p:cNvPr id="4" name="Picture 8" descr="F:\Save\Sites\Customers\UCLA\Power Point Courses\1\Web\jpgs\Kenney 122.jpg"/>
          <p:cNvPicPr>
            <a:picLocks noChangeAspect="1" noChangeArrowheads="1"/>
          </p:cNvPicPr>
          <p:nvPr/>
        </p:nvPicPr>
        <p:blipFill>
          <a:blip r:embed="rId2" cstate="print"/>
          <a:srcRect/>
          <a:stretch>
            <a:fillRect/>
          </a:stretch>
        </p:blipFill>
        <p:spPr bwMode="auto">
          <a:xfrm>
            <a:off x="642910" y="809710"/>
            <a:ext cx="7898010" cy="526249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华文新魏"/>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647</TotalTime>
  <Words>753</Words>
  <Application>Microsoft Office PowerPoint</Application>
  <PresentationFormat>On-screen Show (4:3)</PresentationFormat>
  <Paragraphs>125</Paragraphs>
  <Slides>30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Andalus</vt:lpstr>
      <vt:lpstr>Arial</vt:lpstr>
      <vt:lpstr>Calibri</vt:lpstr>
      <vt:lpstr>Colonna MT</vt:lpstr>
      <vt:lpstr>Garamond</vt:lpstr>
      <vt:lpstr>Nyala</vt:lpstr>
      <vt:lpstr>Wingdings</vt:lpstr>
      <vt:lpstr>Couture</vt:lpstr>
      <vt:lpstr>PowerPoint Presentation</vt:lpstr>
      <vt:lpstr>contents</vt:lpstr>
      <vt:lpstr>introduction</vt:lpstr>
      <vt:lpstr>PowerPoint Presentation</vt:lpstr>
      <vt:lpstr>PowerPoint Presentation</vt:lpstr>
      <vt:lpstr>Vaccines</vt:lpstr>
      <vt:lpstr>immunity</vt:lpstr>
      <vt:lpstr>The Immune Response</vt:lpstr>
      <vt:lpstr>PowerPoint Presentation</vt:lpstr>
      <vt:lpstr>Mechanism of action of vaccine</vt:lpstr>
      <vt:lpstr>PowerPoint Presentation</vt:lpstr>
      <vt:lpstr>PowerPoint Presentation</vt:lpstr>
      <vt:lpstr>Antigenic Components of Streptococcus Mutans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Routes of Immunization</vt:lpstr>
      <vt:lpstr>Newer methods</vt:lpstr>
      <vt:lpstr>Synthetic peptides: </vt:lpstr>
      <vt:lpstr>Coupling with Cholera Toxin Subunits</vt:lpstr>
      <vt:lpstr>Fusing with  Salmonella : </vt:lpstr>
      <vt:lpstr>Microcapsules and microparticles: </vt:lpstr>
      <vt:lpstr>Risks of Using Caries Vaccine</vt:lpstr>
      <vt:lpstr>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Safalya</dc:creator>
  <cp:lastModifiedBy>sony</cp:lastModifiedBy>
  <cp:revision>92</cp:revision>
  <dcterms:created xsi:type="dcterms:W3CDTF">2010-05-19T16:27:13Z</dcterms:created>
  <dcterms:modified xsi:type="dcterms:W3CDTF">2015-04-10T09:01:29Z</dcterms:modified>
</cp:coreProperties>
</file>