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89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90" r:id="rId11"/>
    <p:sldId id="291" r:id="rId12"/>
    <p:sldId id="29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66DC6-64AA-4A85-BEE4-ED3BEC919588}" type="datetimeFigureOut">
              <a:rPr lang="en-US" smtClean="0"/>
              <a:t>12/8/2021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B6539-6FCB-4741-8A2D-2D2E1E9B91AC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B6539-6FCB-4741-8A2D-2D2E1E9B91AC}" type="slidenum">
              <a:rPr lang="en-IN" smtClean="0"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88F8-765B-4A15-89B7-B35BF373BC67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83DF-25B3-4D80-B3F7-FA72F8119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88F8-765B-4A15-89B7-B35BF373BC67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83DF-25B3-4D80-B3F7-FA72F8119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88F8-765B-4A15-89B7-B35BF373BC67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83DF-25B3-4D80-B3F7-FA72F8119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A17F6A-D030-4615-89DE-F2198947E2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88F8-765B-4A15-89B7-B35BF373BC67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83DF-25B3-4D80-B3F7-FA72F8119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88F8-765B-4A15-89B7-B35BF373BC67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83DF-25B3-4D80-B3F7-FA72F8119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88F8-765B-4A15-89B7-B35BF373BC67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83DF-25B3-4D80-B3F7-FA72F8119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88F8-765B-4A15-89B7-B35BF373BC67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83DF-25B3-4D80-B3F7-FA72F8119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88F8-765B-4A15-89B7-B35BF373BC67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83DF-25B3-4D80-B3F7-FA72F8119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88F8-765B-4A15-89B7-B35BF373BC67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83DF-25B3-4D80-B3F7-FA72F8119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88F8-765B-4A15-89B7-B35BF373BC67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83DF-25B3-4D80-B3F7-FA72F8119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88F8-765B-4A15-89B7-B35BF373BC67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883DF-25B3-4D80-B3F7-FA72F8119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88F8-765B-4A15-89B7-B35BF373BC67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883DF-25B3-4D80-B3F7-FA72F8119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54403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Canalicular</a:t>
            </a: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Adenoma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Distinctive variant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monomorphic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adenoma </a:t>
            </a:r>
          </a:p>
          <a:p>
            <a:pPr>
              <a:spcBef>
                <a:spcPct val="50000"/>
              </a:spcBef>
            </a:pP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Clinical Features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Primarily in intraoral accessory salivary glands i.e. upper lip.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Slowly growing well circumscribed, firm nodule 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Not fixed.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990099"/>
                </a:solidFill>
              </a:rPr>
              <a:t>Histopathology</a:t>
            </a:r>
            <a:r>
              <a:rPr lang="en-US" sz="4000" dirty="0">
                <a:solidFill>
                  <a:srgbClr val="990099"/>
                </a:solidFill>
              </a:rPr>
              <a:t> 	</a:t>
            </a:r>
            <a:br>
              <a:rPr lang="en-US" sz="4000" dirty="0">
                <a:solidFill>
                  <a:srgbClr val="990099"/>
                </a:solidFill>
              </a:rPr>
            </a:br>
            <a:endParaRPr lang="en-US" sz="4000" dirty="0">
              <a:solidFill>
                <a:srgbClr val="990099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41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Made up of two components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Epithelial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Lymphoid tissue</a:t>
            </a:r>
          </a:p>
          <a:p>
            <a:pPr>
              <a:buFontTx/>
              <a:buBlip>
                <a:blip r:embed="rId2"/>
              </a:buBlip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lesion is an adenoma exhibiting cyst formation with papillary projections into the cystic spaces &amp; lymphoid matrix showing germinal centers.</a:t>
            </a:r>
          </a:p>
        </p:txBody>
      </p:sp>
      <p:pic>
        <p:nvPicPr>
          <p:cNvPr id="12595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2522538"/>
            <a:ext cx="3886200" cy="2681287"/>
          </a:xfrm>
          <a:noFill/>
          <a:ln/>
        </p:spPr>
      </p:pic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6096000" y="5334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3300"/>
                </a:solidFill>
              </a:rPr>
              <a:t>Benign Salivary Gland Tumors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76400"/>
            <a:ext cx="42672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epithelial cells covering the papillary projections are columnar 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cuboidal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arranged in two rows.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Inner layer may be several cells thick.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lining epithelium have multiple papillary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infoldings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protruding in cystic spaces.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endParaRPr lang="en-US" sz="2800" dirty="0"/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endParaRPr lang="en-US" sz="2800" dirty="0"/>
          </a:p>
        </p:txBody>
      </p:sp>
      <p:pic>
        <p:nvPicPr>
          <p:cNvPr id="12698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339975"/>
            <a:ext cx="3657600" cy="2657475"/>
          </a:xfrm>
          <a:noFill/>
          <a:ln/>
        </p:spPr>
      </p:pic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6096000" y="5334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3300"/>
                </a:solidFill>
              </a:rPr>
              <a:t>Benign Salivary Gland Tumors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191000" cy="4876800"/>
          </a:xfrm>
        </p:spPr>
        <p:txBody>
          <a:bodyPr>
            <a:no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These cells have abundant, finely granular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eosinophilic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cystoplasm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hyperchromatic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nucleus and many mitochondria.  The nucleus is centrally placed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palisaded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Blip>
                <a:blip r:embed="rId2"/>
              </a:buBlip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Beneath these is a second layer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cuboidal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or polygonal cells. Nuclei are more vesicular.</a:t>
            </a:r>
          </a:p>
          <a:p>
            <a:endParaRPr lang="en-US" sz="2800" dirty="0"/>
          </a:p>
        </p:txBody>
      </p:sp>
      <p:pic>
        <p:nvPicPr>
          <p:cNvPr id="13312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465388"/>
            <a:ext cx="4267200" cy="2952750"/>
          </a:xfrm>
          <a:noFill/>
          <a:ln/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096000" y="5334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3300"/>
                </a:solidFill>
              </a:rPr>
              <a:t>Benign Salivary Gland Tumors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229600" cy="55927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Epithelium is supported by a lymphoid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frequently showing germinal center formation.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Eosinophilic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coagulum is frequently present within the cystic spaces.  It appear as chocolate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coloured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fluid in the gross specimen.</a:t>
            </a:r>
          </a:p>
          <a:p>
            <a:pPr>
              <a:spcBef>
                <a:spcPct val="50000"/>
              </a:spcBef>
            </a:pP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Treatment and Prognosis</a:t>
            </a:r>
          </a:p>
          <a:p>
            <a:pPr>
              <a:spcBef>
                <a:spcPct val="50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Surgical removal is the treatment of choice</a:t>
            </a:r>
          </a:p>
          <a:p>
            <a:pPr>
              <a:spcBef>
                <a:spcPct val="50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Tumor is well encapsulated </a:t>
            </a:r>
          </a:p>
          <a:p>
            <a:pPr>
              <a:spcBef>
                <a:spcPct val="50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Malignant transformation is rare.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1295400" y="228600"/>
          <a:ext cx="6223716" cy="6629400"/>
        </p:xfrm>
        <a:graphic>
          <a:graphicData uri="http://schemas.openxmlformats.org/presentationml/2006/ole">
            <p:oleObj spid="_x0000_s4098" name="Bitmap Image" r:id="rId3" imgW="5714286" imgH="7144747" progId="PBrush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668963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800" b="1" i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Oxyphilic</a:t>
            </a: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Adenoma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Rare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Common in parotid gland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Remains small in size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Tumor of large epithelial cells k/as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oncocytes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These cells appear normal found in a great number of location i.e. salivary gland, resp. tract, breast, thyroid etc.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cells are predominantly seen in ductal lining in elderly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microscop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study show that cytoplasm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oncocyte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cked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mitochondria.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5745163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Clinical Features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Older adults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decade of life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Firm, slow growing, painless mass.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Rarely more than 4cm in diameter.</a:t>
            </a:r>
          </a:p>
          <a:p>
            <a:pPr>
              <a:lnSpc>
                <a:spcPct val="130000"/>
              </a:lnSpc>
            </a:pPr>
            <a:endParaRPr lang="en-US" sz="2800" b="1" i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Histopathology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Well circumscribed tumor.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Composed of large polyhedral cells; in sheets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Granular,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eosinophilic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cytoplasm.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 form an alveolar or glandular pattern.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Nucleus, centrally placed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Little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Lymphoid tissue is present.</a:t>
            </a:r>
          </a:p>
          <a:p>
            <a:pPr>
              <a:lnSpc>
                <a:spcPct val="13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Surgical excision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Does not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recur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1600200" y="194468"/>
          <a:ext cx="5943600" cy="6511132"/>
        </p:xfrm>
        <a:graphic>
          <a:graphicData uri="http://schemas.openxmlformats.org/presentationml/2006/ole">
            <p:oleObj spid="_x0000_s5122" name="Bitmap Image" r:id="rId3" imgW="5714286" imgH="7144747" progId="PBrush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72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i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Myoepithelioma</a:t>
            </a:r>
            <a:endParaRPr lang="en-US" sz="2800" b="1" i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Uncommon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I/O Palate E/O parotid gland.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Histopathology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Spindle shaped 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plasmacytoid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cell / combination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Myxomatous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scanty to copious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990099"/>
                </a:solidFill>
              </a:rPr>
              <a:t>Histopathology</a:t>
            </a:r>
            <a:br>
              <a:rPr lang="en-US" sz="4000" b="1">
                <a:solidFill>
                  <a:srgbClr val="990099"/>
                </a:solidFill>
              </a:rPr>
            </a:br>
            <a:endParaRPr lang="en-US" sz="4000" b="1">
              <a:solidFill>
                <a:srgbClr val="990099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447800"/>
            <a:ext cx="4724400" cy="4525963"/>
          </a:xfrm>
        </p:spPr>
        <p:txBody>
          <a:bodyPr>
            <a:no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Strikingly characteristic</a:t>
            </a:r>
          </a:p>
          <a:p>
            <a:pPr>
              <a:buFontTx/>
              <a:buBlip>
                <a:blip r:embed="rId2"/>
              </a:buBlip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Long strands or cords of epithelial cells</a:t>
            </a:r>
          </a:p>
          <a:p>
            <a:pPr>
              <a:buFontTx/>
              <a:buBlip>
                <a:blip r:embed="rId2"/>
              </a:buBlip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Arranged in double row; showing a ‘party wall’ </a:t>
            </a:r>
          </a:p>
          <a:p>
            <a:pPr>
              <a:buFontTx/>
              <a:buBlip>
                <a:blip r:embed="rId2"/>
              </a:buBlip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Sometimes show cystic space; enclosed by these cords.</a:t>
            </a:r>
          </a:p>
          <a:p>
            <a:pPr>
              <a:buFontTx/>
              <a:buBlip>
                <a:blip r:embed="rId2"/>
              </a:buBlip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Cystic spaces are filled with eosinophilic coagulum.</a:t>
            </a:r>
          </a:p>
        </p:txBody>
      </p:sp>
      <p:pic>
        <p:nvPicPr>
          <p:cNvPr id="10035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4124325"/>
            <a:ext cx="3657600" cy="2352675"/>
          </a:xfrm>
          <a:noFill/>
          <a:ln/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4775"/>
            <a:ext cx="35814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6096000" y="5334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3300"/>
                </a:solidFill>
              </a:rPr>
              <a:t>Benign Salivary Gland Tumors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668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Definitive  - Ultra structural study based.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Myoepithelial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cell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exihibit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basal lamina and fine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intracytoplasmic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myofilaments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Surgical excision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3" name="Object 3"/>
          <p:cNvGraphicFramePr>
            <a:graphicFrameLocks noChangeAspect="1"/>
          </p:cNvGraphicFramePr>
          <p:nvPr>
            <p:ph idx="1"/>
          </p:nvPr>
        </p:nvGraphicFramePr>
        <p:xfrm>
          <a:off x="914400" y="457200"/>
          <a:ext cx="7162800" cy="5463268"/>
        </p:xfrm>
        <a:graphic>
          <a:graphicData uri="http://schemas.openxmlformats.org/presentationml/2006/ole">
            <p:oleObj spid="_x0000_s6146" name="Bitmap Image" r:id="rId3" imgW="5714286" imgH="4552381" progId="PBrush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668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i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Ductal</a:t>
            </a: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Popillomas</a:t>
            </a:r>
            <a:endParaRPr lang="en-US" sz="2800" b="1" i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Arise from excretory ducts of major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salivary glands.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ductal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papilloma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Inverted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ductal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papilloma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Sialadenoma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papilliferum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7451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Supporting stroma is loose and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fibrillar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delicate vascularity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Frequently mistaken for adenoid cystic carcinoma But ACC is rarely on upper lip and not freely movable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Tall columnar and small basal cells closely resemble salivary gland excretory duct.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Also basal lamina is not multilayered as it is observed in ACC.</a:t>
            </a:r>
          </a:p>
          <a:p>
            <a:pPr>
              <a:spcBef>
                <a:spcPct val="50000"/>
              </a:spcBef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0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Treatment and Prognosis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Simple surgical excision.</a:t>
            </a:r>
          </a:p>
          <a:p>
            <a:pPr>
              <a:spcBef>
                <a:spcPct val="500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Recurrence is rare.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914400" y="116682"/>
          <a:ext cx="7211378" cy="6009481"/>
        </p:xfrm>
        <a:graphic>
          <a:graphicData uri="http://schemas.openxmlformats.org/presentationml/2006/ole">
            <p:oleObj spid="_x0000_s3074" name="Bitmap Image" r:id="rId3" imgW="5714286" imgH="4761905" progId="PBrush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287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Warthin’s</a:t>
            </a: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Tumor</a:t>
            </a: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Papillary </a:t>
            </a:r>
            <a:r>
              <a:rPr lang="en-US" sz="2800" b="1" i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Cystadenoma</a:t>
            </a: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Lymphomatosum</a:t>
            </a: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Benign neoplasm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Almost exclusively in the parotid gland occasionally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submaxillary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Less common than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pleomorphic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adenoma.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Also K/as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adenolymphoma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58213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Histogenesis</a:t>
            </a:r>
            <a:endParaRPr lang="en-US" sz="2800" b="1" i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Numerous theories are put forward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Proliferation of salivary gland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ductal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epithelium that is associated with secondary formation of lymphoid tissue 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Tumor arises in salivary gland tissue entrapped within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paraparotid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intraparotid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lymph node during embryogenesis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7451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Allegra suggested:-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warthins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tumors is a delayed hyper sensitivity disease. 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Lymphocytes are immune response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oncocytic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change occurring in salivary duct.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Smoker have an 8 fold greater risk for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warthin’s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tumor than to nonsmokers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Epstein- Barr virus also implicated in the pathogenesis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Clinical Features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Slow growing, painless, nodular mass of parotid gland.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Firm/ Fluctuant to palpation.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frequently occur in the tail of parotid near the angle of the mandible.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Does not exceed 3-4 cm in diameter.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It occur bilaterally 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A unique feature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warthin’s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tumor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bilateral tumors do not occur simultaneously.  But occur at different times.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Older adults peak prevalence in 6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7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decade of life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Male predilection.</a:t>
            </a:r>
          </a:p>
          <a:p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640</Words>
  <Application>Microsoft Office PowerPoint</Application>
  <PresentationFormat>On-screen Show (4:3)</PresentationFormat>
  <Paragraphs>109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Bitmap Image</vt:lpstr>
      <vt:lpstr>Slide 1</vt:lpstr>
      <vt:lpstr>Histopathology </vt:lpstr>
      <vt:lpstr>Slide 3</vt:lpstr>
      <vt:lpstr>Slide 4</vt:lpstr>
      <vt:lpstr>Slide 5</vt:lpstr>
      <vt:lpstr>Slide 6</vt:lpstr>
      <vt:lpstr>Slide 7</vt:lpstr>
      <vt:lpstr>Slide 8</vt:lpstr>
      <vt:lpstr>Slide 9</vt:lpstr>
      <vt:lpstr>Histopathology  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Diya Jain</dc:creator>
  <cp:lastModifiedBy>HOD</cp:lastModifiedBy>
  <cp:revision>49</cp:revision>
  <dcterms:created xsi:type="dcterms:W3CDTF">2011-11-26T03:21:12Z</dcterms:created>
  <dcterms:modified xsi:type="dcterms:W3CDTF">2021-12-08T04:33:21Z</dcterms:modified>
</cp:coreProperties>
</file>