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2534A6-3CBA-4965-A6D5-8605C9C8761C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E24F38-E905-4CCE-897E-F5C0DA63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495300" indent="-495300">
              <a:spcBef>
                <a:spcPct val="50000"/>
              </a:spcBef>
              <a:buFontTx/>
              <a:buAutoNum type="arabicParenR"/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Adenomas</a:t>
            </a: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Adenoma</a:t>
            </a: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Myoepithelioma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Basal cell Adenoma</a:t>
            </a: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Warthin’s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Tumor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Adenolymphoma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Oncocytoma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Oncocytic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Adenoma)</a:t>
            </a: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Canalicular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Adenoma</a:t>
            </a:r>
          </a:p>
          <a:p>
            <a:pPr marL="952500" lvl="1" indent="-495300">
              <a:spcBef>
                <a:spcPct val="50000"/>
              </a:spcBef>
              <a:buFontTx/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Sebaceous Adenoma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Histological Classification of Salivary Gland Tumors</a:t>
            </a:r>
            <a:r>
              <a:rPr lang="en-US" sz="2800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solidFill>
                  <a:srgbClr val="006600"/>
                </a:solidFill>
              </a:rPr>
              <a:t/>
            </a:r>
            <a:br>
              <a:rPr lang="en-US" sz="2800" u="sng" dirty="0" smtClean="0">
                <a:solidFill>
                  <a:srgbClr val="006600"/>
                </a:solidFill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show fixation to deeper tissue or the overlying skin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an irregular nodular lesion that is firm in consistency.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Areas of cystic degeneration may be palpated if superficial.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Skin seldom ulcerates.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Pain is not a common symptom.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Local discomfort is frequently present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adenomas of parotid gland occur in the superficial lobe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a swelling overlying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mandibular  ramous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front of ear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Facial palsy in rare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Tumor initially is mobile, but becomes less mobile as it grows larger</a:t>
            </a:r>
          </a:p>
          <a:p>
            <a:pPr>
              <a:spcBef>
                <a:spcPct val="50000"/>
              </a:spcBef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Intraoral Tumors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 1- 2 cm in diameter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Palate is the most common site for minor gland followed by upper lip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mucosa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Causes difficulty in mastication, talking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breathing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Palatal Tumors – on posterior lateral aspect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Present as smooth surfaced, dome shaped mass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 traumatized – ulcerates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Appear fixed to underlying bone but is noninvasive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Histopathology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Well circumscribed encapsulated tumor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Capsule may be incomplete/ show infiltration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Commonly seen in minor gland tumors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tumor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composed of mixture of glandular epithelium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mesenchyme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like background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epithelium often forms ducts and cystic structures or may from islands or sheets of cell.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Keratinizing sq. cells i.e. mucous producing cells can also be seen.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err="1" smtClean="0"/>
              <a:t>Myoepithelial</a:t>
            </a:r>
            <a:r>
              <a:rPr lang="en-US" sz="2400" dirty="0" smtClean="0"/>
              <a:t> Cells – Present in large number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Have variable morphology – angular/ Spindle</a:t>
            </a:r>
          </a:p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are rounded ; eccentric nucleus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hyalinized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cytoplasm; resembling  plasma cell.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Characteristically;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plasmacytoid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appearance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 is seen in minor gland tumors.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Stromal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change is produced by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Collection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mucoid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material in tumor cells result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myxomatous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background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983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Vacuolar degeneration of cells produce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chondroid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appearance.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places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hyalinized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change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times, fibrous, fat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osteoid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seen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Presence of entirely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 as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myoepitheliomas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84225"/>
            <a:ext cx="8153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96000" y="457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Benign Salivary Gland 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1954213" y="152400"/>
          <a:ext cx="5233987" cy="6324600"/>
        </p:xfrm>
        <a:graphic>
          <a:graphicData uri="http://schemas.openxmlformats.org/presentationml/2006/ole">
            <p:oleObj spid="_x0000_s2050" name="Bitmap Image" r:id="rId3" imgW="5714286" imgH="6904762" progId="PBrush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en-US" sz="3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Surgical Excision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 Parotid – The tumor and involved lobe of the gland is removed.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Submax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gland tumors are treated by removal of gland and tumor in continuity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Intraoral – by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extracapsular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excision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Palatal tumor- excised overlying mucosa</a:t>
            </a:r>
          </a:p>
          <a:p>
            <a:pPr>
              <a:lnSpc>
                <a:spcPct val="1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Lining mucosa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enucleation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extracapsular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excision</a:t>
            </a:r>
          </a:p>
          <a:p>
            <a:pPr>
              <a:lnSpc>
                <a:spcPct val="160000"/>
              </a:lnSpc>
              <a:spcBef>
                <a:spcPct val="50000"/>
              </a:spcBef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952500" lvl="1" indent="-495300">
              <a:spcBef>
                <a:spcPct val="5000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Papilloma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09700" lvl="2" indent="-495300">
              <a:spcBef>
                <a:spcPct val="50000"/>
              </a:spcBef>
              <a:buFontTx/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Inverted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09700" lvl="2" indent="-49530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Intraductal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09700" lvl="2" indent="-49530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Sialadenoma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Papilleferum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495300">
              <a:spcBef>
                <a:spcPct val="5000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Cystadenoma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495300">
              <a:spcBef>
                <a:spcPct val="50000"/>
              </a:spcBef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   Papillary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cystadenoma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95300" indent="-4953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b.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Cystadenoma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56689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R" startAt="2"/>
            </a:pP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Carcinomas 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a.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Acinic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cell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b.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Mucoepidermoid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c.	Adenoid cystic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d.	Polymorphous low grade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adenocarcinoma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		(Terminal duct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Adenocarcinoma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e.	Epithelial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None/>
            </a:pPr>
            <a:r>
              <a:rPr lang="en-US" dirty="0" smtClean="0"/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Basal cell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adenocarcinoma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g.  Sebaceous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h.  Papillary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Cystadenocarcinoma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Mucinous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Cystadenocarcinoma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j.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Oncocytic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k. Salivary duct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l.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Adenocarcinoma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4403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Malignant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myoepithelioma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carcinoma)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n.	Carcinoma in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adenoma ( Malignant mixed tumor)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o.	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Squamous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cell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p.	Small cell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q.	Undifferentiated carcinoma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r.	Other carcinomas</a:t>
            </a:r>
          </a:p>
          <a:p>
            <a:pPr marL="457200" indent="-457200">
              <a:spcBef>
                <a:spcPct val="50000"/>
              </a:spcBef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dirty="0" smtClean="0"/>
              <a:t>	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7162800"/>
          </a:xfrm>
        </p:spPr>
        <p:txBody>
          <a:bodyPr>
            <a:normAutofit fontScale="25000" lnSpcReduction="20000"/>
          </a:bodyPr>
          <a:lstStyle/>
          <a:p>
            <a:pPr marL="914400" lvl="1" indent="-457200">
              <a:spcBef>
                <a:spcPct val="50000"/>
              </a:spcBef>
              <a:buNone/>
            </a:pPr>
            <a:r>
              <a:rPr lang="en-US" sz="1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3)  Non </a:t>
            </a:r>
            <a:r>
              <a:rPr lang="en-US" sz="11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Epithelial Tumors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4)  Malignant Lymphomas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5)  Secondary Tumors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6)  Unclassified Tumors</a:t>
            </a:r>
          </a:p>
          <a:p>
            <a:pPr marL="914400" lvl="1" indent="-457200">
              <a:spcBef>
                <a:spcPct val="50000"/>
              </a:spcBef>
              <a:buNone/>
            </a:pPr>
            <a:r>
              <a:rPr lang="en-US" sz="1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7) Tumor </a:t>
            </a:r>
            <a:r>
              <a:rPr lang="en-US" sz="112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112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Lesions:</a:t>
            </a:r>
          </a:p>
          <a:p>
            <a:pPr marL="914400" lvl="1" indent="-457200">
              <a:spcBef>
                <a:spcPct val="50000"/>
              </a:spcBef>
              <a:buNone/>
            </a:pPr>
            <a:r>
              <a:rPr lang="en-US" sz="9600" dirty="0" smtClean="0"/>
              <a:t>a.	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Sialadenosis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b.  	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Oncocytosis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c. 	Necrotizing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Sialometaplasia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d.	Benign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Lymphoepithelial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tumors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e.	Salivary Gland cyst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f.	Chronic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sclerosing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sialadenitis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gland (</a:t>
            </a:r>
            <a:r>
              <a:rPr lang="en-US" sz="11200" dirty="0" err="1" smtClean="0">
                <a:latin typeface="Times New Roman" pitchFamily="18" charset="0"/>
                <a:cs typeface="Times New Roman" pitchFamily="18" charset="0"/>
              </a:rPr>
              <a:t>Kuttner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 tumor)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	g.	Cystic Lymphoid hyperplasia in AIDS	</a:t>
            </a:r>
          </a:p>
          <a:p>
            <a:pPr marL="457200" indent="-457200">
              <a:spcBef>
                <a:spcPct val="50000"/>
              </a:spcBef>
              <a:buNone/>
            </a:pPr>
            <a:endParaRPr lang="en-US" sz="5900" i="1" dirty="0" smtClean="0">
              <a:solidFill>
                <a:schemeClr val="accent2"/>
              </a:solidFill>
            </a:endParaRPr>
          </a:p>
          <a:p>
            <a:pPr marL="457200" indent="-457200">
              <a:spcBef>
                <a:spcPct val="50000"/>
              </a:spcBef>
              <a:buNone/>
            </a:pPr>
            <a:endParaRPr lang="en-US" sz="5900" i="1" dirty="0" smtClean="0">
              <a:solidFill>
                <a:schemeClr val="accent2"/>
              </a:solidFill>
            </a:endParaRPr>
          </a:p>
          <a:p>
            <a:pPr marL="457200" indent="-457200">
              <a:spcBef>
                <a:spcPct val="50000"/>
              </a:spcBef>
              <a:buNone/>
            </a:pPr>
            <a:endParaRPr lang="en-US" sz="5900" i="1" dirty="0" smtClean="0">
              <a:solidFill>
                <a:schemeClr val="accent2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arenR" startAt="3"/>
            </a:pP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Most common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53-77% - Parotid gland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44- 68% - </a:t>
            </a:r>
            <a:r>
              <a:rPr lang="en-US" sz="2400" dirty="0" err="1" smtClean="0"/>
              <a:t>Submandibular</a:t>
            </a:r>
            <a:r>
              <a:rPr lang="en-US" sz="2400" dirty="0" smtClean="0"/>
              <a:t> gland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38- 43% - Minor glands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Derived from a mixture of </a:t>
            </a:r>
            <a:r>
              <a:rPr lang="en-US" sz="2400" dirty="0" err="1" smtClean="0"/>
              <a:t>ductal</a:t>
            </a:r>
            <a:r>
              <a:rPr lang="en-US" sz="2400" dirty="0" smtClean="0"/>
              <a:t> and </a:t>
            </a:r>
            <a:r>
              <a:rPr lang="en-US" sz="2400" dirty="0" err="1" smtClean="0"/>
              <a:t>myoepithelial</a:t>
            </a:r>
            <a:r>
              <a:rPr lang="en-US" sz="2400" dirty="0" smtClean="0"/>
              <a:t>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i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28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Adenoma </a:t>
            </a:r>
            <a:r>
              <a:rPr lang="en-US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(Benign Mixed Tumor)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516563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is reserve cells in intercalated duct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Intercalated duct reserve cell differentiate into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Myoepithelial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cell can undergo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mesenchymal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metaplasia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gives rise to morphologic  diversity of this tumor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truly a mixed neoplasm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4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Clinical Features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Parotid gland is most common site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decade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,female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predilection i.e. 6:4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common in young adults, children.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Small, painless quiescent nodule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Slowly grow and increase in size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Sometimes show intermittent growth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691</TotalTime>
  <Words>555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Concourse</vt:lpstr>
      <vt:lpstr>Bitmap Image</vt:lpstr>
      <vt:lpstr>Histological Classification of Salivary Gland Tumors  </vt:lpstr>
      <vt:lpstr>Slide 2</vt:lpstr>
      <vt:lpstr>Slide 3</vt:lpstr>
      <vt:lpstr>Slide 4</vt:lpstr>
      <vt:lpstr>Slide 5</vt:lpstr>
      <vt:lpstr>Slide 6</vt:lpstr>
      <vt:lpstr>Pleomorphic Adenoma (Benign Mixed Tumor)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Benign tumors of  Salivary Gland Tumors</dc:title>
  <dc:creator>Diya Jain</dc:creator>
  <cp:lastModifiedBy>HOD</cp:lastModifiedBy>
  <cp:revision>76</cp:revision>
  <dcterms:created xsi:type="dcterms:W3CDTF">2011-11-25T03:30:33Z</dcterms:created>
  <dcterms:modified xsi:type="dcterms:W3CDTF">2021-12-08T04:33:25Z</dcterms:modified>
</cp:coreProperties>
</file>