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22"/>
  </p:notesMasterIdLst>
  <p:handoutMasterIdLst>
    <p:handoutMasterId r:id="rId123"/>
  </p:handoutMasterIdLst>
  <p:sldIdLst>
    <p:sldId id="257" r:id="rId2"/>
    <p:sldId id="355" r:id="rId3"/>
    <p:sldId id="646" r:id="rId4"/>
    <p:sldId id="647" r:id="rId5"/>
    <p:sldId id="341" r:id="rId6"/>
    <p:sldId id="363" r:id="rId7"/>
    <p:sldId id="364" r:id="rId8"/>
    <p:sldId id="376" r:id="rId9"/>
    <p:sldId id="644" r:id="rId10"/>
    <p:sldId id="453" r:id="rId11"/>
    <p:sldId id="516" r:id="rId12"/>
    <p:sldId id="352" r:id="rId13"/>
    <p:sldId id="353" r:id="rId14"/>
    <p:sldId id="354" r:id="rId15"/>
    <p:sldId id="655" r:id="rId16"/>
    <p:sldId id="518" r:id="rId17"/>
    <p:sldId id="379" r:id="rId18"/>
    <p:sldId id="380" r:id="rId19"/>
    <p:sldId id="381" r:id="rId20"/>
    <p:sldId id="382" r:id="rId21"/>
    <p:sldId id="383" r:id="rId22"/>
    <p:sldId id="384" r:id="rId23"/>
    <p:sldId id="385" r:id="rId24"/>
    <p:sldId id="543" r:id="rId25"/>
    <p:sldId id="615" r:id="rId26"/>
    <p:sldId id="649" r:id="rId27"/>
    <p:sldId id="616" r:id="rId28"/>
    <p:sldId id="617" r:id="rId29"/>
    <p:sldId id="326" r:id="rId30"/>
    <p:sldId id="327" r:id="rId31"/>
    <p:sldId id="336" r:id="rId32"/>
    <p:sldId id="337" r:id="rId33"/>
    <p:sldId id="338" r:id="rId34"/>
    <p:sldId id="339" r:id="rId35"/>
    <p:sldId id="548" r:id="rId36"/>
    <p:sldId id="558" r:id="rId37"/>
    <p:sldId id="559" r:id="rId38"/>
    <p:sldId id="560" r:id="rId39"/>
    <p:sldId id="563" r:id="rId40"/>
    <p:sldId id="561" r:id="rId41"/>
    <p:sldId id="624" r:id="rId42"/>
    <p:sldId id="603" r:id="rId43"/>
    <p:sldId id="611" r:id="rId44"/>
    <p:sldId id="612" r:id="rId45"/>
    <p:sldId id="614" r:id="rId46"/>
    <p:sldId id="529" r:id="rId47"/>
    <p:sldId id="530" r:id="rId48"/>
    <p:sldId id="651" r:id="rId49"/>
    <p:sldId id="652" r:id="rId50"/>
    <p:sldId id="531" r:id="rId51"/>
    <p:sldId id="507" r:id="rId52"/>
    <p:sldId id="532" r:id="rId53"/>
    <p:sldId id="533" r:id="rId54"/>
    <p:sldId id="534" r:id="rId55"/>
    <p:sldId id="525" r:id="rId56"/>
    <p:sldId id="517" r:id="rId57"/>
    <p:sldId id="513" r:id="rId58"/>
    <p:sldId id="551" r:id="rId59"/>
    <p:sldId id="552" r:id="rId60"/>
    <p:sldId id="553" r:id="rId61"/>
    <p:sldId id="554" r:id="rId62"/>
    <p:sldId id="555" r:id="rId63"/>
    <p:sldId id="556" r:id="rId64"/>
    <p:sldId id="514" r:id="rId65"/>
    <p:sldId id="658" r:id="rId66"/>
    <p:sldId id="664" r:id="rId67"/>
    <p:sldId id="580" r:id="rId68"/>
    <p:sldId id="266" r:id="rId69"/>
    <p:sldId id="267" r:id="rId70"/>
    <p:sldId id="268" r:id="rId71"/>
    <p:sldId id="666" r:id="rId72"/>
    <p:sldId id="667" r:id="rId73"/>
    <p:sldId id="657" r:id="rId74"/>
    <p:sldId id="663" r:id="rId75"/>
    <p:sldId id="659" r:id="rId76"/>
    <p:sldId id="660" r:id="rId77"/>
    <p:sldId id="661" r:id="rId78"/>
    <p:sldId id="654" r:id="rId79"/>
    <p:sldId id="570" r:id="rId80"/>
    <p:sldId id="571" r:id="rId81"/>
    <p:sldId id="572" r:id="rId82"/>
    <p:sldId id="573" r:id="rId83"/>
    <p:sldId id="618" r:id="rId84"/>
    <p:sldId id="606" r:id="rId85"/>
    <p:sldId id="564" r:id="rId86"/>
    <p:sldId id="575" r:id="rId87"/>
    <p:sldId id="576" r:id="rId88"/>
    <p:sldId id="577" r:id="rId89"/>
    <p:sldId id="535" r:id="rId90"/>
    <p:sldId id="536" r:id="rId91"/>
    <p:sldId id="537" r:id="rId92"/>
    <p:sldId id="538" r:id="rId93"/>
    <p:sldId id="539" r:id="rId94"/>
    <p:sldId id="540" r:id="rId95"/>
    <p:sldId id="541" r:id="rId96"/>
    <p:sldId id="542" r:id="rId97"/>
    <p:sldId id="428" r:id="rId98"/>
    <p:sldId id="638" r:id="rId99"/>
    <p:sldId id="640" r:id="rId100"/>
    <p:sldId id="641" r:id="rId101"/>
    <p:sldId id="608" r:id="rId102"/>
    <p:sldId id="609" r:id="rId103"/>
    <p:sldId id="610" r:id="rId104"/>
    <p:sldId id="625" r:id="rId105"/>
    <p:sldId id="626" r:id="rId106"/>
    <p:sldId id="629" r:id="rId107"/>
    <p:sldId id="630" r:id="rId108"/>
    <p:sldId id="631" r:id="rId109"/>
    <p:sldId id="632" r:id="rId110"/>
    <p:sldId id="656" r:id="rId111"/>
    <p:sldId id="633" r:id="rId112"/>
    <p:sldId id="634" r:id="rId113"/>
    <p:sldId id="642" r:id="rId114"/>
    <p:sldId id="442" r:id="rId115"/>
    <p:sldId id="444" r:id="rId116"/>
    <p:sldId id="445" r:id="rId117"/>
    <p:sldId id="446" r:id="rId118"/>
    <p:sldId id="645" r:id="rId119"/>
    <p:sldId id="653" r:id="rId120"/>
    <p:sldId id="637"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99"/>
    <a:srgbClr val="009900"/>
    <a:srgbClr val="0000FF"/>
    <a:srgbClr val="F6AA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1514" autoAdjust="0"/>
  </p:normalViewPr>
  <p:slideViewPr>
    <p:cSldViewPr>
      <p:cViewPr varScale="1">
        <p:scale>
          <a:sx n="74" d="100"/>
          <a:sy n="74" d="100"/>
        </p:scale>
        <p:origin x="-1452" y="-90"/>
      </p:cViewPr>
      <p:guideLst>
        <p:guide orient="horz" pos="2160"/>
        <p:guide pos="2880"/>
      </p:guideLst>
    </p:cSldViewPr>
  </p:slideViewPr>
  <p:outlineViewPr>
    <p:cViewPr>
      <p:scale>
        <a:sx n="33" d="100"/>
        <a:sy n="33" d="100"/>
      </p:scale>
      <p:origin x="0" y="5874"/>
    </p:cViewPr>
  </p:outlineViewPr>
  <p:notesTextViewPr>
    <p:cViewPr>
      <p:scale>
        <a:sx n="100" d="100"/>
        <a:sy n="100" d="100"/>
      </p:scale>
      <p:origin x="0" y="0"/>
    </p:cViewPr>
  </p:notesTextViewPr>
  <p:sorterViewPr>
    <p:cViewPr>
      <p:scale>
        <a:sx n="66" d="100"/>
        <a:sy n="66" d="100"/>
      </p:scale>
      <p:origin x="0" y="457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06815-4C45-4E22-A11F-6399B4C710C3}" type="doc">
      <dgm:prSet loTypeId="urn:microsoft.com/office/officeart/2005/8/layout/hierarchy1" loCatId="hierarchy" qsTypeId="urn:microsoft.com/office/officeart/2005/8/quickstyle/3d1" qsCatId="3D" csTypeId="urn:microsoft.com/office/officeart/2005/8/colors/colorful5" csCatId="colorful" phldr="1"/>
      <dgm:spPr/>
      <dgm:t>
        <a:bodyPr/>
        <a:lstStyle/>
        <a:p>
          <a:endParaRPr lang="en-IN"/>
        </a:p>
      </dgm:t>
    </dgm:pt>
    <dgm:pt modelId="{FD2C57EE-6BA5-44B7-859D-C22438AA754B}">
      <dgm:prSet phldrT="[Text]"/>
      <dgm:spPr/>
      <dgm:t>
        <a:bodyPr/>
        <a:lstStyle/>
        <a:p>
          <a:r>
            <a:rPr lang="en-US" dirty="0"/>
            <a:t>Management</a:t>
          </a:r>
          <a:endParaRPr lang="en-IN" dirty="0"/>
        </a:p>
      </dgm:t>
    </dgm:pt>
    <dgm:pt modelId="{17E0D4EC-6E80-4B80-B863-BEDB772429E5}" type="parTrans" cxnId="{90A843FB-A112-4357-A088-3FD7CE6EC447}">
      <dgm:prSet/>
      <dgm:spPr/>
      <dgm:t>
        <a:bodyPr/>
        <a:lstStyle/>
        <a:p>
          <a:endParaRPr lang="en-IN"/>
        </a:p>
      </dgm:t>
    </dgm:pt>
    <dgm:pt modelId="{CECAC38B-DB6B-4E67-8AE2-F9406D46FE06}" type="sibTrans" cxnId="{90A843FB-A112-4357-A088-3FD7CE6EC447}">
      <dgm:prSet/>
      <dgm:spPr/>
      <dgm:t>
        <a:bodyPr/>
        <a:lstStyle/>
        <a:p>
          <a:endParaRPr lang="en-IN"/>
        </a:p>
      </dgm:t>
    </dgm:pt>
    <dgm:pt modelId="{297C64E3-3D37-4EDF-AD91-6B55B55AEA40}">
      <dgm:prSet phldrT="[Text]"/>
      <dgm:spPr/>
      <dgm:t>
        <a:bodyPr/>
        <a:lstStyle/>
        <a:p>
          <a:r>
            <a:rPr lang="en-US" dirty="0"/>
            <a:t>Psychological</a:t>
          </a:r>
          <a:endParaRPr lang="en-IN" dirty="0"/>
        </a:p>
      </dgm:t>
    </dgm:pt>
    <dgm:pt modelId="{4058742A-E50B-402D-A3B5-9519E33D51CC}" type="parTrans" cxnId="{405B7A91-CF76-42F2-A6CF-B0FB11A3A1A6}">
      <dgm:prSet/>
      <dgm:spPr/>
      <dgm:t>
        <a:bodyPr/>
        <a:lstStyle/>
        <a:p>
          <a:endParaRPr lang="en-IN"/>
        </a:p>
      </dgm:t>
    </dgm:pt>
    <dgm:pt modelId="{E6921F2D-36E2-4C79-BCC9-C0E2548EF2BF}" type="sibTrans" cxnId="{405B7A91-CF76-42F2-A6CF-B0FB11A3A1A6}">
      <dgm:prSet/>
      <dgm:spPr/>
      <dgm:t>
        <a:bodyPr/>
        <a:lstStyle/>
        <a:p>
          <a:endParaRPr lang="en-IN"/>
        </a:p>
      </dgm:t>
    </dgm:pt>
    <dgm:pt modelId="{BCC7232F-0B39-4574-A8EE-98EA8364D58C}">
      <dgm:prSet phldrT="[Text]"/>
      <dgm:spPr/>
      <dgm:t>
        <a:bodyPr/>
        <a:lstStyle/>
        <a:p>
          <a:r>
            <a:rPr lang="en-US" dirty="0"/>
            <a:t>Pharmacological</a:t>
          </a:r>
          <a:endParaRPr lang="en-IN" dirty="0"/>
        </a:p>
      </dgm:t>
    </dgm:pt>
    <dgm:pt modelId="{4B6688A4-28A8-43B2-8E55-CF8A9CA33E70}" type="parTrans" cxnId="{7DA14D91-B8F2-413F-AE29-0FC90FFDF468}">
      <dgm:prSet/>
      <dgm:spPr/>
      <dgm:t>
        <a:bodyPr/>
        <a:lstStyle/>
        <a:p>
          <a:endParaRPr lang="en-IN"/>
        </a:p>
      </dgm:t>
    </dgm:pt>
    <dgm:pt modelId="{08C31D25-906F-42A7-9952-D1CF4E5CB7ED}" type="sibTrans" cxnId="{7DA14D91-B8F2-413F-AE29-0FC90FFDF468}">
      <dgm:prSet/>
      <dgm:spPr/>
      <dgm:t>
        <a:bodyPr/>
        <a:lstStyle/>
        <a:p>
          <a:endParaRPr lang="en-IN"/>
        </a:p>
      </dgm:t>
    </dgm:pt>
    <dgm:pt modelId="{B2E54668-0DC1-4606-A6B0-6A665531953E}" type="pres">
      <dgm:prSet presAssocID="{E5C06815-4C45-4E22-A11F-6399B4C710C3}" presName="hierChild1" presStyleCnt="0">
        <dgm:presLayoutVars>
          <dgm:chPref val="1"/>
          <dgm:dir/>
          <dgm:animOne val="branch"/>
          <dgm:animLvl val="lvl"/>
          <dgm:resizeHandles/>
        </dgm:presLayoutVars>
      </dgm:prSet>
      <dgm:spPr/>
      <dgm:t>
        <a:bodyPr/>
        <a:lstStyle/>
        <a:p>
          <a:endParaRPr lang="en-US"/>
        </a:p>
      </dgm:t>
    </dgm:pt>
    <dgm:pt modelId="{BC561B07-821B-4C1A-B233-14343D574787}" type="pres">
      <dgm:prSet presAssocID="{FD2C57EE-6BA5-44B7-859D-C22438AA754B}" presName="hierRoot1" presStyleCnt="0"/>
      <dgm:spPr/>
    </dgm:pt>
    <dgm:pt modelId="{B3D1ED55-F150-4722-907C-179C23898D0F}" type="pres">
      <dgm:prSet presAssocID="{FD2C57EE-6BA5-44B7-859D-C22438AA754B}" presName="composite" presStyleCnt="0"/>
      <dgm:spPr/>
    </dgm:pt>
    <dgm:pt modelId="{E7A44F2F-76D4-4166-89C3-5D2508A98532}" type="pres">
      <dgm:prSet presAssocID="{FD2C57EE-6BA5-44B7-859D-C22438AA754B}" presName="background" presStyleLbl="node0" presStyleIdx="0" presStyleCnt="2"/>
      <dgm:spPr/>
    </dgm:pt>
    <dgm:pt modelId="{749A0E1D-3E45-481B-B34B-61E63DB6100A}" type="pres">
      <dgm:prSet presAssocID="{FD2C57EE-6BA5-44B7-859D-C22438AA754B}" presName="text" presStyleLbl="fgAcc0" presStyleIdx="0" presStyleCnt="2" custLinFactNeighborX="53178" custLinFactNeighborY="-16636">
        <dgm:presLayoutVars>
          <dgm:chPref val="3"/>
        </dgm:presLayoutVars>
      </dgm:prSet>
      <dgm:spPr/>
      <dgm:t>
        <a:bodyPr/>
        <a:lstStyle/>
        <a:p>
          <a:endParaRPr lang="en-US"/>
        </a:p>
      </dgm:t>
    </dgm:pt>
    <dgm:pt modelId="{F2751FAF-5F67-4478-B0D9-798BD2AE1AE5}" type="pres">
      <dgm:prSet presAssocID="{FD2C57EE-6BA5-44B7-859D-C22438AA754B}" presName="hierChild2" presStyleCnt="0"/>
      <dgm:spPr/>
    </dgm:pt>
    <dgm:pt modelId="{9D60A06A-DADC-4091-A4CF-65DB91145A32}" type="pres">
      <dgm:prSet presAssocID="{4058742A-E50B-402D-A3B5-9519E33D51CC}" presName="Name10" presStyleLbl="parChTrans1D2" presStyleIdx="0" presStyleCnt="1"/>
      <dgm:spPr/>
      <dgm:t>
        <a:bodyPr/>
        <a:lstStyle/>
        <a:p>
          <a:endParaRPr lang="en-US"/>
        </a:p>
      </dgm:t>
    </dgm:pt>
    <dgm:pt modelId="{A2613276-821C-4BC4-B3D1-5DEE000B60D6}" type="pres">
      <dgm:prSet presAssocID="{297C64E3-3D37-4EDF-AD91-6B55B55AEA40}" presName="hierRoot2" presStyleCnt="0"/>
      <dgm:spPr/>
    </dgm:pt>
    <dgm:pt modelId="{B4D1D996-59F0-46F7-80E2-A7440C8AA941}" type="pres">
      <dgm:prSet presAssocID="{297C64E3-3D37-4EDF-AD91-6B55B55AEA40}" presName="composite2" presStyleCnt="0"/>
      <dgm:spPr/>
    </dgm:pt>
    <dgm:pt modelId="{1747BBD8-CB4E-45A4-A79A-F322B51E6776}" type="pres">
      <dgm:prSet presAssocID="{297C64E3-3D37-4EDF-AD91-6B55B55AEA40}" presName="background2" presStyleLbl="node2" presStyleIdx="0" presStyleCnt="1"/>
      <dgm:spPr/>
    </dgm:pt>
    <dgm:pt modelId="{AD457D86-465D-485C-83A0-FB08A4AD99E4}" type="pres">
      <dgm:prSet presAssocID="{297C64E3-3D37-4EDF-AD91-6B55B55AEA40}" presName="text2" presStyleLbl="fgAcc2" presStyleIdx="0" presStyleCnt="1">
        <dgm:presLayoutVars>
          <dgm:chPref val="3"/>
        </dgm:presLayoutVars>
      </dgm:prSet>
      <dgm:spPr/>
      <dgm:t>
        <a:bodyPr/>
        <a:lstStyle/>
        <a:p>
          <a:endParaRPr lang="en-US"/>
        </a:p>
      </dgm:t>
    </dgm:pt>
    <dgm:pt modelId="{59586F5E-2DDD-420F-9180-CDBF2FFC94C3}" type="pres">
      <dgm:prSet presAssocID="{297C64E3-3D37-4EDF-AD91-6B55B55AEA40}" presName="hierChild3" presStyleCnt="0"/>
      <dgm:spPr/>
    </dgm:pt>
    <dgm:pt modelId="{FAF2B4D0-0786-4626-87A6-8D7FA297B442}" type="pres">
      <dgm:prSet presAssocID="{BCC7232F-0B39-4574-A8EE-98EA8364D58C}" presName="hierRoot1" presStyleCnt="0"/>
      <dgm:spPr/>
    </dgm:pt>
    <dgm:pt modelId="{266176D2-AD61-4DB7-87A6-04AF77E04554}" type="pres">
      <dgm:prSet presAssocID="{BCC7232F-0B39-4574-A8EE-98EA8364D58C}" presName="composite" presStyleCnt="0"/>
      <dgm:spPr/>
    </dgm:pt>
    <dgm:pt modelId="{582532C7-C30A-49FE-BD86-A8EE7A73358B}" type="pres">
      <dgm:prSet presAssocID="{BCC7232F-0B39-4574-A8EE-98EA8364D58C}" presName="background" presStyleLbl="node0" presStyleIdx="1" presStyleCnt="2"/>
      <dgm:spPr/>
    </dgm:pt>
    <dgm:pt modelId="{27CC487C-F0A3-461A-AA28-C5E97B17AD19}" type="pres">
      <dgm:prSet presAssocID="{BCC7232F-0B39-4574-A8EE-98EA8364D58C}" presName="text" presStyleLbl="fgAcc0" presStyleIdx="1" presStyleCnt="2" custLinFactY="44583" custLinFactNeighborX="-4763" custLinFactNeighborY="100000">
        <dgm:presLayoutVars>
          <dgm:chPref val="3"/>
        </dgm:presLayoutVars>
      </dgm:prSet>
      <dgm:spPr/>
      <dgm:t>
        <a:bodyPr/>
        <a:lstStyle/>
        <a:p>
          <a:endParaRPr lang="en-US"/>
        </a:p>
      </dgm:t>
    </dgm:pt>
    <dgm:pt modelId="{65837FB1-8B6D-4034-BAA0-10C5711983AB}" type="pres">
      <dgm:prSet presAssocID="{BCC7232F-0B39-4574-A8EE-98EA8364D58C}" presName="hierChild2" presStyleCnt="0"/>
      <dgm:spPr/>
    </dgm:pt>
  </dgm:ptLst>
  <dgm:cxnLst>
    <dgm:cxn modelId="{7DA14D91-B8F2-413F-AE29-0FC90FFDF468}" srcId="{E5C06815-4C45-4E22-A11F-6399B4C710C3}" destId="{BCC7232F-0B39-4574-A8EE-98EA8364D58C}" srcOrd="1" destOrd="0" parTransId="{4B6688A4-28A8-43B2-8E55-CF8A9CA33E70}" sibTransId="{08C31D25-906F-42A7-9952-D1CF4E5CB7ED}"/>
    <dgm:cxn modelId="{D82EF835-0287-4AC3-86C7-718B3C94DEA4}" type="presOf" srcId="{297C64E3-3D37-4EDF-AD91-6B55B55AEA40}" destId="{AD457D86-465D-485C-83A0-FB08A4AD99E4}" srcOrd="0" destOrd="0" presId="urn:microsoft.com/office/officeart/2005/8/layout/hierarchy1"/>
    <dgm:cxn modelId="{90A843FB-A112-4357-A088-3FD7CE6EC447}" srcId="{E5C06815-4C45-4E22-A11F-6399B4C710C3}" destId="{FD2C57EE-6BA5-44B7-859D-C22438AA754B}" srcOrd="0" destOrd="0" parTransId="{17E0D4EC-6E80-4B80-B863-BEDB772429E5}" sibTransId="{CECAC38B-DB6B-4E67-8AE2-F9406D46FE06}"/>
    <dgm:cxn modelId="{0658EE5C-7C17-402D-A248-D3008D52AFF8}" type="presOf" srcId="{4058742A-E50B-402D-A3B5-9519E33D51CC}" destId="{9D60A06A-DADC-4091-A4CF-65DB91145A32}" srcOrd="0" destOrd="0" presId="urn:microsoft.com/office/officeart/2005/8/layout/hierarchy1"/>
    <dgm:cxn modelId="{E5D2C8C3-25C4-4D9A-A738-FAEFB9F92903}" type="presOf" srcId="{FD2C57EE-6BA5-44B7-859D-C22438AA754B}" destId="{749A0E1D-3E45-481B-B34B-61E63DB6100A}" srcOrd="0" destOrd="0" presId="urn:microsoft.com/office/officeart/2005/8/layout/hierarchy1"/>
    <dgm:cxn modelId="{BE3A213F-8066-4860-92FE-EB05F12007AB}" type="presOf" srcId="{E5C06815-4C45-4E22-A11F-6399B4C710C3}" destId="{B2E54668-0DC1-4606-A6B0-6A665531953E}" srcOrd="0" destOrd="0" presId="urn:microsoft.com/office/officeart/2005/8/layout/hierarchy1"/>
    <dgm:cxn modelId="{5BD7A450-ED67-4253-8536-4B3456B38A3F}" type="presOf" srcId="{BCC7232F-0B39-4574-A8EE-98EA8364D58C}" destId="{27CC487C-F0A3-461A-AA28-C5E97B17AD19}" srcOrd="0" destOrd="0" presId="urn:microsoft.com/office/officeart/2005/8/layout/hierarchy1"/>
    <dgm:cxn modelId="{405B7A91-CF76-42F2-A6CF-B0FB11A3A1A6}" srcId="{FD2C57EE-6BA5-44B7-859D-C22438AA754B}" destId="{297C64E3-3D37-4EDF-AD91-6B55B55AEA40}" srcOrd="0" destOrd="0" parTransId="{4058742A-E50B-402D-A3B5-9519E33D51CC}" sibTransId="{E6921F2D-36E2-4C79-BCC9-C0E2548EF2BF}"/>
    <dgm:cxn modelId="{241FD2AE-A78C-472A-B7D8-C48D8E7242B0}" type="presParOf" srcId="{B2E54668-0DC1-4606-A6B0-6A665531953E}" destId="{BC561B07-821B-4C1A-B233-14343D574787}" srcOrd="0" destOrd="0" presId="urn:microsoft.com/office/officeart/2005/8/layout/hierarchy1"/>
    <dgm:cxn modelId="{C29FECAE-EDD2-4426-B41B-A893E2C15D88}" type="presParOf" srcId="{BC561B07-821B-4C1A-B233-14343D574787}" destId="{B3D1ED55-F150-4722-907C-179C23898D0F}" srcOrd="0" destOrd="0" presId="urn:microsoft.com/office/officeart/2005/8/layout/hierarchy1"/>
    <dgm:cxn modelId="{93226597-9810-4A2B-B987-449C0B33BD00}" type="presParOf" srcId="{B3D1ED55-F150-4722-907C-179C23898D0F}" destId="{E7A44F2F-76D4-4166-89C3-5D2508A98532}" srcOrd="0" destOrd="0" presId="urn:microsoft.com/office/officeart/2005/8/layout/hierarchy1"/>
    <dgm:cxn modelId="{419647F0-013E-46D4-98C6-ACB975CE0ECE}" type="presParOf" srcId="{B3D1ED55-F150-4722-907C-179C23898D0F}" destId="{749A0E1D-3E45-481B-B34B-61E63DB6100A}" srcOrd="1" destOrd="0" presId="urn:microsoft.com/office/officeart/2005/8/layout/hierarchy1"/>
    <dgm:cxn modelId="{D65E0375-091E-42AD-BEF9-538CDAF6A453}" type="presParOf" srcId="{BC561B07-821B-4C1A-B233-14343D574787}" destId="{F2751FAF-5F67-4478-B0D9-798BD2AE1AE5}" srcOrd="1" destOrd="0" presId="urn:microsoft.com/office/officeart/2005/8/layout/hierarchy1"/>
    <dgm:cxn modelId="{B08C36C2-35AE-433D-980B-F724AED40FF9}" type="presParOf" srcId="{F2751FAF-5F67-4478-B0D9-798BD2AE1AE5}" destId="{9D60A06A-DADC-4091-A4CF-65DB91145A32}" srcOrd="0" destOrd="0" presId="urn:microsoft.com/office/officeart/2005/8/layout/hierarchy1"/>
    <dgm:cxn modelId="{985F8CE6-DA80-4764-B370-B4F76021FA49}" type="presParOf" srcId="{F2751FAF-5F67-4478-B0D9-798BD2AE1AE5}" destId="{A2613276-821C-4BC4-B3D1-5DEE000B60D6}" srcOrd="1" destOrd="0" presId="urn:microsoft.com/office/officeart/2005/8/layout/hierarchy1"/>
    <dgm:cxn modelId="{B1D81E1D-B135-42B8-B20A-17793894B9CE}" type="presParOf" srcId="{A2613276-821C-4BC4-B3D1-5DEE000B60D6}" destId="{B4D1D996-59F0-46F7-80E2-A7440C8AA941}" srcOrd="0" destOrd="0" presId="urn:microsoft.com/office/officeart/2005/8/layout/hierarchy1"/>
    <dgm:cxn modelId="{3B204FCE-E03D-4417-8783-BC41D2D6DBF7}" type="presParOf" srcId="{B4D1D996-59F0-46F7-80E2-A7440C8AA941}" destId="{1747BBD8-CB4E-45A4-A79A-F322B51E6776}" srcOrd="0" destOrd="0" presId="urn:microsoft.com/office/officeart/2005/8/layout/hierarchy1"/>
    <dgm:cxn modelId="{D56CA6DB-7917-4778-BA6B-1641C7F9CA80}" type="presParOf" srcId="{B4D1D996-59F0-46F7-80E2-A7440C8AA941}" destId="{AD457D86-465D-485C-83A0-FB08A4AD99E4}" srcOrd="1" destOrd="0" presId="urn:microsoft.com/office/officeart/2005/8/layout/hierarchy1"/>
    <dgm:cxn modelId="{24ED5E98-FE9A-44B3-A8C2-54860367F18F}" type="presParOf" srcId="{A2613276-821C-4BC4-B3D1-5DEE000B60D6}" destId="{59586F5E-2DDD-420F-9180-CDBF2FFC94C3}" srcOrd="1" destOrd="0" presId="urn:microsoft.com/office/officeart/2005/8/layout/hierarchy1"/>
    <dgm:cxn modelId="{B4B3D4EC-20E4-4A85-AE6A-87DE661E6039}" type="presParOf" srcId="{B2E54668-0DC1-4606-A6B0-6A665531953E}" destId="{FAF2B4D0-0786-4626-87A6-8D7FA297B442}" srcOrd="1" destOrd="0" presId="urn:microsoft.com/office/officeart/2005/8/layout/hierarchy1"/>
    <dgm:cxn modelId="{556AB1AB-31F4-4E4D-82D6-6550602660C6}" type="presParOf" srcId="{FAF2B4D0-0786-4626-87A6-8D7FA297B442}" destId="{266176D2-AD61-4DB7-87A6-04AF77E04554}" srcOrd="0" destOrd="0" presId="urn:microsoft.com/office/officeart/2005/8/layout/hierarchy1"/>
    <dgm:cxn modelId="{3E17890A-668B-45C5-9C7D-6AC0ACCCF7E1}" type="presParOf" srcId="{266176D2-AD61-4DB7-87A6-04AF77E04554}" destId="{582532C7-C30A-49FE-BD86-A8EE7A73358B}" srcOrd="0" destOrd="0" presId="urn:microsoft.com/office/officeart/2005/8/layout/hierarchy1"/>
    <dgm:cxn modelId="{EE5A2563-EF99-44F4-86CA-126DBF1C7A10}" type="presParOf" srcId="{266176D2-AD61-4DB7-87A6-04AF77E04554}" destId="{27CC487C-F0A3-461A-AA28-C5E97B17AD19}" srcOrd="1" destOrd="0" presId="urn:microsoft.com/office/officeart/2005/8/layout/hierarchy1"/>
    <dgm:cxn modelId="{93A6FFAD-8D99-4CC8-85B8-D1C7B8824A52}" type="presParOf" srcId="{FAF2B4D0-0786-4626-87A6-8D7FA297B442}" destId="{65837FB1-8B6D-4034-BAA0-10C5711983A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2D999-D6C9-4B8B-B807-EB2D58B9BAFC}" type="doc">
      <dgm:prSet loTypeId="urn:microsoft.com/office/officeart/2005/8/layout/hierarchy3" loCatId="relationship" qsTypeId="urn:microsoft.com/office/officeart/2005/8/quickstyle/3d9" qsCatId="3D" csTypeId="urn:microsoft.com/office/officeart/2005/8/colors/colorful5" csCatId="colorful" phldr="1"/>
      <dgm:spPr/>
      <dgm:t>
        <a:bodyPr/>
        <a:lstStyle/>
        <a:p>
          <a:endParaRPr lang="en-IN"/>
        </a:p>
      </dgm:t>
    </dgm:pt>
    <dgm:pt modelId="{F686975F-6EE5-4106-B77A-BE05A58B962E}">
      <dgm:prSet phldrT="[Text]"/>
      <dgm:spPr/>
      <dgm:t>
        <a:bodyPr/>
        <a:lstStyle/>
        <a:p>
          <a:r>
            <a:rPr lang="en-US" dirty="0"/>
            <a:t>Psychological</a:t>
          </a:r>
          <a:endParaRPr lang="en-IN" dirty="0"/>
        </a:p>
      </dgm:t>
    </dgm:pt>
    <dgm:pt modelId="{E683F672-3502-4D40-A25F-C614A29FCDC5}" type="parTrans" cxnId="{25BD8D73-D012-4DCD-8B70-14879A101EE5}">
      <dgm:prSet/>
      <dgm:spPr/>
      <dgm:t>
        <a:bodyPr/>
        <a:lstStyle/>
        <a:p>
          <a:endParaRPr lang="en-IN"/>
        </a:p>
      </dgm:t>
    </dgm:pt>
    <dgm:pt modelId="{C24DF98A-9A27-4634-AED4-57F1D7C9A89B}" type="sibTrans" cxnId="{25BD8D73-D012-4DCD-8B70-14879A101EE5}">
      <dgm:prSet/>
      <dgm:spPr/>
      <dgm:t>
        <a:bodyPr/>
        <a:lstStyle/>
        <a:p>
          <a:endParaRPr lang="en-IN"/>
        </a:p>
      </dgm:t>
    </dgm:pt>
    <dgm:pt modelId="{B1C52892-B2B8-46C9-A1BA-210515E17AB4}">
      <dgm:prSet phldrT="[Text]"/>
      <dgm:spPr/>
      <dgm:t>
        <a:bodyPr/>
        <a:lstStyle/>
        <a:p>
          <a:r>
            <a:rPr lang="en-US" dirty="0"/>
            <a:t>Communication </a:t>
          </a:r>
          <a:endParaRPr lang="en-IN" dirty="0"/>
        </a:p>
      </dgm:t>
    </dgm:pt>
    <dgm:pt modelId="{205E03AB-6B8C-42A9-A2E7-D16785131958}" type="parTrans" cxnId="{7BC2BA62-41E1-48BA-B918-4064F024B82A}">
      <dgm:prSet/>
      <dgm:spPr/>
      <dgm:t>
        <a:bodyPr/>
        <a:lstStyle/>
        <a:p>
          <a:endParaRPr lang="en-IN"/>
        </a:p>
      </dgm:t>
    </dgm:pt>
    <dgm:pt modelId="{0B48F95F-5252-4EFF-88F3-37C486133A86}" type="sibTrans" cxnId="{7BC2BA62-41E1-48BA-B918-4064F024B82A}">
      <dgm:prSet/>
      <dgm:spPr/>
      <dgm:t>
        <a:bodyPr/>
        <a:lstStyle/>
        <a:p>
          <a:endParaRPr lang="en-IN"/>
        </a:p>
      </dgm:t>
    </dgm:pt>
    <dgm:pt modelId="{18B14CDF-9A7E-4FCD-A47B-1CCBD3E3726D}">
      <dgm:prSet phldrT="[Text]"/>
      <dgm:spPr/>
      <dgm:t>
        <a:bodyPr/>
        <a:lstStyle/>
        <a:p>
          <a:r>
            <a:rPr lang="en-US" dirty="0"/>
            <a:t>Behavior shaping</a:t>
          </a:r>
          <a:endParaRPr lang="en-IN" dirty="0"/>
        </a:p>
      </dgm:t>
    </dgm:pt>
    <dgm:pt modelId="{4676865E-AB79-40F8-A226-00DB9092970C}" type="parTrans" cxnId="{8FFAF464-B769-4542-8171-6581886DF5CB}">
      <dgm:prSet/>
      <dgm:spPr/>
      <dgm:t>
        <a:bodyPr/>
        <a:lstStyle/>
        <a:p>
          <a:endParaRPr lang="en-IN"/>
        </a:p>
      </dgm:t>
    </dgm:pt>
    <dgm:pt modelId="{67F44BCA-B291-48FD-B48B-F3BBFC9A019C}" type="sibTrans" cxnId="{8FFAF464-B769-4542-8171-6581886DF5CB}">
      <dgm:prSet/>
      <dgm:spPr/>
      <dgm:t>
        <a:bodyPr/>
        <a:lstStyle/>
        <a:p>
          <a:endParaRPr lang="en-IN"/>
        </a:p>
      </dgm:t>
    </dgm:pt>
    <dgm:pt modelId="{4A8C9F74-51AD-4852-B11A-981CF37223AB}">
      <dgm:prSet phldrT="[Text]"/>
      <dgm:spPr/>
      <dgm:t>
        <a:bodyPr/>
        <a:lstStyle/>
        <a:p>
          <a:r>
            <a:rPr lang="en-US" dirty="0"/>
            <a:t>Behavior Management</a:t>
          </a:r>
          <a:endParaRPr lang="en-IN" dirty="0"/>
        </a:p>
      </dgm:t>
    </dgm:pt>
    <dgm:pt modelId="{5BB91AA6-4B47-401C-8EF6-1D1AAA0AEBB1}" type="parTrans" cxnId="{2C167B9C-2929-4205-B3EF-A8BA54255A84}">
      <dgm:prSet/>
      <dgm:spPr/>
      <dgm:t>
        <a:bodyPr/>
        <a:lstStyle/>
        <a:p>
          <a:endParaRPr lang="en-IN"/>
        </a:p>
      </dgm:t>
    </dgm:pt>
    <dgm:pt modelId="{67FEB156-5662-4288-9B77-CF9F641BF1EC}" type="sibTrans" cxnId="{2C167B9C-2929-4205-B3EF-A8BA54255A84}">
      <dgm:prSet/>
      <dgm:spPr/>
      <dgm:t>
        <a:bodyPr/>
        <a:lstStyle/>
        <a:p>
          <a:endParaRPr lang="en-IN"/>
        </a:p>
      </dgm:t>
    </dgm:pt>
    <dgm:pt modelId="{A11D41D9-1A4B-446E-B00C-3232AFA4E3D6}" type="pres">
      <dgm:prSet presAssocID="{BE82D999-D6C9-4B8B-B807-EB2D58B9BAFC}" presName="diagram" presStyleCnt="0">
        <dgm:presLayoutVars>
          <dgm:chPref val="1"/>
          <dgm:dir/>
          <dgm:animOne val="branch"/>
          <dgm:animLvl val="lvl"/>
          <dgm:resizeHandles/>
        </dgm:presLayoutVars>
      </dgm:prSet>
      <dgm:spPr/>
      <dgm:t>
        <a:bodyPr/>
        <a:lstStyle/>
        <a:p>
          <a:endParaRPr lang="en-US"/>
        </a:p>
      </dgm:t>
    </dgm:pt>
    <dgm:pt modelId="{D2D0AB01-8B4E-4B50-8850-A175772E330C}" type="pres">
      <dgm:prSet presAssocID="{F686975F-6EE5-4106-B77A-BE05A58B962E}" presName="root" presStyleCnt="0"/>
      <dgm:spPr/>
    </dgm:pt>
    <dgm:pt modelId="{0F8F5A1A-6034-4A12-A0BA-6450B81DB392}" type="pres">
      <dgm:prSet presAssocID="{F686975F-6EE5-4106-B77A-BE05A58B962E}" presName="rootComposite" presStyleCnt="0"/>
      <dgm:spPr/>
    </dgm:pt>
    <dgm:pt modelId="{80F3935B-1FB9-45B5-BE3C-89E3FB85E773}" type="pres">
      <dgm:prSet presAssocID="{F686975F-6EE5-4106-B77A-BE05A58B962E}" presName="rootText" presStyleLbl="node1" presStyleIdx="0" presStyleCnt="1" custScaleX="149551" custLinFactNeighborX="-52569" custLinFactNeighborY="-115"/>
      <dgm:spPr/>
      <dgm:t>
        <a:bodyPr/>
        <a:lstStyle/>
        <a:p>
          <a:endParaRPr lang="en-US"/>
        </a:p>
      </dgm:t>
    </dgm:pt>
    <dgm:pt modelId="{8C479904-8507-4A4E-A05C-441AAD7F6142}" type="pres">
      <dgm:prSet presAssocID="{F686975F-6EE5-4106-B77A-BE05A58B962E}" presName="rootConnector" presStyleLbl="node1" presStyleIdx="0" presStyleCnt="1"/>
      <dgm:spPr/>
      <dgm:t>
        <a:bodyPr/>
        <a:lstStyle/>
        <a:p>
          <a:endParaRPr lang="en-US"/>
        </a:p>
      </dgm:t>
    </dgm:pt>
    <dgm:pt modelId="{CC7AA5F8-FDE6-405A-9B19-500FE1FC083F}" type="pres">
      <dgm:prSet presAssocID="{F686975F-6EE5-4106-B77A-BE05A58B962E}" presName="childShape" presStyleCnt="0"/>
      <dgm:spPr/>
    </dgm:pt>
    <dgm:pt modelId="{F6716A8E-9E93-41C6-A17D-6ABD17CD09AA}" type="pres">
      <dgm:prSet presAssocID="{205E03AB-6B8C-42A9-A2E7-D16785131958}" presName="Name13" presStyleLbl="parChTrans1D2" presStyleIdx="0" presStyleCnt="3"/>
      <dgm:spPr/>
      <dgm:t>
        <a:bodyPr/>
        <a:lstStyle/>
        <a:p>
          <a:endParaRPr lang="en-US"/>
        </a:p>
      </dgm:t>
    </dgm:pt>
    <dgm:pt modelId="{6AC5E111-BA9F-408A-8878-A55883D80020}" type="pres">
      <dgm:prSet presAssocID="{B1C52892-B2B8-46C9-A1BA-210515E17AB4}" presName="childText" presStyleLbl="bgAcc1" presStyleIdx="0" presStyleCnt="3" custScaleX="144067" custScaleY="88485" custLinFactNeighborX="-70898" custLinFactNeighborY="-6411">
        <dgm:presLayoutVars>
          <dgm:bulletEnabled val="1"/>
        </dgm:presLayoutVars>
      </dgm:prSet>
      <dgm:spPr/>
      <dgm:t>
        <a:bodyPr/>
        <a:lstStyle/>
        <a:p>
          <a:endParaRPr lang="en-US"/>
        </a:p>
      </dgm:t>
    </dgm:pt>
    <dgm:pt modelId="{61D1CB9D-FD0D-42AA-892B-60788B4EC27C}" type="pres">
      <dgm:prSet presAssocID="{4676865E-AB79-40F8-A226-00DB9092970C}" presName="Name13" presStyleLbl="parChTrans1D2" presStyleIdx="1" presStyleCnt="3"/>
      <dgm:spPr/>
      <dgm:t>
        <a:bodyPr/>
        <a:lstStyle/>
        <a:p>
          <a:endParaRPr lang="en-US"/>
        </a:p>
      </dgm:t>
    </dgm:pt>
    <dgm:pt modelId="{D4BC6E92-9F5C-4610-AE77-7C4AB4BAE79F}" type="pres">
      <dgm:prSet presAssocID="{18B14CDF-9A7E-4FCD-A47B-1CCBD3E3726D}" presName="childText" presStyleLbl="bgAcc1" presStyleIdx="1" presStyleCnt="3" custScaleX="144067" custScaleY="86676" custLinFactNeighborX="-70062" custLinFactNeighborY="-12224">
        <dgm:presLayoutVars>
          <dgm:bulletEnabled val="1"/>
        </dgm:presLayoutVars>
      </dgm:prSet>
      <dgm:spPr/>
      <dgm:t>
        <a:bodyPr/>
        <a:lstStyle/>
        <a:p>
          <a:endParaRPr lang="en-US"/>
        </a:p>
      </dgm:t>
    </dgm:pt>
    <dgm:pt modelId="{5F0F47B3-60DA-4626-B03B-660B76023790}" type="pres">
      <dgm:prSet presAssocID="{5BB91AA6-4B47-401C-8EF6-1D1AAA0AEBB1}" presName="Name13" presStyleLbl="parChTrans1D2" presStyleIdx="2" presStyleCnt="3"/>
      <dgm:spPr/>
      <dgm:t>
        <a:bodyPr/>
        <a:lstStyle/>
        <a:p>
          <a:endParaRPr lang="en-US"/>
        </a:p>
      </dgm:t>
    </dgm:pt>
    <dgm:pt modelId="{04077835-5276-4A98-A61D-836107411AED}" type="pres">
      <dgm:prSet presAssocID="{4A8C9F74-51AD-4852-B11A-981CF37223AB}" presName="childText" presStyleLbl="bgAcc1" presStyleIdx="2" presStyleCnt="3" custScaleX="142815" custScaleY="80859" custLinFactNeighborX="-67461" custLinFactNeighborY="-12024">
        <dgm:presLayoutVars>
          <dgm:bulletEnabled val="1"/>
        </dgm:presLayoutVars>
      </dgm:prSet>
      <dgm:spPr/>
      <dgm:t>
        <a:bodyPr/>
        <a:lstStyle/>
        <a:p>
          <a:endParaRPr lang="en-US"/>
        </a:p>
      </dgm:t>
    </dgm:pt>
  </dgm:ptLst>
  <dgm:cxnLst>
    <dgm:cxn modelId="{56C2C3F7-CA50-412F-BBB4-DAD280C4B391}" type="presOf" srcId="{205E03AB-6B8C-42A9-A2E7-D16785131958}" destId="{F6716A8E-9E93-41C6-A17D-6ABD17CD09AA}" srcOrd="0" destOrd="0" presId="urn:microsoft.com/office/officeart/2005/8/layout/hierarchy3"/>
    <dgm:cxn modelId="{2C167B9C-2929-4205-B3EF-A8BA54255A84}" srcId="{F686975F-6EE5-4106-B77A-BE05A58B962E}" destId="{4A8C9F74-51AD-4852-B11A-981CF37223AB}" srcOrd="2" destOrd="0" parTransId="{5BB91AA6-4B47-401C-8EF6-1D1AAA0AEBB1}" sibTransId="{67FEB156-5662-4288-9B77-CF9F641BF1EC}"/>
    <dgm:cxn modelId="{2E688029-2DB6-4747-B95F-AF534701BA97}" type="presOf" srcId="{F686975F-6EE5-4106-B77A-BE05A58B962E}" destId="{8C479904-8507-4A4E-A05C-441AAD7F6142}" srcOrd="1" destOrd="0" presId="urn:microsoft.com/office/officeart/2005/8/layout/hierarchy3"/>
    <dgm:cxn modelId="{71137641-F17B-4BA6-9876-7D5CF6D17418}" type="presOf" srcId="{4A8C9F74-51AD-4852-B11A-981CF37223AB}" destId="{04077835-5276-4A98-A61D-836107411AED}" srcOrd="0" destOrd="0" presId="urn:microsoft.com/office/officeart/2005/8/layout/hierarchy3"/>
    <dgm:cxn modelId="{709A5831-2E0A-407E-9843-73B06000BFD1}" type="presOf" srcId="{4676865E-AB79-40F8-A226-00DB9092970C}" destId="{61D1CB9D-FD0D-42AA-892B-60788B4EC27C}" srcOrd="0" destOrd="0" presId="urn:microsoft.com/office/officeart/2005/8/layout/hierarchy3"/>
    <dgm:cxn modelId="{1F1EEAB2-A745-4AB4-81EE-D4A24C640238}" type="presOf" srcId="{F686975F-6EE5-4106-B77A-BE05A58B962E}" destId="{80F3935B-1FB9-45B5-BE3C-89E3FB85E773}" srcOrd="0" destOrd="0" presId="urn:microsoft.com/office/officeart/2005/8/layout/hierarchy3"/>
    <dgm:cxn modelId="{86403435-B736-487B-AA8D-B2BCB978E879}" type="presOf" srcId="{BE82D999-D6C9-4B8B-B807-EB2D58B9BAFC}" destId="{A11D41D9-1A4B-446E-B00C-3232AFA4E3D6}" srcOrd="0" destOrd="0" presId="urn:microsoft.com/office/officeart/2005/8/layout/hierarchy3"/>
    <dgm:cxn modelId="{6E8C24E3-F4B8-4761-ABCD-F362588129F0}" type="presOf" srcId="{B1C52892-B2B8-46C9-A1BA-210515E17AB4}" destId="{6AC5E111-BA9F-408A-8878-A55883D80020}" srcOrd="0" destOrd="0" presId="urn:microsoft.com/office/officeart/2005/8/layout/hierarchy3"/>
    <dgm:cxn modelId="{330A2082-1B5F-46B6-BA7D-F0CB945FA6E6}" type="presOf" srcId="{18B14CDF-9A7E-4FCD-A47B-1CCBD3E3726D}" destId="{D4BC6E92-9F5C-4610-AE77-7C4AB4BAE79F}" srcOrd="0" destOrd="0" presId="urn:microsoft.com/office/officeart/2005/8/layout/hierarchy3"/>
    <dgm:cxn modelId="{25BD8D73-D012-4DCD-8B70-14879A101EE5}" srcId="{BE82D999-D6C9-4B8B-B807-EB2D58B9BAFC}" destId="{F686975F-6EE5-4106-B77A-BE05A58B962E}" srcOrd="0" destOrd="0" parTransId="{E683F672-3502-4D40-A25F-C614A29FCDC5}" sibTransId="{C24DF98A-9A27-4634-AED4-57F1D7C9A89B}"/>
    <dgm:cxn modelId="{7BC2BA62-41E1-48BA-B918-4064F024B82A}" srcId="{F686975F-6EE5-4106-B77A-BE05A58B962E}" destId="{B1C52892-B2B8-46C9-A1BA-210515E17AB4}" srcOrd="0" destOrd="0" parTransId="{205E03AB-6B8C-42A9-A2E7-D16785131958}" sibTransId="{0B48F95F-5252-4EFF-88F3-37C486133A86}"/>
    <dgm:cxn modelId="{8FFAF464-B769-4542-8171-6581886DF5CB}" srcId="{F686975F-6EE5-4106-B77A-BE05A58B962E}" destId="{18B14CDF-9A7E-4FCD-A47B-1CCBD3E3726D}" srcOrd="1" destOrd="0" parTransId="{4676865E-AB79-40F8-A226-00DB9092970C}" sibTransId="{67F44BCA-B291-48FD-B48B-F3BBFC9A019C}"/>
    <dgm:cxn modelId="{07220809-FD35-4D32-A50B-2CC104820DF2}" type="presOf" srcId="{5BB91AA6-4B47-401C-8EF6-1D1AAA0AEBB1}" destId="{5F0F47B3-60DA-4626-B03B-660B76023790}" srcOrd="0" destOrd="0" presId="urn:microsoft.com/office/officeart/2005/8/layout/hierarchy3"/>
    <dgm:cxn modelId="{7715A7E9-2AA1-410D-AF73-2BF32E27BF8E}" type="presParOf" srcId="{A11D41D9-1A4B-446E-B00C-3232AFA4E3D6}" destId="{D2D0AB01-8B4E-4B50-8850-A175772E330C}" srcOrd="0" destOrd="0" presId="urn:microsoft.com/office/officeart/2005/8/layout/hierarchy3"/>
    <dgm:cxn modelId="{D64AB4C8-DBD8-4B30-A129-95C126354490}" type="presParOf" srcId="{D2D0AB01-8B4E-4B50-8850-A175772E330C}" destId="{0F8F5A1A-6034-4A12-A0BA-6450B81DB392}" srcOrd="0" destOrd="0" presId="urn:microsoft.com/office/officeart/2005/8/layout/hierarchy3"/>
    <dgm:cxn modelId="{0322E59A-5D93-4A34-8CF0-7DDE78D56DFF}" type="presParOf" srcId="{0F8F5A1A-6034-4A12-A0BA-6450B81DB392}" destId="{80F3935B-1FB9-45B5-BE3C-89E3FB85E773}" srcOrd="0" destOrd="0" presId="urn:microsoft.com/office/officeart/2005/8/layout/hierarchy3"/>
    <dgm:cxn modelId="{B34B4FC4-6E77-4D17-824F-CE0B397B2F08}" type="presParOf" srcId="{0F8F5A1A-6034-4A12-A0BA-6450B81DB392}" destId="{8C479904-8507-4A4E-A05C-441AAD7F6142}" srcOrd="1" destOrd="0" presId="urn:microsoft.com/office/officeart/2005/8/layout/hierarchy3"/>
    <dgm:cxn modelId="{81DF953F-F6C3-454D-97C3-9341E6B13EA6}" type="presParOf" srcId="{D2D0AB01-8B4E-4B50-8850-A175772E330C}" destId="{CC7AA5F8-FDE6-405A-9B19-500FE1FC083F}" srcOrd="1" destOrd="0" presId="urn:microsoft.com/office/officeart/2005/8/layout/hierarchy3"/>
    <dgm:cxn modelId="{33F3426D-5C1A-42A0-9A74-81FE76880C74}" type="presParOf" srcId="{CC7AA5F8-FDE6-405A-9B19-500FE1FC083F}" destId="{F6716A8E-9E93-41C6-A17D-6ABD17CD09AA}" srcOrd="0" destOrd="0" presId="urn:microsoft.com/office/officeart/2005/8/layout/hierarchy3"/>
    <dgm:cxn modelId="{2E2D3696-BCF0-4E19-B240-21B0811610EF}" type="presParOf" srcId="{CC7AA5F8-FDE6-405A-9B19-500FE1FC083F}" destId="{6AC5E111-BA9F-408A-8878-A55883D80020}" srcOrd="1" destOrd="0" presId="urn:microsoft.com/office/officeart/2005/8/layout/hierarchy3"/>
    <dgm:cxn modelId="{873D04EA-FC03-4070-8A6B-38D42146B396}" type="presParOf" srcId="{CC7AA5F8-FDE6-405A-9B19-500FE1FC083F}" destId="{61D1CB9D-FD0D-42AA-892B-60788B4EC27C}" srcOrd="2" destOrd="0" presId="urn:microsoft.com/office/officeart/2005/8/layout/hierarchy3"/>
    <dgm:cxn modelId="{8CA14FA2-653D-4A21-BFEF-FB81E0E281BF}" type="presParOf" srcId="{CC7AA5F8-FDE6-405A-9B19-500FE1FC083F}" destId="{D4BC6E92-9F5C-4610-AE77-7C4AB4BAE79F}" srcOrd="3" destOrd="0" presId="urn:microsoft.com/office/officeart/2005/8/layout/hierarchy3"/>
    <dgm:cxn modelId="{4050E07B-B9E2-47A3-A94B-DF692AD36E07}" type="presParOf" srcId="{CC7AA5F8-FDE6-405A-9B19-500FE1FC083F}" destId="{5F0F47B3-60DA-4626-B03B-660B76023790}" srcOrd="4" destOrd="0" presId="urn:microsoft.com/office/officeart/2005/8/layout/hierarchy3"/>
    <dgm:cxn modelId="{182AB43B-BBBC-4A02-A9E7-DB3B2341AD65}" type="presParOf" srcId="{CC7AA5F8-FDE6-405A-9B19-500FE1FC083F}" destId="{04077835-5276-4A98-A61D-836107411AED}"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7DAD4-5452-49CF-A00B-EC6742F447CB}" type="doc">
      <dgm:prSet loTypeId="urn:microsoft.com/office/officeart/2005/8/layout/hierarchy3" loCatId="hierarchy" qsTypeId="urn:microsoft.com/office/officeart/2005/8/quickstyle/3d1" qsCatId="3D" csTypeId="urn:microsoft.com/office/officeart/2005/8/colors/colorful3" csCatId="colorful" phldr="1"/>
      <dgm:spPr/>
      <dgm:t>
        <a:bodyPr/>
        <a:lstStyle/>
        <a:p>
          <a:endParaRPr lang="en-IN"/>
        </a:p>
      </dgm:t>
    </dgm:pt>
    <dgm:pt modelId="{196E0E96-8AD6-4F41-962B-6C2C2F63A416}">
      <dgm:prSet phldrT="[Text]"/>
      <dgm:spPr/>
      <dgm:t>
        <a:bodyPr/>
        <a:lstStyle/>
        <a:p>
          <a:r>
            <a:rPr lang="en-US" dirty="0"/>
            <a:t>Behavior shaping</a:t>
          </a:r>
          <a:endParaRPr lang="en-IN" dirty="0"/>
        </a:p>
      </dgm:t>
    </dgm:pt>
    <dgm:pt modelId="{9ABFD6E5-25B0-4664-A241-EEBFDF2716FB}" type="parTrans" cxnId="{E98B42C1-6746-4372-B489-138A7808D389}">
      <dgm:prSet/>
      <dgm:spPr/>
      <dgm:t>
        <a:bodyPr/>
        <a:lstStyle/>
        <a:p>
          <a:endParaRPr lang="en-IN"/>
        </a:p>
      </dgm:t>
    </dgm:pt>
    <dgm:pt modelId="{87A2427D-4903-4BF3-8980-E008856F2337}" type="sibTrans" cxnId="{E98B42C1-6746-4372-B489-138A7808D389}">
      <dgm:prSet/>
      <dgm:spPr/>
      <dgm:t>
        <a:bodyPr/>
        <a:lstStyle/>
        <a:p>
          <a:endParaRPr lang="en-IN"/>
        </a:p>
      </dgm:t>
    </dgm:pt>
    <dgm:pt modelId="{C35BD2BB-C83B-4C2C-96FF-8C7910EA68F7}">
      <dgm:prSet phldrT="[Text]"/>
      <dgm:spPr/>
      <dgm:t>
        <a:bodyPr/>
        <a:lstStyle/>
        <a:p>
          <a:r>
            <a:rPr lang="en-US" dirty="0"/>
            <a:t>Desensitization</a:t>
          </a:r>
          <a:endParaRPr lang="en-IN" dirty="0"/>
        </a:p>
      </dgm:t>
    </dgm:pt>
    <dgm:pt modelId="{7619916A-DCEA-40DC-AC3E-2ADC7CA306F5}" type="parTrans" cxnId="{631643D4-CA7E-40C7-9639-A8B474D917A0}">
      <dgm:prSet/>
      <dgm:spPr/>
      <dgm:t>
        <a:bodyPr/>
        <a:lstStyle/>
        <a:p>
          <a:endParaRPr lang="en-IN"/>
        </a:p>
      </dgm:t>
    </dgm:pt>
    <dgm:pt modelId="{64E9FC1B-8D71-44A8-8ADC-AF162D29EB41}" type="sibTrans" cxnId="{631643D4-CA7E-40C7-9639-A8B474D917A0}">
      <dgm:prSet/>
      <dgm:spPr/>
      <dgm:t>
        <a:bodyPr/>
        <a:lstStyle/>
        <a:p>
          <a:endParaRPr lang="en-IN"/>
        </a:p>
      </dgm:t>
    </dgm:pt>
    <dgm:pt modelId="{51154919-D391-452D-AC52-8F76819BAA2A}">
      <dgm:prSet phldrT="[Text]"/>
      <dgm:spPr/>
      <dgm:t>
        <a:bodyPr/>
        <a:lstStyle/>
        <a:p>
          <a:r>
            <a:rPr lang="en-US" dirty="0"/>
            <a:t>Modeling</a:t>
          </a:r>
          <a:endParaRPr lang="en-IN" dirty="0"/>
        </a:p>
      </dgm:t>
    </dgm:pt>
    <dgm:pt modelId="{D605A808-B34D-4B4D-8192-7E8ADAB67EAE}" type="parTrans" cxnId="{40B5BE22-F64F-44D4-9BFA-BA7682F4B637}">
      <dgm:prSet/>
      <dgm:spPr/>
      <dgm:t>
        <a:bodyPr/>
        <a:lstStyle/>
        <a:p>
          <a:endParaRPr lang="en-IN"/>
        </a:p>
      </dgm:t>
    </dgm:pt>
    <dgm:pt modelId="{F216F3C3-AC41-454A-A896-684447D59387}" type="sibTrans" cxnId="{40B5BE22-F64F-44D4-9BFA-BA7682F4B637}">
      <dgm:prSet/>
      <dgm:spPr/>
      <dgm:t>
        <a:bodyPr/>
        <a:lstStyle/>
        <a:p>
          <a:endParaRPr lang="en-IN"/>
        </a:p>
      </dgm:t>
    </dgm:pt>
    <dgm:pt modelId="{D48D1E75-6A66-48AE-9428-1E248FDFAAAF}">
      <dgm:prSet phldrT="[Text]"/>
      <dgm:spPr/>
      <dgm:t>
        <a:bodyPr/>
        <a:lstStyle/>
        <a:p>
          <a:r>
            <a:rPr lang="en-US" dirty="0"/>
            <a:t>Behavior management</a:t>
          </a:r>
        </a:p>
        <a:p>
          <a:r>
            <a:rPr lang="en-US" dirty="0"/>
            <a:t>(Disruptive)</a:t>
          </a:r>
          <a:endParaRPr lang="en-IN" dirty="0"/>
        </a:p>
      </dgm:t>
    </dgm:pt>
    <dgm:pt modelId="{9A181CEA-5D5F-4CEB-B899-DD51D5975068}" type="parTrans" cxnId="{4D8B3B46-581F-43F2-ABD6-E03B2015DECC}">
      <dgm:prSet/>
      <dgm:spPr/>
      <dgm:t>
        <a:bodyPr/>
        <a:lstStyle/>
        <a:p>
          <a:endParaRPr lang="en-IN"/>
        </a:p>
      </dgm:t>
    </dgm:pt>
    <dgm:pt modelId="{046C5764-BDE0-46A1-BF53-D1DE6772E4A5}" type="sibTrans" cxnId="{4D8B3B46-581F-43F2-ABD6-E03B2015DECC}">
      <dgm:prSet/>
      <dgm:spPr/>
      <dgm:t>
        <a:bodyPr/>
        <a:lstStyle/>
        <a:p>
          <a:endParaRPr lang="en-IN"/>
        </a:p>
      </dgm:t>
    </dgm:pt>
    <dgm:pt modelId="{8676E2D0-237B-42CE-ACF5-8DE21A055FB6}">
      <dgm:prSet phldrT="[Text]"/>
      <dgm:spPr/>
      <dgm:t>
        <a:bodyPr/>
        <a:lstStyle/>
        <a:p>
          <a:r>
            <a:rPr lang="en-US" dirty="0"/>
            <a:t>Voice control</a:t>
          </a:r>
          <a:endParaRPr lang="en-IN" dirty="0"/>
        </a:p>
      </dgm:t>
    </dgm:pt>
    <dgm:pt modelId="{894F046F-EC78-46FC-A75E-EDA5FB8A96CC}" type="parTrans" cxnId="{E66F51A4-F18B-4D3D-B0D6-41312CFB06E9}">
      <dgm:prSet/>
      <dgm:spPr/>
      <dgm:t>
        <a:bodyPr/>
        <a:lstStyle/>
        <a:p>
          <a:endParaRPr lang="en-IN"/>
        </a:p>
      </dgm:t>
    </dgm:pt>
    <dgm:pt modelId="{6DEA2BA7-7651-4B7C-A6B6-F46BF5D31609}" type="sibTrans" cxnId="{E66F51A4-F18B-4D3D-B0D6-41312CFB06E9}">
      <dgm:prSet/>
      <dgm:spPr/>
      <dgm:t>
        <a:bodyPr/>
        <a:lstStyle/>
        <a:p>
          <a:endParaRPr lang="en-IN"/>
        </a:p>
      </dgm:t>
    </dgm:pt>
    <dgm:pt modelId="{CD14A4A7-DF16-454D-9983-8CC2F4B4FC7A}">
      <dgm:prSet phldrT="[Text]"/>
      <dgm:spPr/>
      <dgm:t>
        <a:bodyPr/>
        <a:lstStyle/>
        <a:p>
          <a:r>
            <a:rPr lang="en-US" dirty="0"/>
            <a:t>Aversive</a:t>
          </a:r>
          <a:endParaRPr lang="en-IN" dirty="0"/>
        </a:p>
      </dgm:t>
    </dgm:pt>
    <dgm:pt modelId="{73B9237B-E5C3-4C98-9680-2725E7448808}" type="parTrans" cxnId="{E99F6D15-1EFB-4238-BD49-467F3AE7D90A}">
      <dgm:prSet/>
      <dgm:spPr/>
      <dgm:t>
        <a:bodyPr/>
        <a:lstStyle/>
        <a:p>
          <a:endParaRPr lang="en-IN"/>
        </a:p>
      </dgm:t>
    </dgm:pt>
    <dgm:pt modelId="{E740908F-562B-41B5-99E9-54F76FEBA4A7}" type="sibTrans" cxnId="{E99F6D15-1EFB-4238-BD49-467F3AE7D90A}">
      <dgm:prSet/>
      <dgm:spPr/>
      <dgm:t>
        <a:bodyPr/>
        <a:lstStyle/>
        <a:p>
          <a:endParaRPr lang="en-IN"/>
        </a:p>
      </dgm:t>
    </dgm:pt>
    <dgm:pt modelId="{035539A8-B3E5-45F0-88F8-A80EA452B6CA}">
      <dgm:prSet phldrT="[Text]"/>
      <dgm:spPr/>
      <dgm:t>
        <a:bodyPr/>
        <a:lstStyle/>
        <a:p>
          <a:r>
            <a:rPr lang="en-US" dirty="0"/>
            <a:t>Contingency management</a:t>
          </a:r>
          <a:endParaRPr lang="en-IN" dirty="0"/>
        </a:p>
      </dgm:t>
    </dgm:pt>
    <dgm:pt modelId="{003A6D5F-7BBB-4F3C-ADE4-8E123ADF4DBF}" type="parTrans" cxnId="{2D18D09B-7592-412C-B139-CD1A6D572FE3}">
      <dgm:prSet/>
      <dgm:spPr/>
      <dgm:t>
        <a:bodyPr/>
        <a:lstStyle/>
        <a:p>
          <a:endParaRPr lang="en-IN"/>
        </a:p>
      </dgm:t>
    </dgm:pt>
    <dgm:pt modelId="{F4E5D81D-0B1E-4870-AD7F-459C84B66518}" type="sibTrans" cxnId="{2D18D09B-7592-412C-B139-CD1A6D572FE3}">
      <dgm:prSet/>
      <dgm:spPr/>
      <dgm:t>
        <a:bodyPr/>
        <a:lstStyle/>
        <a:p>
          <a:endParaRPr lang="en-IN"/>
        </a:p>
      </dgm:t>
    </dgm:pt>
    <dgm:pt modelId="{2110D236-5CFB-4A69-874D-169216ED5F95}">
      <dgm:prSet phldrT="[Text]"/>
      <dgm:spPr/>
      <dgm:t>
        <a:bodyPr/>
        <a:lstStyle/>
        <a:p>
          <a:r>
            <a:rPr lang="en-US" dirty="0"/>
            <a:t>HOME </a:t>
          </a:r>
          <a:endParaRPr lang="en-IN" dirty="0"/>
        </a:p>
      </dgm:t>
    </dgm:pt>
    <dgm:pt modelId="{B07A5582-93AB-40A7-8A1A-D82EC20082AB}" type="parTrans" cxnId="{DEC1D236-B3CD-481A-9024-036B3579F512}">
      <dgm:prSet/>
      <dgm:spPr/>
      <dgm:t>
        <a:bodyPr/>
        <a:lstStyle/>
        <a:p>
          <a:endParaRPr lang="en-IN"/>
        </a:p>
      </dgm:t>
    </dgm:pt>
    <dgm:pt modelId="{430A2BA6-DCD3-490E-A43B-0BE48CF2216B}" type="sibTrans" cxnId="{DEC1D236-B3CD-481A-9024-036B3579F512}">
      <dgm:prSet/>
      <dgm:spPr/>
      <dgm:t>
        <a:bodyPr/>
        <a:lstStyle/>
        <a:p>
          <a:endParaRPr lang="en-IN"/>
        </a:p>
      </dgm:t>
    </dgm:pt>
    <dgm:pt modelId="{77DD9ED0-9A56-4C0C-A3B6-80A7DF8248F9}">
      <dgm:prSet phldrT="[Text]"/>
      <dgm:spPr/>
      <dgm:t>
        <a:bodyPr/>
        <a:lstStyle/>
        <a:p>
          <a:r>
            <a:rPr lang="en-US" dirty="0"/>
            <a:t>Physical Restraints</a:t>
          </a:r>
          <a:endParaRPr lang="en-IN" dirty="0"/>
        </a:p>
      </dgm:t>
    </dgm:pt>
    <dgm:pt modelId="{0EFF800B-1908-49B5-9CB9-5B19D4520255}" type="parTrans" cxnId="{24D8F41A-2122-4CA3-878B-FC2E4A73BB66}">
      <dgm:prSet/>
      <dgm:spPr/>
      <dgm:t>
        <a:bodyPr/>
        <a:lstStyle/>
        <a:p>
          <a:endParaRPr lang="en-IN"/>
        </a:p>
      </dgm:t>
    </dgm:pt>
    <dgm:pt modelId="{4D243250-6159-41C9-B225-E2376F2F3EB9}" type="sibTrans" cxnId="{24D8F41A-2122-4CA3-878B-FC2E4A73BB66}">
      <dgm:prSet/>
      <dgm:spPr/>
      <dgm:t>
        <a:bodyPr/>
        <a:lstStyle/>
        <a:p>
          <a:endParaRPr lang="en-IN"/>
        </a:p>
      </dgm:t>
    </dgm:pt>
    <dgm:pt modelId="{4CB0F3D6-B2F2-41F7-9B8C-B2983480C392}" type="pres">
      <dgm:prSet presAssocID="{F1C7DAD4-5452-49CF-A00B-EC6742F447CB}" presName="diagram" presStyleCnt="0">
        <dgm:presLayoutVars>
          <dgm:chPref val="1"/>
          <dgm:dir/>
          <dgm:animOne val="branch"/>
          <dgm:animLvl val="lvl"/>
          <dgm:resizeHandles/>
        </dgm:presLayoutVars>
      </dgm:prSet>
      <dgm:spPr/>
      <dgm:t>
        <a:bodyPr/>
        <a:lstStyle/>
        <a:p>
          <a:endParaRPr lang="en-US"/>
        </a:p>
      </dgm:t>
    </dgm:pt>
    <dgm:pt modelId="{C5C82581-F550-48DB-8FFD-FD21D804630B}" type="pres">
      <dgm:prSet presAssocID="{196E0E96-8AD6-4F41-962B-6C2C2F63A416}" presName="root" presStyleCnt="0"/>
      <dgm:spPr/>
    </dgm:pt>
    <dgm:pt modelId="{3C4F30AA-6BA7-4360-8FCC-7A9008F880CF}" type="pres">
      <dgm:prSet presAssocID="{196E0E96-8AD6-4F41-962B-6C2C2F63A416}" presName="rootComposite" presStyleCnt="0"/>
      <dgm:spPr/>
    </dgm:pt>
    <dgm:pt modelId="{F02C8CB7-0441-440D-9379-1B0A0A434160}" type="pres">
      <dgm:prSet presAssocID="{196E0E96-8AD6-4F41-962B-6C2C2F63A416}" presName="rootText" presStyleLbl="node1" presStyleIdx="0" presStyleCnt="2" custScaleX="106200" custScaleY="135421" custLinFactNeighborY="8723"/>
      <dgm:spPr/>
      <dgm:t>
        <a:bodyPr/>
        <a:lstStyle/>
        <a:p>
          <a:endParaRPr lang="en-US"/>
        </a:p>
      </dgm:t>
    </dgm:pt>
    <dgm:pt modelId="{02F53CBA-5E19-4020-839D-DC57B409F269}" type="pres">
      <dgm:prSet presAssocID="{196E0E96-8AD6-4F41-962B-6C2C2F63A416}" presName="rootConnector" presStyleLbl="node1" presStyleIdx="0" presStyleCnt="2"/>
      <dgm:spPr/>
      <dgm:t>
        <a:bodyPr/>
        <a:lstStyle/>
        <a:p>
          <a:endParaRPr lang="en-US"/>
        </a:p>
      </dgm:t>
    </dgm:pt>
    <dgm:pt modelId="{B7311399-CC3C-4F35-8804-EC3098019A3B}" type="pres">
      <dgm:prSet presAssocID="{196E0E96-8AD6-4F41-962B-6C2C2F63A416}" presName="childShape" presStyleCnt="0"/>
      <dgm:spPr/>
    </dgm:pt>
    <dgm:pt modelId="{05754AC9-0248-4826-9400-5A9B81A6970D}" type="pres">
      <dgm:prSet presAssocID="{7619916A-DCEA-40DC-AC3E-2ADC7CA306F5}" presName="Name13" presStyleLbl="parChTrans1D2" presStyleIdx="0" presStyleCnt="7"/>
      <dgm:spPr/>
      <dgm:t>
        <a:bodyPr/>
        <a:lstStyle/>
        <a:p>
          <a:endParaRPr lang="en-US"/>
        </a:p>
      </dgm:t>
    </dgm:pt>
    <dgm:pt modelId="{0E07875B-37A8-46F9-A74A-5BDEC317D7D9}" type="pres">
      <dgm:prSet presAssocID="{C35BD2BB-C83B-4C2C-96FF-8C7910EA68F7}" presName="childText" presStyleLbl="bgAcc1" presStyleIdx="0" presStyleCnt="7">
        <dgm:presLayoutVars>
          <dgm:bulletEnabled val="1"/>
        </dgm:presLayoutVars>
      </dgm:prSet>
      <dgm:spPr/>
      <dgm:t>
        <a:bodyPr/>
        <a:lstStyle/>
        <a:p>
          <a:endParaRPr lang="en-US"/>
        </a:p>
      </dgm:t>
    </dgm:pt>
    <dgm:pt modelId="{15FFBAF5-E486-4B0C-B7CB-C126B0971FAA}" type="pres">
      <dgm:prSet presAssocID="{D605A808-B34D-4B4D-8192-7E8ADAB67EAE}" presName="Name13" presStyleLbl="parChTrans1D2" presStyleIdx="1" presStyleCnt="7"/>
      <dgm:spPr/>
      <dgm:t>
        <a:bodyPr/>
        <a:lstStyle/>
        <a:p>
          <a:endParaRPr lang="en-US"/>
        </a:p>
      </dgm:t>
    </dgm:pt>
    <dgm:pt modelId="{1792EFCE-8ECA-4505-A0C2-42EB319B341B}" type="pres">
      <dgm:prSet presAssocID="{51154919-D391-452D-AC52-8F76819BAA2A}" presName="childText" presStyleLbl="bgAcc1" presStyleIdx="1" presStyleCnt="7">
        <dgm:presLayoutVars>
          <dgm:bulletEnabled val="1"/>
        </dgm:presLayoutVars>
      </dgm:prSet>
      <dgm:spPr/>
      <dgm:t>
        <a:bodyPr/>
        <a:lstStyle/>
        <a:p>
          <a:endParaRPr lang="en-US"/>
        </a:p>
      </dgm:t>
    </dgm:pt>
    <dgm:pt modelId="{87C12399-239D-4FE3-AEC8-AA215A80D613}" type="pres">
      <dgm:prSet presAssocID="{003A6D5F-7BBB-4F3C-ADE4-8E123ADF4DBF}" presName="Name13" presStyleLbl="parChTrans1D2" presStyleIdx="2" presStyleCnt="7"/>
      <dgm:spPr/>
      <dgm:t>
        <a:bodyPr/>
        <a:lstStyle/>
        <a:p>
          <a:endParaRPr lang="en-US"/>
        </a:p>
      </dgm:t>
    </dgm:pt>
    <dgm:pt modelId="{6D0D7B69-4353-4853-8B81-5E54B87DD5FD}" type="pres">
      <dgm:prSet presAssocID="{035539A8-B3E5-45F0-88F8-A80EA452B6CA}" presName="childText" presStyleLbl="bgAcc1" presStyleIdx="2" presStyleCnt="7">
        <dgm:presLayoutVars>
          <dgm:bulletEnabled val="1"/>
        </dgm:presLayoutVars>
      </dgm:prSet>
      <dgm:spPr/>
      <dgm:t>
        <a:bodyPr/>
        <a:lstStyle/>
        <a:p>
          <a:endParaRPr lang="en-US"/>
        </a:p>
      </dgm:t>
    </dgm:pt>
    <dgm:pt modelId="{9CF03D17-011B-4751-8E86-14CC78616E69}" type="pres">
      <dgm:prSet presAssocID="{D48D1E75-6A66-48AE-9428-1E248FDFAAAF}" presName="root" presStyleCnt="0"/>
      <dgm:spPr/>
    </dgm:pt>
    <dgm:pt modelId="{F4D27361-7C72-4BD4-9C49-8520F524C50C}" type="pres">
      <dgm:prSet presAssocID="{D48D1E75-6A66-48AE-9428-1E248FDFAAAF}" presName="rootComposite" presStyleCnt="0"/>
      <dgm:spPr/>
    </dgm:pt>
    <dgm:pt modelId="{F4E1F4B6-B9D0-46DA-8887-AD2BAA0DCD3C}" type="pres">
      <dgm:prSet presAssocID="{D48D1E75-6A66-48AE-9428-1E248FDFAAAF}" presName="rootText" presStyleLbl="node1" presStyleIdx="1" presStyleCnt="2" custScaleX="118743" custScaleY="146172"/>
      <dgm:spPr/>
      <dgm:t>
        <a:bodyPr/>
        <a:lstStyle/>
        <a:p>
          <a:endParaRPr lang="en-US"/>
        </a:p>
      </dgm:t>
    </dgm:pt>
    <dgm:pt modelId="{EE1DB482-E695-4FD1-B3A8-16E50C587671}" type="pres">
      <dgm:prSet presAssocID="{D48D1E75-6A66-48AE-9428-1E248FDFAAAF}" presName="rootConnector" presStyleLbl="node1" presStyleIdx="1" presStyleCnt="2"/>
      <dgm:spPr/>
      <dgm:t>
        <a:bodyPr/>
        <a:lstStyle/>
        <a:p>
          <a:endParaRPr lang="en-US"/>
        </a:p>
      </dgm:t>
    </dgm:pt>
    <dgm:pt modelId="{748954A2-F086-4781-9677-8C2D199E23CC}" type="pres">
      <dgm:prSet presAssocID="{D48D1E75-6A66-48AE-9428-1E248FDFAAAF}" presName="childShape" presStyleCnt="0"/>
      <dgm:spPr/>
    </dgm:pt>
    <dgm:pt modelId="{27D9422C-5C9F-44D3-9F4D-506F837DB498}" type="pres">
      <dgm:prSet presAssocID="{894F046F-EC78-46FC-A75E-EDA5FB8A96CC}" presName="Name13" presStyleLbl="parChTrans1D2" presStyleIdx="3" presStyleCnt="7"/>
      <dgm:spPr/>
      <dgm:t>
        <a:bodyPr/>
        <a:lstStyle/>
        <a:p>
          <a:endParaRPr lang="en-US"/>
        </a:p>
      </dgm:t>
    </dgm:pt>
    <dgm:pt modelId="{F1AF3157-02FC-4AD9-941C-D6AB05EA2313}" type="pres">
      <dgm:prSet presAssocID="{8676E2D0-237B-42CE-ACF5-8DE21A055FB6}" presName="childText" presStyleLbl="bgAcc1" presStyleIdx="3" presStyleCnt="7">
        <dgm:presLayoutVars>
          <dgm:bulletEnabled val="1"/>
        </dgm:presLayoutVars>
      </dgm:prSet>
      <dgm:spPr/>
      <dgm:t>
        <a:bodyPr/>
        <a:lstStyle/>
        <a:p>
          <a:endParaRPr lang="en-US"/>
        </a:p>
      </dgm:t>
    </dgm:pt>
    <dgm:pt modelId="{434F344A-A28E-443D-A893-71CE7D7DA08B}" type="pres">
      <dgm:prSet presAssocID="{73B9237B-E5C3-4C98-9680-2725E7448808}" presName="Name13" presStyleLbl="parChTrans1D2" presStyleIdx="4" presStyleCnt="7"/>
      <dgm:spPr/>
      <dgm:t>
        <a:bodyPr/>
        <a:lstStyle/>
        <a:p>
          <a:endParaRPr lang="en-US"/>
        </a:p>
      </dgm:t>
    </dgm:pt>
    <dgm:pt modelId="{6ED70CB6-1F2F-456D-A86C-52E993DF69BF}" type="pres">
      <dgm:prSet presAssocID="{CD14A4A7-DF16-454D-9983-8CC2F4B4FC7A}" presName="childText" presStyleLbl="bgAcc1" presStyleIdx="4" presStyleCnt="7">
        <dgm:presLayoutVars>
          <dgm:bulletEnabled val="1"/>
        </dgm:presLayoutVars>
      </dgm:prSet>
      <dgm:spPr/>
      <dgm:t>
        <a:bodyPr/>
        <a:lstStyle/>
        <a:p>
          <a:endParaRPr lang="en-US"/>
        </a:p>
      </dgm:t>
    </dgm:pt>
    <dgm:pt modelId="{E7787D5E-A995-4E61-B0ED-65F7550AC114}" type="pres">
      <dgm:prSet presAssocID="{B07A5582-93AB-40A7-8A1A-D82EC20082AB}" presName="Name13" presStyleLbl="parChTrans1D2" presStyleIdx="5" presStyleCnt="7"/>
      <dgm:spPr/>
      <dgm:t>
        <a:bodyPr/>
        <a:lstStyle/>
        <a:p>
          <a:endParaRPr lang="en-US"/>
        </a:p>
      </dgm:t>
    </dgm:pt>
    <dgm:pt modelId="{AD6C8E6B-799D-437E-95B6-033BF08B0D20}" type="pres">
      <dgm:prSet presAssocID="{2110D236-5CFB-4A69-874D-169216ED5F95}" presName="childText" presStyleLbl="bgAcc1" presStyleIdx="5" presStyleCnt="7">
        <dgm:presLayoutVars>
          <dgm:bulletEnabled val="1"/>
        </dgm:presLayoutVars>
      </dgm:prSet>
      <dgm:spPr/>
      <dgm:t>
        <a:bodyPr/>
        <a:lstStyle/>
        <a:p>
          <a:endParaRPr lang="en-US"/>
        </a:p>
      </dgm:t>
    </dgm:pt>
    <dgm:pt modelId="{9474F135-8FF0-41ED-AF48-5FE39973126E}" type="pres">
      <dgm:prSet presAssocID="{0EFF800B-1908-49B5-9CB9-5B19D4520255}" presName="Name13" presStyleLbl="parChTrans1D2" presStyleIdx="6" presStyleCnt="7"/>
      <dgm:spPr/>
      <dgm:t>
        <a:bodyPr/>
        <a:lstStyle/>
        <a:p>
          <a:endParaRPr lang="en-US"/>
        </a:p>
      </dgm:t>
    </dgm:pt>
    <dgm:pt modelId="{E2E04CD8-BDA0-4991-9DC6-6C997A5A3557}" type="pres">
      <dgm:prSet presAssocID="{77DD9ED0-9A56-4C0C-A3B6-80A7DF8248F9}" presName="childText" presStyleLbl="bgAcc1" presStyleIdx="6" presStyleCnt="7">
        <dgm:presLayoutVars>
          <dgm:bulletEnabled val="1"/>
        </dgm:presLayoutVars>
      </dgm:prSet>
      <dgm:spPr/>
      <dgm:t>
        <a:bodyPr/>
        <a:lstStyle/>
        <a:p>
          <a:endParaRPr lang="en-US"/>
        </a:p>
      </dgm:t>
    </dgm:pt>
  </dgm:ptLst>
  <dgm:cxnLst>
    <dgm:cxn modelId="{40B5BE22-F64F-44D4-9BFA-BA7682F4B637}" srcId="{196E0E96-8AD6-4F41-962B-6C2C2F63A416}" destId="{51154919-D391-452D-AC52-8F76819BAA2A}" srcOrd="1" destOrd="0" parTransId="{D605A808-B34D-4B4D-8192-7E8ADAB67EAE}" sibTransId="{F216F3C3-AC41-454A-A896-684447D59387}"/>
    <dgm:cxn modelId="{D4CE2FA4-9239-4187-9ED8-FC1EA449ED25}" type="presOf" srcId="{003A6D5F-7BBB-4F3C-ADE4-8E123ADF4DBF}" destId="{87C12399-239D-4FE3-AEC8-AA215A80D613}" srcOrd="0" destOrd="0" presId="urn:microsoft.com/office/officeart/2005/8/layout/hierarchy3"/>
    <dgm:cxn modelId="{06AB699B-3C24-469E-8A4D-91D18C7E3ADF}" type="presOf" srcId="{D48D1E75-6A66-48AE-9428-1E248FDFAAAF}" destId="{EE1DB482-E695-4FD1-B3A8-16E50C587671}" srcOrd="1" destOrd="0" presId="urn:microsoft.com/office/officeart/2005/8/layout/hierarchy3"/>
    <dgm:cxn modelId="{631643D4-CA7E-40C7-9639-A8B474D917A0}" srcId="{196E0E96-8AD6-4F41-962B-6C2C2F63A416}" destId="{C35BD2BB-C83B-4C2C-96FF-8C7910EA68F7}" srcOrd="0" destOrd="0" parTransId="{7619916A-DCEA-40DC-AC3E-2ADC7CA306F5}" sibTransId="{64E9FC1B-8D71-44A8-8ADC-AF162D29EB41}"/>
    <dgm:cxn modelId="{E66F51A4-F18B-4D3D-B0D6-41312CFB06E9}" srcId="{D48D1E75-6A66-48AE-9428-1E248FDFAAAF}" destId="{8676E2D0-237B-42CE-ACF5-8DE21A055FB6}" srcOrd="0" destOrd="0" parTransId="{894F046F-EC78-46FC-A75E-EDA5FB8A96CC}" sibTransId="{6DEA2BA7-7651-4B7C-A6B6-F46BF5D31609}"/>
    <dgm:cxn modelId="{4D8B3B46-581F-43F2-ABD6-E03B2015DECC}" srcId="{F1C7DAD4-5452-49CF-A00B-EC6742F447CB}" destId="{D48D1E75-6A66-48AE-9428-1E248FDFAAAF}" srcOrd="1" destOrd="0" parTransId="{9A181CEA-5D5F-4CEB-B899-DD51D5975068}" sibTransId="{046C5764-BDE0-46A1-BF53-D1DE6772E4A5}"/>
    <dgm:cxn modelId="{E98B42C1-6746-4372-B489-138A7808D389}" srcId="{F1C7DAD4-5452-49CF-A00B-EC6742F447CB}" destId="{196E0E96-8AD6-4F41-962B-6C2C2F63A416}" srcOrd="0" destOrd="0" parTransId="{9ABFD6E5-25B0-4664-A241-EEBFDF2716FB}" sibTransId="{87A2427D-4903-4BF3-8980-E008856F2337}"/>
    <dgm:cxn modelId="{15701E12-A80B-4F3D-BAEC-AB1CDDAF3EE5}" type="presOf" srcId="{894F046F-EC78-46FC-A75E-EDA5FB8A96CC}" destId="{27D9422C-5C9F-44D3-9F4D-506F837DB498}" srcOrd="0" destOrd="0" presId="urn:microsoft.com/office/officeart/2005/8/layout/hierarchy3"/>
    <dgm:cxn modelId="{DEC1D236-B3CD-481A-9024-036B3579F512}" srcId="{D48D1E75-6A66-48AE-9428-1E248FDFAAAF}" destId="{2110D236-5CFB-4A69-874D-169216ED5F95}" srcOrd="2" destOrd="0" parTransId="{B07A5582-93AB-40A7-8A1A-D82EC20082AB}" sibTransId="{430A2BA6-DCD3-490E-A43B-0BE48CF2216B}"/>
    <dgm:cxn modelId="{D7490757-9C88-45B1-BF66-7FA849EDBB83}" type="presOf" srcId="{73B9237B-E5C3-4C98-9680-2725E7448808}" destId="{434F344A-A28E-443D-A893-71CE7D7DA08B}" srcOrd="0" destOrd="0" presId="urn:microsoft.com/office/officeart/2005/8/layout/hierarchy3"/>
    <dgm:cxn modelId="{367D6E98-027E-4A12-9EF6-280AAB3DD09E}" type="presOf" srcId="{196E0E96-8AD6-4F41-962B-6C2C2F63A416}" destId="{F02C8CB7-0441-440D-9379-1B0A0A434160}" srcOrd="0" destOrd="0" presId="urn:microsoft.com/office/officeart/2005/8/layout/hierarchy3"/>
    <dgm:cxn modelId="{FFE9D2BF-1E2A-442F-8126-E9F176FF2994}" type="presOf" srcId="{B07A5582-93AB-40A7-8A1A-D82EC20082AB}" destId="{E7787D5E-A995-4E61-B0ED-65F7550AC114}" srcOrd="0" destOrd="0" presId="urn:microsoft.com/office/officeart/2005/8/layout/hierarchy3"/>
    <dgm:cxn modelId="{8970AF57-A490-478A-8040-916C7A2F97BA}" type="presOf" srcId="{C35BD2BB-C83B-4C2C-96FF-8C7910EA68F7}" destId="{0E07875B-37A8-46F9-A74A-5BDEC317D7D9}" srcOrd="0" destOrd="0" presId="urn:microsoft.com/office/officeart/2005/8/layout/hierarchy3"/>
    <dgm:cxn modelId="{E99F6D15-1EFB-4238-BD49-467F3AE7D90A}" srcId="{D48D1E75-6A66-48AE-9428-1E248FDFAAAF}" destId="{CD14A4A7-DF16-454D-9983-8CC2F4B4FC7A}" srcOrd="1" destOrd="0" parTransId="{73B9237B-E5C3-4C98-9680-2725E7448808}" sibTransId="{E740908F-562B-41B5-99E9-54F76FEBA4A7}"/>
    <dgm:cxn modelId="{2D18D09B-7592-412C-B139-CD1A6D572FE3}" srcId="{196E0E96-8AD6-4F41-962B-6C2C2F63A416}" destId="{035539A8-B3E5-45F0-88F8-A80EA452B6CA}" srcOrd="2" destOrd="0" parTransId="{003A6D5F-7BBB-4F3C-ADE4-8E123ADF4DBF}" sibTransId="{F4E5D81D-0B1E-4870-AD7F-459C84B66518}"/>
    <dgm:cxn modelId="{CFFEA0CD-9AD3-4FD5-9EEF-971499B40CEB}" type="presOf" srcId="{D605A808-B34D-4B4D-8192-7E8ADAB67EAE}" destId="{15FFBAF5-E486-4B0C-B7CB-C126B0971FAA}" srcOrd="0" destOrd="0" presId="urn:microsoft.com/office/officeart/2005/8/layout/hierarchy3"/>
    <dgm:cxn modelId="{D6D6949D-7736-4E18-967C-87C6AB08C7F6}" type="presOf" srcId="{D48D1E75-6A66-48AE-9428-1E248FDFAAAF}" destId="{F4E1F4B6-B9D0-46DA-8887-AD2BAA0DCD3C}" srcOrd="0" destOrd="0" presId="urn:microsoft.com/office/officeart/2005/8/layout/hierarchy3"/>
    <dgm:cxn modelId="{9B46A793-AF88-4E36-B4D0-70FC29F560EE}" type="presOf" srcId="{196E0E96-8AD6-4F41-962B-6C2C2F63A416}" destId="{02F53CBA-5E19-4020-839D-DC57B409F269}" srcOrd="1" destOrd="0" presId="urn:microsoft.com/office/officeart/2005/8/layout/hierarchy3"/>
    <dgm:cxn modelId="{1C427621-26AA-412E-98EB-EF8BD06567FF}" type="presOf" srcId="{51154919-D391-452D-AC52-8F76819BAA2A}" destId="{1792EFCE-8ECA-4505-A0C2-42EB319B341B}" srcOrd="0" destOrd="0" presId="urn:microsoft.com/office/officeart/2005/8/layout/hierarchy3"/>
    <dgm:cxn modelId="{A9264C00-9FC8-46AF-8BC2-9057EA159590}" type="presOf" srcId="{7619916A-DCEA-40DC-AC3E-2ADC7CA306F5}" destId="{05754AC9-0248-4826-9400-5A9B81A6970D}" srcOrd="0" destOrd="0" presId="urn:microsoft.com/office/officeart/2005/8/layout/hierarchy3"/>
    <dgm:cxn modelId="{3EFA378E-6680-4378-94B9-7C6BFE57EF7C}" type="presOf" srcId="{0EFF800B-1908-49B5-9CB9-5B19D4520255}" destId="{9474F135-8FF0-41ED-AF48-5FE39973126E}" srcOrd="0" destOrd="0" presId="urn:microsoft.com/office/officeart/2005/8/layout/hierarchy3"/>
    <dgm:cxn modelId="{374C26EE-A710-4035-AB80-268155D8D41B}" type="presOf" srcId="{CD14A4A7-DF16-454D-9983-8CC2F4B4FC7A}" destId="{6ED70CB6-1F2F-456D-A86C-52E993DF69BF}" srcOrd="0" destOrd="0" presId="urn:microsoft.com/office/officeart/2005/8/layout/hierarchy3"/>
    <dgm:cxn modelId="{A04E93C0-A99A-4416-B6A4-79EC206903DB}" type="presOf" srcId="{035539A8-B3E5-45F0-88F8-A80EA452B6CA}" destId="{6D0D7B69-4353-4853-8B81-5E54B87DD5FD}" srcOrd="0" destOrd="0" presId="urn:microsoft.com/office/officeart/2005/8/layout/hierarchy3"/>
    <dgm:cxn modelId="{58F284BC-714E-478B-BB15-B75A1A61193B}" type="presOf" srcId="{2110D236-5CFB-4A69-874D-169216ED5F95}" destId="{AD6C8E6B-799D-437E-95B6-033BF08B0D20}" srcOrd="0" destOrd="0" presId="urn:microsoft.com/office/officeart/2005/8/layout/hierarchy3"/>
    <dgm:cxn modelId="{74E33F2B-0E7A-4916-8200-768E8BB18EA1}" type="presOf" srcId="{8676E2D0-237B-42CE-ACF5-8DE21A055FB6}" destId="{F1AF3157-02FC-4AD9-941C-D6AB05EA2313}" srcOrd="0" destOrd="0" presId="urn:microsoft.com/office/officeart/2005/8/layout/hierarchy3"/>
    <dgm:cxn modelId="{24D8F41A-2122-4CA3-878B-FC2E4A73BB66}" srcId="{D48D1E75-6A66-48AE-9428-1E248FDFAAAF}" destId="{77DD9ED0-9A56-4C0C-A3B6-80A7DF8248F9}" srcOrd="3" destOrd="0" parTransId="{0EFF800B-1908-49B5-9CB9-5B19D4520255}" sibTransId="{4D243250-6159-41C9-B225-E2376F2F3EB9}"/>
    <dgm:cxn modelId="{7CBD0003-7516-4D8D-9E7C-7572BC196203}" type="presOf" srcId="{77DD9ED0-9A56-4C0C-A3B6-80A7DF8248F9}" destId="{E2E04CD8-BDA0-4991-9DC6-6C997A5A3557}" srcOrd="0" destOrd="0" presId="urn:microsoft.com/office/officeart/2005/8/layout/hierarchy3"/>
    <dgm:cxn modelId="{CFA86C99-5F95-4D28-877E-F2177EC38589}" type="presOf" srcId="{F1C7DAD4-5452-49CF-A00B-EC6742F447CB}" destId="{4CB0F3D6-B2F2-41F7-9B8C-B2983480C392}" srcOrd="0" destOrd="0" presId="urn:microsoft.com/office/officeart/2005/8/layout/hierarchy3"/>
    <dgm:cxn modelId="{7EE8CFE0-F8C4-4DDC-97D7-5B2B37B36C90}" type="presParOf" srcId="{4CB0F3D6-B2F2-41F7-9B8C-B2983480C392}" destId="{C5C82581-F550-48DB-8FFD-FD21D804630B}" srcOrd="0" destOrd="0" presId="urn:microsoft.com/office/officeart/2005/8/layout/hierarchy3"/>
    <dgm:cxn modelId="{0759FB8C-B94E-4418-9165-D421D5657441}" type="presParOf" srcId="{C5C82581-F550-48DB-8FFD-FD21D804630B}" destId="{3C4F30AA-6BA7-4360-8FCC-7A9008F880CF}" srcOrd="0" destOrd="0" presId="urn:microsoft.com/office/officeart/2005/8/layout/hierarchy3"/>
    <dgm:cxn modelId="{E38C454B-6FB4-433B-A809-A0692330049D}" type="presParOf" srcId="{3C4F30AA-6BA7-4360-8FCC-7A9008F880CF}" destId="{F02C8CB7-0441-440D-9379-1B0A0A434160}" srcOrd="0" destOrd="0" presId="urn:microsoft.com/office/officeart/2005/8/layout/hierarchy3"/>
    <dgm:cxn modelId="{E74258E7-E6FB-4A63-8E63-E45DE2A45847}" type="presParOf" srcId="{3C4F30AA-6BA7-4360-8FCC-7A9008F880CF}" destId="{02F53CBA-5E19-4020-839D-DC57B409F269}" srcOrd="1" destOrd="0" presId="urn:microsoft.com/office/officeart/2005/8/layout/hierarchy3"/>
    <dgm:cxn modelId="{FED17EC4-83C8-46DE-9E82-07105342A846}" type="presParOf" srcId="{C5C82581-F550-48DB-8FFD-FD21D804630B}" destId="{B7311399-CC3C-4F35-8804-EC3098019A3B}" srcOrd="1" destOrd="0" presId="urn:microsoft.com/office/officeart/2005/8/layout/hierarchy3"/>
    <dgm:cxn modelId="{A72DC27F-B0D9-4B3C-B910-EC5C0D71A9BC}" type="presParOf" srcId="{B7311399-CC3C-4F35-8804-EC3098019A3B}" destId="{05754AC9-0248-4826-9400-5A9B81A6970D}" srcOrd="0" destOrd="0" presId="urn:microsoft.com/office/officeart/2005/8/layout/hierarchy3"/>
    <dgm:cxn modelId="{B88042BE-6115-4127-8B87-A96B23E52B4E}" type="presParOf" srcId="{B7311399-CC3C-4F35-8804-EC3098019A3B}" destId="{0E07875B-37A8-46F9-A74A-5BDEC317D7D9}" srcOrd="1" destOrd="0" presId="urn:microsoft.com/office/officeart/2005/8/layout/hierarchy3"/>
    <dgm:cxn modelId="{BE5BFDB7-78FC-4392-9CB9-4887516716DF}" type="presParOf" srcId="{B7311399-CC3C-4F35-8804-EC3098019A3B}" destId="{15FFBAF5-E486-4B0C-B7CB-C126B0971FAA}" srcOrd="2" destOrd="0" presId="urn:microsoft.com/office/officeart/2005/8/layout/hierarchy3"/>
    <dgm:cxn modelId="{F97D9B31-4CA1-45FD-9C1B-82153024EB7D}" type="presParOf" srcId="{B7311399-CC3C-4F35-8804-EC3098019A3B}" destId="{1792EFCE-8ECA-4505-A0C2-42EB319B341B}" srcOrd="3" destOrd="0" presId="urn:microsoft.com/office/officeart/2005/8/layout/hierarchy3"/>
    <dgm:cxn modelId="{AD213D7D-5197-4636-998D-9F0C3937C78D}" type="presParOf" srcId="{B7311399-CC3C-4F35-8804-EC3098019A3B}" destId="{87C12399-239D-4FE3-AEC8-AA215A80D613}" srcOrd="4" destOrd="0" presId="urn:microsoft.com/office/officeart/2005/8/layout/hierarchy3"/>
    <dgm:cxn modelId="{D5E3ACB4-7902-4ED0-B374-BB229D29013D}" type="presParOf" srcId="{B7311399-CC3C-4F35-8804-EC3098019A3B}" destId="{6D0D7B69-4353-4853-8B81-5E54B87DD5FD}" srcOrd="5" destOrd="0" presId="urn:microsoft.com/office/officeart/2005/8/layout/hierarchy3"/>
    <dgm:cxn modelId="{02D88794-2040-47EB-A416-415B38218748}" type="presParOf" srcId="{4CB0F3D6-B2F2-41F7-9B8C-B2983480C392}" destId="{9CF03D17-011B-4751-8E86-14CC78616E69}" srcOrd="1" destOrd="0" presId="urn:microsoft.com/office/officeart/2005/8/layout/hierarchy3"/>
    <dgm:cxn modelId="{5146E08A-BC22-4C0A-9936-320D027A25E8}" type="presParOf" srcId="{9CF03D17-011B-4751-8E86-14CC78616E69}" destId="{F4D27361-7C72-4BD4-9C49-8520F524C50C}" srcOrd="0" destOrd="0" presId="urn:microsoft.com/office/officeart/2005/8/layout/hierarchy3"/>
    <dgm:cxn modelId="{60DFB07E-7941-47B4-8156-356244364E67}" type="presParOf" srcId="{F4D27361-7C72-4BD4-9C49-8520F524C50C}" destId="{F4E1F4B6-B9D0-46DA-8887-AD2BAA0DCD3C}" srcOrd="0" destOrd="0" presId="urn:microsoft.com/office/officeart/2005/8/layout/hierarchy3"/>
    <dgm:cxn modelId="{EE9C1E9C-761D-439A-8FCC-484BE058749E}" type="presParOf" srcId="{F4D27361-7C72-4BD4-9C49-8520F524C50C}" destId="{EE1DB482-E695-4FD1-B3A8-16E50C587671}" srcOrd="1" destOrd="0" presId="urn:microsoft.com/office/officeart/2005/8/layout/hierarchy3"/>
    <dgm:cxn modelId="{314BF799-1653-4742-B376-3A1489DEC632}" type="presParOf" srcId="{9CF03D17-011B-4751-8E86-14CC78616E69}" destId="{748954A2-F086-4781-9677-8C2D199E23CC}" srcOrd="1" destOrd="0" presId="urn:microsoft.com/office/officeart/2005/8/layout/hierarchy3"/>
    <dgm:cxn modelId="{7DD2DD22-E741-47D1-B9BA-D5DFB00E6E68}" type="presParOf" srcId="{748954A2-F086-4781-9677-8C2D199E23CC}" destId="{27D9422C-5C9F-44D3-9F4D-506F837DB498}" srcOrd="0" destOrd="0" presId="urn:microsoft.com/office/officeart/2005/8/layout/hierarchy3"/>
    <dgm:cxn modelId="{BF577524-E28B-4DE0-970A-D360B8696036}" type="presParOf" srcId="{748954A2-F086-4781-9677-8C2D199E23CC}" destId="{F1AF3157-02FC-4AD9-941C-D6AB05EA2313}" srcOrd="1" destOrd="0" presId="urn:microsoft.com/office/officeart/2005/8/layout/hierarchy3"/>
    <dgm:cxn modelId="{39DB4C19-6162-4E70-895F-C115284C94DA}" type="presParOf" srcId="{748954A2-F086-4781-9677-8C2D199E23CC}" destId="{434F344A-A28E-443D-A893-71CE7D7DA08B}" srcOrd="2" destOrd="0" presId="urn:microsoft.com/office/officeart/2005/8/layout/hierarchy3"/>
    <dgm:cxn modelId="{00887198-BCE5-4E3B-9760-40D466CF93CE}" type="presParOf" srcId="{748954A2-F086-4781-9677-8C2D199E23CC}" destId="{6ED70CB6-1F2F-456D-A86C-52E993DF69BF}" srcOrd="3" destOrd="0" presId="urn:microsoft.com/office/officeart/2005/8/layout/hierarchy3"/>
    <dgm:cxn modelId="{DB54EA94-8252-4AA3-95D6-74B2E0093C86}" type="presParOf" srcId="{748954A2-F086-4781-9677-8C2D199E23CC}" destId="{E7787D5E-A995-4E61-B0ED-65F7550AC114}" srcOrd="4" destOrd="0" presId="urn:microsoft.com/office/officeart/2005/8/layout/hierarchy3"/>
    <dgm:cxn modelId="{0B65CACC-F7D1-4DD2-BD6B-185AE2CC9814}" type="presParOf" srcId="{748954A2-F086-4781-9677-8C2D199E23CC}" destId="{AD6C8E6B-799D-437E-95B6-033BF08B0D20}" srcOrd="5" destOrd="0" presId="urn:microsoft.com/office/officeart/2005/8/layout/hierarchy3"/>
    <dgm:cxn modelId="{6760013B-6FE8-4E11-9510-F94C6D2C5F6C}" type="presParOf" srcId="{748954A2-F086-4781-9677-8C2D199E23CC}" destId="{9474F135-8FF0-41ED-AF48-5FE39973126E}" srcOrd="6" destOrd="0" presId="urn:microsoft.com/office/officeart/2005/8/layout/hierarchy3"/>
    <dgm:cxn modelId="{56B47450-D86D-44D4-BC5A-762373F766FD}" type="presParOf" srcId="{748954A2-F086-4781-9677-8C2D199E23CC}" destId="{E2E04CD8-BDA0-4991-9DC6-6C997A5A3557}"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5EF8C-29CB-43AE-A34C-CBC93E451B71}" type="doc">
      <dgm:prSet loTypeId="urn:microsoft.com/office/officeart/2005/8/layout/hierarchy3" loCatId="hierarchy" qsTypeId="urn:microsoft.com/office/officeart/2005/8/quickstyle/3d1" qsCatId="3D" csTypeId="urn:microsoft.com/office/officeart/2005/8/colors/colorful5" csCatId="colorful" phldr="1"/>
      <dgm:spPr/>
      <dgm:t>
        <a:bodyPr/>
        <a:lstStyle/>
        <a:p>
          <a:endParaRPr lang="en-IN"/>
        </a:p>
      </dgm:t>
    </dgm:pt>
    <dgm:pt modelId="{66931690-850F-40D0-8EA7-E7B70D876D53}">
      <dgm:prSet phldrT="[Text]" custT="1"/>
      <dgm:spPr/>
      <dgm:t>
        <a:bodyPr/>
        <a:lstStyle/>
        <a:p>
          <a:r>
            <a:rPr lang="en-US" sz="2800" dirty="0"/>
            <a:t>Others</a:t>
          </a:r>
          <a:endParaRPr lang="en-IN" sz="2800" dirty="0"/>
        </a:p>
      </dgm:t>
    </dgm:pt>
    <dgm:pt modelId="{C1B7785D-E2F5-49A2-8463-167D3F8B731C}" type="parTrans" cxnId="{2A253905-1FC9-4456-B69F-96E3017B038F}">
      <dgm:prSet/>
      <dgm:spPr/>
      <dgm:t>
        <a:bodyPr/>
        <a:lstStyle/>
        <a:p>
          <a:endParaRPr lang="en-IN"/>
        </a:p>
      </dgm:t>
    </dgm:pt>
    <dgm:pt modelId="{70B8EA06-16B0-474A-8EBC-75519C0C8EA3}" type="sibTrans" cxnId="{2A253905-1FC9-4456-B69F-96E3017B038F}">
      <dgm:prSet/>
      <dgm:spPr/>
      <dgm:t>
        <a:bodyPr/>
        <a:lstStyle/>
        <a:p>
          <a:endParaRPr lang="en-IN"/>
        </a:p>
      </dgm:t>
    </dgm:pt>
    <dgm:pt modelId="{560A870F-8146-4EEB-80FA-2EE3FB3EB3C4}">
      <dgm:prSet phldrT="[Text]" custT="1"/>
      <dgm:spPr/>
      <dgm:t>
        <a:bodyPr/>
        <a:lstStyle/>
        <a:p>
          <a:r>
            <a:rPr lang="en-US" sz="1600" dirty="0"/>
            <a:t>Distraction</a:t>
          </a:r>
          <a:endParaRPr lang="en-IN" sz="1600" dirty="0"/>
        </a:p>
      </dgm:t>
    </dgm:pt>
    <dgm:pt modelId="{013EEE97-6A3B-4BB4-B1F7-98341533A560}" type="parTrans" cxnId="{8CCC3EA0-E408-4BE8-8F5F-03CCC958C6E7}">
      <dgm:prSet/>
      <dgm:spPr/>
      <dgm:t>
        <a:bodyPr/>
        <a:lstStyle/>
        <a:p>
          <a:endParaRPr lang="en-IN"/>
        </a:p>
      </dgm:t>
    </dgm:pt>
    <dgm:pt modelId="{9C8F3AF1-4625-496A-A060-0CA6DDC197F0}" type="sibTrans" cxnId="{8CCC3EA0-E408-4BE8-8F5F-03CCC958C6E7}">
      <dgm:prSet/>
      <dgm:spPr/>
      <dgm:t>
        <a:bodyPr/>
        <a:lstStyle/>
        <a:p>
          <a:endParaRPr lang="en-IN"/>
        </a:p>
      </dgm:t>
    </dgm:pt>
    <dgm:pt modelId="{1830DD07-3901-4BCD-86DB-CE3FEADD6717}">
      <dgm:prSet phldrT="[Text]" custT="1"/>
      <dgm:spPr/>
      <dgm:t>
        <a:bodyPr/>
        <a:lstStyle/>
        <a:p>
          <a:r>
            <a:rPr lang="en-US" sz="1600" dirty="0"/>
            <a:t>Audio Analgesia</a:t>
          </a:r>
          <a:endParaRPr lang="en-IN" sz="1600" dirty="0"/>
        </a:p>
      </dgm:t>
    </dgm:pt>
    <dgm:pt modelId="{C4ED8119-B382-45FD-84D6-491B7379FE68}" type="parTrans" cxnId="{FDDDC83D-EE72-4873-9FF7-11B77D146C27}">
      <dgm:prSet/>
      <dgm:spPr/>
      <dgm:t>
        <a:bodyPr/>
        <a:lstStyle/>
        <a:p>
          <a:endParaRPr lang="en-IN"/>
        </a:p>
      </dgm:t>
    </dgm:pt>
    <dgm:pt modelId="{13D6AA0D-8E21-4207-B61B-21EA713CFF3F}" type="sibTrans" cxnId="{FDDDC83D-EE72-4873-9FF7-11B77D146C27}">
      <dgm:prSet/>
      <dgm:spPr/>
      <dgm:t>
        <a:bodyPr/>
        <a:lstStyle/>
        <a:p>
          <a:endParaRPr lang="en-IN"/>
        </a:p>
      </dgm:t>
    </dgm:pt>
    <dgm:pt modelId="{6860E806-0C50-491C-8D37-A3CC81A6DAC8}">
      <dgm:prSet phldrT="[Text]" custT="1"/>
      <dgm:spPr/>
      <dgm:t>
        <a:bodyPr/>
        <a:lstStyle/>
        <a:p>
          <a:r>
            <a:rPr lang="en-US" sz="1600" dirty="0"/>
            <a:t>Hypnosis</a:t>
          </a:r>
          <a:endParaRPr lang="en-IN" sz="1600" dirty="0"/>
        </a:p>
      </dgm:t>
    </dgm:pt>
    <dgm:pt modelId="{78222201-EDE1-44F6-BB5B-C96F5D57EB19}" type="parTrans" cxnId="{57091BEA-E629-4AC6-9AD4-17AE7242EE11}">
      <dgm:prSet/>
      <dgm:spPr/>
      <dgm:t>
        <a:bodyPr/>
        <a:lstStyle/>
        <a:p>
          <a:endParaRPr lang="en-IN"/>
        </a:p>
      </dgm:t>
    </dgm:pt>
    <dgm:pt modelId="{F82FDDFB-32A6-49D9-A1D6-32BA899FF481}" type="sibTrans" cxnId="{57091BEA-E629-4AC6-9AD4-17AE7242EE11}">
      <dgm:prSet/>
      <dgm:spPr/>
      <dgm:t>
        <a:bodyPr/>
        <a:lstStyle/>
        <a:p>
          <a:endParaRPr lang="en-IN"/>
        </a:p>
      </dgm:t>
    </dgm:pt>
    <dgm:pt modelId="{E2A25426-77CF-4046-89D2-E866D1461E1C}">
      <dgm:prSet phldrT="[Text]" custT="1"/>
      <dgm:spPr/>
      <dgm:t>
        <a:bodyPr/>
        <a:lstStyle/>
        <a:p>
          <a:r>
            <a:rPr lang="en-US" sz="1600" dirty="0"/>
            <a:t>Relaxation</a:t>
          </a:r>
          <a:endParaRPr lang="en-IN" sz="1600" dirty="0"/>
        </a:p>
      </dgm:t>
    </dgm:pt>
    <dgm:pt modelId="{4C74B9B5-1E67-45CB-9BA8-0FE551B38B5C}" type="parTrans" cxnId="{D4CE1FBE-ABDC-4589-A5FE-ABCBAB5C2969}">
      <dgm:prSet/>
      <dgm:spPr/>
      <dgm:t>
        <a:bodyPr/>
        <a:lstStyle/>
        <a:p>
          <a:endParaRPr lang="en-IN"/>
        </a:p>
      </dgm:t>
    </dgm:pt>
    <dgm:pt modelId="{59E88298-E214-489D-8262-1B9D63BFC4FE}" type="sibTrans" cxnId="{D4CE1FBE-ABDC-4589-A5FE-ABCBAB5C2969}">
      <dgm:prSet/>
      <dgm:spPr/>
      <dgm:t>
        <a:bodyPr/>
        <a:lstStyle/>
        <a:p>
          <a:endParaRPr lang="en-IN"/>
        </a:p>
      </dgm:t>
    </dgm:pt>
    <dgm:pt modelId="{15A3A8DB-6907-4446-AB6F-4B4E2AADB93A}">
      <dgm:prSet phldrT="[Text]" custT="1"/>
      <dgm:spPr/>
      <dgm:t>
        <a:bodyPr/>
        <a:lstStyle/>
        <a:p>
          <a:r>
            <a:rPr lang="en-US" sz="1600" dirty="0"/>
            <a:t>Bio feed back</a:t>
          </a:r>
          <a:endParaRPr lang="en-IN" sz="1600" dirty="0"/>
        </a:p>
      </dgm:t>
    </dgm:pt>
    <dgm:pt modelId="{4960FFD0-80DA-4DFF-8321-5262B7069D16}" type="parTrans" cxnId="{CD952B4C-F2B8-44F8-A325-EBE3732544E2}">
      <dgm:prSet/>
      <dgm:spPr/>
      <dgm:t>
        <a:bodyPr/>
        <a:lstStyle/>
        <a:p>
          <a:endParaRPr lang="en-IN"/>
        </a:p>
      </dgm:t>
    </dgm:pt>
    <dgm:pt modelId="{70FD5529-DC69-48F3-A680-AD3776EE09DF}" type="sibTrans" cxnId="{CD952B4C-F2B8-44F8-A325-EBE3732544E2}">
      <dgm:prSet/>
      <dgm:spPr/>
      <dgm:t>
        <a:bodyPr/>
        <a:lstStyle/>
        <a:p>
          <a:endParaRPr lang="en-IN"/>
        </a:p>
      </dgm:t>
    </dgm:pt>
    <dgm:pt modelId="{EF0E7ACA-AE81-41F7-9403-D45E81101A70}">
      <dgm:prSet phldrT="[Text]" custT="1"/>
      <dgm:spPr/>
      <dgm:t>
        <a:bodyPr/>
        <a:lstStyle/>
        <a:p>
          <a:r>
            <a:rPr lang="en-US" sz="1600" dirty="0"/>
            <a:t>Humor</a:t>
          </a:r>
          <a:endParaRPr lang="en-IN" sz="1600" dirty="0"/>
        </a:p>
      </dgm:t>
    </dgm:pt>
    <dgm:pt modelId="{4D488CC2-927E-4C31-B5FE-F8887026C6F5}" type="parTrans" cxnId="{1320E9EB-2F2B-4DE1-8B48-1CFEACC114E2}">
      <dgm:prSet/>
      <dgm:spPr/>
      <dgm:t>
        <a:bodyPr/>
        <a:lstStyle/>
        <a:p>
          <a:endParaRPr lang="en-IN"/>
        </a:p>
      </dgm:t>
    </dgm:pt>
    <dgm:pt modelId="{AC851D28-7243-4BCA-8125-A32992D6C2F9}" type="sibTrans" cxnId="{1320E9EB-2F2B-4DE1-8B48-1CFEACC114E2}">
      <dgm:prSet/>
      <dgm:spPr/>
      <dgm:t>
        <a:bodyPr/>
        <a:lstStyle/>
        <a:p>
          <a:endParaRPr lang="en-IN"/>
        </a:p>
      </dgm:t>
    </dgm:pt>
    <dgm:pt modelId="{FC175628-F35E-4687-B857-DE8CC5C10849}">
      <dgm:prSet phldrT="[Text]" custT="1"/>
      <dgm:spPr/>
      <dgm:t>
        <a:bodyPr/>
        <a:lstStyle/>
        <a:p>
          <a:r>
            <a:rPr lang="en-US" sz="1600" dirty="0"/>
            <a:t>Coping</a:t>
          </a:r>
          <a:endParaRPr lang="en-IN" sz="1600" dirty="0"/>
        </a:p>
      </dgm:t>
    </dgm:pt>
    <dgm:pt modelId="{2A39D7F4-3E4D-4D26-ABAB-1E7373DFE52F}" type="parTrans" cxnId="{2D4A810B-B18D-47FA-98D3-092FEF510A05}">
      <dgm:prSet/>
      <dgm:spPr/>
      <dgm:t>
        <a:bodyPr/>
        <a:lstStyle/>
        <a:p>
          <a:endParaRPr lang="en-IN"/>
        </a:p>
      </dgm:t>
    </dgm:pt>
    <dgm:pt modelId="{E1F28C9F-E363-43E2-B19B-0213C07C484A}" type="sibTrans" cxnId="{2D4A810B-B18D-47FA-98D3-092FEF510A05}">
      <dgm:prSet/>
      <dgm:spPr/>
      <dgm:t>
        <a:bodyPr/>
        <a:lstStyle/>
        <a:p>
          <a:endParaRPr lang="en-IN"/>
        </a:p>
      </dgm:t>
    </dgm:pt>
    <dgm:pt modelId="{F9394B9B-3F82-42BF-B2AF-AA40110DCC6B}" type="pres">
      <dgm:prSet presAssocID="{48F5EF8C-29CB-43AE-A34C-CBC93E451B71}" presName="diagram" presStyleCnt="0">
        <dgm:presLayoutVars>
          <dgm:chPref val="1"/>
          <dgm:dir/>
          <dgm:animOne val="branch"/>
          <dgm:animLvl val="lvl"/>
          <dgm:resizeHandles/>
        </dgm:presLayoutVars>
      </dgm:prSet>
      <dgm:spPr/>
      <dgm:t>
        <a:bodyPr/>
        <a:lstStyle/>
        <a:p>
          <a:endParaRPr lang="en-US"/>
        </a:p>
      </dgm:t>
    </dgm:pt>
    <dgm:pt modelId="{D1BE1E77-B317-425A-A9D8-05035C8C498D}" type="pres">
      <dgm:prSet presAssocID="{66931690-850F-40D0-8EA7-E7B70D876D53}" presName="root" presStyleCnt="0"/>
      <dgm:spPr/>
    </dgm:pt>
    <dgm:pt modelId="{2632D877-F984-4CBD-87E3-D80C1690FAB6}" type="pres">
      <dgm:prSet presAssocID="{66931690-850F-40D0-8EA7-E7B70D876D53}" presName="rootComposite" presStyleCnt="0"/>
      <dgm:spPr/>
    </dgm:pt>
    <dgm:pt modelId="{1905F636-B3D2-46C2-AF55-A3A21F37A019}" type="pres">
      <dgm:prSet presAssocID="{66931690-850F-40D0-8EA7-E7B70D876D53}" presName="rootText" presStyleLbl="node1" presStyleIdx="0" presStyleCnt="1" custScaleX="179407" custScaleY="159603"/>
      <dgm:spPr/>
      <dgm:t>
        <a:bodyPr/>
        <a:lstStyle/>
        <a:p>
          <a:endParaRPr lang="en-US"/>
        </a:p>
      </dgm:t>
    </dgm:pt>
    <dgm:pt modelId="{7AA4368B-F82D-4297-BA0A-D8F66B811D2A}" type="pres">
      <dgm:prSet presAssocID="{66931690-850F-40D0-8EA7-E7B70D876D53}" presName="rootConnector" presStyleLbl="node1" presStyleIdx="0" presStyleCnt="1"/>
      <dgm:spPr/>
      <dgm:t>
        <a:bodyPr/>
        <a:lstStyle/>
        <a:p>
          <a:endParaRPr lang="en-US"/>
        </a:p>
      </dgm:t>
    </dgm:pt>
    <dgm:pt modelId="{B8FFB308-C437-4E96-A7AD-5FCA2B53676C}" type="pres">
      <dgm:prSet presAssocID="{66931690-850F-40D0-8EA7-E7B70D876D53}" presName="childShape" presStyleCnt="0"/>
      <dgm:spPr/>
    </dgm:pt>
    <dgm:pt modelId="{EB9B63AD-EBBF-4B10-A82D-0270FE382072}" type="pres">
      <dgm:prSet presAssocID="{013EEE97-6A3B-4BB4-B1F7-98341533A560}" presName="Name13" presStyleLbl="parChTrans1D2" presStyleIdx="0" presStyleCnt="7"/>
      <dgm:spPr/>
      <dgm:t>
        <a:bodyPr/>
        <a:lstStyle/>
        <a:p>
          <a:endParaRPr lang="en-US"/>
        </a:p>
      </dgm:t>
    </dgm:pt>
    <dgm:pt modelId="{659C1CB5-EC54-480F-B9EF-269EB853D8BD}" type="pres">
      <dgm:prSet presAssocID="{560A870F-8146-4EEB-80FA-2EE3FB3EB3C4}" presName="childText" presStyleLbl="bgAcc1" presStyleIdx="0" presStyleCnt="7" custScaleX="138060">
        <dgm:presLayoutVars>
          <dgm:bulletEnabled val="1"/>
        </dgm:presLayoutVars>
      </dgm:prSet>
      <dgm:spPr/>
      <dgm:t>
        <a:bodyPr/>
        <a:lstStyle/>
        <a:p>
          <a:endParaRPr lang="en-US"/>
        </a:p>
      </dgm:t>
    </dgm:pt>
    <dgm:pt modelId="{08A6848C-866D-4F5F-B1B2-304E1667134B}" type="pres">
      <dgm:prSet presAssocID="{C4ED8119-B382-45FD-84D6-491B7379FE68}" presName="Name13" presStyleLbl="parChTrans1D2" presStyleIdx="1" presStyleCnt="7"/>
      <dgm:spPr/>
      <dgm:t>
        <a:bodyPr/>
        <a:lstStyle/>
        <a:p>
          <a:endParaRPr lang="en-US"/>
        </a:p>
      </dgm:t>
    </dgm:pt>
    <dgm:pt modelId="{2FE3A8A0-A18B-4CD9-85E2-C30DF9688384}" type="pres">
      <dgm:prSet presAssocID="{1830DD07-3901-4BCD-86DB-CE3FEADD6717}" presName="childText" presStyleLbl="bgAcc1" presStyleIdx="1" presStyleCnt="7" custScaleX="138060">
        <dgm:presLayoutVars>
          <dgm:bulletEnabled val="1"/>
        </dgm:presLayoutVars>
      </dgm:prSet>
      <dgm:spPr/>
      <dgm:t>
        <a:bodyPr/>
        <a:lstStyle/>
        <a:p>
          <a:endParaRPr lang="en-US"/>
        </a:p>
      </dgm:t>
    </dgm:pt>
    <dgm:pt modelId="{02E81019-EB88-4027-B0D5-E702193E7F90}" type="pres">
      <dgm:prSet presAssocID="{4960FFD0-80DA-4DFF-8321-5262B7069D16}" presName="Name13" presStyleLbl="parChTrans1D2" presStyleIdx="2" presStyleCnt="7"/>
      <dgm:spPr/>
      <dgm:t>
        <a:bodyPr/>
        <a:lstStyle/>
        <a:p>
          <a:endParaRPr lang="en-US"/>
        </a:p>
      </dgm:t>
    </dgm:pt>
    <dgm:pt modelId="{25445FDF-451E-497B-8166-92170578BE5A}" type="pres">
      <dgm:prSet presAssocID="{15A3A8DB-6907-4446-AB6F-4B4E2AADB93A}" presName="childText" presStyleLbl="bgAcc1" presStyleIdx="2" presStyleCnt="7" custScaleX="138061">
        <dgm:presLayoutVars>
          <dgm:bulletEnabled val="1"/>
        </dgm:presLayoutVars>
      </dgm:prSet>
      <dgm:spPr/>
      <dgm:t>
        <a:bodyPr/>
        <a:lstStyle/>
        <a:p>
          <a:endParaRPr lang="en-US"/>
        </a:p>
      </dgm:t>
    </dgm:pt>
    <dgm:pt modelId="{1DD6DE05-707D-4657-9F72-3D7561338B5B}" type="pres">
      <dgm:prSet presAssocID="{78222201-EDE1-44F6-BB5B-C96F5D57EB19}" presName="Name13" presStyleLbl="parChTrans1D2" presStyleIdx="3" presStyleCnt="7"/>
      <dgm:spPr/>
      <dgm:t>
        <a:bodyPr/>
        <a:lstStyle/>
        <a:p>
          <a:endParaRPr lang="en-US"/>
        </a:p>
      </dgm:t>
    </dgm:pt>
    <dgm:pt modelId="{0C6FFB00-BFE8-4FD6-A972-87E252983CE3}" type="pres">
      <dgm:prSet presAssocID="{6860E806-0C50-491C-8D37-A3CC81A6DAC8}" presName="childText" presStyleLbl="bgAcc1" presStyleIdx="3" presStyleCnt="7" custScaleX="138060">
        <dgm:presLayoutVars>
          <dgm:bulletEnabled val="1"/>
        </dgm:presLayoutVars>
      </dgm:prSet>
      <dgm:spPr/>
      <dgm:t>
        <a:bodyPr/>
        <a:lstStyle/>
        <a:p>
          <a:endParaRPr lang="en-US"/>
        </a:p>
      </dgm:t>
    </dgm:pt>
    <dgm:pt modelId="{F9F5FBD7-48D6-46CF-9EF6-9F248A7C31F6}" type="pres">
      <dgm:prSet presAssocID="{4D488CC2-927E-4C31-B5FE-F8887026C6F5}" presName="Name13" presStyleLbl="parChTrans1D2" presStyleIdx="4" presStyleCnt="7"/>
      <dgm:spPr/>
      <dgm:t>
        <a:bodyPr/>
        <a:lstStyle/>
        <a:p>
          <a:endParaRPr lang="en-US"/>
        </a:p>
      </dgm:t>
    </dgm:pt>
    <dgm:pt modelId="{1C31C9C0-472E-45F2-8351-44F0C825969E}" type="pres">
      <dgm:prSet presAssocID="{EF0E7ACA-AE81-41F7-9403-D45E81101A70}" presName="childText" presStyleLbl="bgAcc1" presStyleIdx="4" presStyleCnt="7" custScaleX="134501">
        <dgm:presLayoutVars>
          <dgm:bulletEnabled val="1"/>
        </dgm:presLayoutVars>
      </dgm:prSet>
      <dgm:spPr/>
      <dgm:t>
        <a:bodyPr/>
        <a:lstStyle/>
        <a:p>
          <a:endParaRPr lang="en-US"/>
        </a:p>
      </dgm:t>
    </dgm:pt>
    <dgm:pt modelId="{54F44352-F700-4244-A945-2C2969AA562B}" type="pres">
      <dgm:prSet presAssocID="{2A39D7F4-3E4D-4D26-ABAB-1E7373DFE52F}" presName="Name13" presStyleLbl="parChTrans1D2" presStyleIdx="5" presStyleCnt="7"/>
      <dgm:spPr/>
      <dgm:t>
        <a:bodyPr/>
        <a:lstStyle/>
        <a:p>
          <a:endParaRPr lang="en-US"/>
        </a:p>
      </dgm:t>
    </dgm:pt>
    <dgm:pt modelId="{F03B1094-9817-4CDE-821F-F44019FC473C}" type="pres">
      <dgm:prSet presAssocID="{FC175628-F35E-4687-B857-DE8CC5C10849}" presName="childText" presStyleLbl="bgAcc1" presStyleIdx="5" presStyleCnt="7" custScaleX="138060">
        <dgm:presLayoutVars>
          <dgm:bulletEnabled val="1"/>
        </dgm:presLayoutVars>
      </dgm:prSet>
      <dgm:spPr/>
      <dgm:t>
        <a:bodyPr/>
        <a:lstStyle/>
        <a:p>
          <a:endParaRPr lang="en-US"/>
        </a:p>
      </dgm:t>
    </dgm:pt>
    <dgm:pt modelId="{399CDF07-CF86-4390-9431-68ABC26D30B8}" type="pres">
      <dgm:prSet presAssocID="{4C74B9B5-1E67-45CB-9BA8-0FE551B38B5C}" presName="Name13" presStyleLbl="parChTrans1D2" presStyleIdx="6" presStyleCnt="7"/>
      <dgm:spPr/>
      <dgm:t>
        <a:bodyPr/>
        <a:lstStyle/>
        <a:p>
          <a:endParaRPr lang="en-US"/>
        </a:p>
      </dgm:t>
    </dgm:pt>
    <dgm:pt modelId="{1BFD0DF0-C434-44E2-A49B-1EBE55214273}" type="pres">
      <dgm:prSet presAssocID="{E2A25426-77CF-4046-89D2-E866D1461E1C}" presName="childText" presStyleLbl="bgAcc1" presStyleIdx="6" presStyleCnt="7" custScaleX="138059">
        <dgm:presLayoutVars>
          <dgm:bulletEnabled val="1"/>
        </dgm:presLayoutVars>
      </dgm:prSet>
      <dgm:spPr/>
      <dgm:t>
        <a:bodyPr/>
        <a:lstStyle/>
        <a:p>
          <a:endParaRPr lang="en-US"/>
        </a:p>
      </dgm:t>
    </dgm:pt>
  </dgm:ptLst>
  <dgm:cxnLst>
    <dgm:cxn modelId="{FDDDC83D-EE72-4873-9FF7-11B77D146C27}" srcId="{66931690-850F-40D0-8EA7-E7B70D876D53}" destId="{1830DD07-3901-4BCD-86DB-CE3FEADD6717}" srcOrd="1" destOrd="0" parTransId="{C4ED8119-B382-45FD-84D6-491B7379FE68}" sibTransId="{13D6AA0D-8E21-4207-B61B-21EA713CFF3F}"/>
    <dgm:cxn modelId="{1320E9EB-2F2B-4DE1-8B48-1CFEACC114E2}" srcId="{66931690-850F-40D0-8EA7-E7B70D876D53}" destId="{EF0E7ACA-AE81-41F7-9403-D45E81101A70}" srcOrd="4" destOrd="0" parTransId="{4D488CC2-927E-4C31-B5FE-F8887026C6F5}" sibTransId="{AC851D28-7243-4BCA-8125-A32992D6C2F9}"/>
    <dgm:cxn modelId="{4BE4FFB8-FB87-47C5-9FD7-D80DA83E4C98}" type="presOf" srcId="{EF0E7ACA-AE81-41F7-9403-D45E81101A70}" destId="{1C31C9C0-472E-45F2-8351-44F0C825969E}" srcOrd="0" destOrd="0" presId="urn:microsoft.com/office/officeart/2005/8/layout/hierarchy3"/>
    <dgm:cxn modelId="{97D6A61C-45E6-4020-B3AF-713D0855279F}" type="presOf" srcId="{4960FFD0-80DA-4DFF-8321-5262B7069D16}" destId="{02E81019-EB88-4027-B0D5-E702193E7F90}" srcOrd="0" destOrd="0" presId="urn:microsoft.com/office/officeart/2005/8/layout/hierarchy3"/>
    <dgm:cxn modelId="{69B29D1C-9A7E-4A6E-8E43-9B8E979B56F4}" type="presOf" srcId="{4D488CC2-927E-4C31-B5FE-F8887026C6F5}" destId="{F9F5FBD7-48D6-46CF-9EF6-9F248A7C31F6}" srcOrd="0" destOrd="0" presId="urn:microsoft.com/office/officeart/2005/8/layout/hierarchy3"/>
    <dgm:cxn modelId="{8FFA8797-62EF-4CB8-8726-39693DB3957B}" type="presOf" srcId="{1830DD07-3901-4BCD-86DB-CE3FEADD6717}" destId="{2FE3A8A0-A18B-4CD9-85E2-C30DF9688384}" srcOrd="0" destOrd="0" presId="urn:microsoft.com/office/officeart/2005/8/layout/hierarchy3"/>
    <dgm:cxn modelId="{B791CF6C-4903-4637-893C-9CAD3C7BB6D2}" type="presOf" srcId="{FC175628-F35E-4687-B857-DE8CC5C10849}" destId="{F03B1094-9817-4CDE-821F-F44019FC473C}" srcOrd="0" destOrd="0" presId="urn:microsoft.com/office/officeart/2005/8/layout/hierarchy3"/>
    <dgm:cxn modelId="{3D337231-737F-43AF-8DC2-685525404B15}" type="presOf" srcId="{78222201-EDE1-44F6-BB5B-C96F5D57EB19}" destId="{1DD6DE05-707D-4657-9F72-3D7561338B5B}" srcOrd="0" destOrd="0" presId="urn:microsoft.com/office/officeart/2005/8/layout/hierarchy3"/>
    <dgm:cxn modelId="{57091BEA-E629-4AC6-9AD4-17AE7242EE11}" srcId="{66931690-850F-40D0-8EA7-E7B70D876D53}" destId="{6860E806-0C50-491C-8D37-A3CC81A6DAC8}" srcOrd="3" destOrd="0" parTransId="{78222201-EDE1-44F6-BB5B-C96F5D57EB19}" sibTransId="{F82FDDFB-32A6-49D9-A1D6-32BA899FF481}"/>
    <dgm:cxn modelId="{8CCC3EA0-E408-4BE8-8F5F-03CCC958C6E7}" srcId="{66931690-850F-40D0-8EA7-E7B70D876D53}" destId="{560A870F-8146-4EEB-80FA-2EE3FB3EB3C4}" srcOrd="0" destOrd="0" parTransId="{013EEE97-6A3B-4BB4-B1F7-98341533A560}" sibTransId="{9C8F3AF1-4625-496A-A060-0CA6DDC197F0}"/>
    <dgm:cxn modelId="{4CA62A3D-1BEE-48AD-86B3-29ABC338FA0D}" type="presOf" srcId="{48F5EF8C-29CB-43AE-A34C-CBC93E451B71}" destId="{F9394B9B-3F82-42BF-B2AF-AA40110DCC6B}" srcOrd="0" destOrd="0" presId="urn:microsoft.com/office/officeart/2005/8/layout/hierarchy3"/>
    <dgm:cxn modelId="{D4CE1FBE-ABDC-4589-A5FE-ABCBAB5C2969}" srcId="{66931690-850F-40D0-8EA7-E7B70D876D53}" destId="{E2A25426-77CF-4046-89D2-E866D1461E1C}" srcOrd="6" destOrd="0" parTransId="{4C74B9B5-1E67-45CB-9BA8-0FE551B38B5C}" sibTransId="{59E88298-E214-489D-8262-1B9D63BFC4FE}"/>
    <dgm:cxn modelId="{9EDDABCD-970F-4FF9-B5D5-0B3D4EB32CE9}" type="presOf" srcId="{2A39D7F4-3E4D-4D26-ABAB-1E7373DFE52F}" destId="{54F44352-F700-4244-A945-2C2969AA562B}" srcOrd="0" destOrd="0" presId="urn:microsoft.com/office/officeart/2005/8/layout/hierarchy3"/>
    <dgm:cxn modelId="{C04A61DC-89E7-4285-A6EA-9FD58E19F689}" type="presOf" srcId="{560A870F-8146-4EEB-80FA-2EE3FB3EB3C4}" destId="{659C1CB5-EC54-480F-B9EF-269EB853D8BD}" srcOrd="0" destOrd="0" presId="urn:microsoft.com/office/officeart/2005/8/layout/hierarchy3"/>
    <dgm:cxn modelId="{C43D12F0-4237-4913-9884-0F967EAFE1C9}" type="presOf" srcId="{C4ED8119-B382-45FD-84D6-491B7379FE68}" destId="{08A6848C-866D-4F5F-B1B2-304E1667134B}" srcOrd="0" destOrd="0" presId="urn:microsoft.com/office/officeart/2005/8/layout/hierarchy3"/>
    <dgm:cxn modelId="{A7C8E9EF-1409-4283-9C6E-68994FA41293}" type="presOf" srcId="{4C74B9B5-1E67-45CB-9BA8-0FE551B38B5C}" destId="{399CDF07-CF86-4390-9431-68ABC26D30B8}" srcOrd="0" destOrd="0" presId="urn:microsoft.com/office/officeart/2005/8/layout/hierarchy3"/>
    <dgm:cxn modelId="{AF64CCEA-830E-4B8B-A97B-D656F3A1E65C}" type="presOf" srcId="{66931690-850F-40D0-8EA7-E7B70D876D53}" destId="{7AA4368B-F82D-4297-BA0A-D8F66B811D2A}" srcOrd="1" destOrd="0" presId="urn:microsoft.com/office/officeart/2005/8/layout/hierarchy3"/>
    <dgm:cxn modelId="{2A253905-1FC9-4456-B69F-96E3017B038F}" srcId="{48F5EF8C-29CB-43AE-A34C-CBC93E451B71}" destId="{66931690-850F-40D0-8EA7-E7B70D876D53}" srcOrd="0" destOrd="0" parTransId="{C1B7785D-E2F5-49A2-8463-167D3F8B731C}" sibTransId="{70B8EA06-16B0-474A-8EBC-75519C0C8EA3}"/>
    <dgm:cxn modelId="{ADBE299B-2975-4DBB-9120-657EAF8CA01A}" type="presOf" srcId="{E2A25426-77CF-4046-89D2-E866D1461E1C}" destId="{1BFD0DF0-C434-44E2-A49B-1EBE55214273}" srcOrd="0" destOrd="0" presId="urn:microsoft.com/office/officeart/2005/8/layout/hierarchy3"/>
    <dgm:cxn modelId="{CD952B4C-F2B8-44F8-A325-EBE3732544E2}" srcId="{66931690-850F-40D0-8EA7-E7B70D876D53}" destId="{15A3A8DB-6907-4446-AB6F-4B4E2AADB93A}" srcOrd="2" destOrd="0" parTransId="{4960FFD0-80DA-4DFF-8321-5262B7069D16}" sibTransId="{70FD5529-DC69-48F3-A680-AD3776EE09DF}"/>
    <dgm:cxn modelId="{2D4A810B-B18D-47FA-98D3-092FEF510A05}" srcId="{66931690-850F-40D0-8EA7-E7B70D876D53}" destId="{FC175628-F35E-4687-B857-DE8CC5C10849}" srcOrd="5" destOrd="0" parTransId="{2A39D7F4-3E4D-4D26-ABAB-1E7373DFE52F}" sibTransId="{E1F28C9F-E363-43E2-B19B-0213C07C484A}"/>
    <dgm:cxn modelId="{8CCE29ED-C869-461F-A0DB-DBF5ACCF3B39}" type="presOf" srcId="{66931690-850F-40D0-8EA7-E7B70D876D53}" destId="{1905F636-B3D2-46C2-AF55-A3A21F37A019}" srcOrd="0" destOrd="0" presId="urn:microsoft.com/office/officeart/2005/8/layout/hierarchy3"/>
    <dgm:cxn modelId="{485017A8-CF3D-4636-9841-C368842F17E7}" type="presOf" srcId="{15A3A8DB-6907-4446-AB6F-4B4E2AADB93A}" destId="{25445FDF-451E-497B-8166-92170578BE5A}" srcOrd="0" destOrd="0" presId="urn:microsoft.com/office/officeart/2005/8/layout/hierarchy3"/>
    <dgm:cxn modelId="{73A2E905-3CE9-4298-8E54-67D541D5AF04}" type="presOf" srcId="{013EEE97-6A3B-4BB4-B1F7-98341533A560}" destId="{EB9B63AD-EBBF-4B10-A82D-0270FE382072}" srcOrd="0" destOrd="0" presId="urn:microsoft.com/office/officeart/2005/8/layout/hierarchy3"/>
    <dgm:cxn modelId="{0B7EB183-FB5B-416C-BFC5-506D933A9624}" type="presOf" srcId="{6860E806-0C50-491C-8D37-A3CC81A6DAC8}" destId="{0C6FFB00-BFE8-4FD6-A972-87E252983CE3}" srcOrd="0" destOrd="0" presId="urn:microsoft.com/office/officeart/2005/8/layout/hierarchy3"/>
    <dgm:cxn modelId="{C5D69F6B-8B07-4175-89F1-2543213EC3F0}" type="presParOf" srcId="{F9394B9B-3F82-42BF-B2AF-AA40110DCC6B}" destId="{D1BE1E77-B317-425A-A9D8-05035C8C498D}" srcOrd="0" destOrd="0" presId="urn:microsoft.com/office/officeart/2005/8/layout/hierarchy3"/>
    <dgm:cxn modelId="{6BA34C10-17E0-40A2-851F-0C16C4420856}" type="presParOf" srcId="{D1BE1E77-B317-425A-A9D8-05035C8C498D}" destId="{2632D877-F984-4CBD-87E3-D80C1690FAB6}" srcOrd="0" destOrd="0" presId="urn:microsoft.com/office/officeart/2005/8/layout/hierarchy3"/>
    <dgm:cxn modelId="{DF0DDEC2-4A2C-4ED9-A63A-BE7D2ABDB8DE}" type="presParOf" srcId="{2632D877-F984-4CBD-87E3-D80C1690FAB6}" destId="{1905F636-B3D2-46C2-AF55-A3A21F37A019}" srcOrd="0" destOrd="0" presId="urn:microsoft.com/office/officeart/2005/8/layout/hierarchy3"/>
    <dgm:cxn modelId="{1E7F6D6E-F105-4D54-A001-8C3AD1E77751}" type="presParOf" srcId="{2632D877-F984-4CBD-87E3-D80C1690FAB6}" destId="{7AA4368B-F82D-4297-BA0A-D8F66B811D2A}" srcOrd="1" destOrd="0" presId="urn:microsoft.com/office/officeart/2005/8/layout/hierarchy3"/>
    <dgm:cxn modelId="{EED08A44-47F4-4FBF-A355-845EC084FDF7}" type="presParOf" srcId="{D1BE1E77-B317-425A-A9D8-05035C8C498D}" destId="{B8FFB308-C437-4E96-A7AD-5FCA2B53676C}" srcOrd="1" destOrd="0" presId="urn:microsoft.com/office/officeart/2005/8/layout/hierarchy3"/>
    <dgm:cxn modelId="{06EBD0BB-FCFC-4F44-B950-63AC16E9DC11}" type="presParOf" srcId="{B8FFB308-C437-4E96-A7AD-5FCA2B53676C}" destId="{EB9B63AD-EBBF-4B10-A82D-0270FE382072}" srcOrd="0" destOrd="0" presId="urn:microsoft.com/office/officeart/2005/8/layout/hierarchy3"/>
    <dgm:cxn modelId="{08815EA4-128F-4236-933E-7C715C7758EA}" type="presParOf" srcId="{B8FFB308-C437-4E96-A7AD-5FCA2B53676C}" destId="{659C1CB5-EC54-480F-B9EF-269EB853D8BD}" srcOrd="1" destOrd="0" presId="urn:microsoft.com/office/officeart/2005/8/layout/hierarchy3"/>
    <dgm:cxn modelId="{841AF3C7-4F86-4E49-BF5B-01AC939AB909}" type="presParOf" srcId="{B8FFB308-C437-4E96-A7AD-5FCA2B53676C}" destId="{08A6848C-866D-4F5F-B1B2-304E1667134B}" srcOrd="2" destOrd="0" presId="urn:microsoft.com/office/officeart/2005/8/layout/hierarchy3"/>
    <dgm:cxn modelId="{D2CBA2BD-BC3F-425A-9C14-21E90F8C93D4}" type="presParOf" srcId="{B8FFB308-C437-4E96-A7AD-5FCA2B53676C}" destId="{2FE3A8A0-A18B-4CD9-85E2-C30DF9688384}" srcOrd="3" destOrd="0" presId="urn:microsoft.com/office/officeart/2005/8/layout/hierarchy3"/>
    <dgm:cxn modelId="{D7B7E5E8-DE5F-439C-BE31-0827CDA0ECF4}" type="presParOf" srcId="{B8FFB308-C437-4E96-A7AD-5FCA2B53676C}" destId="{02E81019-EB88-4027-B0D5-E702193E7F90}" srcOrd="4" destOrd="0" presId="urn:microsoft.com/office/officeart/2005/8/layout/hierarchy3"/>
    <dgm:cxn modelId="{91AFAD28-6480-46D1-B65A-BD1A5448C893}" type="presParOf" srcId="{B8FFB308-C437-4E96-A7AD-5FCA2B53676C}" destId="{25445FDF-451E-497B-8166-92170578BE5A}" srcOrd="5" destOrd="0" presId="urn:microsoft.com/office/officeart/2005/8/layout/hierarchy3"/>
    <dgm:cxn modelId="{1559D4E7-2684-4788-81BD-11B002E55443}" type="presParOf" srcId="{B8FFB308-C437-4E96-A7AD-5FCA2B53676C}" destId="{1DD6DE05-707D-4657-9F72-3D7561338B5B}" srcOrd="6" destOrd="0" presId="urn:microsoft.com/office/officeart/2005/8/layout/hierarchy3"/>
    <dgm:cxn modelId="{F5017F7C-681B-4796-8BB0-7422A681BFF9}" type="presParOf" srcId="{B8FFB308-C437-4E96-A7AD-5FCA2B53676C}" destId="{0C6FFB00-BFE8-4FD6-A972-87E252983CE3}" srcOrd="7" destOrd="0" presId="urn:microsoft.com/office/officeart/2005/8/layout/hierarchy3"/>
    <dgm:cxn modelId="{04DD717C-B668-4BD4-A380-D7344FDE8817}" type="presParOf" srcId="{B8FFB308-C437-4E96-A7AD-5FCA2B53676C}" destId="{F9F5FBD7-48D6-46CF-9EF6-9F248A7C31F6}" srcOrd="8" destOrd="0" presId="urn:microsoft.com/office/officeart/2005/8/layout/hierarchy3"/>
    <dgm:cxn modelId="{E368BD6C-2A09-48CC-B5D7-808E0EE40F23}" type="presParOf" srcId="{B8FFB308-C437-4E96-A7AD-5FCA2B53676C}" destId="{1C31C9C0-472E-45F2-8351-44F0C825969E}" srcOrd="9" destOrd="0" presId="urn:microsoft.com/office/officeart/2005/8/layout/hierarchy3"/>
    <dgm:cxn modelId="{C8A66AB2-D3AE-46F1-8AA5-B6EB4B346BAE}" type="presParOf" srcId="{B8FFB308-C437-4E96-A7AD-5FCA2B53676C}" destId="{54F44352-F700-4244-A945-2C2969AA562B}" srcOrd="10" destOrd="0" presId="urn:microsoft.com/office/officeart/2005/8/layout/hierarchy3"/>
    <dgm:cxn modelId="{EC12687B-E1C6-434F-96A8-4618C585C5D4}" type="presParOf" srcId="{B8FFB308-C437-4E96-A7AD-5FCA2B53676C}" destId="{F03B1094-9817-4CDE-821F-F44019FC473C}" srcOrd="11" destOrd="0" presId="urn:microsoft.com/office/officeart/2005/8/layout/hierarchy3"/>
    <dgm:cxn modelId="{7FAE7EBA-A620-4A6E-9720-65DCCE0D10CF}" type="presParOf" srcId="{B8FFB308-C437-4E96-A7AD-5FCA2B53676C}" destId="{399CDF07-CF86-4390-9431-68ABC26D30B8}" srcOrd="12" destOrd="0" presId="urn:microsoft.com/office/officeart/2005/8/layout/hierarchy3"/>
    <dgm:cxn modelId="{5CA4E1DF-098F-42CC-A699-49973A77F228}" type="presParOf" srcId="{B8FFB308-C437-4E96-A7AD-5FCA2B53676C}" destId="{1BFD0DF0-C434-44E2-A49B-1EBE55214273}" srcOrd="1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B8346-DE17-4321-A216-67F2ABA80778}" type="doc">
      <dgm:prSet loTypeId="urn:microsoft.com/office/officeart/2005/8/layout/hierarchy3" loCatId="hierarchy" qsTypeId="urn:microsoft.com/office/officeart/2005/8/quickstyle/3d2#1" qsCatId="3D" csTypeId="urn:microsoft.com/office/officeart/2005/8/colors/colorful3" csCatId="colorful" phldr="1"/>
      <dgm:spPr/>
      <dgm:t>
        <a:bodyPr/>
        <a:lstStyle/>
        <a:p>
          <a:endParaRPr lang="en-IN"/>
        </a:p>
      </dgm:t>
    </dgm:pt>
    <dgm:pt modelId="{3F02D2F4-7BDF-40C2-A686-3088EEC29492}">
      <dgm:prSet phldrT="[Text]" custT="1"/>
      <dgm:spPr/>
      <dgm:t>
        <a:bodyPr/>
        <a:lstStyle/>
        <a:p>
          <a:r>
            <a:rPr lang="en-US" sz="1600" dirty="0"/>
            <a:t>Speech</a:t>
          </a:r>
          <a:endParaRPr lang="en-IN" sz="1600" dirty="0"/>
        </a:p>
      </dgm:t>
    </dgm:pt>
    <dgm:pt modelId="{43367BFF-4B34-411D-BC53-A264B5FDAE5B}" type="parTrans" cxnId="{A3A627D2-DB4A-486F-90DE-73DAFB9D99CB}">
      <dgm:prSet/>
      <dgm:spPr/>
      <dgm:t>
        <a:bodyPr/>
        <a:lstStyle/>
        <a:p>
          <a:endParaRPr lang="en-IN"/>
        </a:p>
      </dgm:t>
    </dgm:pt>
    <dgm:pt modelId="{D6D8F2C2-9D82-4D0F-A3EB-9D9C539F5B1B}" type="sibTrans" cxnId="{A3A627D2-DB4A-486F-90DE-73DAFB9D99CB}">
      <dgm:prSet/>
      <dgm:spPr/>
      <dgm:t>
        <a:bodyPr/>
        <a:lstStyle/>
        <a:p>
          <a:endParaRPr lang="en-IN"/>
        </a:p>
      </dgm:t>
    </dgm:pt>
    <dgm:pt modelId="{8DF8517B-34E2-417C-8CD4-6B2661150751}">
      <dgm:prSet phldrT="[Text]" custT="1"/>
      <dgm:spPr/>
      <dgm:t>
        <a:bodyPr/>
        <a:lstStyle/>
        <a:p>
          <a:r>
            <a:rPr lang="en-US" sz="2400" dirty="0"/>
            <a:t>Non verbal</a:t>
          </a:r>
          <a:endParaRPr lang="en-IN" sz="2400" dirty="0"/>
        </a:p>
      </dgm:t>
    </dgm:pt>
    <dgm:pt modelId="{B3D118FE-F6B9-46EC-B57A-151200766232}" type="parTrans" cxnId="{DDD23F6B-D69D-4CF1-8939-C922FB6EE168}">
      <dgm:prSet/>
      <dgm:spPr/>
      <dgm:t>
        <a:bodyPr/>
        <a:lstStyle/>
        <a:p>
          <a:endParaRPr lang="en-IN"/>
        </a:p>
      </dgm:t>
    </dgm:pt>
    <dgm:pt modelId="{D92E98DC-4F7F-40AB-861E-297C7801F910}" type="sibTrans" cxnId="{DDD23F6B-D69D-4CF1-8939-C922FB6EE168}">
      <dgm:prSet/>
      <dgm:spPr/>
      <dgm:t>
        <a:bodyPr/>
        <a:lstStyle/>
        <a:p>
          <a:endParaRPr lang="en-IN"/>
        </a:p>
      </dgm:t>
    </dgm:pt>
    <dgm:pt modelId="{63A2F18E-43F6-468F-A449-58DCC8EE8E29}">
      <dgm:prSet phldrT="[Text]" custT="1"/>
      <dgm:spPr/>
      <dgm:t>
        <a:bodyPr/>
        <a:lstStyle/>
        <a:p>
          <a:r>
            <a:rPr lang="en-US" sz="1600" dirty="0"/>
            <a:t>Body language</a:t>
          </a:r>
          <a:endParaRPr lang="en-IN" sz="1600" dirty="0"/>
        </a:p>
      </dgm:t>
    </dgm:pt>
    <dgm:pt modelId="{BE70CE8F-2610-4AF1-BA83-678D52F4F166}" type="parTrans" cxnId="{A6ED0791-DD0C-4552-B9D1-2A042738D6FA}">
      <dgm:prSet/>
      <dgm:spPr/>
      <dgm:t>
        <a:bodyPr/>
        <a:lstStyle/>
        <a:p>
          <a:endParaRPr lang="en-IN"/>
        </a:p>
      </dgm:t>
    </dgm:pt>
    <dgm:pt modelId="{F7788CAB-6B6F-44FA-B5A7-6302F3B3E654}" type="sibTrans" cxnId="{A6ED0791-DD0C-4552-B9D1-2A042738D6FA}">
      <dgm:prSet/>
      <dgm:spPr/>
      <dgm:t>
        <a:bodyPr/>
        <a:lstStyle/>
        <a:p>
          <a:endParaRPr lang="en-IN"/>
        </a:p>
      </dgm:t>
    </dgm:pt>
    <dgm:pt modelId="{B47D3788-23B3-420A-BA4E-7000E6C8E897}">
      <dgm:prSet phldrT="[Text]" custT="1"/>
      <dgm:spPr/>
      <dgm:t>
        <a:bodyPr/>
        <a:lstStyle/>
        <a:p>
          <a:r>
            <a:rPr lang="en-US" sz="1600" dirty="0"/>
            <a:t>Smiling</a:t>
          </a:r>
          <a:endParaRPr lang="en-IN" sz="1600" dirty="0"/>
        </a:p>
      </dgm:t>
    </dgm:pt>
    <dgm:pt modelId="{10A93FB0-F283-4759-938B-5DAE26E2C6E5}" type="parTrans" cxnId="{33B263AA-03F3-4E14-B969-5B0FAD669CD1}">
      <dgm:prSet/>
      <dgm:spPr/>
      <dgm:t>
        <a:bodyPr/>
        <a:lstStyle/>
        <a:p>
          <a:endParaRPr lang="en-IN"/>
        </a:p>
      </dgm:t>
    </dgm:pt>
    <dgm:pt modelId="{6239ED36-EB52-4E63-ACD3-28A2C27B460E}" type="sibTrans" cxnId="{33B263AA-03F3-4E14-B969-5B0FAD669CD1}">
      <dgm:prSet/>
      <dgm:spPr/>
      <dgm:t>
        <a:bodyPr/>
        <a:lstStyle/>
        <a:p>
          <a:endParaRPr lang="en-IN"/>
        </a:p>
      </dgm:t>
    </dgm:pt>
    <dgm:pt modelId="{D1CE0AC3-5D8A-467F-B67E-6DB9CFCDCEF5}">
      <dgm:prSet phldrT="[Text]" custT="1"/>
      <dgm:spPr/>
      <dgm:t>
        <a:bodyPr/>
        <a:lstStyle/>
        <a:p>
          <a:r>
            <a:rPr lang="en-US" sz="1600" dirty="0"/>
            <a:t>Eye contact</a:t>
          </a:r>
          <a:endParaRPr lang="en-IN" sz="1600" dirty="0"/>
        </a:p>
      </dgm:t>
    </dgm:pt>
    <dgm:pt modelId="{08EC2146-99A4-4E1D-91A8-B70402F30C0A}" type="parTrans" cxnId="{B7FACCCB-14D7-4FFA-A9B1-EF9A3EFB7D7D}">
      <dgm:prSet/>
      <dgm:spPr/>
      <dgm:t>
        <a:bodyPr/>
        <a:lstStyle/>
        <a:p>
          <a:endParaRPr lang="en-IN"/>
        </a:p>
      </dgm:t>
    </dgm:pt>
    <dgm:pt modelId="{107DCF60-7D7F-4816-853E-7D596C7CEF22}" type="sibTrans" cxnId="{B7FACCCB-14D7-4FFA-A9B1-EF9A3EFB7D7D}">
      <dgm:prSet/>
      <dgm:spPr/>
      <dgm:t>
        <a:bodyPr/>
        <a:lstStyle/>
        <a:p>
          <a:endParaRPr lang="en-IN"/>
        </a:p>
      </dgm:t>
    </dgm:pt>
    <dgm:pt modelId="{1151F7B1-063E-4D10-BA3F-62FC56C72C61}">
      <dgm:prSet phldrT="[Text]" custT="1"/>
      <dgm:spPr/>
      <dgm:t>
        <a:bodyPr/>
        <a:lstStyle/>
        <a:p>
          <a:r>
            <a:rPr lang="en-US" sz="1400" dirty="0"/>
            <a:t> </a:t>
          </a:r>
          <a:r>
            <a:rPr lang="en-US" sz="1600" dirty="0"/>
            <a:t>Touching the Child</a:t>
          </a:r>
          <a:endParaRPr lang="en-IN" sz="1600" dirty="0"/>
        </a:p>
      </dgm:t>
    </dgm:pt>
    <dgm:pt modelId="{411A3F9F-EC49-4FC9-867A-32C08C0D0E93}" type="parTrans" cxnId="{EF2D8E20-5AB6-4D20-BA93-3C17A0B81FDA}">
      <dgm:prSet/>
      <dgm:spPr/>
      <dgm:t>
        <a:bodyPr/>
        <a:lstStyle/>
        <a:p>
          <a:endParaRPr lang="en-IN"/>
        </a:p>
      </dgm:t>
    </dgm:pt>
    <dgm:pt modelId="{C9FBF777-916B-4491-858E-174676450012}" type="sibTrans" cxnId="{EF2D8E20-5AB6-4D20-BA93-3C17A0B81FDA}">
      <dgm:prSet/>
      <dgm:spPr/>
      <dgm:t>
        <a:bodyPr/>
        <a:lstStyle/>
        <a:p>
          <a:endParaRPr lang="en-IN"/>
        </a:p>
      </dgm:t>
    </dgm:pt>
    <dgm:pt modelId="{1AF5F79F-A2C1-46BD-95EF-2A289ED0E47F}">
      <dgm:prSet phldrT="[Text]" custT="1"/>
      <dgm:spPr/>
      <dgm:t>
        <a:bodyPr/>
        <a:lstStyle/>
        <a:p>
          <a:r>
            <a:rPr lang="en-US" sz="1600" dirty="0"/>
            <a:t>A pat</a:t>
          </a:r>
          <a:endParaRPr lang="en-IN" sz="1600" dirty="0"/>
        </a:p>
      </dgm:t>
    </dgm:pt>
    <dgm:pt modelId="{DCDC7E24-A4F5-4D79-87FF-5D242E037C0D}" type="parTrans" cxnId="{E04321C5-92A9-4B97-923B-66C4536C5B07}">
      <dgm:prSet/>
      <dgm:spPr/>
      <dgm:t>
        <a:bodyPr/>
        <a:lstStyle/>
        <a:p>
          <a:endParaRPr lang="en-IN"/>
        </a:p>
      </dgm:t>
    </dgm:pt>
    <dgm:pt modelId="{B183088A-D556-4FCE-9D95-2A0C0D906701}" type="sibTrans" cxnId="{E04321C5-92A9-4B97-923B-66C4536C5B07}">
      <dgm:prSet/>
      <dgm:spPr/>
      <dgm:t>
        <a:bodyPr/>
        <a:lstStyle/>
        <a:p>
          <a:endParaRPr lang="en-IN"/>
        </a:p>
      </dgm:t>
    </dgm:pt>
    <dgm:pt modelId="{C49130A4-A824-45A5-9089-B2E0257DA195}">
      <dgm:prSet phldrT="[Text]" custT="1"/>
      <dgm:spPr/>
      <dgm:t>
        <a:bodyPr/>
        <a:lstStyle/>
        <a:p>
          <a:r>
            <a:rPr lang="en-US" sz="1600" dirty="0"/>
            <a:t>A hug</a:t>
          </a:r>
          <a:endParaRPr lang="en-IN" sz="1600" dirty="0"/>
        </a:p>
      </dgm:t>
    </dgm:pt>
    <dgm:pt modelId="{E59099A8-2064-409E-8607-68A8887ADA71}" type="parTrans" cxnId="{A84FD7EA-516D-4F6F-B47C-AF6CF5CD792B}">
      <dgm:prSet/>
      <dgm:spPr/>
      <dgm:t>
        <a:bodyPr/>
        <a:lstStyle/>
        <a:p>
          <a:endParaRPr lang="en-IN"/>
        </a:p>
      </dgm:t>
    </dgm:pt>
    <dgm:pt modelId="{A8905509-01FB-4526-9E65-F0B38A9F6A59}" type="sibTrans" cxnId="{A84FD7EA-516D-4F6F-B47C-AF6CF5CD792B}">
      <dgm:prSet/>
      <dgm:spPr/>
      <dgm:t>
        <a:bodyPr/>
        <a:lstStyle/>
        <a:p>
          <a:endParaRPr lang="en-IN"/>
        </a:p>
      </dgm:t>
    </dgm:pt>
    <dgm:pt modelId="{E29EB5ED-7CFE-4636-92F3-DD42BF020E28}">
      <dgm:prSet phldrT="[Text]" custT="1"/>
      <dgm:spPr/>
      <dgm:t>
        <a:bodyPr/>
        <a:lstStyle/>
        <a:p>
          <a:r>
            <a:rPr lang="en-US" sz="2400" dirty="0"/>
            <a:t>Both</a:t>
          </a:r>
          <a:endParaRPr lang="en-IN" sz="2400" dirty="0"/>
        </a:p>
      </dgm:t>
    </dgm:pt>
    <dgm:pt modelId="{BDA2076D-F8A4-43E9-9BA4-6656A371FA35}" type="parTrans" cxnId="{ED436AA3-EB38-47AA-BE8C-D33ABF1FD53D}">
      <dgm:prSet/>
      <dgm:spPr/>
      <dgm:t>
        <a:bodyPr/>
        <a:lstStyle/>
        <a:p>
          <a:endParaRPr lang="en-IN"/>
        </a:p>
      </dgm:t>
    </dgm:pt>
    <dgm:pt modelId="{54735422-3D36-45AF-85F5-2B9DCA12A98A}" type="sibTrans" cxnId="{ED436AA3-EB38-47AA-BE8C-D33ABF1FD53D}">
      <dgm:prSet/>
      <dgm:spPr/>
      <dgm:t>
        <a:bodyPr/>
        <a:lstStyle/>
        <a:p>
          <a:endParaRPr lang="en-IN"/>
        </a:p>
      </dgm:t>
    </dgm:pt>
    <dgm:pt modelId="{97195C0D-27BF-4F57-9D0B-86C0CBAFC9E7}">
      <dgm:prSet phldrT="[Text]" custT="1"/>
      <dgm:spPr/>
      <dgm:t>
        <a:bodyPr/>
        <a:lstStyle/>
        <a:p>
          <a:r>
            <a:rPr lang="en-US" sz="1600" dirty="0"/>
            <a:t>Showing concern</a:t>
          </a:r>
          <a:endParaRPr lang="en-IN" sz="1500" dirty="0"/>
        </a:p>
      </dgm:t>
    </dgm:pt>
    <dgm:pt modelId="{2EC96A04-686B-41CA-BAD9-CD9E448B8F27}" type="sibTrans" cxnId="{2D5B8DED-7BC3-42C8-AA31-08D76808C030}">
      <dgm:prSet/>
      <dgm:spPr/>
      <dgm:t>
        <a:bodyPr/>
        <a:lstStyle/>
        <a:p>
          <a:endParaRPr lang="en-IN"/>
        </a:p>
      </dgm:t>
    </dgm:pt>
    <dgm:pt modelId="{DC23EBF8-1BF3-44F0-B3E5-43AB6846BCA4}" type="parTrans" cxnId="{2D5B8DED-7BC3-42C8-AA31-08D76808C030}">
      <dgm:prSet/>
      <dgm:spPr/>
      <dgm:t>
        <a:bodyPr/>
        <a:lstStyle/>
        <a:p>
          <a:endParaRPr lang="en-IN"/>
        </a:p>
      </dgm:t>
    </dgm:pt>
    <dgm:pt modelId="{CB96E86A-E9AD-4775-8DD2-A3C4FF7576B4}">
      <dgm:prSet phldrT="[Text]" custT="1"/>
      <dgm:spPr/>
      <dgm:t>
        <a:bodyPr/>
        <a:lstStyle/>
        <a:p>
          <a:r>
            <a:rPr lang="en-US" sz="2800" dirty="0"/>
            <a:t>Verbal</a:t>
          </a:r>
          <a:endParaRPr lang="en-IN" sz="2800" dirty="0"/>
        </a:p>
      </dgm:t>
    </dgm:pt>
    <dgm:pt modelId="{20791DFC-F7AA-479F-AF66-E0EF7B71DF84}" type="sibTrans" cxnId="{501225D5-81B5-43AB-AA71-60CF9A9EB61B}">
      <dgm:prSet/>
      <dgm:spPr/>
      <dgm:t>
        <a:bodyPr/>
        <a:lstStyle/>
        <a:p>
          <a:endParaRPr lang="en-IN"/>
        </a:p>
      </dgm:t>
    </dgm:pt>
    <dgm:pt modelId="{59F3C3E9-3BA0-430F-8C55-64CB23838584}" type="parTrans" cxnId="{501225D5-81B5-43AB-AA71-60CF9A9EB61B}">
      <dgm:prSet/>
      <dgm:spPr/>
      <dgm:t>
        <a:bodyPr/>
        <a:lstStyle/>
        <a:p>
          <a:endParaRPr lang="en-IN"/>
        </a:p>
      </dgm:t>
    </dgm:pt>
    <dgm:pt modelId="{1950EB38-DE3E-4C6F-B17C-49BA52B5F6F4}" type="pres">
      <dgm:prSet presAssocID="{042B8346-DE17-4321-A216-67F2ABA80778}" presName="diagram" presStyleCnt="0">
        <dgm:presLayoutVars>
          <dgm:chPref val="1"/>
          <dgm:dir/>
          <dgm:animOne val="branch"/>
          <dgm:animLvl val="lvl"/>
          <dgm:resizeHandles/>
        </dgm:presLayoutVars>
      </dgm:prSet>
      <dgm:spPr/>
      <dgm:t>
        <a:bodyPr/>
        <a:lstStyle/>
        <a:p>
          <a:endParaRPr lang="en-US"/>
        </a:p>
      </dgm:t>
    </dgm:pt>
    <dgm:pt modelId="{C59D8321-EF62-4FF3-BE5D-FBE9CA40061A}" type="pres">
      <dgm:prSet presAssocID="{CB96E86A-E9AD-4775-8DD2-A3C4FF7576B4}" presName="root" presStyleCnt="0"/>
      <dgm:spPr/>
    </dgm:pt>
    <dgm:pt modelId="{52564F5C-7774-4FAB-A321-03FD4AE2113E}" type="pres">
      <dgm:prSet presAssocID="{CB96E86A-E9AD-4775-8DD2-A3C4FF7576B4}" presName="rootComposite" presStyleCnt="0"/>
      <dgm:spPr/>
    </dgm:pt>
    <dgm:pt modelId="{A89A2CC7-D256-4DF5-B4EF-99601879F5A1}" type="pres">
      <dgm:prSet presAssocID="{CB96E86A-E9AD-4775-8DD2-A3C4FF7576B4}" presName="rootText" presStyleLbl="node1" presStyleIdx="0" presStyleCnt="3" custScaleX="171750" custScaleY="160063" custLinFactNeighborX="-9447" custLinFactNeighborY="-30"/>
      <dgm:spPr/>
      <dgm:t>
        <a:bodyPr/>
        <a:lstStyle/>
        <a:p>
          <a:endParaRPr lang="en-US"/>
        </a:p>
      </dgm:t>
    </dgm:pt>
    <dgm:pt modelId="{8A11C49E-8BC7-413D-91EC-9222E813481B}" type="pres">
      <dgm:prSet presAssocID="{CB96E86A-E9AD-4775-8DD2-A3C4FF7576B4}" presName="rootConnector" presStyleLbl="node1" presStyleIdx="0" presStyleCnt="3"/>
      <dgm:spPr/>
      <dgm:t>
        <a:bodyPr/>
        <a:lstStyle/>
        <a:p>
          <a:endParaRPr lang="en-US"/>
        </a:p>
      </dgm:t>
    </dgm:pt>
    <dgm:pt modelId="{7C093E51-3248-4E17-AFB9-D97C85E5D3EA}" type="pres">
      <dgm:prSet presAssocID="{CB96E86A-E9AD-4775-8DD2-A3C4FF7576B4}" presName="childShape" presStyleCnt="0"/>
      <dgm:spPr/>
    </dgm:pt>
    <dgm:pt modelId="{8A51621D-8FC3-43E1-982F-785B8A94E18F}" type="pres">
      <dgm:prSet presAssocID="{43367BFF-4B34-411D-BC53-A264B5FDAE5B}" presName="Name13" presStyleLbl="parChTrans1D2" presStyleIdx="0" presStyleCnt="8"/>
      <dgm:spPr/>
      <dgm:t>
        <a:bodyPr/>
        <a:lstStyle/>
        <a:p>
          <a:endParaRPr lang="en-US"/>
        </a:p>
      </dgm:t>
    </dgm:pt>
    <dgm:pt modelId="{F8B674BE-69CA-4A1C-9214-3CCAF36C4485}" type="pres">
      <dgm:prSet presAssocID="{3F02D2F4-7BDF-40C2-A686-3088EEC29492}" presName="childText" presStyleLbl="bgAcc1" presStyleIdx="0" presStyleCnt="8" custScaleX="225149" custLinFactNeighborX="-11997" custLinFactNeighborY="17374">
        <dgm:presLayoutVars>
          <dgm:bulletEnabled val="1"/>
        </dgm:presLayoutVars>
      </dgm:prSet>
      <dgm:spPr/>
      <dgm:t>
        <a:bodyPr/>
        <a:lstStyle/>
        <a:p>
          <a:endParaRPr lang="en-US"/>
        </a:p>
      </dgm:t>
    </dgm:pt>
    <dgm:pt modelId="{C03A3C04-0031-43F2-9DA4-6B045E836E79}" type="pres">
      <dgm:prSet presAssocID="{8DF8517B-34E2-417C-8CD4-6B2661150751}" presName="root" presStyleCnt="0"/>
      <dgm:spPr/>
    </dgm:pt>
    <dgm:pt modelId="{8DAC1DD1-CADF-4251-8AC2-7A8DC4445D93}" type="pres">
      <dgm:prSet presAssocID="{8DF8517B-34E2-417C-8CD4-6B2661150751}" presName="rootComposite" presStyleCnt="0"/>
      <dgm:spPr/>
    </dgm:pt>
    <dgm:pt modelId="{70547822-F461-4186-9A7A-1404BF42BC00}" type="pres">
      <dgm:prSet presAssocID="{8DF8517B-34E2-417C-8CD4-6B2661150751}" presName="rootText" presStyleLbl="node1" presStyleIdx="1" presStyleCnt="3" custScaleX="172802" custScaleY="156143"/>
      <dgm:spPr/>
      <dgm:t>
        <a:bodyPr/>
        <a:lstStyle/>
        <a:p>
          <a:endParaRPr lang="en-US"/>
        </a:p>
      </dgm:t>
    </dgm:pt>
    <dgm:pt modelId="{1644C4F9-3BA7-45CF-AF58-4E01286ED059}" type="pres">
      <dgm:prSet presAssocID="{8DF8517B-34E2-417C-8CD4-6B2661150751}" presName="rootConnector" presStyleLbl="node1" presStyleIdx="1" presStyleCnt="3"/>
      <dgm:spPr/>
      <dgm:t>
        <a:bodyPr/>
        <a:lstStyle/>
        <a:p>
          <a:endParaRPr lang="en-US"/>
        </a:p>
      </dgm:t>
    </dgm:pt>
    <dgm:pt modelId="{6CB1E239-5414-45B1-AE6C-28DCCD4ADA16}" type="pres">
      <dgm:prSet presAssocID="{8DF8517B-34E2-417C-8CD4-6B2661150751}" presName="childShape" presStyleCnt="0"/>
      <dgm:spPr/>
    </dgm:pt>
    <dgm:pt modelId="{86FB733A-1DA9-4A79-BF12-4C629EBB64E6}" type="pres">
      <dgm:prSet presAssocID="{BE70CE8F-2610-4AF1-BA83-678D52F4F166}" presName="Name13" presStyleLbl="parChTrans1D2" presStyleIdx="1" presStyleCnt="8"/>
      <dgm:spPr/>
      <dgm:t>
        <a:bodyPr/>
        <a:lstStyle/>
        <a:p>
          <a:endParaRPr lang="en-US"/>
        </a:p>
      </dgm:t>
    </dgm:pt>
    <dgm:pt modelId="{7FFF6F21-AA8C-4A8B-AA56-3C3D6319C1F9}" type="pres">
      <dgm:prSet presAssocID="{63A2F18E-43F6-468F-A449-58DCC8EE8E29}" presName="childText" presStyleLbl="bgAcc1" presStyleIdx="1" presStyleCnt="8" custScaleX="232178">
        <dgm:presLayoutVars>
          <dgm:bulletEnabled val="1"/>
        </dgm:presLayoutVars>
      </dgm:prSet>
      <dgm:spPr/>
      <dgm:t>
        <a:bodyPr/>
        <a:lstStyle/>
        <a:p>
          <a:endParaRPr lang="en-US"/>
        </a:p>
      </dgm:t>
    </dgm:pt>
    <dgm:pt modelId="{98A4C5D7-A2BF-4D80-B6A9-0C619079CB4A}" type="pres">
      <dgm:prSet presAssocID="{10A93FB0-F283-4759-938B-5DAE26E2C6E5}" presName="Name13" presStyleLbl="parChTrans1D2" presStyleIdx="2" presStyleCnt="8"/>
      <dgm:spPr/>
      <dgm:t>
        <a:bodyPr/>
        <a:lstStyle/>
        <a:p>
          <a:endParaRPr lang="en-US"/>
        </a:p>
      </dgm:t>
    </dgm:pt>
    <dgm:pt modelId="{75411C75-795D-4DB8-9081-A27F18D8A5B5}" type="pres">
      <dgm:prSet presAssocID="{B47D3788-23B3-420A-BA4E-7000E6C8E897}" presName="childText" presStyleLbl="bgAcc1" presStyleIdx="2" presStyleCnt="8" custScaleX="231474">
        <dgm:presLayoutVars>
          <dgm:bulletEnabled val="1"/>
        </dgm:presLayoutVars>
      </dgm:prSet>
      <dgm:spPr/>
      <dgm:t>
        <a:bodyPr/>
        <a:lstStyle/>
        <a:p>
          <a:endParaRPr lang="en-US"/>
        </a:p>
      </dgm:t>
    </dgm:pt>
    <dgm:pt modelId="{3C8A1EE2-3FF7-47A9-BCBA-7B9874CA155C}" type="pres">
      <dgm:prSet presAssocID="{08EC2146-99A4-4E1D-91A8-B70402F30C0A}" presName="Name13" presStyleLbl="parChTrans1D2" presStyleIdx="3" presStyleCnt="8"/>
      <dgm:spPr/>
      <dgm:t>
        <a:bodyPr/>
        <a:lstStyle/>
        <a:p>
          <a:endParaRPr lang="en-US"/>
        </a:p>
      </dgm:t>
    </dgm:pt>
    <dgm:pt modelId="{79ACECAC-D68F-4154-8BE4-A239B6890175}" type="pres">
      <dgm:prSet presAssocID="{D1CE0AC3-5D8A-467F-B67E-6DB9CFCDCEF5}" presName="childText" presStyleLbl="bgAcc1" presStyleIdx="3" presStyleCnt="8" custScaleX="231474">
        <dgm:presLayoutVars>
          <dgm:bulletEnabled val="1"/>
        </dgm:presLayoutVars>
      </dgm:prSet>
      <dgm:spPr/>
      <dgm:t>
        <a:bodyPr/>
        <a:lstStyle/>
        <a:p>
          <a:endParaRPr lang="en-US"/>
        </a:p>
      </dgm:t>
    </dgm:pt>
    <dgm:pt modelId="{11D0B113-0692-4AE5-B78E-2521920C1F96}" type="pres">
      <dgm:prSet presAssocID="{DC23EBF8-1BF3-44F0-B3E5-43AB6846BCA4}" presName="Name13" presStyleLbl="parChTrans1D2" presStyleIdx="4" presStyleCnt="8"/>
      <dgm:spPr/>
      <dgm:t>
        <a:bodyPr/>
        <a:lstStyle/>
        <a:p>
          <a:endParaRPr lang="en-US"/>
        </a:p>
      </dgm:t>
    </dgm:pt>
    <dgm:pt modelId="{0CEDE3AE-6EAC-41F1-B32C-7D9A15082E88}" type="pres">
      <dgm:prSet presAssocID="{97195C0D-27BF-4F57-9D0B-86C0CBAFC9E7}" presName="childText" presStyleLbl="bgAcc1" presStyleIdx="4" presStyleCnt="8" custScaleX="231474" custScaleY="129433">
        <dgm:presLayoutVars>
          <dgm:bulletEnabled val="1"/>
        </dgm:presLayoutVars>
      </dgm:prSet>
      <dgm:spPr/>
      <dgm:t>
        <a:bodyPr/>
        <a:lstStyle/>
        <a:p>
          <a:endParaRPr lang="en-US"/>
        </a:p>
      </dgm:t>
    </dgm:pt>
    <dgm:pt modelId="{5093BBA5-9C48-4D76-8FAC-A404CCF5733E}" type="pres">
      <dgm:prSet presAssocID="{411A3F9F-EC49-4FC9-867A-32C08C0D0E93}" presName="Name13" presStyleLbl="parChTrans1D2" presStyleIdx="5" presStyleCnt="8"/>
      <dgm:spPr/>
      <dgm:t>
        <a:bodyPr/>
        <a:lstStyle/>
        <a:p>
          <a:endParaRPr lang="en-US"/>
        </a:p>
      </dgm:t>
    </dgm:pt>
    <dgm:pt modelId="{A5EF4DB5-6A83-4DB4-A888-D8E8C6752AC5}" type="pres">
      <dgm:prSet presAssocID="{1151F7B1-063E-4D10-BA3F-62FC56C72C61}" presName="childText" presStyleLbl="bgAcc1" presStyleIdx="5" presStyleCnt="8" custScaleX="226817">
        <dgm:presLayoutVars>
          <dgm:bulletEnabled val="1"/>
        </dgm:presLayoutVars>
      </dgm:prSet>
      <dgm:spPr/>
      <dgm:t>
        <a:bodyPr/>
        <a:lstStyle/>
        <a:p>
          <a:endParaRPr lang="en-US"/>
        </a:p>
      </dgm:t>
    </dgm:pt>
    <dgm:pt modelId="{249CD669-6780-4426-AEB6-5AFFB52E2A34}" type="pres">
      <dgm:prSet presAssocID="{DCDC7E24-A4F5-4D79-87FF-5D242E037C0D}" presName="Name13" presStyleLbl="parChTrans1D2" presStyleIdx="6" presStyleCnt="8"/>
      <dgm:spPr/>
      <dgm:t>
        <a:bodyPr/>
        <a:lstStyle/>
        <a:p>
          <a:endParaRPr lang="en-US"/>
        </a:p>
      </dgm:t>
    </dgm:pt>
    <dgm:pt modelId="{8369F863-C2BF-42E3-915F-868B3CF8AB34}" type="pres">
      <dgm:prSet presAssocID="{1AF5F79F-A2C1-46BD-95EF-2A289ED0E47F}" presName="childText" presStyleLbl="bgAcc1" presStyleIdx="6" presStyleCnt="8" custScaleX="225149">
        <dgm:presLayoutVars>
          <dgm:bulletEnabled val="1"/>
        </dgm:presLayoutVars>
      </dgm:prSet>
      <dgm:spPr/>
      <dgm:t>
        <a:bodyPr/>
        <a:lstStyle/>
        <a:p>
          <a:endParaRPr lang="en-US"/>
        </a:p>
      </dgm:t>
    </dgm:pt>
    <dgm:pt modelId="{705F0868-4954-4BF1-A2A8-959B0CB5A95B}" type="pres">
      <dgm:prSet presAssocID="{E59099A8-2064-409E-8607-68A8887ADA71}" presName="Name13" presStyleLbl="parChTrans1D2" presStyleIdx="7" presStyleCnt="8"/>
      <dgm:spPr/>
      <dgm:t>
        <a:bodyPr/>
        <a:lstStyle/>
        <a:p>
          <a:endParaRPr lang="en-US"/>
        </a:p>
      </dgm:t>
    </dgm:pt>
    <dgm:pt modelId="{604112D2-5A51-4B7E-A157-93EA517C0414}" type="pres">
      <dgm:prSet presAssocID="{C49130A4-A824-45A5-9089-B2E0257DA195}" presName="childText" presStyleLbl="bgAcc1" presStyleIdx="7" presStyleCnt="8" custScaleX="226818">
        <dgm:presLayoutVars>
          <dgm:bulletEnabled val="1"/>
        </dgm:presLayoutVars>
      </dgm:prSet>
      <dgm:spPr/>
      <dgm:t>
        <a:bodyPr/>
        <a:lstStyle/>
        <a:p>
          <a:endParaRPr lang="en-US"/>
        </a:p>
      </dgm:t>
    </dgm:pt>
    <dgm:pt modelId="{1191D270-529B-4BC0-AF31-46FFB2BC486B}" type="pres">
      <dgm:prSet presAssocID="{E29EB5ED-7CFE-4636-92F3-DD42BF020E28}" presName="root" presStyleCnt="0"/>
      <dgm:spPr/>
    </dgm:pt>
    <dgm:pt modelId="{121BCD57-2A85-4B74-A9A4-DA1052138B01}" type="pres">
      <dgm:prSet presAssocID="{E29EB5ED-7CFE-4636-92F3-DD42BF020E28}" presName="rootComposite" presStyleCnt="0"/>
      <dgm:spPr/>
    </dgm:pt>
    <dgm:pt modelId="{488AEBF7-C8D2-4547-9209-68374E08C830}" type="pres">
      <dgm:prSet presAssocID="{E29EB5ED-7CFE-4636-92F3-DD42BF020E28}" presName="rootText" presStyleLbl="node1" presStyleIdx="2" presStyleCnt="3" custScaleX="171513" custScaleY="157448" custLinFactNeighborX="23852" custLinFactNeighborY="-653"/>
      <dgm:spPr/>
      <dgm:t>
        <a:bodyPr/>
        <a:lstStyle/>
        <a:p>
          <a:endParaRPr lang="en-US"/>
        </a:p>
      </dgm:t>
    </dgm:pt>
    <dgm:pt modelId="{A4B1A1AF-DE96-4531-AE3B-FAD54E7C4B4B}" type="pres">
      <dgm:prSet presAssocID="{E29EB5ED-7CFE-4636-92F3-DD42BF020E28}" presName="rootConnector" presStyleLbl="node1" presStyleIdx="2" presStyleCnt="3"/>
      <dgm:spPr/>
      <dgm:t>
        <a:bodyPr/>
        <a:lstStyle/>
        <a:p>
          <a:endParaRPr lang="en-US"/>
        </a:p>
      </dgm:t>
    </dgm:pt>
    <dgm:pt modelId="{412C417E-C3A1-4074-B8D8-FC517D3C2EF7}" type="pres">
      <dgm:prSet presAssocID="{E29EB5ED-7CFE-4636-92F3-DD42BF020E28}" presName="childShape" presStyleCnt="0"/>
      <dgm:spPr/>
    </dgm:pt>
  </dgm:ptLst>
  <dgm:cxnLst>
    <dgm:cxn modelId="{8C5CB31F-449D-41DB-AB56-8EE15726D0BE}" type="presOf" srcId="{C49130A4-A824-45A5-9089-B2E0257DA195}" destId="{604112D2-5A51-4B7E-A157-93EA517C0414}" srcOrd="0" destOrd="0" presId="urn:microsoft.com/office/officeart/2005/8/layout/hierarchy3"/>
    <dgm:cxn modelId="{9C17B555-6A25-4D9B-94A5-C25C07BE8606}" type="presOf" srcId="{8DF8517B-34E2-417C-8CD4-6B2661150751}" destId="{70547822-F461-4186-9A7A-1404BF42BC00}" srcOrd="0" destOrd="0" presId="urn:microsoft.com/office/officeart/2005/8/layout/hierarchy3"/>
    <dgm:cxn modelId="{A6ED0791-DD0C-4552-B9D1-2A042738D6FA}" srcId="{8DF8517B-34E2-417C-8CD4-6B2661150751}" destId="{63A2F18E-43F6-468F-A449-58DCC8EE8E29}" srcOrd="0" destOrd="0" parTransId="{BE70CE8F-2610-4AF1-BA83-678D52F4F166}" sibTransId="{F7788CAB-6B6F-44FA-B5A7-6302F3B3E654}"/>
    <dgm:cxn modelId="{ED680A24-0084-4CDC-AE53-AD88E1808800}" type="presOf" srcId="{D1CE0AC3-5D8A-467F-B67E-6DB9CFCDCEF5}" destId="{79ACECAC-D68F-4154-8BE4-A239B6890175}" srcOrd="0" destOrd="0" presId="urn:microsoft.com/office/officeart/2005/8/layout/hierarchy3"/>
    <dgm:cxn modelId="{CC0C9CE6-0F7E-46BF-8470-299210A5C1F4}" type="presOf" srcId="{CB96E86A-E9AD-4775-8DD2-A3C4FF7576B4}" destId="{8A11C49E-8BC7-413D-91EC-9222E813481B}" srcOrd="1" destOrd="0" presId="urn:microsoft.com/office/officeart/2005/8/layout/hierarchy3"/>
    <dgm:cxn modelId="{0E0893D4-B941-471F-B027-7D96B6998104}" type="presOf" srcId="{DCDC7E24-A4F5-4D79-87FF-5D242E037C0D}" destId="{249CD669-6780-4426-AEB6-5AFFB52E2A34}" srcOrd="0" destOrd="0" presId="urn:microsoft.com/office/officeart/2005/8/layout/hierarchy3"/>
    <dgm:cxn modelId="{DD207817-AD09-427E-9FF5-5D10C12B8895}" type="presOf" srcId="{8DF8517B-34E2-417C-8CD4-6B2661150751}" destId="{1644C4F9-3BA7-45CF-AF58-4E01286ED059}" srcOrd="1" destOrd="0" presId="urn:microsoft.com/office/officeart/2005/8/layout/hierarchy3"/>
    <dgm:cxn modelId="{33B263AA-03F3-4E14-B969-5B0FAD669CD1}" srcId="{8DF8517B-34E2-417C-8CD4-6B2661150751}" destId="{B47D3788-23B3-420A-BA4E-7000E6C8E897}" srcOrd="1" destOrd="0" parTransId="{10A93FB0-F283-4759-938B-5DAE26E2C6E5}" sibTransId="{6239ED36-EB52-4E63-ACD3-28A2C27B460E}"/>
    <dgm:cxn modelId="{D813003D-D302-40EC-8D57-940B23B64EA6}" type="presOf" srcId="{042B8346-DE17-4321-A216-67F2ABA80778}" destId="{1950EB38-DE3E-4C6F-B17C-49BA52B5F6F4}" srcOrd="0" destOrd="0" presId="urn:microsoft.com/office/officeart/2005/8/layout/hierarchy3"/>
    <dgm:cxn modelId="{91AD716A-6095-4F28-BADB-DA950A51222C}" type="presOf" srcId="{08EC2146-99A4-4E1D-91A8-B70402F30C0A}" destId="{3C8A1EE2-3FF7-47A9-BCBA-7B9874CA155C}" srcOrd="0" destOrd="0" presId="urn:microsoft.com/office/officeart/2005/8/layout/hierarchy3"/>
    <dgm:cxn modelId="{A4E3622E-D314-4B0C-86D9-72810F544C8B}" type="presOf" srcId="{CB96E86A-E9AD-4775-8DD2-A3C4FF7576B4}" destId="{A89A2CC7-D256-4DF5-B4EF-99601879F5A1}" srcOrd="0" destOrd="0" presId="urn:microsoft.com/office/officeart/2005/8/layout/hierarchy3"/>
    <dgm:cxn modelId="{E47F58B7-8AC3-4CE7-AAA3-014A55A9CD6E}" type="presOf" srcId="{E59099A8-2064-409E-8607-68A8887ADA71}" destId="{705F0868-4954-4BF1-A2A8-959B0CB5A95B}" srcOrd="0" destOrd="0" presId="urn:microsoft.com/office/officeart/2005/8/layout/hierarchy3"/>
    <dgm:cxn modelId="{A9F0EFFB-6A3A-46F0-951C-8BE4FBD25115}" type="presOf" srcId="{B47D3788-23B3-420A-BA4E-7000E6C8E897}" destId="{75411C75-795D-4DB8-9081-A27F18D8A5B5}" srcOrd="0" destOrd="0" presId="urn:microsoft.com/office/officeart/2005/8/layout/hierarchy3"/>
    <dgm:cxn modelId="{A106F53A-5FD7-48F2-AF30-ACED1B8DFC19}" type="presOf" srcId="{1AF5F79F-A2C1-46BD-95EF-2A289ED0E47F}" destId="{8369F863-C2BF-42E3-915F-868B3CF8AB34}" srcOrd="0" destOrd="0" presId="urn:microsoft.com/office/officeart/2005/8/layout/hierarchy3"/>
    <dgm:cxn modelId="{B7FACCCB-14D7-4FFA-A9B1-EF9A3EFB7D7D}" srcId="{8DF8517B-34E2-417C-8CD4-6B2661150751}" destId="{D1CE0AC3-5D8A-467F-B67E-6DB9CFCDCEF5}" srcOrd="2" destOrd="0" parTransId="{08EC2146-99A4-4E1D-91A8-B70402F30C0A}" sibTransId="{107DCF60-7D7F-4816-853E-7D596C7CEF22}"/>
    <dgm:cxn modelId="{EA7FB827-E2EA-490C-9212-090E756DE158}" type="presOf" srcId="{97195C0D-27BF-4F57-9D0B-86C0CBAFC9E7}" destId="{0CEDE3AE-6EAC-41F1-B32C-7D9A15082E88}" srcOrd="0" destOrd="0" presId="urn:microsoft.com/office/officeart/2005/8/layout/hierarchy3"/>
    <dgm:cxn modelId="{501225D5-81B5-43AB-AA71-60CF9A9EB61B}" srcId="{042B8346-DE17-4321-A216-67F2ABA80778}" destId="{CB96E86A-E9AD-4775-8DD2-A3C4FF7576B4}" srcOrd="0" destOrd="0" parTransId="{59F3C3E9-3BA0-430F-8C55-64CB23838584}" sibTransId="{20791DFC-F7AA-479F-AF66-E0EF7B71DF84}"/>
    <dgm:cxn modelId="{77A3AB40-6907-4B56-849B-F54805D85FA7}" type="presOf" srcId="{10A93FB0-F283-4759-938B-5DAE26E2C6E5}" destId="{98A4C5D7-A2BF-4D80-B6A9-0C619079CB4A}" srcOrd="0" destOrd="0" presId="urn:microsoft.com/office/officeart/2005/8/layout/hierarchy3"/>
    <dgm:cxn modelId="{A3A627D2-DB4A-486F-90DE-73DAFB9D99CB}" srcId="{CB96E86A-E9AD-4775-8DD2-A3C4FF7576B4}" destId="{3F02D2F4-7BDF-40C2-A686-3088EEC29492}" srcOrd="0" destOrd="0" parTransId="{43367BFF-4B34-411D-BC53-A264B5FDAE5B}" sibTransId="{D6D8F2C2-9D82-4D0F-A3EB-9D9C539F5B1B}"/>
    <dgm:cxn modelId="{ED436AA3-EB38-47AA-BE8C-D33ABF1FD53D}" srcId="{042B8346-DE17-4321-A216-67F2ABA80778}" destId="{E29EB5ED-7CFE-4636-92F3-DD42BF020E28}" srcOrd="2" destOrd="0" parTransId="{BDA2076D-F8A4-43E9-9BA4-6656A371FA35}" sibTransId="{54735422-3D36-45AF-85F5-2B9DCA12A98A}"/>
    <dgm:cxn modelId="{A5E829EA-A4E0-4802-A39F-CB1C20B6697A}" type="presOf" srcId="{1151F7B1-063E-4D10-BA3F-62FC56C72C61}" destId="{A5EF4DB5-6A83-4DB4-A888-D8E8C6752AC5}" srcOrd="0" destOrd="0" presId="urn:microsoft.com/office/officeart/2005/8/layout/hierarchy3"/>
    <dgm:cxn modelId="{792A64FF-AE25-470A-8818-4022E2A4FBDB}" type="presOf" srcId="{63A2F18E-43F6-468F-A449-58DCC8EE8E29}" destId="{7FFF6F21-AA8C-4A8B-AA56-3C3D6319C1F9}" srcOrd="0" destOrd="0" presId="urn:microsoft.com/office/officeart/2005/8/layout/hierarchy3"/>
    <dgm:cxn modelId="{2D5B8DED-7BC3-42C8-AA31-08D76808C030}" srcId="{8DF8517B-34E2-417C-8CD4-6B2661150751}" destId="{97195C0D-27BF-4F57-9D0B-86C0CBAFC9E7}" srcOrd="3" destOrd="0" parTransId="{DC23EBF8-1BF3-44F0-B3E5-43AB6846BCA4}" sibTransId="{2EC96A04-686B-41CA-BAD9-CD9E448B8F27}"/>
    <dgm:cxn modelId="{BE0AC0CF-EC84-4C3C-BC0A-67532583D487}" type="presOf" srcId="{411A3F9F-EC49-4FC9-867A-32C08C0D0E93}" destId="{5093BBA5-9C48-4D76-8FAC-A404CCF5733E}" srcOrd="0" destOrd="0" presId="urn:microsoft.com/office/officeart/2005/8/layout/hierarchy3"/>
    <dgm:cxn modelId="{EF2D8E20-5AB6-4D20-BA93-3C17A0B81FDA}" srcId="{8DF8517B-34E2-417C-8CD4-6B2661150751}" destId="{1151F7B1-063E-4D10-BA3F-62FC56C72C61}" srcOrd="4" destOrd="0" parTransId="{411A3F9F-EC49-4FC9-867A-32C08C0D0E93}" sibTransId="{C9FBF777-916B-4491-858E-174676450012}"/>
    <dgm:cxn modelId="{63B19C53-C979-4B12-BDA5-C8EDC69F9995}" type="presOf" srcId="{43367BFF-4B34-411D-BC53-A264B5FDAE5B}" destId="{8A51621D-8FC3-43E1-982F-785B8A94E18F}" srcOrd="0" destOrd="0" presId="urn:microsoft.com/office/officeart/2005/8/layout/hierarchy3"/>
    <dgm:cxn modelId="{A1FCADB0-43FD-46A0-A28F-CE32C019ABBE}" type="presOf" srcId="{E29EB5ED-7CFE-4636-92F3-DD42BF020E28}" destId="{488AEBF7-C8D2-4547-9209-68374E08C830}" srcOrd="0" destOrd="0" presId="urn:microsoft.com/office/officeart/2005/8/layout/hierarchy3"/>
    <dgm:cxn modelId="{C3121FD7-5730-4637-BD09-08D2E5B290D9}" type="presOf" srcId="{DC23EBF8-1BF3-44F0-B3E5-43AB6846BCA4}" destId="{11D0B113-0692-4AE5-B78E-2521920C1F96}" srcOrd="0" destOrd="0" presId="urn:microsoft.com/office/officeart/2005/8/layout/hierarchy3"/>
    <dgm:cxn modelId="{54B7D8CC-DA82-42C0-B324-35D06C4AA9EE}" type="presOf" srcId="{BE70CE8F-2610-4AF1-BA83-678D52F4F166}" destId="{86FB733A-1DA9-4A79-BF12-4C629EBB64E6}" srcOrd="0" destOrd="0" presId="urn:microsoft.com/office/officeart/2005/8/layout/hierarchy3"/>
    <dgm:cxn modelId="{A1989C68-91FD-4783-9F9E-6755F3990B95}" type="presOf" srcId="{E29EB5ED-7CFE-4636-92F3-DD42BF020E28}" destId="{A4B1A1AF-DE96-4531-AE3B-FAD54E7C4B4B}" srcOrd="1" destOrd="0" presId="urn:microsoft.com/office/officeart/2005/8/layout/hierarchy3"/>
    <dgm:cxn modelId="{A84FD7EA-516D-4F6F-B47C-AF6CF5CD792B}" srcId="{8DF8517B-34E2-417C-8CD4-6B2661150751}" destId="{C49130A4-A824-45A5-9089-B2E0257DA195}" srcOrd="6" destOrd="0" parTransId="{E59099A8-2064-409E-8607-68A8887ADA71}" sibTransId="{A8905509-01FB-4526-9E65-F0B38A9F6A59}"/>
    <dgm:cxn modelId="{E04321C5-92A9-4B97-923B-66C4536C5B07}" srcId="{8DF8517B-34E2-417C-8CD4-6B2661150751}" destId="{1AF5F79F-A2C1-46BD-95EF-2A289ED0E47F}" srcOrd="5" destOrd="0" parTransId="{DCDC7E24-A4F5-4D79-87FF-5D242E037C0D}" sibTransId="{B183088A-D556-4FCE-9D95-2A0C0D906701}"/>
    <dgm:cxn modelId="{68EBCC21-9D56-405A-B2BB-CD8B0E78A728}" type="presOf" srcId="{3F02D2F4-7BDF-40C2-A686-3088EEC29492}" destId="{F8B674BE-69CA-4A1C-9214-3CCAF36C4485}" srcOrd="0" destOrd="0" presId="urn:microsoft.com/office/officeart/2005/8/layout/hierarchy3"/>
    <dgm:cxn modelId="{DDD23F6B-D69D-4CF1-8939-C922FB6EE168}" srcId="{042B8346-DE17-4321-A216-67F2ABA80778}" destId="{8DF8517B-34E2-417C-8CD4-6B2661150751}" srcOrd="1" destOrd="0" parTransId="{B3D118FE-F6B9-46EC-B57A-151200766232}" sibTransId="{D92E98DC-4F7F-40AB-861E-297C7801F910}"/>
    <dgm:cxn modelId="{634B1815-0950-4E61-88E5-DB95D3860D53}" type="presParOf" srcId="{1950EB38-DE3E-4C6F-B17C-49BA52B5F6F4}" destId="{C59D8321-EF62-4FF3-BE5D-FBE9CA40061A}" srcOrd="0" destOrd="0" presId="urn:microsoft.com/office/officeart/2005/8/layout/hierarchy3"/>
    <dgm:cxn modelId="{F17D2229-5E61-4156-A774-33A774EC2F08}" type="presParOf" srcId="{C59D8321-EF62-4FF3-BE5D-FBE9CA40061A}" destId="{52564F5C-7774-4FAB-A321-03FD4AE2113E}" srcOrd="0" destOrd="0" presId="urn:microsoft.com/office/officeart/2005/8/layout/hierarchy3"/>
    <dgm:cxn modelId="{AE7E82B9-FCD3-4379-8194-9309E45448EE}" type="presParOf" srcId="{52564F5C-7774-4FAB-A321-03FD4AE2113E}" destId="{A89A2CC7-D256-4DF5-B4EF-99601879F5A1}" srcOrd="0" destOrd="0" presId="urn:microsoft.com/office/officeart/2005/8/layout/hierarchy3"/>
    <dgm:cxn modelId="{9A13CB64-8ED1-4634-8D21-1578D79A94F3}" type="presParOf" srcId="{52564F5C-7774-4FAB-A321-03FD4AE2113E}" destId="{8A11C49E-8BC7-413D-91EC-9222E813481B}" srcOrd="1" destOrd="0" presId="urn:microsoft.com/office/officeart/2005/8/layout/hierarchy3"/>
    <dgm:cxn modelId="{80E9E355-A5D5-4EA2-A9DE-4719351C0AD2}" type="presParOf" srcId="{C59D8321-EF62-4FF3-BE5D-FBE9CA40061A}" destId="{7C093E51-3248-4E17-AFB9-D97C85E5D3EA}" srcOrd="1" destOrd="0" presId="urn:microsoft.com/office/officeart/2005/8/layout/hierarchy3"/>
    <dgm:cxn modelId="{90B2BC1D-C511-479C-920C-182AB99721B1}" type="presParOf" srcId="{7C093E51-3248-4E17-AFB9-D97C85E5D3EA}" destId="{8A51621D-8FC3-43E1-982F-785B8A94E18F}" srcOrd="0" destOrd="0" presId="urn:microsoft.com/office/officeart/2005/8/layout/hierarchy3"/>
    <dgm:cxn modelId="{2B14B0BF-06DF-4DD1-93C5-036BEF394F9C}" type="presParOf" srcId="{7C093E51-3248-4E17-AFB9-D97C85E5D3EA}" destId="{F8B674BE-69CA-4A1C-9214-3CCAF36C4485}" srcOrd="1" destOrd="0" presId="urn:microsoft.com/office/officeart/2005/8/layout/hierarchy3"/>
    <dgm:cxn modelId="{5DEC4513-5F5B-4B59-9880-B1341E198CA9}" type="presParOf" srcId="{1950EB38-DE3E-4C6F-B17C-49BA52B5F6F4}" destId="{C03A3C04-0031-43F2-9DA4-6B045E836E79}" srcOrd="1" destOrd="0" presId="urn:microsoft.com/office/officeart/2005/8/layout/hierarchy3"/>
    <dgm:cxn modelId="{81F3D1FE-5133-4721-A1EC-648E0239612E}" type="presParOf" srcId="{C03A3C04-0031-43F2-9DA4-6B045E836E79}" destId="{8DAC1DD1-CADF-4251-8AC2-7A8DC4445D93}" srcOrd="0" destOrd="0" presId="urn:microsoft.com/office/officeart/2005/8/layout/hierarchy3"/>
    <dgm:cxn modelId="{0323A48A-963B-4B8E-A245-6A3E35B787FA}" type="presParOf" srcId="{8DAC1DD1-CADF-4251-8AC2-7A8DC4445D93}" destId="{70547822-F461-4186-9A7A-1404BF42BC00}" srcOrd="0" destOrd="0" presId="urn:microsoft.com/office/officeart/2005/8/layout/hierarchy3"/>
    <dgm:cxn modelId="{39A654F8-A696-4BEC-BA56-73AC9E493992}" type="presParOf" srcId="{8DAC1DD1-CADF-4251-8AC2-7A8DC4445D93}" destId="{1644C4F9-3BA7-45CF-AF58-4E01286ED059}" srcOrd="1" destOrd="0" presId="urn:microsoft.com/office/officeart/2005/8/layout/hierarchy3"/>
    <dgm:cxn modelId="{AFB234A5-D40A-4953-B4B0-CB3298723D40}" type="presParOf" srcId="{C03A3C04-0031-43F2-9DA4-6B045E836E79}" destId="{6CB1E239-5414-45B1-AE6C-28DCCD4ADA16}" srcOrd="1" destOrd="0" presId="urn:microsoft.com/office/officeart/2005/8/layout/hierarchy3"/>
    <dgm:cxn modelId="{FC3C27EF-6633-4AFB-AFDC-74F396411547}" type="presParOf" srcId="{6CB1E239-5414-45B1-AE6C-28DCCD4ADA16}" destId="{86FB733A-1DA9-4A79-BF12-4C629EBB64E6}" srcOrd="0" destOrd="0" presId="urn:microsoft.com/office/officeart/2005/8/layout/hierarchy3"/>
    <dgm:cxn modelId="{E750BD6A-1288-446A-AF6E-AFF4DE7058F7}" type="presParOf" srcId="{6CB1E239-5414-45B1-AE6C-28DCCD4ADA16}" destId="{7FFF6F21-AA8C-4A8B-AA56-3C3D6319C1F9}" srcOrd="1" destOrd="0" presId="urn:microsoft.com/office/officeart/2005/8/layout/hierarchy3"/>
    <dgm:cxn modelId="{05B9E1EB-A08F-458F-9A7B-3A683CE51CF8}" type="presParOf" srcId="{6CB1E239-5414-45B1-AE6C-28DCCD4ADA16}" destId="{98A4C5D7-A2BF-4D80-B6A9-0C619079CB4A}" srcOrd="2" destOrd="0" presId="urn:microsoft.com/office/officeart/2005/8/layout/hierarchy3"/>
    <dgm:cxn modelId="{A8110B3B-5FD9-4517-8C19-FD4239ECF482}" type="presParOf" srcId="{6CB1E239-5414-45B1-AE6C-28DCCD4ADA16}" destId="{75411C75-795D-4DB8-9081-A27F18D8A5B5}" srcOrd="3" destOrd="0" presId="urn:microsoft.com/office/officeart/2005/8/layout/hierarchy3"/>
    <dgm:cxn modelId="{BEE30900-E1B2-4941-9314-BED9276E7A41}" type="presParOf" srcId="{6CB1E239-5414-45B1-AE6C-28DCCD4ADA16}" destId="{3C8A1EE2-3FF7-47A9-BCBA-7B9874CA155C}" srcOrd="4" destOrd="0" presId="urn:microsoft.com/office/officeart/2005/8/layout/hierarchy3"/>
    <dgm:cxn modelId="{B9D2809F-DF68-46C3-978F-DB1C1D540668}" type="presParOf" srcId="{6CB1E239-5414-45B1-AE6C-28DCCD4ADA16}" destId="{79ACECAC-D68F-4154-8BE4-A239B6890175}" srcOrd="5" destOrd="0" presId="urn:microsoft.com/office/officeart/2005/8/layout/hierarchy3"/>
    <dgm:cxn modelId="{61F5C2F8-BB1F-4565-A17A-5A4F9F001014}" type="presParOf" srcId="{6CB1E239-5414-45B1-AE6C-28DCCD4ADA16}" destId="{11D0B113-0692-4AE5-B78E-2521920C1F96}" srcOrd="6" destOrd="0" presId="urn:microsoft.com/office/officeart/2005/8/layout/hierarchy3"/>
    <dgm:cxn modelId="{EB0BCBCB-DD75-474D-8782-51C0C868EECA}" type="presParOf" srcId="{6CB1E239-5414-45B1-AE6C-28DCCD4ADA16}" destId="{0CEDE3AE-6EAC-41F1-B32C-7D9A15082E88}" srcOrd="7" destOrd="0" presId="urn:microsoft.com/office/officeart/2005/8/layout/hierarchy3"/>
    <dgm:cxn modelId="{09222341-72FF-41A9-877F-A46C1B9F0AE7}" type="presParOf" srcId="{6CB1E239-5414-45B1-AE6C-28DCCD4ADA16}" destId="{5093BBA5-9C48-4D76-8FAC-A404CCF5733E}" srcOrd="8" destOrd="0" presId="urn:microsoft.com/office/officeart/2005/8/layout/hierarchy3"/>
    <dgm:cxn modelId="{A845C85A-0A8B-40A1-AF71-F7A46853CC8F}" type="presParOf" srcId="{6CB1E239-5414-45B1-AE6C-28DCCD4ADA16}" destId="{A5EF4DB5-6A83-4DB4-A888-D8E8C6752AC5}" srcOrd="9" destOrd="0" presId="urn:microsoft.com/office/officeart/2005/8/layout/hierarchy3"/>
    <dgm:cxn modelId="{87F3EED9-A138-4EF5-8656-E02B85202EC4}" type="presParOf" srcId="{6CB1E239-5414-45B1-AE6C-28DCCD4ADA16}" destId="{249CD669-6780-4426-AEB6-5AFFB52E2A34}" srcOrd="10" destOrd="0" presId="urn:microsoft.com/office/officeart/2005/8/layout/hierarchy3"/>
    <dgm:cxn modelId="{E6848582-E941-4FCA-82FD-350CE32AFD7F}" type="presParOf" srcId="{6CB1E239-5414-45B1-AE6C-28DCCD4ADA16}" destId="{8369F863-C2BF-42E3-915F-868B3CF8AB34}" srcOrd="11" destOrd="0" presId="urn:microsoft.com/office/officeart/2005/8/layout/hierarchy3"/>
    <dgm:cxn modelId="{2423F044-94B0-465D-83A7-24E7C9FDBF03}" type="presParOf" srcId="{6CB1E239-5414-45B1-AE6C-28DCCD4ADA16}" destId="{705F0868-4954-4BF1-A2A8-959B0CB5A95B}" srcOrd="12" destOrd="0" presId="urn:microsoft.com/office/officeart/2005/8/layout/hierarchy3"/>
    <dgm:cxn modelId="{F917AFE3-BEE3-4528-818C-2DBD707A394B}" type="presParOf" srcId="{6CB1E239-5414-45B1-AE6C-28DCCD4ADA16}" destId="{604112D2-5A51-4B7E-A157-93EA517C0414}" srcOrd="13" destOrd="0" presId="urn:microsoft.com/office/officeart/2005/8/layout/hierarchy3"/>
    <dgm:cxn modelId="{2C693C42-F1BA-44EA-AD69-5197E83FDC6A}" type="presParOf" srcId="{1950EB38-DE3E-4C6F-B17C-49BA52B5F6F4}" destId="{1191D270-529B-4BC0-AF31-46FFB2BC486B}" srcOrd="2" destOrd="0" presId="urn:microsoft.com/office/officeart/2005/8/layout/hierarchy3"/>
    <dgm:cxn modelId="{9CD29600-7DDC-4BCA-BF87-B39BCB1AB9D9}" type="presParOf" srcId="{1191D270-529B-4BC0-AF31-46FFB2BC486B}" destId="{121BCD57-2A85-4B74-A9A4-DA1052138B01}" srcOrd="0" destOrd="0" presId="urn:microsoft.com/office/officeart/2005/8/layout/hierarchy3"/>
    <dgm:cxn modelId="{822BAEA6-D040-4B4B-B473-A08A023C7F0D}" type="presParOf" srcId="{121BCD57-2A85-4B74-A9A4-DA1052138B01}" destId="{488AEBF7-C8D2-4547-9209-68374E08C830}" srcOrd="0" destOrd="0" presId="urn:microsoft.com/office/officeart/2005/8/layout/hierarchy3"/>
    <dgm:cxn modelId="{8825461D-20F5-4AC8-9EBA-4644F3B15C56}" type="presParOf" srcId="{121BCD57-2A85-4B74-A9A4-DA1052138B01}" destId="{A4B1A1AF-DE96-4531-AE3B-FAD54E7C4B4B}" srcOrd="1" destOrd="0" presId="urn:microsoft.com/office/officeart/2005/8/layout/hierarchy3"/>
    <dgm:cxn modelId="{2FD63B02-D380-4FCF-A331-D9BB5E6EE1EE}" type="presParOf" srcId="{1191D270-529B-4BC0-AF31-46FFB2BC486B}" destId="{412C417E-C3A1-4074-B8D8-FC517D3C2EF7}"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3FDA02-14F3-4C0F-BDCA-BB586DE96F03}" type="doc">
      <dgm:prSet loTypeId="urn:microsoft.com/office/officeart/2005/8/layout/chevron1" loCatId="process" qsTypeId="urn:microsoft.com/office/officeart/2005/8/quickstyle/3d2#2" qsCatId="3D" csTypeId="urn:microsoft.com/office/officeart/2005/8/colors/colorful5" csCatId="colorful" phldr="1"/>
      <dgm:spPr/>
    </dgm:pt>
    <dgm:pt modelId="{125B8A6E-4BD8-4FCB-BA25-57D54527FEE1}">
      <dgm:prSet phldrT="[Text]" custT="1"/>
      <dgm:spPr>
        <a:solidFill>
          <a:srgbClr val="009900"/>
        </a:solidFill>
      </dgm:spPr>
      <dgm:t>
        <a:bodyPr/>
        <a:lstStyle/>
        <a:p>
          <a:r>
            <a:rPr lang="en-US" sz="2400" b="0" i="1" dirty="0">
              <a:solidFill>
                <a:schemeClr val="tx1"/>
              </a:solidFill>
            </a:rPr>
            <a:t>Transmitter</a:t>
          </a:r>
          <a:endParaRPr lang="en-IN" sz="2400" b="0" i="1" dirty="0">
            <a:solidFill>
              <a:schemeClr val="tx1"/>
            </a:solidFill>
          </a:endParaRPr>
        </a:p>
      </dgm:t>
    </dgm:pt>
    <dgm:pt modelId="{F879FB96-907A-4F4B-9A16-99C255E830D9}" type="parTrans" cxnId="{78E052BA-4473-40F9-B1D2-85A27044B9ED}">
      <dgm:prSet/>
      <dgm:spPr/>
      <dgm:t>
        <a:bodyPr/>
        <a:lstStyle/>
        <a:p>
          <a:endParaRPr lang="en-IN"/>
        </a:p>
      </dgm:t>
    </dgm:pt>
    <dgm:pt modelId="{D5DEF14C-E675-4751-AF8F-9592D9AB06D0}" type="sibTrans" cxnId="{78E052BA-4473-40F9-B1D2-85A27044B9ED}">
      <dgm:prSet/>
      <dgm:spPr/>
      <dgm:t>
        <a:bodyPr/>
        <a:lstStyle/>
        <a:p>
          <a:endParaRPr lang="en-IN"/>
        </a:p>
      </dgm:t>
    </dgm:pt>
    <dgm:pt modelId="{85C03782-1821-4839-8358-A7EB8026FC48}">
      <dgm:prSet phldrT="[Text]" custT="1"/>
      <dgm:spPr>
        <a:solidFill>
          <a:srgbClr val="CC0099"/>
        </a:solidFill>
      </dgm:spPr>
      <dgm:t>
        <a:bodyPr/>
        <a:lstStyle/>
        <a:p>
          <a:r>
            <a:rPr lang="en-US" sz="2400" b="0" i="1" dirty="0">
              <a:solidFill>
                <a:schemeClr val="tx1"/>
              </a:solidFill>
            </a:rPr>
            <a:t>Medium</a:t>
          </a:r>
          <a:endParaRPr lang="en-IN" sz="2400" b="0" i="1" dirty="0">
            <a:solidFill>
              <a:schemeClr val="tx1"/>
            </a:solidFill>
          </a:endParaRPr>
        </a:p>
      </dgm:t>
    </dgm:pt>
    <dgm:pt modelId="{44CDC7DF-B66E-42F4-A8D9-485997EFB41B}" type="parTrans" cxnId="{A31E6336-CB16-4592-AB76-CE0DDAFE7B8E}">
      <dgm:prSet/>
      <dgm:spPr/>
      <dgm:t>
        <a:bodyPr/>
        <a:lstStyle/>
        <a:p>
          <a:endParaRPr lang="en-IN"/>
        </a:p>
      </dgm:t>
    </dgm:pt>
    <dgm:pt modelId="{301E5F4C-086E-44E8-8C6F-8AE6554F62CD}" type="sibTrans" cxnId="{A31E6336-CB16-4592-AB76-CE0DDAFE7B8E}">
      <dgm:prSet/>
      <dgm:spPr/>
      <dgm:t>
        <a:bodyPr/>
        <a:lstStyle/>
        <a:p>
          <a:endParaRPr lang="en-IN"/>
        </a:p>
      </dgm:t>
    </dgm:pt>
    <dgm:pt modelId="{F1D68B67-D4CA-4DE5-BE33-47BADCB7E05A}">
      <dgm:prSet phldrT="[Text]" custT="1"/>
      <dgm:spPr>
        <a:solidFill>
          <a:srgbClr val="FFC000"/>
        </a:solidFill>
      </dgm:spPr>
      <dgm:t>
        <a:bodyPr/>
        <a:lstStyle/>
        <a:p>
          <a:r>
            <a:rPr lang="en-US" sz="2400" b="0" i="1" dirty="0">
              <a:solidFill>
                <a:schemeClr val="tx1"/>
              </a:solidFill>
            </a:rPr>
            <a:t>Receiver</a:t>
          </a:r>
          <a:endParaRPr lang="en-IN" sz="2400" b="0" i="1" dirty="0">
            <a:solidFill>
              <a:schemeClr val="tx1"/>
            </a:solidFill>
          </a:endParaRPr>
        </a:p>
      </dgm:t>
    </dgm:pt>
    <dgm:pt modelId="{385071D0-F2B4-436A-8832-88F4BB6887F4}" type="parTrans" cxnId="{E1C20CF5-F330-421D-A4BE-D0A3331DE50F}">
      <dgm:prSet/>
      <dgm:spPr/>
      <dgm:t>
        <a:bodyPr/>
        <a:lstStyle/>
        <a:p>
          <a:endParaRPr lang="en-IN"/>
        </a:p>
      </dgm:t>
    </dgm:pt>
    <dgm:pt modelId="{46934B53-6196-439F-A572-DD3CAF430756}" type="sibTrans" cxnId="{E1C20CF5-F330-421D-A4BE-D0A3331DE50F}">
      <dgm:prSet/>
      <dgm:spPr/>
      <dgm:t>
        <a:bodyPr/>
        <a:lstStyle/>
        <a:p>
          <a:endParaRPr lang="en-IN"/>
        </a:p>
      </dgm:t>
    </dgm:pt>
    <dgm:pt modelId="{337F5D9D-7B4D-4B0D-841E-6DF3CD8B75B1}" type="pres">
      <dgm:prSet presAssocID="{0E3FDA02-14F3-4C0F-BDCA-BB586DE96F03}" presName="Name0" presStyleCnt="0">
        <dgm:presLayoutVars>
          <dgm:dir/>
          <dgm:animLvl val="lvl"/>
          <dgm:resizeHandles val="exact"/>
        </dgm:presLayoutVars>
      </dgm:prSet>
      <dgm:spPr/>
    </dgm:pt>
    <dgm:pt modelId="{EAC832D2-C368-436D-89FD-85DAC6BA2DA3}" type="pres">
      <dgm:prSet presAssocID="{125B8A6E-4BD8-4FCB-BA25-57D54527FEE1}" presName="parTxOnly" presStyleLbl="node1" presStyleIdx="0" presStyleCnt="3" custScaleX="116324">
        <dgm:presLayoutVars>
          <dgm:chMax val="0"/>
          <dgm:chPref val="0"/>
          <dgm:bulletEnabled val="1"/>
        </dgm:presLayoutVars>
      </dgm:prSet>
      <dgm:spPr/>
      <dgm:t>
        <a:bodyPr/>
        <a:lstStyle/>
        <a:p>
          <a:endParaRPr lang="en-US"/>
        </a:p>
      </dgm:t>
    </dgm:pt>
    <dgm:pt modelId="{1FEE1389-9BC5-4688-A0E8-42696DCAE047}" type="pres">
      <dgm:prSet presAssocID="{D5DEF14C-E675-4751-AF8F-9592D9AB06D0}" presName="parTxOnlySpace" presStyleCnt="0"/>
      <dgm:spPr/>
    </dgm:pt>
    <dgm:pt modelId="{089E7FBC-B8F9-43EF-AD89-F9077346C01A}" type="pres">
      <dgm:prSet presAssocID="{85C03782-1821-4839-8358-A7EB8026FC48}" presName="parTxOnly" presStyleLbl="node1" presStyleIdx="1" presStyleCnt="3">
        <dgm:presLayoutVars>
          <dgm:chMax val="0"/>
          <dgm:chPref val="0"/>
          <dgm:bulletEnabled val="1"/>
        </dgm:presLayoutVars>
      </dgm:prSet>
      <dgm:spPr/>
      <dgm:t>
        <a:bodyPr/>
        <a:lstStyle/>
        <a:p>
          <a:endParaRPr lang="en-US"/>
        </a:p>
      </dgm:t>
    </dgm:pt>
    <dgm:pt modelId="{427DC8AA-2112-40A4-96A3-A24A4CD088E8}" type="pres">
      <dgm:prSet presAssocID="{301E5F4C-086E-44E8-8C6F-8AE6554F62CD}" presName="parTxOnlySpace" presStyleCnt="0"/>
      <dgm:spPr/>
    </dgm:pt>
    <dgm:pt modelId="{8D3CD168-3E71-48E4-872F-025AEF49C9E0}" type="pres">
      <dgm:prSet presAssocID="{F1D68B67-D4CA-4DE5-BE33-47BADCB7E05A}" presName="parTxOnly" presStyleLbl="node1" presStyleIdx="2" presStyleCnt="3">
        <dgm:presLayoutVars>
          <dgm:chMax val="0"/>
          <dgm:chPref val="0"/>
          <dgm:bulletEnabled val="1"/>
        </dgm:presLayoutVars>
      </dgm:prSet>
      <dgm:spPr/>
      <dgm:t>
        <a:bodyPr/>
        <a:lstStyle/>
        <a:p>
          <a:endParaRPr lang="en-US"/>
        </a:p>
      </dgm:t>
    </dgm:pt>
  </dgm:ptLst>
  <dgm:cxnLst>
    <dgm:cxn modelId="{E1C20CF5-F330-421D-A4BE-D0A3331DE50F}" srcId="{0E3FDA02-14F3-4C0F-BDCA-BB586DE96F03}" destId="{F1D68B67-D4CA-4DE5-BE33-47BADCB7E05A}" srcOrd="2" destOrd="0" parTransId="{385071D0-F2B4-436A-8832-88F4BB6887F4}" sibTransId="{46934B53-6196-439F-A572-DD3CAF430756}"/>
    <dgm:cxn modelId="{78E052BA-4473-40F9-B1D2-85A27044B9ED}" srcId="{0E3FDA02-14F3-4C0F-BDCA-BB586DE96F03}" destId="{125B8A6E-4BD8-4FCB-BA25-57D54527FEE1}" srcOrd="0" destOrd="0" parTransId="{F879FB96-907A-4F4B-9A16-99C255E830D9}" sibTransId="{D5DEF14C-E675-4751-AF8F-9592D9AB06D0}"/>
    <dgm:cxn modelId="{A31E6336-CB16-4592-AB76-CE0DDAFE7B8E}" srcId="{0E3FDA02-14F3-4C0F-BDCA-BB586DE96F03}" destId="{85C03782-1821-4839-8358-A7EB8026FC48}" srcOrd="1" destOrd="0" parTransId="{44CDC7DF-B66E-42F4-A8D9-485997EFB41B}" sibTransId="{301E5F4C-086E-44E8-8C6F-8AE6554F62CD}"/>
    <dgm:cxn modelId="{8A8473B3-B0F2-4B9B-9BEA-3FD2C4BB69F5}" type="presOf" srcId="{125B8A6E-4BD8-4FCB-BA25-57D54527FEE1}" destId="{EAC832D2-C368-436D-89FD-85DAC6BA2DA3}" srcOrd="0" destOrd="0" presId="urn:microsoft.com/office/officeart/2005/8/layout/chevron1"/>
    <dgm:cxn modelId="{D6F6B704-F5D2-4489-8309-9D897D806BB7}" type="presOf" srcId="{F1D68B67-D4CA-4DE5-BE33-47BADCB7E05A}" destId="{8D3CD168-3E71-48E4-872F-025AEF49C9E0}" srcOrd="0" destOrd="0" presId="urn:microsoft.com/office/officeart/2005/8/layout/chevron1"/>
    <dgm:cxn modelId="{B463348B-64CE-4D45-8287-C5D7AC3EA2D8}" type="presOf" srcId="{85C03782-1821-4839-8358-A7EB8026FC48}" destId="{089E7FBC-B8F9-43EF-AD89-F9077346C01A}" srcOrd="0" destOrd="0" presId="urn:microsoft.com/office/officeart/2005/8/layout/chevron1"/>
    <dgm:cxn modelId="{73504C56-5E6E-45F5-94B1-32BD86AEB92C}" type="presOf" srcId="{0E3FDA02-14F3-4C0F-BDCA-BB586DE96F03}" destId="{337F5D9D-7B4D-4B0D-841E-6DF3CD8B75B1}" srcOrd="0" destOrd="0" presId="urn:microsoft.com/office/officeart/2005/8/layout/chevron1"/>
    <dgm:cxn modelId="{B6E070F0-073A-46D3-A934-85AD2B350AFB}" type="presParOf" srcId="{337F5D9D-7B4D-4B0D-841E-6DF3CD8B75B1}" destId="{EAC832D2-C368-436D-89FD-85DAC6BA2DA3}" srcOrd="0" destOrd="0" presId="urn:microsoft.com/office/officeart/2005/8/layout/chevron1"/>
    <dgm:cxn modelId="{48ED69B0-71F3-4899-BE0C-6B7B3C763211}" type="presParOf" srcId="{337F5D9D-7B4D-4B0D-841E-6DF3CD8B75B1}" destId="{1FEE1389-9BC5-4688-A0E8-42696DCAE047}" srcOrd="1" destOrd="0" presId="urn:microsoft.com/office/officeart/2005/8/layout/chevron1"/>
    <dgm:cxn modelId="{E24CA6DE-9D51-4BCA-B61A-AA9831D19D7C}" type="presParOf" srcId="{337F5D9D-7B4D-4B0D-841E-6DF3CD8B75B1}" destId="{089E7FBC-B8F9-43EF-AD89-F9077346C01A}" srcOrd="2" destOrd="0" presId="urn:microsoft.com/office/officeart/2005/8/layout/chevron1"/>
    <dgm:cxn modelId="{DF15B0E4-711D-43F3-A5E7-D329A9430653}" type="presParOf" srcId="{337F5D9D-7B4D-4B0D-841E-6DF3CD8B75B1}" destId="{427DC8AA-2112-40A4-96A3-A24A4CD088E8}" srcOrd="3" destOrd="0" presId="urn:microsoft.com/office/officeart/2005/8/layout/chevron1"/>
    <dgm:cxn modelId="{8E46C194-0290-4C67-A557-D0C1A4DE82C5}" type="presParOf" srcId="{337F5D9D-7B4D-4B0D-841E-6DF3CD8B75B1}" destId="{8D3CD168-3E71-48E4-872F-025AEF49C9E0}"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0A06A-DADC-4091-A4CF-65DB91145A32}">
      <dsp:nvSpPr>
        <dsp:cNvPr id="0" name=""/>
        <dsp:cNvSpPr/>
      </dsp:nvSpPr>
      <dsp:spPr>
        <a:xfrm>
          <a:off x="2214422" y="1588642"/>
          <a:ext cx="1595650" cy="1189640"/>
        </a:xfrm>
        <a:custGeom>
          <a:avLst/>
          <a:gdLst/>
          <a:ahLst/>
          <a:cxnLst/>
          <a:rect l="0" t="0" r="0" b="0"/>
          <a:pathLst>
            <a:path>
              <a:moveTo>
                <a:pt x="1595650" y="0"/>
              </a:moveTo>
              <a:lnTo>
                <a:pt x="1595650" y="911669"/>
              </a:lnTo>
              <a:lnTo>
                <a:pt x="0" y="911669"/>
              </a:lnTo>
              <a:lnTo>
                <a:pt x="0" y="118964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A44F2F-76D4-4166-89C3-5D2508A98532}">
      <dsp:nvSpPr>
        <dsp:cNvPr id="0" name=""/>
        <dsp:cNvSpPr/>
      </dsp:nvSpPr>
      <dsp:spPr>
        <a:xfrm>
          <a:off x="2309781" y="-316728"/>
          <a:ext cx="3000584" cy="19053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9A0E1D-3E45-481B-B34B-61E63DB6100A}">
      <dsp:nvSpPr>
        <dsp:cNvPr id="0" name=""/>
        <dsp:cNvSpPr/>
      </dsp:nvSpPr>
      <dsp:spPr>
        <a:xfrm>
          <a:off x="2643179" y="0"/>
          <a:ext cx="3000584" cy="19053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Management</a:t>
          </a:r>
          <a:endParaRPr lang="en-IN" sz="3100" kern="1200" dirty="0"/>
        </a:p>
      </dsp:txBody>
      <dsp:txXfrm>
        <a:off x="2698985" y="55806"/>
        <a:ext cx="2888972" cy="1793759"/>
      </dsp:txXfrm>
    </dsp:sp>
    <dsp:sp modelId="{1747BBD8-CB4E-45A4-A79A-F322B51E6776}">
      <dsp:nvSpPr>
        <dsp:cNvPr id="0" name=""/>
        <dsp:cNvSpPr/>
      </dsp:nvSpPr>
      <dsp:spPr>
        <a:xfrm>
          <a:off x="714130" y="2778283"/>
          <a:ext cx="3000584" cy="190537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457D86-465D-485C-83A0-FB08A4AD99E4}">
      <dsp:nvSpPr>
        <dsp:cNvPr id="0" name=""/>
        <dsp:cNvSpPr/>
      </dsp:nvSpPr>
      <dsp:spPr>
        <a:xfrm>
          <a:off x="1047529" y="3095011"/>
          <a:ext cx="3000584" cy="190537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Psychological</a:t>
          </a:r>
          <a:endParaRPr lang="en-IN" sz="3100" kern="1200" dirty="0"/>
        </a:p>
      </dsp:txBody>
      <dsp:txXfrm>
        <a:off x="1103335" y="3150817"/>
        <a:ext cx="2888972" cy="1793759"/>
      </dsp:txXfrm>
    </dsp:sp>
    <dsp:sp modelId="{582532C7-C30A-49FE-BD86-A8EE7A73358B}">
      <dsp:nvSpPr>
        <dsp:cNvPr id="0" name=""/>
        <dsp:cNvSpPr/>
      </dsp:nvSpPr>
      <dsp:spPr>
        <a:xfrm>
          <a:off x="4238593" y="2755084"/>
          <a:ext cx="3000584" cy="19053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CC487C-F0A3-461A-AA28-C5E97B17AD19}">
      <dsp:nvSpPr>
        <dsp:cNvPr id="0" name=""/>
        <dsp:cNvSpPr/>
      </dsp:nvSpPr>
      <dsp:spPr>
        <a:xfrm>
          <a:off x="4571992" y="3071813"/>
          <a:ext cx="3000584" cy="19053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Pharmacological</a:t>
          </a:r>
          <a:endParaRPr lang="en-IN" sz="3100" kern="1200" dirty="0"/>
        </a:p>
      </dsp:txBody>
      <dsp:txXfrm>
        <a:off x="4627798" y="3127619"/>
        <a:ext cx="2888972" cy="1793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3935B-1FB9-45B5-BE3C-89E3FB85E773}">
      <dsp:nvSpPr>
        <dsp:cNvPr id="0" name=""/>
        <dsp:cNvSpPr/>
      </dsp:nvSpPr>
      <dsp:spPr>
        <a:xfrm>
          <a:off x="1517089" y="1411"/>
          <a:ext cx="3856093" cy="1289223"/>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66040" rIns="99060" bIns="66040" numCol="1" spcCol="1270" anchor="ctr" anchorCtr="0">
          <a:noAutofit/>
          <a:sp3d extrusionH="28000" prstMaterial="matte"/>
        </a:bodyPr>
        <a:lstStyle/>
        <a:p>
          <a:pPr marL="0" lvl="0" indent="0" algn="ctr" defTabSz="2311400">
            <a:lnSpc>
              <a:spcPct val="90000"/>
            </a:lnSpc>
            <a:spcBef>
              <a:spcPct val="0"/>
            </a:spcBef>
            <a:spcAft>
              <a:spcPct val="35000"/>
            </a:spcAft>
            <a:buNone/>
          </a:pPr>
          <a:r>
            <a:rPr lang="en-US" sz="5200" kern="1200" dirty="0"/>
            <a:t>Psychological</a:t>
          </a:r>
          <a:endParaRPr lang="en-IN" sz="5200" kern="1200" dirty="0"/>
        </a:p>
      </dsp:txBody>
      <dsp:txXfrm>
        <a:off x="1554849" y="39171"/>
        <a:ext cx="3780573" cy="1213703"/>
      </dsp:txXfrm>
    </dsp:sp>
    <dsp:sp modelId="{F6716A8E-9E93-41C6-A17D-6ABD17CD09AA}">
      <dsp:nvSpPr>
        <dsp:cNvPr id="0" name=""/>
        <dsp:cNvSpPr/>
      </dsp:nvSpPr>
      <dsp:spPr>
        <a:xfrm>
          <a:off x="1902698" y="1290635"/>
          <a:ext cx="278619" cy="811521"/>
        </a:xfrm>
        <a:custGeom>
          <a:avLst/>
          <a:gdLst/>
          <a:ahLst/>
          <a:cxnLst/>
          <a:rect l="0" t="0" r="0" b="0"/>
          <a:pathLst>
            <a:path>
              <a:moveTo>
                <a:pt x="0" y="0"/>
              </a:moveTo>
              <a:lnTo>
                <a:pt x="0" y="811521"/>
              </a:lnTo>
              <a:lnTo>
                <a:pt x="278619" y="811521"/>
              </a:lnTo>
            </a:path>
          </a:pathLst>
        </a:custGeom>
        <a:noFill/>
        <a:ln w="12700" cap="flat" cmpd="sng" algn="ctr">
          <a:solidFill>
            <a:schemeClr val="accent6">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6AC5E111-BA9F-408A-8878-A55883D80020}">
      <dsp:nvSpPr>
        <dsp:cNvPr id="0" name=""/>
        <dsp:cNvSpPr/>
      </dsp:nvSpPr>
      <dsp:spPr>
        <a:xfrm>
          <a:off x="2181317" y="1531771"/>
          <a:ext cx="2971753" cy="114076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Communication </a:t>
          </a:r>
          <a:endParaRPr lang="en-IN" sz="3200" kern="1200" dirty="0"/>
        </a:p>
      </dsp:txBody>
      <dsp:txXfrm>
        <a:off x="2214729" y="1565183"/>
        <a:ext cx="2904929" cy="1073945"/>
      </dsp:txXfrm>
    </dsp:sp>
    <dsp:sp modelId="{61D1CB9D-FD0D-42AA-892B-60788B4EC27C}">
      <dsp:nvSpPr>
        <dsp:cNvPr id="0" name=""/>
        <dsp:cNvSpPr/>
      </dsp:nvSpPr>
      <dsp:spPr>
        <a:xfrm>
          <a:off x="1902698" y="1290635"/>
          <a:ext cx="295863" cy="2187992"/>
        </a:xfrm>
        <a:custGeom>
          <a:avLst/>
          <a:gdLst/>
          <a:ahLst/>
          <a:cxnLst/>
          <a:rect l="0" t="0" r="0" b="0"/>
          <a:pathLst>
            <a:path>
              <a:moveTo>
                <a:pt x="0" y="0"/>
              </a:moveTo>
              <a:lnTo>
                <a:pt x="0" y="2187992"/>
              </a:lnTo>
              <a:lnTo>
                <a:pt x="295863" y="2187992"/>
              </a:lnTo>
            </a:path>
          </a:pathLst>
        </a:custGeom>
        <a:noFill/>
        <a:ln w="12700" cap="flat" cmpd="sng" algn="ctr">
          <a:solidFill>
            <a:schemeClr val="accent6">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D4BC6E92-9F5C-4610-AE77-7C4AB4BAE79F}">
      <dsp:nvSpPr>
        <dsp:cNvPr id="0" name=""/>
        <dsp:cNvSpPr/>
      </dsp:nvSpPr>
      <dsp:spPr>
        <a:xfrm>
          <a:off x="2198562" y="2919904"/>
          <a:ext cx="2971753" cy="111744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Behavior shaping</a:t>
          </a:r>
          <a:endParaRPr lang="en-IN" sz="3200" kern="1200" dirty="0"/>
        </a:p>
      </dsp:txBody>
      <dsp:txXfrm>
        <a:off x="2231291" y="2952633"/>
        <a:ext cx="2906295" cy="1051989"/>
      </dsp:txXfrm>
    </dsp:sp>
    <dsp:sp modelId="{5F0F47B3-60DA-4626-B03B-660B76023790}">
      <dsp:nvSpPr>
        <dsp:cNvPr id="0" name=""/>
        <dsp:cNvSpPr/>
      </dsp:nvSpPr>
      <dsp:spPr>
        <a:xfrm>
          <a:off x="1902698" y="1290635"/>
          <a:ext cx="349516" cy="3592827"/>
        </a:xfrm>
        <a:custGeom>
          <a:avLst/>
          <a:gdLst/>
          <a:ahLst/>
          <a:cxnLst/>
          <a:rect l="0" t="0" r="0" b="0"/>
          <a:pathLst>
            <a:path>
              <a:moveTo>
                <a:pt x="0" y="0"/>
              </a:moveTo>
              <a:lnTo>
                <a:pt x="0" y="3592827"/>
              </a:lnTo>
              <a:lnTo>
                <a:pt x="349516" y="3592827"/>
              </a:lnTo>
            </a:path>
          </a:pathLst>
        </a:custGeom>
        <a:noFill/>
        <a:ln w="12700" cap="flat" cmpd="sng" algn="ctr">
          <a:solidFill>
            <a:schemeClr val="accent6">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04077835-5276-4A98-A61D-836107411AED}">
      <dsp:nvSpPr>
        <dsp:cNvPr id="0" name=""/>
        <dsp:cNvSpPr/>
      </dsp:nvSpPr>
      <dsp:spPr>
        <a:xfrm>
          <a:off x="2252214" y="4362236"/>
          <a:ext cx="2945927" cy="104245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Behavior Management</a:t>
          </a:r>
          <a:endParaRPr lang="en-IN" sz="3200" kern="1200" dirty="0"/>
        </a:p>
      </dsp:txBody>
      <dsp:txXfrm>
        <a:off x="2282746" y="4392768"/>
        <a:ext cx="2884863" cy="981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8CB7-0441-440D-9379-1B0A0A434160}">
      <dsp:nvSpPr>
        <dsp:cNvPr id="0" name=""/>
        <dsp:cNvSpPr/>
      </dsp:nvSpPr>
      <dsp:spPr>
        <a:xfrm>
          <a:off x="2820488" y="76196"/>
          <a:ext cx="1827708" cy="116530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Behavior shaping</a:t>
          </a:r>
          <a:endParaRPr lang="en-IN" sz="2300" kern="1200" dirty="0"/>
        </a:p>
      </dsp:txBody>
      <dsp:txXfrm>
        <a:off x="2854619" y="110327"/>
        <a:ext cx="1759446" cy="1097039"/>
      </dsp:txXfrm>
    </dsp:sp>
    <dsp:sp modelId="{05754AC9-0248-4826-9400-5A9B81A6970D}">
      <dsp:nvSpPr>
        <dsp:cNvPr id="0" name=""/>
        <dsp:cNvSpPr/>
      </dsp:nvSpPr>
      <dsp:spPr>
        <a:xfrm>
          <a:off x="3003259" y="1241498"/>
          <a:ext cx="182770" cy="570315"/>
        </a:xfrm>
        <a:custGeom>
          <a:avLst/>
          <a:gdLst/>
          <a:ahLst/>
          <a:cxnLst/>
          <a:rect l="0" t="0" r="0" b="0"/>
          <a:pathLst>
            <a:path>
              <a:moveTo>
                <a:pt x="0" y="0"/>
              </a:moveTo>
              <a:lnTo>
                <a:pt x="0" y="570315"/>
              </a:lnTo>
              <a:lnTo>
                <a:pt x="182770" y="57031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07875B-37A8-46F9-A74A-5BDEC317D7D9}">
      <dsp:nvSpPr>
        <dsp:cNvPr id="0" name=""/>
        <dsp:cNvSpPr/>
      </dsp:nvSpPr>
      <dsp:spPr>
        <a:xfrm>
          <a:off x="3186030" y="1381562"/>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Desensitization</a:t>
          </a:r>
          <a:endParaRPr lang="en-IN" sz="1600" kern="1200" dirty="0"/>
        </a:p>
      </dsp:txBody>
      <dsp:txXfrm>
        <a:off x="3211233" y="1406765"/>
        <a:ext cx="1326398" cy="810097"/>
      </dsp:txXfrm>
    </dsp:sp>
    <dsp:sp modelId="{15FFBAF5-E486-4B0C-B7CB-C126B0971FAA}">
      <dsp:nvSpPr>
        <dsp:cNvPr id="0" name=""/>
        <dsp:cNvSpPr/>
      </dsp:nvSpPr>
      <dsp:spPr>
        <a:xfrm>
          <a:off x="3003259" y="1241498"/>
          <a:ext cx="182770" cy="1645944"/>
        </a:xfrm>
        <a:custGeom>
          <a:avLst/>
          <a:gdLst/>
          <a:ahLst/>
          <a:cxnLst/>
          <a:rect l="0" t="0" r="0" b="0"/>
          <a:pathLst>
            <a:path>
              <a:moveTo>
                <a:pt x="0" y="0"/>
              </a:moveTo>
              <a:lnTo>
                <a:pt x="0" y="1645944"/>
              </a:lnTo>
              <a:lnTo>
                <a:pt x="182770" y="164594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92EFCE-8ECA-4505-A0C2-42EB319B341B}">
      <dsp:nvSpPr>
        <dsp:cNvPr id="0" name=""/>
        <dsp:cNvSpPr/>
      </dsp:nvSpPr>
      <dsp:spPr>
        <a:xfrm>
          <a:off x="3186030" y="2457191"/>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451767"/>
              <a:satOff val="16667"/>
              <a:lumOff val="-245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Modeling</a:t>
          </a:r>
          <a:endParaRPr lang="en-IN" sz="1600" kern="1200" dirty="0"/>
        </a:p>
      </dsp:txBody>
      <dsp:txXfrm>
        <a:off x="3211233" y="2482394"/>
        <a:ext cx="1326398" cy="810097"/>
      </dsp:txXfrm>
    </dsp:sp>
    <dsp:sp modelId="{87C12399-239D-4FE3-AEC8-AA215A80D613}">
      <dsp:nvSpPr>
        <dsp:cNvPr id="0" name=""/>
        <dsp:cNvSpPr/>
      </dsp:nvSpPr>
      <dsp:spPr>
        <a:xfrm>
          <a:off x="3003259" y="1241498"/>
          <a:ext cx="182770" cy="2721573"/>
        </a:xfrm>
        <a:custGeom>
          <a:avLst/>
          <a:gdLst/>
          <a:ahLst/>
          <a:cxnLst/>
          <a:rect l="0" t="0" r="0" b="0"/>
          <a:pathLst>
            <a:path>
              <a:moveTo>
                <a:pt x="0" y="0"/>
              </a:moveTo>
              <a:lnTo>
                <a:pt x="0" y="2721573"/>
              </a:lnTo>
              <a:lnTo>
                <a:pt x="182770" y="2721573"/>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0D7B69-4353-4853-8B81-5E54B87DD5FD}">
      <dsp:nvSpPr>
        <dsp:cNvPr id="0" name=""/>
        <dsp:cNvSpPr/>
      </dsp:nvSpPr>
      <dsp:spPr>
        <a:xfrm>
          <a:off x="3186030" y="3532820"/>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Contingency management</a:t>
          </a:r>
          <a:endParaRPr lang="en-IN" sz="1600" kern="1200" dirty="0"/>
        </a:p>
      </dsp:txBody>
      <dsp:txXfrm>
        <a:off x="3211233" y="3558023"/>
        <a:ext cx="1326398" cy="810097"/>
      </dsp:txXfrm>
    </dsp:sp>
    <dsp:sp modelId="{F4E1F4B6-B9D0-46DA-8887-AD2BAA0DCD3C}">
      <dsp:nvSpPr>
        <dsp:cNvPr id="0" name=""/>
        <dsp:cNvSpPr/>
      </dsp:nvSpPr>
      <dsp:spPr>
        <a:xfrm>
          <a:off x="5078448" y="1135"/>
          <a:ext cx="2043574" cy="1257814"/>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Behavior management</a:t>
          </a:r>
        </a:p>
        <a:p>
          <a:pPr marL="0" lvl="0" indent="0" algn="ctr" defTabSz="1022350">
            <a:lnSpc>
              <a:spcPct val="90000"/>
            </a:lnSpc>
            <a:spcBef>
              <a:spcPct val="0"/>
            </a:spcBef>
            <a:spcAft>
              <a:spcPct val="35000"/>
            </a:spcAft>
            <a:buNone/>
          </a:pPr>
          <a:r>
            <a:rPr lang="en-US" sz="2300" kern="1200" dirty="0"/>
            <a:t>(Disruptive)</a:t>
          </a:r>
          <a:endParaRPr lang="en-IN" sz="2300" kern="1200" dirty="0"/>
        </a:p>
      </dsp:txBody>
      <dsp:txXfrm>
        <a:off x="5115288" y="37975"/>
        <a:ext cx="1969894" cy="1184134"/>
      </dsp:txXfrm>
    </dsp:sp>
    <dsp:sp modelId="{27D9422C-5C9F-44D3-9F4D-506F837DB498}">
      <dsp:nvSpPr>
        <dsp:cNvPr id="0" name=""/>
        <dsp:cNvSpPr/>
      </dsp:nvSpPr>
      <dsp:spPr>
        <a:xfrm>
          <a:off x="5282806" y="1258949"/>
          <a:ext cx="204357" cy="645377"/>
        </a:xfrm>
        <a:custGeom>
          <a:avLst/>
          <a:gdLst/>
          <a:ahLst/>
          <a:cxnLst/>
          <a:rect l="0" t="0" r="0" b="0"/>
          <a:pathLst>
            <a:path>
              <a:moveTo>
                <a:pt x="0" y="0"/>
              </a:moveTo>
              <a:lnTo>
                <a:pt x="0" y="645377"/>
              </a:lnTo>
              <a:lnTo>
                <a:pt x="204357" y="645377"/>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F3157-02FC-4AD9-941C-D6AB05EA2313}">
      <dsp:nvSpPr>
        <dsp:cNvPr id="0" name=""/>
        <dsp:cNvSpPr/>
      </dsp:nvSpPr>
      <dsp:spPr>
        <a:xfrm>
          <a:off x="5487163" y="1474075"/>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Voice control</a:t>
          </a:r>
          <a:endParaRPr lang="en-IN" sz="1600" kern="1200" dirty="0"/>
        </a:p>
      </dsp:txBody>
      <dsp:txXfrm>
        <a:off x="5512366" y="1499278"/>
        <a:ext cx="1326398" cy="810097"/>
      </dsp:txXfrm>
    </dsp:sp>
    <dsp:sp modelId="{434F344A-A28E-443D-A893-71CE7D7DA08B}">
      <dsp:nvSpPr>
        <dsp:cNvPr id="0" name=""/>
        <dsp:cNvSpPr/>
      </dsp:nvSpPr>
      <dsp:spPr>
        <a:xfrm>
          <a:off x="5282806" y="1258949"/>
          <a:ext cx="204357" cy="1721006"/>
        </a:xfrm>
        <a:custGeom>
          <a:avLst/>
          <a:gdLst/>
          <a:ahLst/>
          <a:cxnLst/>
          <a:rect l="0" t="0" r="0" b="0"/>
          <a:pathLst>
            <a:path>
              <a:moveTo>
                <a:pt x="0" y="0"/>
              </a:moveTo>
              <a:lnTo>
                <a:pt x="0" y="1721006"/>
              </a:lnTo>
              <a:lnTo>
                <a:pt x="204357" y="172100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D70CB6-1F2F-456D-A86C-52E993DF69BF}">
      <dsp:nvSpPr>
        <dsp:cNvPr id="0" name=""/>
        <dsp:cNvSpPr/>
      </dsp:nvSpPr>
      <dsp:spPr>
        <a:xfrm>
          <a:off x="5487163" y="2549704"/>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Aversive</a:t>
          </a:r>
          <a:endParaRPr lang="en-IN" sz="1600" kern="1200" dirty="0"/>
        </a:p>
      </dsp:txBody>
      <dsp:txXfrm>
        <a:off x="5512366" y="2574907"/>
        <a:ext cx="1326398" cy="810097"/>
      </dsp:txXfrm>
    </dsp:sp>
    <dsp:sp modelId="{E7787D5E-A995-4E61-B0ED-65F7550AC114}">
      <dsp:nvSpPr>
        <dsp:cNvPr id="0" name=""/>
        <dsp:cNvSpPr/>
      </dsp:nvSpPr>
      <dsp:spPr>
        <a:xfrm>
          <a:off x="5282806" y="1258949"/>
          <a:ext cx="204357" cy="2796634"/>
        </a:xfrm>
        <a:custGeom>
          <a:avLst/>
          <a:gdLst/>
          <a:ahLst/>
          <a:cxnLst/>
          <a:rect l="0" t="0" r="0" b="0"/>
          <a:pathLst>
            <a:path>
              <a:moveTo>
                <a:pt x="0" y="0"/>
              </a:moveTo>
              <a:lnTo>
                <a:pt x="0" y="2796634"/>
              </a:lnTo>
              <a:lnTo>
                <a:pt x="204357" y="279663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6C8E6B-799D-437E-95B6-033BF08B0D20}">
      <dsp:nvSpPr>
        <dsp:cNvPr id="0" name=""/>
        <dsp:cNvSpPr/>
      </dsp:nvSpPr>
      <dsp:spPr>
        <a:xfrm>
          <a:off x="5487163" y="3625333"/>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258833"/>
              <a:satOff val="83333"/>
              <a:lumOff val="-12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HOME </a:t>
          </a:r>
          <a:endParaRPr lang="en-IN" sz="1600" kern="1200" dirty="0"/>
        </a:p>
      </dsp:txBody>
      <dsp:txXfrm>
        <a:off x="5512366" y="3650536"/>
        <a:ext cx="1326398" cy="810097"/>
      </dsp:txXfrm>
    </dsp:sp>
    <dsp:sp modelId="{9474F135-8FF0-41ED-AF48-5FE39973126E}">
      <dsp:nvSpPr>
        <dsp:cNvPr id="0" name=""/>
        <dsp:cNvSpPr/>
      </dsp:nvSpPr>
      <dsp:spPr>
        <a:xfrm>
          <a:off x="5282806" y="1258949"/>
          <a:ext cx="204357" cy="3872263"/>
        </a:xfrm>
        <a:custGeom>
          <a:avLst/>
          <a:gdLst/>
          <a:ahLst/>
          <a:cxnLst/>
          <a:rect l="0" t="0" r="0" b="0"/>
          <a:pathLst>
            <a:path>
              <a:moveTo>
                <a:pt x="0" y="0"/>
              </a:moveTo>
              <a:lnTo>
                <a:pt x="0" y="3872263"/>
              </a:lnTo>
              <a:lnTo>
                <a:pt x="204357" y="3872263"/>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E04CD8-BDA0-4991-9DC6-6C997A5A3557}">
      <dsp:nvSpPr>
        <dsp:cNvPr id="0" name=""/>
        <dsp:cNvSpPr/>
      </dsp:nvSpPr>
      <dsp:spPr>
        <a:xfrm>
          <a:off x="5487163" y="4700961"/>
          <a:ext cx="1376804" cy="8605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Physical Restraints</a:t>
          </a:r>
          <a:endParaRPr lang="en-IN" sz="1600" kern="1200" dirty="0"/>
        </a:p>
      </dsp:txBody>
      <dsp:txXfrm>
        <a:off x="5512366" y="4726164"/>
        <a:ext cx="1326398" cy="810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5F636-B3D2-46C2-AF55-A3A21F37A019}">
      <dsp:nvSpPr>
        <dsp:cNvPr id="0" name=""/>
        <dsp:cNvSpPr/>
      </dsp:nvSpPr>
      <dsp:spPr>
        <a:xfrm>
          <a:off x="2057400" y="1207"/>
          <a:ext cx="1981199" cy="881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Others</a:t>
          </a:r>
          <a:endParaRPr lang="en-IN" sz="2800" kern="1200" dirty="0"/>
        </a:p>
      </dsp:txBody>
      <dsp:txXfrm>
        <a:off x="2083211" y="27018"/>
        <a:ext cx="1929577" cy="829629"/>
      </dsp:txXfrm>
    </dsp:sp>
    <dsp:sp modelId="{EB9B63AD-EBBF-4B10-A82D-0270FE382072}">
      <dsp:nvSpPr>
        <dsp:cNvPr id="0" name=""/>
        <dsp:cNvSpPr/>
      </dsp:nvSpPr>
      <dsp:spPr>
        <a:xfrm>
          <a:off x="2255520" y="882459"/>
          <a:ext cx="198119" cy="414114"/>
        </a:xfrm>
        <a:custGeom>
          <a:avLst/>
          <a:gdLst/>
          <a:ahLst/>
          <a:cxnLst/>
          <a:rect l="0" t="0" r="0" b="0"/>
          <a:pathLst>
            <a:path>
              <a:moveTo>
                <a:pt x="0" y="0"/>
              </a:moveTo>
              <a:lnTo>
                <a:pt x="0" y="414114"/>
              </a:lnTo>
              <a:lnTo>
                <a:pt x="198119" y="41411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9C1CB5-EC54-480F-B9EF-269EB853D8BD}">
      <dsp:nvSpPr>
        <dsp:cNvPr id="0" name=""/>
        <dsp:cNvSpPr/>
      </dsp:nvSpPr>
      <dsp:spPr>
        <a:xfrm>
          <a:off x="2453640" y="1020497"/>
          <a:ext cx="1219682"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Distraction</a:t>
          </a:r>
          <a:endParaRPr lang="en-IN" sz="1600" kern="1200" dirty="0"/>
        </a:p>
      </dsp:txBody>
      <dsp:txXfrm>
        <a:off x="2469812" y="1036669"/>
        <a:ext cx="1187338" cy="519808"/>
      </dsp:txXfrm>
    </dsp:sp>
    <dsp:sp modelId="{08A6848C-866D-4F5F-B1B2-304E1667134B}">
      <dsp:nvSpPr>
        <dsp:cNvPr id="0" name=""/>
        <dsp:cNvSpPr/>
      </dsp:nvSpPr>
      <dsp:spPr>
        <a:xfrm>
          <a:off x="2255520" y="882459"/>
          <a:ext cx="198119" cy="1104304"/>
        </a:xfrm>
        <a:custGeom>
          <a:avLst/>
          <a:gdLst/>
          <a:ahLst/>
          <a:cxnLst/>
          <a:rect l="0" t="0" r="0" b="0"/>
          <a:pathLst>
            <a:path>
              <a:moveTo>
                <a:pt x="0" y="0"/>
              </a:moveTo>
              <a:lnTo>
                <a:pt x="0" y="1104304"/>
              </a:lnTo>
              <a:lnTo>
                <a:pt x="198119" y="110430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E3A8A0-A18B-4CD9-85E2-C30DF9688384}">
      <dsp:nvSpPr>
        <dsp:cNvPr id="0" name=""/>
        <dsp:cNvSpPr/>
      </dsp:nvSpPr>
      <dsp:spPr>
        <a:xfrm>
          <a:off x="2453640" y="1710687"/>
          <a:ext cx="1219682"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Audio Analgesia</a:t>
          </a:r>
          <a:endParaRPr lang="en-IN" sz="1600" kern="1200" dirty="0"/>
        </a:p>
      </dsp:txBody>
      <dsp:txXfrm>
        <a:off x="2469812" y="1726859"/>
        <a:ext cx="1187338" cy="519808"/>
      </dsp:txXfrm>
    </dsp:sp>
    <dsp:sp modelId="{02E81019-EB88-4027-B0D5-E702193E7F90}">
      <dsp:nvSpPr>
        <dsp:cNvPr id="0" name=""/>
        <dsp:cNvSpPr/>
      </dsp:nvSpPr>
      <dsp:spPr>
        <a:xfrm>
          <a:off x="2255520" y="882459"/>
          <a:ext cx="198119" cy="1794495"/>
        </a:xfrm>
        <a:custGeom>
          <a:avLst/>
          <a:gdLst/>
          <a:ahLst/>
          <a:cxnLst/>
          <a:rect l="0" t="0" r="0" b="0"/>
          <a:pathLst>
            <a:path>
              <a:moveTo>
                <a:pt x="0" y="0"/>
              </a:moveTo>
              <a:lnTo>
                <a:pt x="0" y="1794495"/>
              </a:lnTo>
              <a:lnTo>
                <a:pt x="198119" y="179449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445FDF-451E-497B-8166-92170578BE5A}">
      <dsp:nvSpPr>
        <dsp:cNvPr id="0" name=""/>
        <dsp:cNvSpPr/>
      </dsp:nvSpPr>
      <dsp:spPr>
        <a:xfrm>
          <a:off x="2453640" y="2400878"/>
          <a:ext cx="1219691"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Bio feed back</a:t>
          </a:r>
          <a:endParaRPr lang="en-IN" sz="1600" kern="1200" dirty="0"/>
        </a:p>
      </dsp:txBody>
      <dsp:txXfrm>
        <a:off x="2469812" y="2417050"/>
        <a:ext cx="1187347" cy="519808"/>
      </dsp:txXfrm>
    </dsp:sp>
    <dsp:sp modelId="{1DD6DE05-707D-4657-9F72-3D7561338B5B}">
      <dsp:nvSpPr>
        <dsp:cNvPr id="0" name=""/>
        <dsp:cNvSpPr/>
      </dsp:nvSpPr>
      <dsp:spPr>
        <a:xfrm>
          <a:off x="2255520" y="882459"/>
          <a:ext cx="198119" cy="2484685"/>
        </a:xfrm>
        <a:custGeom>
          <a:avLst/>
          <a:gdLst/>
          <a:ahLst/>
          <a:cxnLst/>
          <a:rect l="0" t="0" r="0" b="0"/>
          <a:pathLst>
            <a:path>
              <a:moveTo>
                <a:pt x="0" y="0"/>
              </a:moveTo>
              <a:lnTo>
                <a:pt x="0" y="2484685"/>
              </a:lnTo>
              <a:lnTo>
                <a:pt x="198119" y="248468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6FFB00-BFE8-4FD6-A972-87E252983CE3}">
      <dsp:nvSpPr>
        <dsp:cNvPr id="0" name=""/>
        <dsp:cNvSpPr/>
      </dsp:nvSpPr>
      <dsp:spPr>
        <a:xfrm>
          <a:off x="2453640" y="3091068"/>
          <a:ext cx="1219682"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Hypnosis</a:t>
          </a:r>
          <a:endParaRPr lang="en-IN" sz="1600" kern="1200" dirty="0"/>
        </a:p>
      </dsp:txBody>
      <dsp:txXfrm>
        <a:off x="2469812" y="3107240"/>
        <a:ext cx="1187338" cy="519808"/>
      </dsp:txXfrm>
    </dsp:sp>
    <dsp:sp modelId="{F9F5FBD7-48D6-46CF-9EF6-9F248A7C31F6}">
      <dsp:nvSpPr>
        <dsp:cNvPr id="0" name=""/>
        <dsp:cNvSpPr/>
      </dsp:nvSpPr>
      <dsp:spPr>
        <a:xfrm>
          <a:off x="2255520" y="882459"/>
          <a:ext cx="198119" cy="3174875"/>
        </a:xfrm>
        <a:custGeom>
          <a:avLst/>
          <a:gdLst/>
          <a:ahLst/>
          <a:cxnLst/>
          <a:rect l="0" t="0" r="0" b="0"/>
          <a:pathLst>
            <a:path>
              <a:moveTo>
                <a:pt x="0" y="0"/>
              </a:moveTo>
              <a:lnTo>
                <a:pt x="0" y="3174875"/>
              </a:lnTo>
              <a:lnTo>
                <a:pt x="198119" y="317487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31C9C0-472E-45F2-8351-44F0C825969E}">
      <dsp:nvSpPr>
        <dsp:cNvPr id="0" name=""/>
        <dsp:cNvSpPr/>
      </dsp:nvSpPr>
      <dsp:spPr>
        <a:xfrm>
          <a:off x="2453640" y="3781259"/>
          <a:ext cx="1188240"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Humor</a:t>
          </a:r>
          <a:endParaRPr lang="en-IN" sz="1600" kern="1200" dirty="0"/>
        </a:p>
      </dsp:txBody>
      <dsp:txXfrm>
        <a:off x="2469812" y="3797431"/>
        <a:ext cx="1155896" cy="519808"/>
      </dsp:txXfrm>
    </dsp:sp>
    <dsp:sp modelId="{54F44352-F700-4244-A945-2C2969AA562B}">
      <dsp:nvSpPr>
        <dsp:cNvPr id="0" name=""/>
        <dsp:cNvSpPr/>
      </dsp:nvSpPr>
      <dsp:spPr>
        <a:xfrm>
          <a:off x="2255520" y="882459"/>
          <a:ext cx="198119" cy="3865066"/>
        </a:xfrm>
        <a:custGeom>
          <a:avLst/>
          <a:gdLst/>
          <a:ahLst/>
          <a:cxnLst/>
          <a:rect l="0" t="0" r="0" b="0"/>
          <a:pathLst>
            <a:path>
              <a:moveTo>
                <a:pt x="0" y="0"/>
              </a:moveTo>
              <a:lnTo>
                <a:pt x="0" y="3865066"/>
              </a:lnTo>
              <a:lnTo>
                <a:pt x="198119" y="386506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3B1094-9817-4CDE-821F-F44019FC473C}">
      <dsp:nvSpPr>
        <dsp:cNvPr id="0" name=""/>
        <dsp:cNvSpPr/>
      </dsp:nvSpPr>
      <dsp:spPr>
        <a:xfrm>
          <a:off x="2453640" y="4471449"/>
          <a:ext cx="1219682"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Coping</a:t>
          </a:r>
          <a:endParaRPr lang="en-IN" sz="1600" kern="1200" dirty="0"/>
        </a:p>
      </dsp:txBody>
      <dsp:txXfrm>
        <a:off x="2469812" y="4487621"/>
        <a:ext cx="1187338" cy="519808"/>
      </dsp:txXfrm>
    </dsp:sp>
    <dsp:sp modelId="{399CDF07-CF86-4390-9431-68ABC26D30B8}">
      <dsp:nvSpPr>
        <dsp:cNvPr id="0" name=""/>
        <dsp:cNvSpPr/>
      </dsp:nvSpPr>
      <dsp:spPr>
        <a:xfrm>
          <a:off x="2255520" y="882459"/>
          <a:ext cx="198119" cy="4555256"/>
        </a:xfrm>
        <a:custGeom>
          <a:avLst/>
          <a:gdLst/>
          <a:ahLst/>
          <a:cxnLst/>
          <a:rect l="0" t="0" r="0" b="0"/>
          <a:pathLst>
            <a:path>
              <a:moveTo>
                <a:pt x="0" y="0"/>
              </a:moveTo>
              <a:lnTo>
                <a:pt x="0" y="4555256"/>
              </a:lnTo>
              <a:lnTo>
                <a:pt x="198119" y="455525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FD0DF0-C434-44E2-A49B-1EBE55214273}">
      <dsp:nvSpPr>
        <dsp:cNvPr id="0" name=""/>
        <dsp:cNvSpPr/>
      </dsp:nvSpPr>
      <dsp:spPr>
        <a:xfrm>
          <a:off x="2453640" y="5161640"/>
          <a:ext cx="1219673" cy="55215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Relaxation</a:t>
          </a:r>
          <a:endParaRPr lang="en-IN" sz="1600" kern="1200" dirty="0"/>
        </a:p>
      </dsp:txBody>
      <dsp:txXfrm>
        <a:off x="2469812" y="5177812"/>
        <a:ext cx="1187329" cy="519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2CC7-D256-4DF5-B4EF-99601879F5A1}">
      <dsp:nvSpPr>
        <dsp:cNvPr id="0" name=""/>
        <dsp:cNvSpPr/>
      </dsp:nvSpPr>
      <dsp:spPr>
        <a:xfrm>
          <a:off x="730707" y="2047"/>
          <a:ext cx="1849546" cy="86184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Verbal</a:t>
          </a:r>
          <a:endParaRPr lang="en-IN" sz="2800" kern="1200" dirty="0"/>
        </a:p>
      </dsp:txBody>
      <dsp:txXfrm>
        <a:off x="755950" y="27290"/>
        <a:ext cx="1799060" cy="811359"/>
      </dsp:txXfrm>
    </dsp:sp>
    <dsp:sp modelId="{8A51621D-8FC3-43E1-982F-785B8A94E18F}">
      <dsp:nvSpPr>
        <dsp:cNvPr id="0" name=""/>
        <dsp:cNvSpPr/>
      </dsp:nvSpPr>
      <dsp:spPr>
        <a:xfrm>
          <a:off x="915661" y="863893"/>
          <a:ext cx="183332" cy="497541"/>
        </a:xfrm>
        <a:custGeom>
          <a:avLst/>
          <a:gdLst/>
          <a:ahLst/>
          <a:cxnLst/>
          <a:rect l="0" t="0" r="0" b="0"/>
          <a:pathLst>
            <a:path>
              <a:moveTo>
                <a:pt x="0" y="0"/>
              </a:moveTo>
              <a:lnTo>
                <a:pt x="0" y="497541"/>
              </a:lnTo>
              <a:lnTo>
                <a:pt x="183332" y="49754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B674BE-69CA-4A1C-9214-3CCAF36C4485}">
      <dsp:nvSpPr>
        <dsp:cNvPr id="0" name=""/>
        <dsp:cNvSpPr/>
      </dsp:nvSpPr>
      <dsp:spPr>
        <a:xfrm>
          <a:off x="1098994" y="1092213"/>
          <a:ext cx="1939673"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Speech</a:t>
          </a:r>
          <a:endParaRPr lang="en-IN" sz="1600" kern="1200" dirty="0"/>
        </a:p>
      </dsp:txBody>
      <dsp:txXfrm>
        <a:off x="1114764" y="1107983"/>
        <a:ext cx="1908133" cy="506901"/>
      </dsp:txXfrm>
    </dsp:sp>
    <dsp:sp modelId="{70547822-F461-4186-9A7A-1404BF42BC00}">
      <dsp:nvSpPr>
        <dsp:cNvPr id="0" name=""/>
        <dsp:cNvSpPr/>
      </dsp:nvSpPr>
      <dsp:spPr>
        <a:xfrm>
          <a:off x="3039068" y="2209"/>
          <a:ext cx="1860875" cy="840738"/>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Non verbal</a:t>
          </a:r>
          <a:endParaRPr lang="en-IN" sz="2400" kern="1200" dirty="0"/>
        </a:p>
      </dsp:txBody>
      <dsp:txXfrm>
        <a:off x="3063692" y="26833"/>
        <a:ext cx="1811627" cy="791490"/>
      </dsp:txXfrm>
    </dsp:sp>
    <dsp:sp modelId="{86FB733A-1DA9-4A79-BF12-4C629EBB64E6}">
      <dsp:nvSpPr>
        <dsp:cNvPr id="0" name=""/>
        <dsp:cNvSpPr/>
      </dsp:nvSpPr>
      <dsp:spPr>
        <a:xfrm>
          <a:off x="3225156" y="842947"/>
          <a:ext cx="186087" cy="403831"/>
        </a:xfrm>
        <a:custGeom>
          <a:avLst/>
          <a:gdLst/>
          <a:ahLst/>
          <a:cxnLst/>
          <a:rect l="0" t="0" r="0" b="0"/>
          <a:pathLst>
            <a:path>
              <a:moveTo>
                <a:pt x="0" y="0"/>
              </a:moveTo>
              <a:lnTo>
                <a:pt x="0" y="403831"/>
              </a:lnTo>
              <a:lnTo>
                <a:pt x="186087" y="40383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FF6F21-AA8C-4A8B-AA56-3C3D6319C1F9}">
      <dsp:nvSpPr>
        <dsp:cNvPr id="0" name=""/>
        <dsp:cNvSpPr/>
      </dsp:nvSpPr>
      <dsp:spPr>
        <a:xfrm>
          <a:off x="3411243" y="977558"/>
          <a:ext cx="2000228"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387228"/>
              <a:satOff val="14286"/>
              <a:lumOff val="-2101"/>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Body language</a:t>
          </a:r>
          <a:endParaRPr lang="en-IN" sz="1600" kern="1200" dirty="0"/>
        </a:p>
      </dsp:txBody>
      <dsp:txXfrm>
        <a:off x="3427013" y="993328"/>
        <a:ext cx="1968688" cy="506901"/>
      </dsp:txXfrm>
    </dsp:sp>
    <dsp:sp modelId="{98A4C5D7-A2BF-4D80-B6A9-0C619079CB4A}">
      <dsp:nvSpPr>
        <dsp:cNvPr id="0" name=""/>
        <dsp:cNvSpPr/>
      </dsp:nvSpPr>
      <dsp:spPr>
        <a:xfrm>
          <a:off x="3225156" y="842947"/>
          <a:ext cx="186087" cy="1076883"/>
        </a:xfrm>
        <a:custGeom>
          <a:avLst/>
          <a:gdLst/>
          <a:ahLst/>
          <a:cxnLst/>
          <a:rect l="0" t="0" r="0" b="0"/>
          <a:pathLst>
            <a:path>
              <a:moveTo>
                <a:pt x="0" y="0"/>
              </a:moveTo>
              <a:lnTo>
                <a:pt x="0" y="1076883"/>
              </a:lnTo>
              <a:lnTo>
                <a:pt x="186087" y="1076883"/>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411C75-795D-4DB8-9081-A27F18D8A5B5}">
      <dsp:nvSpPr>
        <dsp:cNvPr id="0" name=""/>
        <dsp:cNvSpPr/>
      </dsp:nvSpPr>
      <dsp:spPr>
        <a:xfrm>
          <a:off x="3411243" y="1650610"/>
          <a:ext cx="1994163"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774457"/>
              <a:satOff val="28571"/>
              <a:lumOff val="-4202"/>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Smiling</a:t>
          </a:r>
          <a:endParaRPr lang="en-IN" sz="1600" kern="1200" dirty="0"/>
        </a:p>
      </dsp:txBody>
      <dsp:txXfrm>
        <a:off x="3427013" y="1666380"/>
        <a:ext cx="1962623" cy="506901"/>
      </dsp:txXfrm>
    </dsp:sp>
    <dsp:sp modelId="{3C8A1EE2-3FF7-47A9-BCBA-7B9874CA155C}">
      <dsp:nvSpPr>
        <dsp:cNvPr id="0" name=""/>
        <dsp:cNvSpPr/>
      </dsp:nvSpPr>
      <dsp:spPr>
        <a:xfrm>
          <a:off x="3225156" y="842947"/>
          <a:ext cx="186087" cy="1749935"/>
        </a:xfrm>
        <a:custGeom>
          <a:avLst/>
          <a:gdLst/>
          <a:ahLst/>
          <a:cxnLst/>
          <a:rect l="0" t="0" r="0" b="0"/>
          <a:pathLst>
            <a:path>
              <a:moveTo>
                <a:pt x="0" y="0"/>
              </a:moveTo>
              <a:lnTo>
                <a:pt x="0" y="1749935"/>
              </a:lnTo>
              <a:lnTo>
                <a:pt x="186087" y="174993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ACECAC-D68F-4154-8BE4-A239B6890175}">
      <dsp:nvSpPr>
        <dsp:cNvPr id="0" name=""/>
        <dsp:cNvSpPr/>
      </dsp:nvSpPr>
      <dsp:spPr>
        <a:xfrm>
          <a:off x="3411243" y="2323662"/>
          <a:ext cx="1994163"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161685"/>
              <a:satOff val="42857"/>
              <a:lumOff val="-630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Eye contact</a:t>
          </a:r>
          <a:endParaRPr lang="en-IN" sz="1600" kern="1200" dirty="0"/>
        </a:p>
      </dsp:txBody>
      <dsp:txXfrm>
        <a:off x="3427013" y="2339432"/>
        <a:ext cx="1962623" cy="506901"/>
      </dsp:txXfrm>
    </dsp:sp>
    <dsp:sp modelId="{11D0B113-0692-4AE5-B78E-2521920C1F96}">
      <dsp:nvSpPr>
        <dsp:cNvPr id="0" name=""/>
        <dsp:cNvSpPr/>
      </dsp:nvSpPr>
      <dsp:spPr>
        <a:xfrm>
          <a:off x="3225156" y="842947"/>
          <a:ext cx="186087" cy="2502226"/>
        </a:xfrm>
        <a:custGeom>
          <a:avLst/>
          <a:gdLst/>
          <a:ahLst/>
          <a:cxnLst/>
          <a:rect l="0" t="0" r="0" b="0"/>
          <a:pathLst>
            <a:path>
              <a:moveTo>
                <a:pt x="0" y="0"/>
              </a:moveTo>
              <a:lnTo>
                <a:pt x="0" y="2502226"/>
              </a:lnTo>
              <a:lnTo>
                <a:pt x="186087" y="250222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EDE3AE-6EAC-41F1-B32C-7D9A15082E88}">
      <dsp:nvSpPr>
        <dsp:cNvPr id="0" name=""/>
        <dsp:cNvSpPr/>
      </dsp:nvSpPr>
      <dsp:spPr>
        <a:xfrm>
          <a:off x="3411243" y="2996714"/>
          <a:ext cx="1994163" cy="69692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548914"/>
              <a:satOff val="57143"/>
              <a:lumOff val="-840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Showing concern</a:t>
          </a:r>
          <a:endParaRPr lang="en-IN" sz="1500" kern="1200" dirty="0"/>
        </a:p>
      </dsp:txBody>
      <dsp:txXfrm>
        <a:off x="3431655" y="3017126"/>
        <a:ext cx="1953339" cy="656097"/>
      </dsp:txXfrm>
    </dsp:sp>
    <dsp:sp modelId="{5093BBA5-9C48-4D76-8FAC-A404CCF5733E}">
      <dsp:nvSpPr>
        <dsp:cNvPr id="0" name=""/>
        <dsp:cNvSpPr/>
      </dsp:nvSpPr>
      <dsp:spPr>
        <a:xfrm>
          <a:off x="3225156" y="842947"/>
          <a:ext cx="186087" cy="3254518"/>
        </a:xfrm>
        <a:custGeom>
          <a:avLst/>
          <a:gdLst/>
          <a:ahLst/>
          <a:cxnLst/>
          <a:rect l="0" t="0" r="0" b="0"/>
          <a:pathLst>
            <a:path>
              <a:moveTo>
                <a:pt x="0" y="0"/>
              </a:moveTo>
              <a:lnTo>
                <a:pt x="0" y="3254518"/>
              </a:lnTo>
              <a:lnTo>
                <a:pt x="186087" y="3254518"/>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EF4DB5-6A83-4DB4-A888-D8E8C6752AC5}">
      <dsp:nvSpPr>
        <dsp:cNvPr id="0" name=""/>
        <dsp:cNvSpPr/>
      </dsp:nvSpPr>
      <dsp:spPr>
        <a:xfrm>
          <a:off x="3411243" y="3828245"/>
          <a:ext cx="1954043"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936142"/>
              <a:satOff val="71429"/>
              <a:lumOff val="-10504"/>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600" kern="1200" dirty="0"/>
            <a:t>Touching the Child</a:t>
          </a:r>
          <a:endParaRPr lang="en-IN" sz="1600" kern="1200" dirty="0"/>
        </a:p>
      </dsp:txBody>
      <dsp:txXfrm>
        <a:off x="3427013" y="3844015"/>
        <a:ext cx="1922503" cy="506901"/>
      </dsp:txXfrm>
    </dsp:sp>
    <dsp:sp modelId="{249CD669-6780-4426-AEB6-5AFFB52E2A34}">
      <dsp:nvSpPr>
        <dsp:cNvPr id="0" name=""/>
        <dsp:cNvSpPr/>
      </dsp:nvSpPr>
      <dsp:spPr>
        <a:xfrm>
          <a:off x="3225156" y="842947"/>
          <a:ext cx="186087" cy="3927570"/>
        </a:xfrm>
        <a:custGeom>
          <a:avLst/>
          <a:gdLst/>
          <a:ahLst/>
          <a:cxnLst/>
          <a:rect l="0" t="0" r="0" b="0"/>
          <a:pathLst>
            <a:path>
              <a:moveTo>
                <a:pt x="0" y="0"/>
              </a:moveTo>
              <a:lnTo>
                <a:pt x="0" y="3927570"/>
              </a:lnTo>
              <a:lnTo>
                <a:pt x="186087" y="39275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69F863-C2BF-42E3-915F-868B3CF8AB34}">
      <dsp:nvSpPr>
        <dsp:cNvPr id="0" name=""/>
        <dsp:cNvSpPr/>
      </dsp:nvSpPr>
      <dsp:spPr>
        <a:xfrm>
          <a:off x="3411243" y="4501297"/>
          <a:ext cx="1939673"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323371"/>
              <a:satOff val="85714"/>
              <a:lumOff val="-1260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pat</a:t>
          </a:r>
          <a:endParaRPr lang="en-IN" sz="1600" kern="1200" dirty="0"/>
        </a:p>
      </dsp:txBody>
      <dsp:txXfrm>
        <a:off x="3427013" y="4517067"/>
        <a:ext cx="1908133" cy="506901"/>
      </dsp:txXfrm>
    </dsp:sp>
    <dsp:sp modelId="{705F0868-4954-4BF1-A2A8-959B0CB5A95B}">
      <dsp:nvSpPr>
        <dsp:cNvPr id="0" name=""/>
        <dsp:cNvSpPr/>
      </dsp:nvSpPr>
      <dsp:spPr>
        <a:xfrm>
          <a:off x="3225156" y="842947"/>
          <a:ext cx="186087" cy="4600622"/>
        </a:xfrm>
        <a:custGeom>
          <a:avLst/>
          <a:gdLst/>
          <a:ahLst/>
          <a:cxnLst/>
          <a:rect l="0" t="0" r="0" b="0"/>
          <a:pathLst>
            <a:path>
              <a:moveTo>
                <a:pt x="0" y="0"/>
              </a:moveTo>
              <a:lnTo>
                <a:pt x="0" y="4600622"/>
              </a:lnTo>
              <a:lnTo>
                <a:pt x="186087" y="460062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4112D2-5A51-4B7E-A157-93EA517C0414}">
      <dsp:nvSpPr>
        <dsp:cNvPr id="0" name=""/>
        <dsp:cNvSpPr/>
      </dsp:nvSpPr>
      <dsp:spPr>
        <a:xfrm>
          <a:off x="3411243" y="5174349"/>
          <a:ext cx="1954051" cy="53844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hug</a:t>
          </a:r>
          <a:endParaRPr lang="en-IN" sz="1600" kern="1200" dirty="0"/>
        </a:p>
      </dsp:txBody>
      <dsp:txXfrm>
        <a:off x="3427013" y="5190119"/>
        <a:ext cx="1922511" cy="506901"/>
      </dsp:txXfrm>
    </dsp:sp>
    <dsp:sp modelId="{488AEBF7-C8D2-4547-9209-68374E08C830}">
      <dsp:nvSpPr>
        <dsp:cNvPr id="0" name=""/>
        <dsp:cNvSpPr/>
      </dsp:nvSpPr>
      <dsp:spPr>
        <a:xfrm>
          <a:off x="5426023" y="0"/>
          <a:ext cx="1846994" cy="847765"/>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Both</a:t>
          </a:r>
          <a:endParaRPr lang="en-IN" sz="2400" kern="1200" dirty="0"/>
        </a:p>
      </dsp:txBody>
      <dsp:txXfrm>
        <a:off x="5450853" y="24830"/>
        <a:ext cx="1797334" cy="798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832D2-C368-436D-89FD-85DAC6BA2DA3}">
      <dsp:nvSpPr>
        <dsp:cNvPr id="0" name=""/>
        <dsp:cNvSpPr/>
      </dsp:nvSpPr>
      <dsp:spPr>
        <a:xfrm>
          <a:off x="597" y="1620639"/>
          <a:ext cx="2392557" cy="822721"/>
        </a:xfrm>
        <a:prstGeom prst="chevron">
          <a:avLst/>
        </a:prstGeom>
        <a:solidFill>
          <a:srgbClr val="0099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1" kern="1200" dirty="0">
              <a:solidFill>
                <a:schemeClr val="tx1"/>
              </a:solidFill>
            </a:rPr>
            <a:t>Transmitter</a:t>
          </a:r>
          <a:endParaRPr lang="en-IN" sz="2400" b="0" i="1" kern="1200" dirty="0">
            <a:solidFill>
              <a:schemeClr val="tx1"/>
            </a:solidFill>
          </a:endParaRPr>
        </a:p>
      </dsp:txBody>
      <dsp:txXfrm>
        <a:off x="411958" y="1620639"/>
        <a:ext cx="1569836" cy="822721"/>
      </dsp:txXfrm>
    </dsp:sp>
    <dsp:sp modelId="{089E7FBC-B8F9-43EF-AD89-F9077346C01A}">
      <dsp:nvSpPr>
        <dsp:cNvPr id="0" name=""/>
        <dsp:cNvSpPr/>
      </dsp:nvSpPr>
      <dsp:spPr>
        <a:xfrm>
          <a:off x="2187474" y="1620639"/>
          <a:ext cx="2056804" cy="822721"/>
        </a:xfrm>
        <a:prstGeom prst="chevron">
          <a:avLst/>
        </a:prstGeom>
        <a:solidFill>
          <a:srgbClr val="CC00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1" kern="1200" dirty="0">
              <a:solidFill>
                <a:schemeClr val="tx1"/>
              </a:solidFill>
            </a:rPr>
            <a:t>Medium</a:t>
          </a:r>
          <a:endParaRPr lang="en-IN" sz="2400" b="0" i="1" kern="1200" dirty="0">
            <a:solidFill>
              <a:schemeClr val="tx1"/>
            </a:solidFill>
          </a:endParaRPr>
        </a:p>
      </dsp:txBody>
      <dsp:txXfrm>
        <a:off x="2598835" y="1620639"/>
        <a:ext cx="1234083" cy="822721"/>
      </dsp:txXfrm>
    </dsp:sp>
    <dsp:sp modelId="{8D3CD168-3E71-48E4-872F-025AEF49C9E0}">
      <dsp:nvSpPr>
        <dsp:cNvPr id="0" name=""/>
        <dsp:cNvSpPr/>
      </dsp:nvSpPr>
      <dsp:spPr>
        <a:xfrm>
          <a:off x="4038598" y="1620639"/>
          <a:ext cx="2056804" cy="822721"/>
        </a:xfrm>
        <a:prstGeom prst="chevron">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1" kern="1200" dirty="0">
              <a:solidFill>
                <a:schemeClr val="tx1"/>
              </a:solidFill>
            </a:rPr>
            <a:t>Receiver</a:t>
          </a:r>
          <a:endParaRPr lang="en-IN" sz="2400" b="0" i="1" kern="1200" dirty="0">
            <a:solidFill>
              <a:schemeClr val="tx1"/>
            </a:solidFill>
          </a:endParaRPr>
        </a:p>
      </dsp:txBody>
      <dsp:txXfrm>
        <a:off x="4449959" y="1620639"/>
        <a:ext cx="1234083" cy="8227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06D5FF-F686-B367-9795-3306668B23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6038BCF8-A387-8008-367B-B5305320A1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IN"/>
          </a:p>
        </p:txBody>
      </p:sp>
      <p:sp>
        <p:nvSpPr>
          <p:cNvPr id="4" name="Footer Placeholder 3">
            <a:extLst>
              <a:ext uri="{FF2B5EF4-FFF2-40B4-BE49-F238E27FC236}">
                <a16:creationId xmlns:a16="http://schemas.microsoft.com/office/drawing/2014/main" xmlns="" id="{9FA2B752-C9CB-5901-008E-05DA328A57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CB05AE22-8E0B-46C2-5FEA-EEB61E6285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4BE80-52D0-41C9-A091-046F292AA5F4}" type="slidenum">
              <a:rPr lang="en-IN" smtClean="0"/>
              <a:pPr/>
              <a:t>‹#›</a:t>
            </a:fld>
            <a:endParaRPr lang="en-IN"/>
          </a:p>
        </p:txBody>
      </p:sp>
    </p:spTree>
    <p:extLst>
      <p:ext uri="{BB962C8B-B14F-4D97-AF65-F5344CB8AC3E}">
        <p14:creationId xmlns:p14="http://schemas.microsoft.com/office/powerpoint/2010/main" xmlns="" val="158028565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06E76-60C8-4400-A7F5-18BC2980F5E0}" type="slidenum">
              <a:rPr lang="en-IN" smtClean="0"/>
              <a:pPr/>
              <a:t>‹#›</a:t>
            </a:fld>
            <a:endParaRPr lang="en-IN"/>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5" name="Date Placeholder 4">
            <a:extLst>
              <a:ext uri="{FF2B5EF4-FFF2-40B4-BE49-F238E27FC236}">
                <a16:creationId xmlns:a16="http://schemas.microsoft.com/office/drawing/2014/main" xmlns="" id="{B1959988-A4A4-E937-F0FA-B0E9E4B6C1F2}"/>
              </a:ext>
            </a:extLst>
          </p:cNvPr>
          <p:cNvSpPr>
            <a:spLocks noGrp="1"/>
          </p:cNvSpPr>
          <p:nvPr>
            <p:ph type="dt" idx="1"/>
          </p:nvPr>
        </p:nvSpPr>
        <p:spPr/>
        <p:txBody>
          <a:bodyPr/>
          <a:lstStyle/>
          <a:p>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pPr>
            <a:r>
              <a:rPr lang="en-US" sz="2000" dirty="0"/>
              <a:t>Common in young children </a:t>
            </a:r>
          </a:p>
          <a:p>
            <a:pPr lvl="1">
              <a:lnSpc>
                <a:spcPct val="90000"/>
              </a:lnSpc>
            </a:pPr>
            <a:r>
              <a:rPr lang="en-US" sz="2000" dirty="0"/>
              <a:t>Not problem –unless preclude a child focusing attention on learning or play activity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Inattentive child –easily distracted ,forgetful ,unable to organize activities ,cannot follow instruction ,does not appear to listen</a:t>
            </a:r>
          </a:p>
          <a:p>
            <a:endParaRPr lang="en-IN" dirty="0"/>
          </a:p>
        </p:txBody>
      </p:sp>
      <p:sp>
        <p:nvSpPr>
          <p:cNvPr id="5" name="Date Placeholder 4">
            <a:extLst>
              <a:ext uri="{FF2B5EF4-FFF2-40B4-BE49-F238E27FC236}">
                <a16:creationId xmlns:a16="http://schemas.microsoft.com/office/drawing/2014/main" xmlns="" id="{7862AD9D-2789-F20A-FE36-C52ED17D2396}"/>
              </a:ext>
            </a:extLst>
          </p:cNvPr>
          <p:cNvSpPr>
            <a:spLocks noGrp="1"/>
          </p:cNvSpPr>
          <p:nvPr>
            <p:ph type="dt" idx="1"/>
          </p:nvPr>
        </p:nvSpPr>
        <p:spPr/>
        <p:txBody>
          <a:bodyPr/>
          <a:lstStyle/>
          <a:p>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5" name="Date Placeholder 4">
            <a:extLst>
              <a:ext uri="{FF2B5EF4-FFF2-40B4-BE49-F238E27FC236}">
                <a16:creationId xmlns:a16="http://schemas.microsoft.com/office/drawing/2014/main" xmlns="" id="{F92FFDF1-67AB-0E3D-2079-8CAF19114289}"/>
              </a:ext>
            </a:extLst>
          </p:cNvPr>
          <p:cNvSpPr>
            <a:spLocks noGrp="1"/>
          </p:cNvSpPr>
          <p:nvPr>
            <p:ph type="dt" idx="1"/>
          </p:nvPr>
        </p:nvSpPr>
        <p:spPr/>
        <p:txBody>
          <a:bodyPr/>
          <a:lstStyle/>
          <a:p>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indent="-457200">
              <a:spcBef>
                <a:spcPct val="50000"/>
              </a:spcBef>
              <a:buFontTx/>
              <a:buAutoNum type="arabicPeriod"/>
            </a:pPr>
            <a:r>
              <a:rPr lang="en-US" sz="1200" dirty="0"/>
              <a:t>A confirmation of the appointment date and time </a:t>
            </a:r>
          </a:p>
          <a:p>
            <a:pPr marL="457200" indent="-457200">
              <a:spcBef>
                <a:spcPct val="50000"/>
              </a:spcBef>
              <a:buFontTx/>
              <a:buAutoNum type="arabicPeriod"/>
            </a:pPr>
            <a:r>
              <a:rPr lang="en-US" sz="1200" dirty="0"/>
              <a:t>An expression of appreciation for the confidence that the patient has demonstrated in you by scheduling an appointment</a:t>
            </a:r>
          </a:p>
          <a:p>
            <a:pPr marL="457200" indent="-457200">
              <a:spcBef>
                <a:spcPct val="50000"/>
              </a:spcBef>
              <a:buFontTx/>
              <a:buAutoNum type="arabicPeriod"/>
            </a:pPr>
            <a:r>
              <a:rPr lang="en-US" sz="1200" dirty="0"/>
              <a:t>An outline of what will be accomplished the first visit and how </a:t>
            </a:r>
          </a:p>
          <a:p>
            <a:pPr marL="457200" indent="-457200">
              <a:spcBef>
                <a:spcPct val="50000"/>
              </a:spcBef>
              <a:buFontTx/>
              <a:buAutoNum type="arabicPeriod"/>
            </a:pPr>
            <a:r>
              <a:rPr lang="en-US" sz="1200" dirty="0"/>
              <a:t>Educational material to prepare the child for the dental visit</a:t>
            </a:r>
          </a:p>
          <a:p>
            <a:pPr marL="457200" indent="-457200"/>
            <a:endParaRPr lang="en-US" sz="1200" dirty="0"/>
          </a:p>
          <a:p>
            <a:pPr marL="457200" indent="-457200"/>
            <a:r>
              <a:rPr lang="en-US" sz="1200" dirty="0"/>
              <a:t>Any other specific information pertinent to the situation </a:t>
            </a:r>
          </a:p>
          <a:p>
            <a:pPr marL="457200" indent="-457200"/>
            <a:endParaRPr lang="en-US" sz="1200" dirty="0"/>
          </a:p>
          <a:p>
            <a:pPr marL="457200" indent="-457200"/>
            <a:endParaRPr lang="en-US" b="1" dirty="0">
              <a:solidFill>
                <a:schemeClr val="hlink"/>
              </a:solidFill>
            </a:endParaRPr>
          </a:p>
          <a:p>
            <a:pPr marL="457200" indent="-457200"/>
            <a:endParaRPr lang="en-US" b="1" dirty="0">
              <a:solidFill>
                <a:schemeClr val="hlink"/>
              </a:solidFill>
            </a:endParaRPr>
          </a:p>
          <a:p>
            <a:pPr marL="457200" indent="-457200"/>
            <a:endParaRPr lang="en-US" b="1" dirty="0">
              <a:solidFill>
                <a:schemeClr val="hlink"/>
              </a:solidFill>
            </a:endParaRPr>
          </a:p>
          <a:p>
            <a:pPr marL="457200" indent="-457200"/>
            <a:endParaRPr lang="en-US" b="1" dirty="0">
              <a:solidFill>
                <a:schemeClr val="hlink"/>
              </a:solidFill>
            </a:endParaRPr>
          </a:p>
          <a:p>
            <a:pPr marL="457200" indent="-457200"/>
            <a:endParaRPr lang="en-US" b="1" dirty="0">
              <a:solidFill>
                <a:schemeClr val="hlink"/>
              </a:solidFill>
            </a:endParaRPr>
          </a:p>
          <a:p>
            <a:pPr marL="457200" indent="-457200"/>
            <a:endParaRPr lang="en-US" b="1" dirty="0">
              <a:solidFill>
                <a:schemeClr val="hlink"/>
              </a:solidFill>
            </a:endParaRPr>
          </a:p>
          <a:p>
            <a:pPr marL="457200" indent="-457200"/>
            <a:r>
              <a:rPr lang="en-US" b="1" dirty="0">
                <a:solidFill>
                  <a:schemeClr val="hlink"/>
                </a:solidFill>
              </a:rPr>
              <a:t>Advantages:</a:t>
            </a:r>
          </a:p>
          <a:p>
            <a:pPr marL="457200" indent="-457200">
              <a:buFontTx/>
              <a:buAutoNum type="arabicPeriod"/>
            </a:pPr>
            <a:r>
              <a:rPr lang="en-US" dirty="0"/>
              <a:t>useful for education in communities where </a:t>
            </a:r>
            <a:r>
              <a:rPr lang="en-US" dirty="0" err="1"/>
              <a:t>Pedodontics</a:t>
            </a:r>
            <a:r>
              <a:rPr lang="en-US" dirty="0"/>
              <a:t>  is not readily accepted.</a:t>
            </a:r>
          </a:p>
          <a:p>
            <a:pPr marL="457200" indent="-457200">
              <a:buFontTx/>
              <a:buAutoNum type="arabicPeriod"/>
            </a:pPr>
            <a:endParaRPr lang="en-US" dirty="0"/>
          </a:p>
          <a:p>
            <a:pPr marL="457200" indent="-457200">
              <a:buFontTx/>
              <a:buAutoNum type="arabicPeriod"/>
            </a:pPr>
            <a:r>
              <a:rPr lang="en-US" dirty="0"/>
              <a:t>The parent is told exactly how to prepare the child. </a:t>
            </a:r>
          </a:p>
          <a:p>
            <a:pPr marL="457200" indent="-457200">
              <a:buFontTx/>
              <a:buAutoNum type="arabicPeriod"/>
            </a:pPr>
            <a:endParaRPr lang="en-US" dirty="0"/>
          </a:p>
          <a:p>
            <a:pPr marL="457200" indent="-457200">
              <a:buFontTx/>
              <a:buAutoNum type="arabicPeriod"/>
            </a:pPr>
            <a:r>
              <a:rPr lang="en-US" dirty="0"/>
              <a:t>indirectly informs the parent that the initial visit is diagnostic and corrects any erroneous impression that the child will receive treatment for a particular tooth.</a:t>
            </a:r>
          </a:p>
          <a:p>
            <a:pPr marL="457200" indent="-457200">
              <a:buFontTx/>
              <a:buAutoNum type="arabicPeriod"/>
            </a:pPr>
            <a:endParaRPr lang="en-US" dirty="0"/>
          </a:p>
          <a:p>
            <a:pPr marL="457200" indent="-457200">
              <a:buFontTx/>
              <a:buAutoNum type="arabicPeriod"/>
            </a:pPr>
            <a:r>
              <a:rPr lang="en-US" dirty="0"/>
              <a:t>confirms the day and time of the appointment.  </a:t>
            </a:r>
          </a:p>
          <a:p>
            <a:pPr marL="457200" indent="-457200">
              <a:buFontTx/>
              <a:buAutoNum type="arabicPeriod"/>
            </a:pPr>
            <a:endParaRPr lang="en-US" dirty="0"/>
          </a:p>
          <a:p>
            <a:pPr marL="457200" indent="-457200">
              <a:buFontTx/>
              <a:buAutoNum type="arabicPeriod"/>
            </a:pPr>
            <a:r>
              <a:rPr lang="en-US" dirty="0"/>
              <a:t> gives specific information such as fee and whether or not the parent is permitted in treatment area and the like, thus preventing any misunderstanding</a:t>
            </a:r>
          </a:p>
          <a:p>
            <a:endParaRPr lang="en-IN" dirty="0"/>
          </a:p>
        </p:txBody>
      </p:sp>
      <p:sp>
        <p:nvSpPr>
          <p:cNvPr id="5" name="Date Placeholder 4">
            <a:extLst>
              <a:ext uri="{FF2B5EF4-FFF2-40B4-BE49-F238E27FC236}">
                <a16:creationId xmlns:a16="http://schemas.microsoft.com/office/drawing/2014/main" xmlns="" id="{283E08CD-950E-F695-AFA7-C5A68486587E}"/>
              </a:ext>
            </a:extLst>
          </p:cNvPr>
          <p:cNvSpPr>
            <a:spLocks noGrp="1"/>
          </p:cNvSpPr>
          <p:nvPr>
            <p:ph type="dt" idx="1"/>
          </p:nvPr>
        </p:nvSpPr>
        <p:spPr/>
        <p:txBody>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eaLnBrk="0" hangingPunct="0">
              <a:buFontTx/>
              <a:buChar char="•"/>
              <a:defRPr/>
            </a:pPr>
            <a:r>
              <a:rPr lang="en-US" sz="1200" dirty="0">
                <a:solidFill>
                  <a:schemeClr val="bg1"/>
                </a:solidFill>
                <a:latin typeface="Poor Richard" pitchFamily="18" charset="0"/>
              </a:rPr>
              <a:t>should walk &amp; greet the child. </a:t>
            </a:r>
          </a:p>
          <a:p>
            <a:pPr marL="609600" indent="-609600" eaLnBrk="0" hangingPunct="0">
              <a:defRPr/>
            </a:pPr>
            <a:endParaRPr lang="en-US" sz="1200" dirty="0">
              <a:solidFill>
                <a:schemeClr val="bg1"/>
              </a:solidFill>
              <a:latin typeface="Poor Richard" pitchFamily="18" charset="0"/>
            </a:endParaRPr>
          </a:p>
          <a:p>
            <a:pPr marL="609600" indent="-609600" eaLnBrk="0" hangingPunct="0">
              <a:buFontTx/>
              <a:buChar char="•"/>
              <a:defRPr/>
            </a:pPr>
            <a:r>
              <a:rPr lang="en-US" sz="1200" dirty="0">
                <a:solidFill>
                  <a:schemeClr val="bg1"/>
                </a:solidFill>
                <a:latin typeface="Poor Richard" pitchFamily="18" charset="0"/>
              </a:rPr>
              <a:t>Use  </a:t>
            </a:r>
            <a:r>
              <a:rPr lang="en-US" sz="1200" dirty="0">
                <a:solidFill>
                  <a:schemeClr val="accent2">
                    <a:lumMod val="75000"/>
                  </a:schemeClr>
                </a:solidFill>
                <a:latin typeface="Poor Richard" pitchFamily="18" charset="0"/>
              </a:rPr>
              <a:t>the child's preferred name to greet him / her</a:t>
            </a:r>
          </a:p>
          <a:p>
            <a:pPr marL="609600" indent="-609600" eaLnBrk="0" hangingPunct="0">
              <a:defRPr/>
            </a:pPr>
            <a:endParaRPr lang="en-US" sz="1200" dirty="0">
              <a:solidFill>
                <a:schemeClr val="bg1"/>
              </a:solidFill>
              <a:latin typeface="Poor Richard" pitchFamily="18" charset="0"/>
            </a:endParaRPr>
          </a:p>
          <a:p>
            <a:pPr marL="609600" indent="-609600" eaLnBrk="0" hangingPunct="0">
              <a:buFontTx/>
              <a:buChar char="•"/>
              <a:defRPr/>
            </a:pPr>
            <a:r>
              <a:rPr lang="en-US" sz="1200" dirty="0">
                <a:solidFill>
                  <a:schemeClr val="tx1">
                    <a:lumMod val="95000"/>
                    <a:lumOff val="5000"/>
                  </a:schemeClr>
                </a:solidFill>
                <a:latin typeface="Poor Richard" pitchFamily="18" charset="0"/>
              </a:rPr>
              <a:t>Should not employ </a:t>
            </a:r>
            <a:r>
              <a:rPr lang="en-US" sz="1200" b="1" dirty="0">
                <a:solidFill>
                  <a:srgbClr val="C00000"/>
                </a:solidFill>
                <a:latin typeface="Poor Richard" pitchFamily="18" charset="0"/>
              </a:rPr>
              <a:t>‘baby talk’   /  be overly friendly. </a:t>
            </a:r>
          </a:p>
          <a:p>
            <a:pPr marL="609600" indent="-609600" eaLnBrk="0" hangingPunct="0">
              <a:buFontTx/>
              <a:buChar char="•"/>
              <a:defRPr/>
            </a:pPr>
            <a:endParaRPr lang="en-US" sz="1200" dirty="0">
              <a:solidFill>
                <a:schemeClr val="bg1"/>
              </a:solidFill>
              <a:latin typeface="Poor Richard" pitchFamily="18" charset="0"/>
            </a:endParaRPr>
          </a:p>
          <a:p>
            <a:pPr marL="609600" indent="-609600" eaLnBrk="0" hangingPunct="0">
              <a:buFontTx/>
              <a:buChar char="•"/>
              <a:defRPr/>
            </a:pPr>
            <a:r>
              <a:rPr lang="en-US" sz="1200" dirty="0">
                <a:solidFill>
                  <a:srgbClr val="792909"/>
                </a:solidFill>
                <a:latin typeface="Poor Richard" pitchFamily="18" charset="0"/>
              </a:rPr>
              <a:t>Speak with the child on his / her level verbally  &amp;  physically. </a:t>
            </a:r>
          </a:p>
          <a:p>
            <a:endParaRPr lang="en-IN" dirty="0"/>
          </a:p>
        </p:txBody>
      </p:sp>
      <p:sp>
        <p:nvSpPr>
          <p:cNvPr id="5" name="Date Placeholder 4">
            <a:extLst>
              <a:ext uri="{FF2B5EF4-FFF2-40B4-BE49-F238E27FC236}">
                <a16:creationId xmlns:a16="http://schemas.microsoft.com/office/drawing/2014/main" xmlns="" id="{5D726CC8-2D68-AB0B-803E-B9B92C1BBA76}"/>
              </a:ext>
            </a:extLst>
          </p:cNvPr>
          <p:cNvSpPr>
            <a:spLocks noGrp="1"/>
          </p:cNvSpPr>
          <p:nvPr>
            <p:ph type="dt" idx="1"/>
          </p:nvPr>
        </p:nvSpPr>
        <p:spPr/>
        <p:txBody>
          <a:bodyPr/>
          <a:lstStyle/>
          <a:p>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a:solidFill>
                  <a:schemeClr val="hlink"/>
                </a:solidFill>
              </a:rPr>
              <a:t>SEQUENCING OF APPOINTMENTS:</a:t>
            </a:r>
          </a:p>
          <a:p>
            <a:pPr>
              <a:buFontTx/>
              <a:buChar char="•"/>
            </a:pPr>
            <a:r>
              <a:rPr lang="en-US" sz="1200" dirty="0"/>
              <a:t>Diagnostic appointment – introduction  to dentistry in a favorable manner. </a:t>
            </a:r>
          </a:p>
          <a:p>
            <a:endParaRPr lang="en-US" sz="1200" dirty="0"/>
          </a:p>
          <a:p>
            <a:pPr>
              <a:buFontTx/>
              <a:buChar char="•"/>
            </a:pPr>
            <a:r>
              <a:rPr lang="en-US" sz="1200" dirty="0"/>
              <a:t>No overt procedures are performed, and no painful procedure </a:t>
            </a:r>
          </a:p>
          <a:p>
            <a:r>
              <a:rPr lang="en-US" sz="1200" dirty="0"/>
              <a:t>In 1</a:t>
            </a:r>
            <a:r>
              <a:rPr lang="en-US" sz="1200" baseline="30000" dirty="0"/>
              <a:t>st</a:t>
            </a:r>
            <a:r>
              <a:rPr lang="en-US" sz="1200" dirty="0"/>
              <a:t> appointment.</a:t>
            </a:r>
          </a:p>
          <a:p>
            <a:pPr>
              <a:buFontTx/>
              <a:buChar char="•"/>
            </a:pPr>
            <a:endParaRPr lang="en-US" sz="1200" dirty="0"/>
          </a:p>
          <a:p>
            <a:pPr>
              <a:buFontTx/>
              <a:buChar char="•"/>
            </a:pPr>
            <a:r>
              <a:rPr lang="en-US" sz="1200" dirty="0"/>
              <a:t>At the consultation appointment:</a:t>
            </a:r>
          </a:p>
          <a:p>
            <a:r>
              <a:rPr lang="en-US" sz="1200" dirty="0"/>
              <a:t>The case should be presented to parents without the child being present, except for the very young child.</a:t>
            </a:r>
          </a:p>
          <a:p>
            <a:pPr marL="457200" indent="-457200"/>
            <a:endParaRPr lang="en-US" b="1" dirty="0">
              <a:solidFill>
                <a:schemeClr val="hlink"/>
              </a:solidFill>
            </a:endParaRPr>
          </a:p>
          <a:p>
            <a:pPr marL="457200" indent="-457200"/>
            <a:r>
              <a:rPr lang="en-US" b="1" dirty="0">
                <a:solidFill>
                  <a:schemeClr val="hlink"/>
                </a:solidFill>
              </a:rPr>
              <a:t>TREATMENT APPOINTMENTS:</a:t>
            </a:r>
            <a:r>
              <a:rPr lang="en-US" dirty="0"/>
              <a:t> </a:t>
            </a:r>
          </a:p>
          <a:p>
            <a:pPr marL="457200" indent="-457200">
              <a:buFontTx/>
              <a:buAutoNum type="arabicPeriod"/>
            </a:pPr>
            <a:r>
              <a:rPr lang="en-US" dirty="0"/>
              <a:t>The receptionist arranges a sequence of appointments </a:t>
            </a:r>
          </a:p>
          <a:p>
            <a:pPr marL="457200" indent="-457200">
              <a:buFontTx/>
              <a:buAutoNum type="arabicPeriod"/>
            </a:pPr>
            <a:endParaRPr lang="en-US" dirty="0"/>
          </a:p>
          <a:p>
            <a:pPr marL="457200" indent="-457200">
              <a:buFontTx/>
              <a:buAutoNum type="arabicPeriod"/>
            </a:pPr>
            <a:r>
              <a:rPr lang="en-US" dirty="0"/>
              <a:t>The quadrant dentistry  should be followed </a:t>
            </a:r>
          </a:p>
          <a:p>
            <a:pPr marL="457200" indent="-457200">
              <a:buFontTx/>
              <a:buAutoNum type="arabicPeriod"/>
            </a:pPr>
            <a:endParaRPr lang="en-US" dirty="0"/>
          </a:p>
          <a:p>
            <a:pPr marL="457200" indent="-457200">
              <a:buFontTx/>
              <a:buAutoNum type="arabicPeriod"/>
            </a:pPr>
            <a:r>
              <a:rPr lang="en-US" dirty="0"/>
              <a:t>Weekly appointment --minimal opportunity to become overly anxious between visits. </a:t>
            </a:r>
          </a:p>
          <a:p>
            <a:pPr marL="457200" indent="-457200">
              <a:buFontTx/>
              <a:buAutoNum type="arabicPeriod"/>
            </a:pPr>
            <a:endParaRPr lang="en-US" dirty="0"/>
          </a:p>
          <a:p>
            <a:pPr marL="457200" indent="-457200">
              <a:buFontTx/>
              <a:buAutoNum type="arabicPeriod"/>
            </a:pPr>
            <a:r>
              <a:rPr lang="en-US" dirty="0"/>
              <a:t>Formerly naptime appointments were inappropriate, </a:t>
            </a:r>
          </a:p>
          <a:p>
            <a:pPr marL="457200" indent="-457200"/>
            <a:r>
              <a:rPr lang="en-US" dirty="0"/>
              <a:t>        recent thinking naptimes - not a problem.</a:t>
            </a:r>
          </a:p>
          <a:p>
            <a:pPr marL="457200" indent="-457200">
              <a:buFontTx/>
              <a:buAutoNum type="arabicPeriod"/>
            </a:pPr>
            <a:endParaRPr lang="en-US" dirty="0"/>
          </a:p>
          <a:p>
            <a:pPr marL="457200" indent="-457200">
              <a:buFontTx/>
              <a:buAutoNum type="arabicPeriod" startAt="5"/>
            </a:pPr>
            <a:r>
              <a:rPr lang="en-US" dirty="0"/>
              <a:t>At the completion of each visit, the parent should be greeted in the consultation area by the dentist escorting the child. </a:t>
            </a:r>
          </a:p>
          <a:p>
            <a:pPr marL="457200" indent="-457200">
              <a:buFontTx/>
              <a:buAutoNum type="arabicPeriod" startAt="5"/>
            </a:pPr>
            <a:endParaRPr lang="en-US" dirty="0"/>
          </a:p>
          <a:p>
            <a:pPr marL="457200" indent="-457200">
              <a:buFontTx/>
              <a:buAutoNum type="arabicPeriod" startAt="5"/>
            </a:pPr>
            <a:r>
              <a:rPr lang="en-US" dirty="0"/>
              <a:t>The parent should be told in the child's presence of some positive aspects of behavior to reinforce good behavior.</a:t>
            </a:r>
          </a:p>
          <a:p>
            <a:endParaRPr lang="en-IN" dirty="0"/>
          </a:p>
        </p:txBody>
      </p:sp>
      <p:sp>
        <p:nvSpPr>
          <p:cNvPr id="5" name="Date Placeholder 4">
            <a:extLst>
              <a:ext uri="{FF2B5EF4-FFF2-40B4-BE49-F238E27FC236}">
                <a16:creationId xmlns:a16="http://schemas.microsoft.com/office/drawing/2014/main" xmlns="" id="{A06DE580-E576-F70F-919D-B90312F087C9}"/>
              </a:ext>
            </a:extLst>
          </p:cNvPr>
          <p:cNvSpPr>
            <a:spLocks noGrp="1"/>
          </p:cNvSpPr>
          <p:nvPr>
            <p:ph type="dt" idx="1"/>
          </p:nvPr>
        </p:nvSpPr>
        <p:spPr/>
        <p:txBody>
          <a:bodyPr/>
          <a:lstStyle/>
          <a:p>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Establishment</a:t>
            </a:r>
            <a:r>
              <a:rPr lang="en-US" baseline="0" dirty="0"/>
              <a:t> of dental home begins no later than 12 months of age  and includes referral to dental specialist </a:t>
            </a:r>
            <a:r>
              <a:rPr lang="en-US" baseline="0" dirty="0" err="1"/>
              <a:t>wen</a:t>
            </a:r>
            <a:r>
              <a:rPr lang="en-US" baseline="0" dirty="0"/>
              <a:t> appropriate.</a:t>
            </a:r>
            <a:endParaRPr lang="en-US" dirty="0"/>
          </a:p>
        </p:txBody>
      </p:sp>
      <p:sp>
        <p:nvSpPr>
          <p:cNvPr id="5" name="Date Placeholder 4">
            <a:extLst>
              <a:ext uri="{FF2B5EF4-FFF2-40B4-BE49-F238E27FC236}">
                <a16:creationId xmlns:a16="http://schemas.microsoft.com/office/drawing/2014/main" xmlns="" id="{5D4A2A31-4DD1-B7E7-51D6-1366F09CA728}"/>
              </a:ext>
            </a:extLst>
          </p:cNvPr>
          <p:cNvSpPr>
            <a:spLocks noGrp="1"/>
          </p:cNvSpPr>
          <p:nvPr>
            <p:ph type="dt" idx="1"/>
          </p:nvPr>
        </p:nvSpPr>
        <p:spPr/>
        <p:txBody>
          <a:bodyPr/>
          <a:lstStyle/>
          <a:p>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a:r>
              <a:rPr lang="en-US" sz="1200" dirty="0">
                <a:effectLst/>
                <a:latin typeface="Times New Roman" pitchFamily="18" charset="0"/>
              </a:rPr>
              <a:t>Useful in treating emergencies on hysterical children &amp; children who cannot be reached in language due to their age</a:t>
            </a:r>
          </a:p>
          <a:p>
            <a:pPr marL="609600" indent="-609600">
              <a:buFont typeface="Wingdings" pitchFamily="2" charset="2"/>
              <a:buNone/>
            </a:pPr>
            <a:endParaRPr lang="en-US" sz="1200" dirty="0">
              <a:effectLst/>
              <a:latin typeface="Times New Roman" pitchFamily="18" charset="0"/>
            </a:endParaRPr>
          </a:p>
          <a:p>
            <a:pPr marL="609600" indent="-609600"/>
            <a:r>
              <a:rPr lang="en-US" sz="1200" dirty="0">
                <a:effectLst/>
                <a:latin typeface="Times New Roman" pitchFamily="18" charset="0"/>
              </a:rPr>
              <a:t>Developmental disabled children</a:t>
            </a:r>
          </a:p>
          <a:p>
            <a:pPr marL="609600" indent="-609600">
              <a:buFont typeface="Wingdings" pitchFamily="2" charset="2"/>
              <a:buNone/>
            </a:pPr>
            <a:endParaRPr lang="en-US" sz="1200" dirty="0">
              <a:effectLst/>
              <a:latin typeface="Times New Roman" pitchFamily="18" charset="0"/>
            </a:endParaRPr>
          </a:p>
          <a:p>
            <a:pPr marL="609600" indent="-609600"/>
            <a:r>
              <a:rPr lang="en-US" sz="1200" dirty="0">
                <a:effectLst/>
                <a:latin typeface="Times New Roman" pitchFamily="18" charset="0"/>
              </a:rPr>
              <a:t>Ranges from – use of hand restraint to  physical restraint like Pedi wrap etc</a:t>
            </a:r>
          </a:p>
          <a:p>
            <a:pPr marL="609600" indent="-609600"/>
            <a:r>
              <a:rPr lang="en-US" sz="1200" dirty="0">
                <a:effectLst/>
                <a:latin typeface="Times New Roman" pitchFamily="18" charset="0"/>
              </a:rPr>
              <a:t>Mouth prop- physical domain</a:t>
            </a:r>
          </a:p>
          <a:p>
            <a:pPr marL="609600" indent="-609600"/>
            <a:endParaRPr lang="en-US" sz="1200" dirty="0">
              <a:effectLst/>
              <a:latin typeface="Times New Roman" pitchFamily="18" charset="0"/>
            </a:endParaRPr>
          </a:p>
          <a:p>
            <a:pPr marL="609600" indent="-609600"/>
            <a:r>
              <a:rPr lang="en-US" sz="1200" dirty="0">
                <a:effectLst/>
                <a:latin typeface="Times New Roman" pitchFamily="18" charset="0"/>
              </a:rPr>
              <a:t>Explanation to parents, guardians or caretakers—must with informed consent.</a:t>
            </a:r>
          </a:p>
          <a:p>
            <a:endParaRPr lang="en-IN" dirty="0"/>
          </a:p>
        </p:txBody>
      </p:sp>
      <p:sp>
        <p:nvSpPr>
          <p:cNvPr id="5" name="Date Placeholder 4">
            <a:extLst>
              <a:ext uri="{FF2B5EF4-FFF2-40B4-BE49-F238E27FC236}">
                <a16:creationId xmlns:a16="http://schemas.microsoft.com/office/drawing/2014/main" xmlns="" id="{4A605266-5A90-4488-BA02-9E42692A975B}"/>
              </a:ext>
            </a:extLst>
          </p:cNvPr>
          <p:cNvSpPr>
            <a:spLocks noGrp="1"/>
          </p:cNvSpPr>
          <p:nvPr>
            <p:ph type="dt" idx="1"/>
          </p:nvPr>
        </p:nvSpPr>
        <p:spPr/>
        <p:txBody>
          <a:bodyPr/>
          <a:lstStyle/>
          <a:p>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Chambers (1976): Universally used in pediatric dentistry</a:t>
            </a:r>
          </a:p>
          <a:p>
            <a:endParaRPr lang="en-US" dirty="0"/>
          </a:p>
          <a:p>
            <a:pPr>
              <a:buFontTx/>
              <a:buChar char="•"/>
            </a:pPr>
            <a:r>
              <a:rPr lang="en-US" dirty="0"/>
              <a:t>Fundamental form of BM</a:t>
            </a:r>
          </a:p>
          <a:p>
            <a:pPr>
              <a:buFontTx/>
              <a:buChar char="•"/>
            </a:pPr>
            <a:endParaRPr lang="en-US" dirty="0"/>
          </a:p>
          <a:p>
            <a:pPr>
              <a:buFontTx/>
              <a:buChar char="•"/>
            </a:pPr>
            <a:r>
              <a:rPr lang="en-US" dirty="0"/>
              <a:t>Establishing a relationship  with the child</a:t>
            </a:r>
          </a:p>
          <a:p>
            <a:pPr>
              <a:buFontTx/>
              <a:buChar char="•"/>
            </a:pPr>
            <a:endParaRPr lang="en-US" dirty="0"/>
          </a:p>
          <a:p>
            <a:pPr>
              <a:buFontTx/>
              <a:buChar char="•"/>
            </a:pPr>
            <a:r>
              <a:rPr lang="en-US" dirty="0"/>
              <a:t>Allow a successful completion of dental procedure &amp; </a:t>
            </a:r>
          </a:p>
          <a:p>
            <a:pPr>
              <a:buFontTx/>
              <a:buChar char="•"/>
            </a:pPr>
            <a:endParaRPr lang="en-US" dirty="0"/>
          </a:p>
          <a:p>
            <a:pPr>
              <a:buFontTx/>
              <a:buChar char="•"/>
            </a:pPr>
            <a:r>
              <a:rPr lang="en-US" dirty="0"/>
              <a:t>Help child to develop +</a:t>
            </a:r>
            <a:r>
              <a:rPr lang="en-US" baseline="30000" dirty="0" err="1"/>
              <a:t>ve</a:t>
            </a:r>
            <a:r>
              <a:rPr lang="en-US" dirty="0"/>
              <a:t> attitudes toward dental care.</a:t>
            </a:r>
          </a:p>
          <a:p>
            <a:endParaRPr lang="en-IN" dirty="0"/>
          </a:p>
        </p:txBody>
      </p:sp>
      <p:sp>
        <p:nvSpPr>
          <p:cNvPr id="5" name="Date Placeholder 4">
            <a:extLst>
              <a:ext uri="{FF2B5EF4-FFF2-40B4-BE49-F238E27FC236}">
                <a16:creationId xmlns:a16="http://schemas.microsoft.com/office/drawing/2014/main" xmlns="" id="{1CF7EEB4-7E4E-C3A9-5090-5D8F4EC93978}"/>
              </a:ext>
            </a:extLst>
          </p:cNvPr>
          <p:cNvSpPr>
            <a:spLocks noGrp="1"/>
          </p:cNvSpPr>
          <p:nvPr>
            <p:ph type="dt" idx="1"/>
          </p:nvPr>
        </p:nvSpPr>
        <p:spPr/>
        <p:txBody>
          <a:bodyPr/>
          <a:lstStyle/>
          <a:p>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r>
              <a:rPr lang="en-US" sz="1200" dirty="0"/>
              <a:t>Transmitter—dental health team</a:t>
            </a:r>
          </a:p>
          <a:p>
            <a:pPr marL="457200" indent="-457200"/>
            <a:r>
              <a:rPr lang="en-US" sz="1200" dirty="0"/>
              <a:t>Medium – spoken word</a:t>
            </a:r>
          </a:p>
          <a:p>
            <a:pPr marL="457200" indent="-457200"/>
            <a:r>
              <a:rPr lang="en-US" sz="1200" dirty="0"/>
              <a:t>Receiver –patient</a:t>
            </a:r>
          </a:p>
          <a:p>
            <a:endParaRPr lang="en-IN" dirty="0"/>
          </a:p>
        </p:txBody>
      </p:sp>
      <p:sp>
        <p:nvSpPr>
          <p:cNvPr id="5" name="Date Placeholder 4">
            <a:extLst>
              <a:ext uri="{FF2B5EF4-FFF2-40B4-BE49-F238E27FC236}">
                <a16:creationId xmlns:a16="http://schemas.microsoft.com/office/drawing/2014/main" xmlns="" id="{9DD0808F-9A23-0113-77FE-63988AE75A7A}"/>
              </a:ext>
            </a:extLst>
          </p:cNvPr>
          <p:cNvSpPr>
            <a:spLocks noGrp="1"/>
          </p:cNvSpPr>
          <p:nvPr>
            <p:ph type="dt" idx="1"/>
          </p:nvPr>
        </p:nvSpPr>
        <p:spPr/>
        <p:txBody>
          <a:bodyPr/>
          <a:lstStyle/>
          <a:p>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Placing a hand on child’s shoulder- feeling of warmth, friendship</a:t>
            </a:r>
          </a:p>
          <a:p>
            <a:pPr>
              <a:buFontTx/>
              <a:buChar char="•"/>
            </a:pPr>
            <a:endParaRPr lang="en-US" dirty="0"/>
          </a:p>
          <a:p>
            <a:pPr>
              <a:buFontTx/>
              <a:buChar char="•"/>
            </a:pPr>
            <a:r>
              <a:rPr lang="en-US" dirty="0"/>
              <a:t>Sitting and speaking at eye level – friendlier, less authoritative communication.</a:t>
            </a:r>
          </a:p>
          <a:p>
            <a:pPr>
              <a:buFontTx/>
              <a:buChar char="•"/>
            </a:pPr>
            <a:endParaRPr lang="en-US" dirty="0"/>
          </a:p>
          <a:p>
            <a:pPr>
              <a:buFontTx/>
              <a:buChar char="•"/>
            </a:pPr>
            <a:r>
              <a:rPr lang="en-US" dirty="0"/>
              <a:t>Avoidance of Eye contact– child is not prepared to cooperate.</a:t>
            </a:r>
          </a:p>
          <a:p>
            <a:endParaRPr lang="en-IN" dirty="0"/>
          </a:p>
        </p:txBody>
      </p:sp>
      <p:sp>
        <p:nvSpPr>
          <p:cNvPr id="5" name="Date Placeholder 4">
            <a:extLst>
              <a:ext uri="{FF2B5EF4-FFF2-40B4-BE49-F238E27FC236}">
                <a16:creationId xmlns:a16="http://schemas.microsoft.com/office/drawing/2014/main" xmlns="" id="{9F78A897-15D3-6B26-9A24-B99323C5E3DA}"/>
              </a:ext>
            </a:extLst>
          </p:cNvPr>
          <p:cNvSpPr>
            <a:spLocks noGrp="1"/>
          </p:cNvSpPr>
          <p:nvPr>
            <p:ph type="dt" idx="1"/>
          </p:nvPr>
        </p:nvSpPr>
        <p:spPr/>
        <p:txBody>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xmlns="" id="{D7660703-80D7-7945-803B-3D4EA0738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a:extLst>
              <a:ext uri="{FF2B5EF4-FFF2-40B4-BE49-F238E27FC236}">
                <a16:creationId xmlns:a16="http://schemas.microsoft.com/office/drawing/2014/main" xmlns="" id="{D4F68AA7-6D74-8F9E-BFED-66527C9832F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Treating adults generally involves a one-to-one relationship, that is, a dentist-patient relationship. Treating a child, however,</a:t>
            </a:r>
          </a:p>
          <a:p>
            <a:r>
              <a:rPr lang="en-US" altLang="en-US" dirty="0"/>
              <a:t>usually relies on a one-to-two relationship among dentist, pediatric patient, and parents or guardians.</a:t>
            </a:r>
          </a:p>
        </p:txBody>
      </p:sp>
      <p:sp>
        <p:nvSpPr>
          <p:cNvPr id="2" name="Date Placeholder 1">
            <a:extLst>
              <a:ext uri="{FF2B5EF4-FFF2-40B4-BE49-F238E27FC236}">
                <a16:creationId xmlns:a16="http://schemas.microsoft.com/office/drawing/2014/main" xmlns="" id="{43869946-5602-D4CD-7115-B8FDD6C89793}"/>
              </a:ext>
            </a:extLst>
          </p:cNvPr>
          <p:cNvSpPr>
            <a:spLocks noGrp="1"/>
          </p:cNvSpPr>
          <p:nvPr>
            <p:ph type="dt" idx="1"/>
          </p:nvPr>
        </p:nvSpPr>
        <p:spPr/>
        <p:txBody>
          <a:bodyPr/>
          <a:lstStyle/>
          <a:p>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AKA</a:t>
            </a:r>
          </a:p>
          <a:p>
            <a:r>
              <a:rPr lang="en-US" dirty="0"/>
              <a:t>Second language</a:t>
            </a:r>
          </a:p>
          <a:p>
            <a:r>
              <a:rPr lang="en-US" dirty="0" err="1"/>
              <a:t>childrenese</a:t>
            </a:r>
            <a:endParaRPr lang="en-IN" dirty="0"/>
          </a:p>
        </p:txBody>
      </p:sp>
      <p:sp>
        <p:nvSpPr>
          <p:cNvPr id="5" name="Date Placeholder 4">
            <a:extLst>
              <a:ext uri="{FF2B5EF4-FFF2-40B4-BE49-F238E27FC236}">
                <a16:creationId xmlns:a16="http://schemas.microsoft.com/office/drawing/2014/main" xmlns="" id="{744BF8E9-0E7F-C925-F122-ABFDA5DB20CC}"/>
              </a:ext>
            </a:extLst>
          </p:cNvPr>
          <p:cNvSpPr>
            <a:spLocks noGrp="1"/>
          </p:cNvSpPr>
          <p:nvPr>
            <p:ph type="dt" idx="1"/>
          </p:nvPr>
        </p:nvSpPr>
        <p:spPr/>
        <p:txBody>
          <a:bodyPr/>
          <a:lstStyle/>
          <a:p>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2575C"/>
                </a:solidFill>
                <a:effectLst/>
                <a:latin typeface="Lato" panose="020B0604020202020204" pitchFamily="34" charset="0"/>
              </a:rPr>
              <a:t>Desensitization is defined as the “gradual exposure to new stimuli or experiences of increasing intensity.” In the dental setting desensitization is used to gradually expose the young dental patient to the new dental experience. </a:t>
            </a:r>
            <a:endParaRPr lang="en-IN" dirty="0"/>
          </a:p>
        </p:txBody>
      </p:sp>
      <p:sp>
        <p:nvSpPr>
          <p:cNvPr id="5" name="Date Placeholder 4">
            <a:extLst>
              <a:ext uri="{FF2B5EF4-FFF2-40B4-BE49-F238E27FC236}">
                <a16:creationId xmlns:a16="http://schemas.microsoft.com/office/drawing/2014/main" xmlns="" id="{C1E9C373-3629-6CA3-325C-D621B5D8FA56}"/>
              </a:ext>
            </a:extLst>
          </p:cNvPr>
          <p:cNvSpPr>
            <a:spLocks noGrp="1"/>
          </p:cNvSpPr>
          <p:nvPr>
            <p:ph type="dt" idx="1"/>
          </p:nvPr>
        </p:nvSpPr>
        <p:spPr/>
        <p:txBody>
          <a:bodyPr/>
          <a:lstStyle/>
          <a:p>
            <a:endParaRPr lang="en-IN"/>
          </a:p>
        </p:txBody>
      </p:sp>
    </p:spTree>
    <p:extLst>
      <p:ext uri="{BB962C8B-B14F-4D97-AF65-F5344CB8AC3E}">
        <p14:creationId xmlns:p14="http://schemas.microsoft.com/office/powerpoint/2010/main" xmlns="" val="353223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ct val="90000"/>
              </a:lnSpc>
            </a:pPr>
            <a:r>
              <a:rPr lang="en-US" sz="1200" dirty="0" err="1">
                <a:effectLst/>
                <a:latin typeface="Times New Roman" pitchFamily="18" charset="0"/>
              </a:rPr>
              <a:t>Bandura</a:t>
            </a:r>
            <a:r>
              <a:rPr lang="en-US" sz="1200" dirty="0">
                <a:effectLst/>
                <a:latin typeface="Times New Roman" pitchFamily="18" charset="0"/>
              </a:rPr>
              <a:t>(1967): “fearful &amp; avoidant behavior can be extinguished vicariously through observation with out any adverse consequence accruing to the performer”</a:t>
            </a:r>
          </a:p>
          <a:p>
            <a:pPr>
              <a:lnSpc>
                <a:spcPct val="90000"/>
              </a:lnSpc>
              <a:buFont typeface="Wingdings" pitchFamily="2" charset="2"/>
              <a:buNone/>
            </a:pPr>
            <a:endParaRPr lang="en-US" sz="1200" dirty="0">
              <a:effectLst/>
              <a:latin typeface="Times New Roman" pitchFamily="18" charset="0"/>
            </a:endParaRPr>
          </a:p>
          <a:p>
            <a:pPr>
              <a:lnSpc>
                <a:spcPct val="90000"/>
              </a:lnSpc>
            </a:pPr>
            <a:r>
              <a:rPr lang="en-US" sz="1200" dirty="0">
                <a:effectLst/>
                <a:latin typeface="Times New Roman" pitchFamily="18" charset="0"/>
              </a:rPr>
              <a:t>Provides a promising tool for prevention as well as the reduction of dental fear.</a:t>
            </a:r>
          </a:p>
          <a:p>
            <a:pPr>
              <a:lnSpc>
                <a:spcPct val="90000"/>
              </a:lnSpc>
            </a:pPr>
            <a:endParaRPr lang="en-US" sz="1200" dirty="0">
              <a:effectLst/>
              <a:latin typeface="Times New Roman" pitchFamily="18" charset="0"/>
            </a:endParaRPr>
          </a:p>
          <a:p>
            <a:pPr>
              <a:lnSpc>
                <a:spcPct val="90000"/>
              </a:lnSpc>
              <a:buFont typeface="Wingdings" pitchFamily="2" charset="2"/>
              <a:buNone/>
            </a:pPr>
            <a:r>
              <a:rPr lang="en-US" sz="1200" dirty="0">
                <a:effectLst/>
                <a:latin typeface="Times New Roman" pitchFamily="18" charset="0"/>
              </a:rPr>
              <a:t>Patient characteristics:</a:t>
            </a:r>
          </a:p>
          <a:p>
            <a:pPr>
              <a:lnSpc>
                <a:spcPct val="90000"/>
              </a:lnSpc>
            </a:pPr>
            <a:r>
              <a:rPr lang="en-US" sz="1200" dirty="0">
                <a:effectLst/>
                <a:latin typeface="Times New Roman" pitchFamily="18" charset="0"/>
              </a:rPr>
              <a:t>Wide range  of 3-13yrs.</a:t>
            </a:r>
          </a:p>
          <a:p>
            <a:pPr>
              <a:lnSpc>
                <a:spcPct val="90000"/>
              </a:lnSpc>
            </a:pPr>
            <a:r>
              <a:rPr lang="en-US" sz="1200" dirty="0">
                <a:effectLst/>
                <a:latin typeface="Times New Roman" pitchFamily="18" charset="0"/>
              </a:rPr>
              <a:t>All types of children</a:t>
            </a:r>
          </a:p>
          <a:p>
            <a:pPr>
              <a:lnSpc>
                <a:spcPct val="90000"/>
              </a:lnSpc>
            </a:pPr>
            <a:r>
              <a:rPr lang="en-US" sz="1200" dirty="0" err="1">
                <a:effectLst/>
                <a:latin typeface="Times New Roman" pitchFamily="18" charset="0"/>
              </a:rPr>
              <a:t>Ghose</a:t>
            </a:r>
            <a:r>
              <a:rPr lang="en-US" sz="1200" dirty="0">
                <a:effectLst/>
                <a:latin typeface="Times New Roman" pitchFamily="18" charset="0"/>
              </a:rPr>
              <a:t> et al —previous  experience , age of the pt is imp for displaying the behavior</a:t>
            </a:r>
          </a:p>
          <a:p>
            <a:r>
              <a:rPr lang="en-US" dirty="0">
                <a:solidFill>
                  <a:srgbClr val="FFCCFF"/>
                </a:solidFill>
              </a:rPr>
              <a:t>JADA 1977:329—334</a:t>
            </a:r>
          </a:p>
          <a:p>
            <a:r>
              <a:rPr lang="en-US" dirty="0">
                <a:solidFill>
                  <a:srgbClr val="FFCCFF"/>
                </a:solidFill>
              </a:rPr>
              <a:t>DCNA 1988:693-704</a:t>
            </a:r>
          </a:p>
          <a:p>
            <a:r>
              <a:rPr lang="en-US" dirty="0" err="1">
                <a:solidFill>
                  <a:srgbClr val="FFCCFF"/>
                </a:solidFill>
              </a:rPr>
              <a:t>Ped</a:t>
            </a:r>
            <a:r>
              <a:rPr lang="en-US" dirty="0">
                <a:solidFill>
                  <a:srgbClr val="FFCCFF"/>
                </a:solidFill>
              </a:rPr>
              <a:t> dent 1994:13-17</a:t>
            </a:r>
          </a:p>
          <a:p>
            <a:r>
              <a:rPr lang="en-US" dirty="0">
                <a:solidFill>
                  <a:srgbClr val="FFCCFF"/>
                </a:solidFill>
              </a:rPr>
              <a:t>QI 2001:135-141</a:t>
            </a:r>
          </a:p>
          <a:p>
            <a:pPr>
              <a:lnSpc>
                <a:spcPct val="90000"/>
              </a:lnSpc>
            </a:pPr>
            <a:endParaRPr lang="en-US" sz="1200" dirty="0">
              <a:effectLst/>
              <a:latin typeface="Times New Roman" pitchFamily="18" charset="0"/>
            </a:endParaRPr>
          </a:p>
          <a:p>
            <a:pPr marL="457200" indent="-457200">
              <a:spcBef>
                <a:spcPct val="50000"/>
              </a:spcBef>
            </a:pPr>
            <a:r>
              <a:rPr lang="en-US" dirty="0"/>
              <a:t>Types:</a:t>
            </a:r>
          </a:p>
          <a:p>
            <a:pPr marL="457200" indent="-457200">
              <a:spcBef>
                <a:spcPct val="50000"/>
              </a:spcBef>
              <a:buFontTx/>
              <a:buAutoNum type="arabicPeriod"/>
            </a:pPr>
            <a:r>
              <a:rPr lang="en-US" dirty="0"/>
              <a:t>Live model: showing another pt undergoing the R</a:t>
            </a:r>
            <a:r>
              <a:rPr lang="en-US" baseline="-25000" dirty="0"/>
              <a:t>/</a:t>
            </a:r>
          </a:p>
          <a:p>
            <a:pPr marL="457200" indent="-457200">
              <a:spcBef>
                <a:spcPct val="50000"/>
              </a:spcBef>
            </a:pPr>
            <a:r>
              <a:rPr lang="en-US" dirty="0"/>
              <a:t>Effective – model of same age, sibling.</a:t>
            </a:r>
          </a:p>
          <a:p>
            <a:pPr marL="457200" indent="-457200">
              <a:spcBef>
                <a:spcPct val="50000"/>
              </a:spcBef>
              <a:buFontTx/>
              <a:buAutoNum type="arabicPeriod"/>
            </a:pPr>
            <a:endParaRPr lang="en-US" dirty="0"/>
          </a:p>
          <a:p>
            <a:pPr marL="457200" indent="-457200">
              <a:spcBef>
                <a:spcPct val="50000"/>
              </a:spcBef>
            </a:pPr>
            <a:r>
              <a:rPr lang="en-US" dirty="0"/>
              <a:t>2. Symbolic or vicarious model </a:t>
            </a:r>
          </a:p>
          <a:p>
            <a:pPr marL="457200" indent="-457200">
              <a:spcBef>
                <a:spcPct val="50000"/>
              </a:spcBef>
            </a:pPr>
            <a:r>
              <a:rPr lang="en-US" dirty="0" err="1"/>
              <a:t>Eg</a:t>
            </a:r>
            <a:r>
              <a:rPr lang="en-US" dirty="0"/>
              <a:t>; video tape  showing child cooperation.</a:t>
            </a:r>
          </a:p>
          <a:p>
            <a:pPr marL="457200" indent="-457200">
              <a:spcBef>
                <a:spcPct val="50000"/>
              </a:spcBef>
              <a:buFontTx/>
              <a:buAutoNum type="arabicPeriod"/>
            </a:pPr>
            <a:endParaRPr lang="en-US" dirty="0"/>
          </a:p>
          <a:p>
            <a:r>
              <a:rPr lang="en-US" b="1" dirty="0"/>
              <a:t>Outlines:</a:t>
            </a:r>
          </a:p>
          <a:p>
            <a:pPr>
              <a:buFontTx/>
              <a:buChar char="•"/>
            </a:pPr>
            <a:r>
              <a:rPr lang="en-US" dirty="0"/>
              <a:t>Pt attention obtained</a:t>
            </a:r>
          </a:p>
          <a:p>
            <a:pPr>
              <a:buFontTx/>
              <a:buChar char="•"/>
            </a:pPr>
            <a:r>
              <a:rPr lang="en-US" dirty="0"/>
              <a:t>Desired behavior is modeled.</a:t>
            </a:r>
          </a:p>
          <a:p>
            <a:pPr>
              <a:buFontTx/>
              <a:buChar char="•"/>
            </a:pPr>
            <a:r>
              <a:rPr lang="en-US" dirty="0"/>
              <a:t>Physical guidance of the desired behavior may be necessary when the pt is initially expected to mimic the modeled behavior.</a:t>
            </a:r>
          </a:p>
          <a:p>
            <a:pPr>
              <a:buFontTx/>
              <a:buChar char="•"/>
            </a:pPr>
            <a:endParaRPr lang="en-US" dirty="0"/>
          </a:p>
          <a:p>
            <a:endParaRPr lang="en-US" dirty="0"/>
          </a:p>
          <a:p>
            <a:pPr>
              <a:buFontTx/>
              <a:buChar char="•"/>
            </a:pPr>
            <a:endParaRPr lang="en-US" dirty="0"/>
          </a:p>
          <a:p>
            <a:r>
              <a:rPr lang="en-US" b="1" dirty="0"/>
              <a:t>Functions:</a:t>
            </a:r>
          </a:p>
          <a:p>
            <a:pPr>
              <a:buFontTx/>
              <a:buChar char="•"/>
            </a:pPr>
            <a:r>
              <a:rPr lang="en-US" dirty="0"/>
              <a:t>Stimulation of the acquisition of new behaviors</a:t>
            </a:r>
          </a:p>
          <a:p>
            <a:pPr>
              <a:buFontTx/>
              <a:buChar char="•"/>
            </a:pPr>
            <a:r>
              <a:rPr lang="en-US" dirty="0"/>
              <a:t>Facilitation of behavior already in the pt’s repertoire in more appropriate manner or time </a:t>
            </a:r>
          </a:p>
          <a:p>
            <a:pPr>
              <a:buFontTx/>
              <a:buChar char="•"/>
            </a:pPr>
            <a:r>
              <a:rPr lang="en-US" dirty="0" err="1"/>
              <a:t>Disinhibition</a:t>
            </a:r>
            <a:r>
              <a:rPr lang="en-US" dirty="0"/>
              <a:t> of behavior avoided </a:t>
            </a:r>
            <a:r>
              <a:rPr lang="en-US" dirty="0" err="1"/>
              <a:t>bcoz</a:t>
            </a:r>
            <a:r>
              <a:rPr lang="en-US" dirty="0"/>
              <a:t> of fear </a:t>
            </a:r>
          </a:p>
          <a:p>
            <a:pPr>
              <a:buFontTx/>
              <a:buChar char="•"/>
            </a:pPr>
            <a:r>
              <a:rPr lang="en-US" dirty="0"/>
              <a:t>Extinction of fear</a:t>
            </a:r>
          </a:p>
          <a:p>
            <a:pPr>
              <a:spcBef>
                <a:spcPct val="50000"/>
              </a:spcBef>
              <a:buFontTx/>
              <a:buChar char="•"/>
            </a:pPr>
            <a:endParaRPr lang="en-US" dirty="0"/>
          </a:p>
          <a:p>
            <a:r>
              <a:rPr lang="en-US" dirty="0" err="1"/>
              <a:t>Ghose</a:t>
            </a:r>
            <a:r>
              <a:rPr lang="en-US" dirty="0"/>
              <a:t> et al :</a:t>
            </a:r>
          </a:p>
          <a:p>
            <a:r>
              <a:rPr lang="en-US" dirty="0"/>
              <a:t> </a:t>
            </a:r>
          </a:p>
          <a:p>
            <a:pPr>
              <a:buFontTx/>
              <a:buChar char="•"/>
            </a:pPr>
            <a:r>
              <a:rPr lang="en-US" dirty="0"/>
              <a:t>“Study to test whether modeling reduces fearful &amp;  uncooperative behavior in child pts”</a:t>
            </a:r>
          </a:p>
          <a:p>
            <a:pPr>
              <a:buFontTx/>
              <a:buChar char="•"/>
            </a:pPr>
            <a:r>
              <a:rPr lang="en-US" dirty="0"/>
              <a:t>75 children 3-5 yrs age.</a:t>
            </a:r>
          </a:p>
          <a:p>
            <a:endParaRPr lang="en-US" dirty="0"/>
          </a:p>
          <a:p>
            <a:r>
              <a:rPr lang="en-US" dirty="0"/>
              <a:t>Results:</a:t>
            </a:r>
          </a:p>
          <a:p>
            <a:pPr>
              <a:buFontTx/>
              <a:buChar char="•"/>
            </a:pPr>
            <a:r>
              <a:rPr lang="en-US" dirty="0"/>
              <a:t>Children who saw their older sibling exhibited more positive behavior than who did not.</a:t>
            </a:r>
          </a:p>
          <a:p>
            <a:endParaRPr lang="en-US" dirty="0"/>
          </a:p>
          <a:p>
            <a:pPr>
              <a:buFontTx/>
              <a:buChar char="•"/>
            </a:pPr>
            <a:r>
              <a:rPr lang="en-US" dirty="0"/>
              <a:t>Children with exposure to modeling ---  + </a:t>
            </a:r>
            <a:r>
              <a:rPr lang="en-US" baseline="30000" dirty="0" err="1"/>
              <a:t>ve</a:t>
            </a:r>
            <a:r>
              <a:rPr lang="en-US" dirty="0"/>
              <a:t> behavior even in the 2</a:t>
            </a:r>
            <a:r>
              <a:rPr lang="en-US" baseline="30000" dirty="0"/>
              <a:t>nd</a:t>
            </a:r>
            <a:r>
              <a:rPr lang="en-US" dirty="0"/>
              <a:t> appointment where in actual R</a:t>
            </a:r>
            <a:r>
              <a:rPr lang="en-US" baseline="-25000" dirty="0"/>
              <a:t>/ </a:t>
            </a:r>
            <a:r>
              <a:rPr lang="en-US" dirty="0"/>
              <a:t> procedure conducted, including LA</a:t>
            </a:r>
          </a:p>
          <a:p>
            <a:pPr>
              <a:spcBef>
                <a:spcPct val="50000"/>
              </a:spcBef>
              <a:buFontTx/>
              <a:buChar char="•"/>
            </a:pPr>
            <a:endParaRPr lang="en-US" dirty="0"/>
          </a:p>
          <a:p>
            <a:pPr marL="457200" indent="-457200">
              <a:spcBef>
                <a:spcPct val="50000"/>
              </a:spcBef>
            </a:pPr>
            <a:endParaRPr lang="en-US" dirty="0"/>
          </a:p>
          <a:p>
            <a:pPr eaLnBrk="1" hangingPunct="1">
              <a:spcBef>
                <a:spcPct val="0"/>
              </a:spcBef>
            </a:pPr>
            <a:r>
              <a:rPr lang="en-US" dirty="0" err="1"/>
              <a:t>Bandura</a:t>
            </a:r>
            <a:r>
              <a:rPr lang="en-US" dirty="0"/>
              <a:t> observed that fearful and avoidance behavior can be extinguished vicariously through observation without any adverse consequence accruing to the performer.</a:t>
            </a:r>
          </a:p>
          <a:p>
            <a:pPr eaLnBrk="1" hangingPunct="1">
              <a:spcBef>
                <a:spcPct val="0"/>
              </a:spcBef>
            </a:pPr>
            <a:r>
              <a:rPr lang="en-US" dirty="0"/>
              <a:t>Allowing a patient to observe one or more individuals who demonstrate appropriate behavior</a:t>
            </a:r>
          </a:p>
          <a:p>
            <a:endParaRPr lang="en-US" dirty="0"/>
          </a:p>
        </p:txBody>
      </p:sp>
      <p:sp>
        <p:nvSpPr>
          <p:cNvPr id="5" name="Date Placeholder 4">
            <a:extLst>
              <a:ext uri="{FF2B5EF4-FFF2-40B4-BE49-F238E27FC236}">
                <a16:creationId xmlns:a16="http://schemas.microsoft.com/office/drawing/2014/main" xmlns="" id="{9C1B7B8D-A974-8369-A3A8-8DCF994A6D73}"/>
              </a:ext>
            </a:extLst>
          </p:cNvPr>
          <p:cNvSpPr>
            <a:spLocks noGrp="1"/>
          </p:cNvSpPr>
          <p:nvPr>
            <p:ph type="dt" idx="1"/>
          </p:nvPr>
        </p:nvSpPr>
        <p:spPr/>
        <p:txBody>
          <a:bodyPr/>
          <a:lstStyle/>
          <a:p>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Further learning</a:t>
            </a:r>
            <a:r>
              <a:rPr lang="en-US" baseline="0" dirty="0"/>
              <a:t> through </a:t>
            </a:r>
            <a:r>
              <a:rPr lang="en-US" baseline="0" dirty="0" err="1"/>
              <a:t>modelling</a:t>
            </a:r>
            <a:r>
              <a:rPr lang="en-US" baseline="0" dirty="0"/>
              <a:t> is more effective,</a:t>
            </a:r>
          </a:p>
          <a:p>
            <a:r>
              <a:rPr lang="en-US" baseline="0" dirty="0" err="1"/>
              <a:t>a.When</a:t>
            </a:r>
            <a:r>
              <a:rPr lang="en-US" baseline="0" dirty="0"/>
              <a:t> the observer is in that state of arousal</a:t>
            </a:r>
          </a:p>
          <a:p>
            <a:r>
              <a:rPr lang="en-US" baseline="0" dirty="0" err="1"/>
              <a:t>b.When</a:t>
            </a:r>
            <a:r>
              <a:rPr lang="en-US" baseline="0" dirty="0"/>
              <a:t> </a:t>
            </a:r>
            <a:r>
              <a:rPr lang="en-US" baseline="0" dirty="0" err="1"/>
              <a:t>rhe</a:t>
            </a:r>
            <a:r>
              <a:rPr lang="en-US" baseline="0" dirty="0"/>
              <a:t> </a:t>
            </a:r>
            <a:r>
              <a:rPr lang="en-US" baseline="0" dirty="0" err="1"/>
              <a:t>modell</a:t>
            </a:r>
            <a:r>
              <a:rPr lang="en-US" baseline="0" dirty="0"/>
              <a:t> has relative more status and prestige.</a:t>
            </a:r>
          </a:p>
          <a:p>
            <a:r>
              <a:rPr lang="en-US" baseline="0" dirty="0"/>
              <a:t>3. There are positive consequences associated with </a:t>
            </a:r>
            <a:r>
              <a:rPr lang="en-US" baseline="0" dirty="0" err="1"/>
              <a:t>modelled</a:t>
            </a:r>
            <a:r>
              <a:rPr lang="en-US" baseline="0" dirty="0"/>
              <a:t> </a:t>
            </a:r>
            <a:r>
              <a:rPr lang="en-US" baseline="0" dirty="0" err="1"/>
              <a:t>behaviour</a:t>
            </a:r>
            <a:r>
              <a:rPr lang="en-US" baseline="0" dirty="0"/>
              <a:t>.</a:t>
            </a:r>
          </a:p>
          <a:p>
            <a:endParaRPr lang="en-US" baseline="0" dirty="0"/>
          </a:p>
          <a:p>
            <a:r>
              <a:rPr lang="en-US" baseline="0" dirty="0"/>
              <a:t>Basically </a:t>
            </a:r>
            <a:r>
              <a:rPr lang="en-US" baseline="0" dirty="0" err="1"/>
              <a:t>modelling</a:t>
            </a:r>
            <a:r>
              <a:rPr lang="en-US" baseline="0" dirty="0"/>
              <a:t> reduces the waiting period and multiple extractions </a:t>
            </a:r>
            <a:endParaRPr lang="en-US" dirty="0"/>
          </a:p>
        </p:txBody>
      </p:sp>
      <p:sp>
        <p:nvSpPr>
          <p:cNvPr id="5" name="Date Placeholder 4">
            <a:extLst>
              <a:ext uri="{FF2B5EF4-FFF2-40B4-BE49-F238E27FC236}">
                <a16:creationId xmlns:a16="http://schemas.microsoft.com/office/drawing/2014/main" xmlns="" id="{5144AA67-CE02-0FF1-9380-699DFEF68CA3}"/>
              </a:ext>
            </a:extLst>
          </p:cNvPr>
          <p:cNvSpPr>
            <a:spLocks noGrp="1"/>
          </p:cNvSpPr>
          <p:nvPr>
            <p:ph type="dt" idx="1"/>
          </p:nvPr>
        </p:nvSpPr>
        <p:spPr/>
        <p:txBody>
          <a:bodyPr/>
          <a:lstStyle/>
          <a:p>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Behaviour therapist</a:t>
            </a:r>
            <a:r>
              <a:rPr lang="en-US" baseline="0" dirty="0"/>
              <a:t> recommend giving a </a:t>
            </a:r>
            <a:r>
              <a:rPr lang="en-US" baseline="0" dirty="0" err="1"/>
              <a:t>reinforcer</a:t>
            </a:r>
            <a:r>
              <a:rPr lang="en-US" baseline="0" dirty="0"/>
              <a:t> after a desired </a:t>
            </a:r>
            <a:r>
              <a:rPr lang="en-US" baseline="0" dirty="0" err="1"/>
              <a:t>behaviour</a:t>
            </a:r>
            <a:r>
              <a:rPr lang="en-US" baseline="0" dirty="0"/>
              <a:t> has been performed</a:t>
            </a:r>
          </a:p>
          <a:p>
            <a:r>
              <a:rPr lang="en-US" baseline="0" dirty="0"/>
              <a:t>Positive </a:t>
            </a:r>
            <a:r>
              <a:rPr lang="en-US" baseline="0" dirty="0" err="1"/>
              <a:t>reinforcer</a:t>
            </a:r>
            <a:r>
              <a:rPr lang="en-US" baseline="0" dirty="0"/>
              <a:t> –whose contingent presence increases the </a:t>
            </a:r>
            <a:r>
              <a:rPr lang="en-US" baseline="0" dirty="0" err="1"/>
              <a:t>frquency</a:t>
            </a:r>
            <a:r>
              <a:rPr lang="en-US" baseline="0" dirty="0"/>
              <a:t> of desired </a:t>
            </a:r>
            <a:r>
              <a:rPr lang="en-US" baseline="0" dirty="0" err="1"/>
              <a:t>behaviour</a:t>
            </a:r>
            <a:endParaRPr lang="en-US" baseline="0" dirty="0"/>
          </a:p>
          <a:p>
            <a:r>
              <a:rPr lang="en-US" baseline="0" dirty="0"/>
              <a:t>Negative </a:t>
            </a:r>
            <a:r>
              <a:rPr lang="en-US" baseline="0" dirty="0" err="1"/>
              <a:t>reinforcer</a:t>
            </a:r>
            <a:r>
              <a:rPr lang="en-US" baseline="0" dirty="0"/>
              <a:t>-is one whose </a:t>
            </a:r>
            <a:r>
              <a:rPr lang="en-US" baseline="0" dirty="0" err="1"/>
              <a:t>contigent</a:t>
            </a:r>
            <a:r>
              <a:rPr lang="en-US" baseline="0" dirty="0"/>
              <a:t> withdrawal increases the frequency of desired </a:t>
            </a:r>
            <a:r>
              <a:rPr lang="en-US" baseline="0" dirty="0" err="1"/>
              <a:t>behaviour</a:t>
            </a:r>
            <a:r>
              <a:rPr lang="en-US" baseline="0" dirty="0"/>
              <a:t>.</a:t>
            </a:r>
            <a:endParaRPr lang="en-US" dirty="0"/>
          </a:p>
        </p:txBody>
      </p:sp>
      <p:sp>
        <p:nvSpPr>
          <p:cNvPr id="5" name="Date Placeholder 4">
            <a:extLst>
              <a:ext uri="{FF2B5EF4-FFF2-40B4-BE49-F238E27FC236}">
                <a16:creationId xmlns:a16="http://schemas.microsoft.com/office/drawing/2014/main" xmlns="" id="{4CDE6798-187D-79A7-D8B3-86AD5211C3CE}"/>
              </a:ext>
            </a:extLst>
          </p:cNvPr>
          <p:cNvSpPr>
            <a:spLocks noGrp="1"/>
          </p:cNvSpPr>
          <p:nvPr>
            <p:ph type="dt" idx="1"/>
          </p:nvPr>
        </p:nvSpPr>
        <p:spPr/>
        <p:txBody>
          <a:bodyPr/>
          <a:lstStyle/>
          <a:p>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Majority of all the reinforcing events </a:t>
            </a:r>
            <a:r>
              <a:rPr lang="en-US" dirty="0" err="1"/>
              <a:t>sffecting</a:t>
            </a:r>
            <a:r>
              <a:rPr lang="en-US" dirty="0"/>
              <a:t> human being are social rein…</a:t>
            </a:r>
          </a:p>
        </p:txBody>
      </p:sp>
      <p:sp>
        <p:nvSpPr>
          <p:cNvPr id="5" name="Date Placeholder 4">
            <a:extLst>
              <a:ext uri="{FF2B5EF4-FFF2-40B4-BE49-F238E27FC236}">
                <a16:creationId xmlns:a16="http://schemas.microsoft.com/office/drawing/2014/main" xmlns="" id="{6622A321-587A-DB79-0521-D15D5A797443}"/>
              </a:ext>
            </a:extLst>
          </p:cNvPr>
          <p:cNvSpPr>
            <a:spLocks noGrp="1"/>
          </p:cNvSpPr>
          <p:nvPr>
            <p:ph type="dt" idx="1"/>
          </p:nvPr>
        </p:nvSpPr>
        <p:spPr/>
        <p:txBody>
          <a:bodyPr/>
          <a:lstStyle/>
          <a:p>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a:extLst>
              <a:ext uri="{FF2B5EF4-FFF2-40B4-BE49-F238E27FC236}">
                <a16:creationId xmlns:a16="http://schemas.microsoft.com/office/drawing/2014/main" xmlns="" id="{2B447663-4964-21B6-FD75-68FCECAD75D9}"/>
              </a:ext>
            </a:extLst>
          </p:cNvPr>
          <p:cNvSpPr>
            <a:spLocks noGrp="1"/>
          </p:cNvSpPr>
          <p:nvPr>
            <p:ph type="dt" idx="1"/>
          </p:nvPr>
        </p:nvSpPr>
        <p:spPr/>
        <p:txBody>
          <a:bodyPr/>
          <a:lstStyle/>
          <a:p>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latin typeface="Times New Roman" pitchFamily="18" charset="0"/>
              </a:rPr>
              <a:t>Dr </a:t>
            </a:r>
            <a:r>
              <a:rPr lang="en-US" sz="1200" dirty="0" err="1">
                <a:effectLst/>
                <a:latin typeface="Times New Roman" pitchFamily="18" charset="0"/>
              </a:rPr>
              <a:t>Brauer</a:t>
            </a:r>
            <a:r>
              <a:rPr lang="en-US" sz="1200" dirty="0">
                <a:effectLst/>
                <a:latin typeface="Times New Roman" pitchFamily="18" charset="0"/>
              </a:rPr>
              <a:t>: --voice control of the child patient </a:t>
            </a:r>
          </a:p>
          <a:p>
            <a:r>
              <a:rPr lang="en-US" sz="1200" dirty="0">
                <a:effectLst/>
                <a:latin typeface="Times New Roman" pitchFamily="18" charset="0"/>
              </a:rPr>
              <a:t>“ voice control by the practitioners is an imp factor in management of the patient . The tone &amp; emphasis employed in talking with child produce favorable &amp; unfavorable reactions. while many dentist have recognized the value of voice control &amp; have mastered satisfactory voice techniques, additional research is warranted in this area”</a:t>
            </a:r>
          </a:p>
          <a:p>
            <a:endParaRPr lang="en-US" sz="1200" dirty="0">
              <a:effectLst/>
              <a:latin typeface="Times New Roman" pitchFamily="18" charset="0"/>
            </a:endParaRPr>
          </a:p>
          <a:p>
            <a:r>
              <a:rPr lang="en-US" sz="1200" dirty="0">
                <a:effectLst/>
                <a:latin typeface="Times New Roman" pitchFamily="18" charset="0"/>
              </a:rPr>
              <a:t>Abrupt &amp; emphatic change in the dentist’s tone of voice----- emphasize his displeasure with the child’s in attention.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itchFamily="18" charset="0"/>
              </a:rPr>
              <a:t>As soon the child complies ---dentist should complement him on his resultant excellent behavior</a:t>
            </a:r>
          </a:p>
          <a:p>
            <a:endParaRPr lang="en-US" sz="1200" dirty="0">
              <a:effectLst/>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Dr </a:t>
            </a:r>
            <a:r>
              <a:rPr lang="en-US" dirty="0" err="1"/>
              <a:t>Bruer</a:t>
            </a:r>
            <a:r>
              <a:rPr lang="en-US" dirty="0"/>
              <a:t>: “ the voice , certain qualities under control, has motivated nations in peace as well as war , has captured audiences at all ages ; &amp; it can have a profound influence in the behavior pattern of the individual. It is a powerful instrument employed in too few instances in child behavior problems. The profession must learn more of the positive  value of this technique</a:t>
            </a:r>
          </a:p>
          <a:p>
            <a:endParaRPr lang="en-IN" dirty="0"/>
          </a:p>
        </p:txBody>
      </p:sp>
      <p:sp>
        <p:nvSpPr>
          <p:cNvPr id="5" name="Date Placeholder 4">
            <a:extLst>
              <a:ext uri="{FF2B5EF4-FFF2-40B4-BE49-F238E27FC236}">
                <a16:creationId xmlns:a16="http://schemas.microsoft.com/office/drawing/2014/main" xmlns="" id="{B5646797-7C27-F41F-DC7A-F44E52400C16}"/>
              </a:ext>
            </a:extLst>
          </p:cNvPr>
          <p:cNvSpPr>
            <a:spLocks noGrp="1"/>
          </p:cNvSpPr>
          <p:nvPr>
            <p:ph type="dt" idx="1"/>
          </p:nvPr>
        </p:nvSpPr>
        <p:spPr/>
        <p:txBody>
          <a:bodyPr/>
          <a:lstStyle/>
          <a:p>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For over 50 yrs this tech has been </a:t>
            </a:r>
            <a:r>
              <a:rPr lang="en-US" dirty="0" err="1"/>
              <a:t>used.Evangeline</a:t>
            </a:r>
            <a:r>
              <a:rPr lang="en-US" dirty="0"/>
              <a:t> Jordan -If a normal child will not listen but continues to cry and struggle…. Hold a folded napkin over the child’s mouth…and gently but firmly hold his mouth shut </a:t>
            </a:r>
            <a:r>
              <a:rPr lang="en-US" sz="1200" b="1" dirty="0"/>
              <a:t>and whisper the desired behavior in his ears</a:t>
            </a:r>
            <a:endParaRPr lang="en-US" dirty="0"/>
          </a:p>
          <a:p>
            <a:r>
              <a:rPr lang="en-US" dirty="0"/>
              <a:t>For a dentist</a:t>
            </a:r>
            <a:r>
              <a:rPr lang="en-US" baseline="0" dirty="0"/>
              <a:t> to continue the treatment there must be an effective communication child with temper and tantrum delay the treatment as well as alter </a:t>
            </a:r>
            <a:r>
              <a:rPr lang="en-US" baseline="0" dirty="0" err="1"/>
              <a:t>rthe</a:t>
            </a:r>
            <a:r>
              <a:rPr lang="en-US" baseline="0" dirty="0"/>
              <a:t> mood of dental health team.</a:t>
            </a:r>
            <a:endParaRPr lang="en-US" dirty="0"/>
          </a:p>
          <a:p>
            <a:endParaRPr lang="en-US" dirty="0"/>
          </a:p>
          <a:p>
            <a:r>
              <a:rPr lang="en-US" dirty="0"/>
              <a:t>Mc Donald – If the child is definitely demonstrating a temper tantrum, then the dentist must demonstrate his authority and mastery of the situation</a:t>
            </a:r>
          </a:p>
          <a:p>
            <a:endParaRPr lang="en-US" dirty="0"/>
          </a:p>
          <a:p>
            <a:r>
              <a:rPr lang="en-US" dirty="0"/>
              <a:t>Craig:- The purpose of the technique is to gain the attention  of the child so that communication can be established and his cooperation obtained for a safe course of treatment</a:t>
            </a:r>
          </a:p>
          <a:p>
            <a:pPr>
              <a:lnSpc>
                <a:spcPct val="90000"/>
              </a:lnSpc>
            </a:pPr>
            <a:endParaRPr lang="en-US" dirty="0">
              <a:solidFill>
                <a:srgbClr val="FF3399"/>
              </a:solidFill>
            </a:endParaRPr>
          </a:p>
          <a:p>
            <a:pPr>
              <a:lnSpc>
                <a:spcPct val="90000"/>
              </a:lnSpc>
            </a:pPr>
            <a:r>
              <a:rPr lang="en-US" dirty="0">
                <a:solidFill>
                  <a:srgbClr val="FF3399"/>
                </a:solidFill>
              </a:rPr>
              <a:t>Indication:</a:t>
            </a:r>
          </a:p>
          <a:p>
            <a:pPr>
              <a:lnSpc>
                <a:spcPct val="90000"/>
              </a:lnSpc>
            </a:pPr>
            <a:r>
              <a:rPr lang="en-US" dirty="0"/>
              <a:t>Normal children who are momentarily hysterical, belligerent or defiant</a:t>
            </a:r>
          </a:p>
          <a:p>
            <a:pPr>
              <a:lnSpc>
                <a:spcPct val="90000"/>
              </a:lnSpc>
            </a:pPr>
            <a:r>
              <a:rPr lang="en-US" dirty="0" err="1"/>
              <a:t>cHild</a:t>
            </a:r>
            <a:r>
              <a:rPr lang="en-US" dirty="0"/>
              <a:t> who is 3 yrs or older</a:t>
            </a:r>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solidFill>
                  <a:srgbClr val="FF3399"/>
                </a:solidFill>
              </a:rPr>
              <a:t>Contraindication:</a:t>
            </a:r>
          </a:p>
          <a:p>
            <a:pPr>
              <a:lnSpc>
                <a:spcPct val="90000"/>
              </a:lnSpc>
            </a:pPr>
            <a:r>
              <a:rPr lang="en-US" dirty="0"/>
              <a:t>Very young &lt;3 years</a:t>
            </a:r>
          </a:p>
          <a:p>
            <a:pPr>
              <a:lnSpc>
                <a:spcPct val="90000"/>
              </a:lnSpc>
            </a:pPr>
            <a:r>
              <a:rPr lang="en-US" dirty="0"/>
              <a:t>The immature</a:t>
            </a:r>
          </a:p>
          <a:p>
            <a:pPr>
              <a:lnSpc>
                <a:spcPct val="90000"/>
              </a:lnSpc>
            </a:pPr>
            <a:r>
              <a:rPr lang="en-US" dirty="0"/>
              <a:t>The frightened</a:t>
            </a:r>
          </a:p>
          <a:p>
            <a:pPr>
              <a:lnSpc>
                <a:spcPct val="90000"/>
              </a:lnSpc>
            </a:pPr>
            <a:r>
              <a:rPr lang="en-US" dirty="0"/>
              <a:t>The child with a serious physical, mental or emotional handicap</a:t>
            </a:r>
            <a:endParaRPr lang="en-IN" dirty="0"/>
          </a:p>
          <a:p>
            <a:endParaRPr lang="en-US" dirty="0"/>
          </a:p>
        </p:txBody>
      </p:sp>
      <p:sp>
        <p:nvSpPr>
          <p:cNvPr id="5" name="Date Placeholder 4">
            <a:extLst>
              <a:ext uri="{FF2B5EF4-FFF2-40B4-BE49-F238E27FC236}">
                <a16:creationId xmlns:a16="http://schemas.microsoft.com/office/drawing/2014/main" xmlns="" id="{37946950-E069-4F83-871D-3EBAC8F9BDC6}"/>
              </a:ext>
            </a:extLst>
          </p:cNvPr>
          <p:cNvSpPr>
            <a:spLocks noGrp="1"/>
          </p:cNvSpPr>
          <p:nvPr>
            <p:ph type="dt" idx="1"/>
          </p:nvPr>
        </p:nvSpPr>
        <p:spPr/>
        <p:txBody>
          <a:bodyPr/>
          <a:lstStyle/>
          <a:p>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technique only be used on children with sufficient  maturity to understand simple verbal commands</a:t>
            </a:r>
          </a:p>
        </p:txBody>
      </p:sp>
      <p:sp>
        <p:nvSpPr>
          <p:cNvPr id="5" name="Date Placeholder 4">
            <a:extLst>
              <a:ext uri="{FF2B5EF4-FFF2-40B4-BE49-F238E27FC236}">
                <a16:creationId xmlns:a16="http://schemas.microsoft.com/office/drawing/2014/main" xmlns="" id="{67633BF3-6A24-42C0-BC07-D3150E223FE4}"/>
              </a:ext>
            </a:extLst>
          </p:cNvPr>
          <p:cNvSpPr>
            <a:spLocks noGrp="1"/>
          </p:cNvSpPr>
          <p:nvPr>
            <p:ph type="dt" idx="1"/>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xmlns="" id="{9A423AA6-5400-B413-7C87-3A9ECE2CC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a:extLst>
              <a:ext uri="{FF2B5EF4-FFF2-40B4-BE49-F238E27FC236}">
                <a16:creationId xmlns:a16="http://schemas.microsoft.com/office/drawing/2014/main" xmlns="" id="{3ADFCA5A-F9DC-5044-3CEF-EC9F56DBDD3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xmlns="" id="{641B3EEC-89BE-4E70-29EA-89916A16384D}"/>
              </a:ext>
            </a:extLst>
          </p:cNvPr>
          <p:cNvSpPr>
            <a:spLocks noGrp="1"/>
          </p:cNvSpPr>
          <p:nvPr>
            <p:ph type="dt" idx="1"/>
          </p:nvPr>
        </p:nvSpPr>
        <p:spPr/>
        <p:txBody>
          <a:bodyPr/>
          <a:lstStyle/>
          <a:p>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Blip>
                <a:blip r:embed="rId3"/>
              </a:buBlip>
            </a:pPr>
            <a:r>
              <a:rPr lang="en-US" sz="1200" b="1" dirty="0"/>
              <a:t>Towel held over mouth only</a:t>
            </a:r>
          </a:p>
          <a:p>
            <a:pPr>
              <a:buFontTx/>
              <a:buBlip>
                <a:blip r:embed="rId3"/>
              </a:buBlip>
            </a:pPr>
            <a:endParaRPr lang="en-US" sz="1200" b="1" dirty="0"/>
          </a:p>
          <a:p>
            <a:pPr>
              <a:buFontTx/>
              <a:buBlip>
                <a:blip r:embed="rId3"/>
              </a:buBlip>
            </a:pPr>
            <a:r>
              <a:rPr lang="en-US" sz="1200" b="1" dirty="0"/>
              <a:t>Dry towel held over nose &amp; mouth</a:t>
            </a:r>
          </a:p>
          <a:p>
            <a:pPr>
              <a:buFontTx/>
              <a:buBlip>
                <a:blip r:embed="rId3"/>
              </a:buBlip>
            </a:pPr>
            <a:endParaRPr lang="en-US" sz="1200" b="1" dirty="0"/>
          </a:p>
          <a:p>
            <a:pPr>
              <a:buFontTx/>
              <a:buBlip>
                <a:blip r:embed="rId3"/>
              </a:buBlip>
            </a:pPr>
            <a:r>
              <a:rPr lang="en-US" sz="1200" b="1" dirty="0"/>
              <a:t>Wet towel held over nose mouth</a:t>
            </a:r>
          </a:p>
          <a:p>
            <a:endParaRPr lang="en-US" dirty="0"/>
          </a:p>
          <a:p>
            <a:pPr>
              <a:lnSpc>
                <a:spcPct val="160000"/>
              </a:lnSpc>
              <a:buFontTx/>
              <a:buBlip>
                <a:blip r:embed="rId3"/>
              </a:buBlip>
            </a:pPr>
            <a:r>
              <a:rPr lang="en-US" sz="1200" b="1" dirty="0"/>
              <a:t>Should not be used routinely</a:t>
            </a:r>
          </a:p>
          <a:p>
            <a:pPr>
              <a:lnSpc>
                <a:spcPct val="160000"/>
              </a:lnSpc>
              <a:buFontTx/>
              <a:buBlip>
                <a:blip r:embed="rId3"/>
              </a:buBlip>
            </a:pPr>
            <a:r>
              <a:rPr lang="en-US" sz="1200" b="1" dirty="0"/>
              <a:t>Inform parents about procedure</a:t>
            </a:r>
          </a:p>
          <a:p>
            <a:pPr>
              <a:lnSpc>
                <a:spcPct val="160000"/>
              </a:lnSpc>
              <a:buFontTx/>
              <a:buBlip>
                <a:blip r:embed="rId3"/>
              </a:buBlip>
            </a:pPr>
            <a:r>
              <a:rPr lang="en-US" sz="1200" b="1" dirty="0"/>
              <a:t>Informed consent from parents</a:t>
            </a:r>
          </a:p>
          <a:p>
            <a:pPr>
              <a:lnSpc>
                <a:spcPct val="160000"/>
              </a:lnSpc>
              <a:buFontTx/>
              <a:buBlip>
                <a:blip r:embed="rId3"/>
              </a:buBlip>
            </a:pPr>
            <a:r>
              <a:rPr lang="en-US" sz="1200" b="1" dirty="0"/>
              <a:t>Dentists should be aware of changing laws that govern informed consent</a:t>
            </a:r>
          </a:p>
          <a:p>
            <a:endParaRPr lang="en-US" dirty="0"/>
          </a:p>
        </p:txBody>
      </p:sp>
      <p:sp>
        <p:nvSpPr>
          <p:cNvPr id="5" name="Date Placeholder 4">
            <a:extLst>
              <a:ext uri="{FF2B5EF4-FFF2-40B4-BE49-F238E27FC236}">
                <a16:creationId xmlns:a16="http://schemas.microsoft.com/office/drawing/2014/main" xmlns="" id="{EBE47ACC-6E0B-674C-6626-83C46C616307}"/>
              </a:ext>
            </a:extLst>
          </p:cNvPr>
          <p:cNvSpPr>
            <a:spLocks noGrp="1"/>
          </p:cNvSpPr>
          <p:nvPr>
            <p:ph type="dt" idx="1"/>
          </p:nvPr>
        </p:nvSpPr>
        <p:spPr/>
        <p:txBody>
          <a:bodyPr/>
          <a:lstStyle/>
          <a:p>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dirty="0"/>
              <a:t>Partial / completion of the pt sometimes is necessary to protect the pt &amp;  or the dental staff from injury while providing to the dental care.</a:t>
            </a:r>
          </a:p>
          <a:p>
            <a:r>
              <a:rPr lang="en-US" sz="1200" dirty="0">
                <a:effectLst/>
                <a:latin typeface="Times New Roman" pitchFamily="18" charset="0"/>
              </a:rPr>
              <a:t>cannot co-operate  due to lack of maturity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itchFamily="18" charset="0"/>
              </a:rPr>
              <a:t>does not co-operate  due to mental/ physical handicap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itchFamily="18" charset="0"/>
              </a:rPr>
              <a:t>When the safety of dental staff  &amp; or pt would be at risk with out the use of protective restraints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itchFamily="18" charset="0"/>
            </a:endParaRPr>
          </a:p>
          <a:p>
            <a:endParaRPr lang="en-US" dirty="0"/>
          </a:p>
        </p:txBody>
      </p:sp>
      <p:sp>
        <p:nvSpPr>
          <p:cNvPr id="2" name="Date Placeholder 1">
            <a:extLst>
              <a:ext uri="{FF2B5EF4-FFF2-40B4-BE49-F238E27FC236}">
                <a16:creationId xmlns:a16="http://schemas.microsoft.com/office/drawing/2014/main" xmlns="" id="{BE25663B-076B-54C1-6A73-03325AA5169F}"/>
              </a:ext>
            </a:extLst>
          </p:cNvPr>
          <p:cNvSpPr>
            <a:spLocks noGrp="1"/>
          </p:cNvSpPr>
          <p:nvPr>
            <p:ph type="dt" idx="1"/>
          </p:nvPr>
        </p:nvSpPr>
        <p:spPr/>
        <p:txBody>
          <a:bodyPr/>
          <a:lstStyle/>
          <a:p>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ym typeface="Wingdings" pitchFamily="2" charset="2"/>
              </a:rPr>
              <a:t>Very young child who cannot keep its mouth open for extended period of time</a:t>
            </a:r>
            <a:endParaRPr lang="en-IN" dirty="0"/>
          </a:p>
        </p:txBody>
      </p:sp>
      <p:sp>
        <p:nvSpPr>
          <p:cNvPr id="5" name="Date Placeholder 4">
            <a:extLst>
              <a:ext uri="{FF2B5EF4-FFF2-40B4-BE49-F238E27FC236}">
                <a16:creationId xmlns:a16="http://schemas.microsoft.com/office/drawing/2014/main" xmlns="" id="{E4E1A63B-5A0D-46A8-7B09-9F4F80E898D9}"/>
              </a:ext>
            </a:extLst>
          </p:cNvPr>
          <p:cNvSpPr>
            <a:spLocks noGrp="1"/>
          </p:cNvSpPr>
          <p:nvPr>
            <p:ph type="dt" idx="1"/>
          </p:nvPr>
        </p:nvSpPr>
        <p:spPr/>
        <p:txBody>
          <a:bodyPr/>
          <a:lstStyle/>
          <a:p>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a:extLst>
              <a:ext uri="{FF2B5EF4-FFF2-40B4-BE49-F238E27FC236}">
                <a16:creationId xmlns:a16="http://schemas.microsoft.com/office/drawing/2014/main" xmlns="" id="{DBD09290-A59A-985D-6B4B-190C77D64DB8}"/>
              </a:ext>
            </a:extLst>
          </p:cNvPr>
          <p:cNvSpPr>
            <a:spLocks noGrp="1"/>
          </p:cNvSpPr>
          <p:nvPr>
            <p:ph type="dt" idx="1"/>
          </p:nvPr>
        </p:nvSpPr>
        <p:spPr/>
        <p:txBody>
          <a:bodyPr/>
          <a:lstStyle/>
          <a:p>
            <a:endParaRPr lang="en-IN"/>
          </a:p>
        </p:txBody>
      </p:sp>
    </p:spTree>
    <p:extLst>
      <p:ext uri="{BB962C8B-B14F-4D97-AF65-F5344CB8AC3E}">
        <p14:creationId xmlns:p14="http://schemas.microsoft.com/office/powerpoint/2010/main" xmlns="" val="1044836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12800" indent="-812800">
              <a:lnSpc>
                <a:spcPct val="80000"/>
              </a:lnSpc>
            </a:pPr>
            <a:r>
              <a:rPr lang="en-US" sz="1200" dirty="0">
                <a:effectLst/>
                <a:latin typeface="Times New Roman" pitchFamily="18" charset="0"/>
              </a:rPr>
              <a:t>Audio analgesia, or "white noise," is another method of pain reduction. </a:t>
            </a:r>
          </a:p>
          <a:p>
            <a:pPr marL="812800" indent="-812800">
              <a:lnSpc>
                <a:spcPct val="80000"/>
              </a:lnSpc>
            </a:pPr>
            <a:endParaRPr lang="en-US" sz="1200" dirty="0">
              <a:effectLst/>
              <a:latin typeface="Times New Roman" pitchFamily="18" charset="0"/>
            </a:endParaRPr>
          </a:p>
          <a:p>
            <a:pPr marL="812800" indent="-812800">
              <a:lnSpc>
                <a:spcPct val="80000"/>
              </a:lnSpc>
            </a:pPr>
            <a:r>
              <a:rPr lang="en-US" sz="1200" dirty="0">
                <a:effectLst/>
                <a:latin typeface="Times New Roman" pitchFamily="18" charset="0"/>
              </a:rPr>
              <a:t>Technique--- consists of providing a sound stimulus of such intensity that the patient finds it difficult to attend to anything else. </a:t>
            </a:r>
          </a:p>
          <a:p>
            <a:pPr marL="812800" indent="-812800">
              <a:lnSpc>
                <a:spcPct val="80000"/>
              </a:lnSpc>
            </a:pPr>
            <a:endParaRPr lang="en-US" sz="1200" dirty="0">
              <a:effectLst/>
              <a:latin typeface="Times New Roman" pitchFamily="18" charset="0"/>
            </a:endParaRPr>
          </a:p>
          <a:p>
            <a:pPr marL="812800" indent="-812800">
              <a:lnSpc>
                <a:spcPct val="80000"/>
              </a:lnSpc>
            </a:pPr>
            <a:r>
              <a:rPr lang="en-US" sz="1200" dirty="0">
                <a:effectLst/>
                <a:latin typeface="Times New Roman" pitchFamily="18" charset="0"/>
              </a:rPr>
              <a:t>The effect seems to result from stimulus distraction, displacement of attention, and a positive feeling on the part of the dentist that it can help.</a:t>
            </a:r>
          </a:p>
          <a:p>
            <a:pPr marL="812800" indent="-812800">
              <a:lnSpc>
                <a:spcPct val="80000"/>
              </a:lnSpc>
              <a:buFont typeface="Wingdings" pitchFamily="2" charset="2"/>
              <a:buNone/>
            </a:pPr>
            <a:endParaRPr lang="en-US" sz="1200" dirty="0">
              <a:effectLst/>
              <a:latin typeface="Times New Roman" pitchFamily="18" charset="0"/>
            </a:endParaRPr>
          </a:p>
          <a:p>
            <a:pPr marL="812800" indent="-812800">
              <a:lnSpc>
                <a:spcPct val="80000"/>
              </a:lnSpc>
            </a:pPr>
            <a:r>
              <a:rPr lang="en-US" sz="1200" dirty="0">
                <a:effectLst/>
                <a:latin typeface="Times New Roman" pitchFamily="18" charset="0"/>
              </a:rPr>
              <a:t>Gardner et al - completely effective in 65% of 1,000 patients who previously required nitrous oxide or local anesthetics to accomplish comparable procedures.</a:t>
            </a:r>
          </a:p>
          <a:p>
            <a:pPr marL="812800" indent="-812800">
              <a:lnSpc>
                <a:spcPct val="80000"/>
              </a:lnSpc>
            </a:pPr>
            <a:endParaRPr lang="en-US" sz="1200" dirty="0">
              <a:effectLst/>
              <a:latin typeface="Times New Roman" pitchFamily="18" charset="0"/>
            </a:endParaRPr>
          </a:p>
          <a:p>
            <a:endParaRPr lang="en-IN" dirty="0"/>
          </a:p>
        </p:txBody>
      </p:sp>
      <p:sp>
        <p:nvSpPr>
          <p:cNvPr id="5" name="Date Placeholder 4">
            <a:extLst>
              <a:ext uri="{FF2B5EF4-FFF2-40B4-BE49-F238E27FC236}">
                <a16:creationId xmlns:a16="http://schemas.microsoft.com/office/drawing/2014/main" xmlns="" id="{731B25D1-6348-BE4A-A412-8627EAB22AC5}"/>
              </a:ext>
            </a:extLst>
          </p:cNvPr>
          <p:cNvSpPr>
            <a:spLocks noGrp="1"/>
          </p:cNvSpPr>
          <p:nvPr>
            <p:ph type="dt" idx="1"/>
          </p:nvPr>
        </p:nvSpPr>
        <p:spPr/>
        <p:txBody>
          <a:bodyPr/>
          <a:lstStyle/>
          <a:p>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rPr>
              <a:t>Mechanism by which the child copes with the dental treatment.</a:t>
            </a:r>
          </a:p>
          <a:p>
            <a:endParaRPr lang="en-IN" dirty="0"/>
          </a:p>
        </p:txBody>
      </p:sp>
      <p:sp>
        <p:nvSpPr>
          <p:cNvPr id="5" name="Date Placeholder 4">
            <a:extLst>
              <a:ext uri="{FF2B5EF4-FFF2-40B4-BE49-F238E27FC236}">
                <a16:creationId xmlns:a16="http://schemas.microsoft.com/office/drawing/2014/main" xmlns="" id="{B5AC7040-CA8D-A878-F5FA-C55F803F63DE}"/>
              </a:ext>
            </a:extLst>
          </p:cNvPr>
          <p:cNvSpPr>
            <a:spLocks noGrp="1"/>
          </p:cNvSpPr>
          <p:nvPr>
            <p:ph type="dt" idx="1"/>
          </p:nvPr>
        </p:nvSpPr>
        <p:spPr/>
        <p:txBody>
          <a:bodyPr/>
          <a:lstStyle/>
          <a:p>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eaLnBrk="0" hangingPunct="0">
              <a:buFontTx/>
              <a:buChar char="•"/>
            </a:pPr>
            <a:r>
              <a:rPr lang="en-US" sz="1200" dirty="0">
                <a:latin typeface="Times New Roman" pitchFamily="18" charset="0"/>
              </a:rPr>
              <a:t>Behavioral: physical &amp; verbal activities in which the child engages to over come a stressful situation</a:t>
            </a:r>
          </a:p>
          <a:p>
            <a:pPr marL="457200" indent="-457200" eaLnBrk="0" hangingPunct="0"/>
            <a:endParaRPr lang="en-US" sz="1200" dirty="0">
              <a:latin typeface="Times New Roman" pitchFamily="18" charset="0"/>
            </a:endParaRPr>
          </a:p>
          <a:p>
            <a:pPr marL="457200" indent="-457200" eaLnBrk="0" hangingPunct="0">
              <a:buFontTx/>
              <a:buChar char="•"/>
            </a:pPr>
            <a:r>
              <a:rPr lang="en-US" sz="1200" dirty="0">
                <a:latin typeface="Times New Roman" pitchFamily="18" charset="0"/>
              </a:rPr>
              <a:t>Cognitive: child may be silent &amp; thinking in his mind to keep calm.</a:t>
            </a:r>
          </a:p>
          <a:p>
            <a:endParaRPr lang="en-US" dirty="0"/>
          </a:p>
          <a:p>
            <a:r>
              <a:rPr lang="en-US" dirty="0"/>
              <a:t>A- </a:t>
            </a:r>
            <a:r>
              <a:rPr lang="en-US" sz="1200" dirty="0">
                <a:latin typeface="Times New Roman" pitchFamily="18" charset="0"/>
              </a:rPr>
              <a:t>To maintain the realistic perspective on the events at hand </a:t>
            </a:r>
          </a:p>
          <a:p>
            <a:r>
              <a:rPr lang="en-US" sz="1200" dirty="0">
                <a:latin typeface="Times New Roman" pitchFamily="18" charset="0"/>
              </a:rPr>
              <a:t>C- Calms &amp; reassure themselves that everything will be alright</a:t>
            </a:r>
          </a:p>
          <a:p>
            <a:endParaRPr lang="en-US" sz="120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rPr>
              <a:t>– imp ways of enhancing trust and affiliation </a:t>
            </a:r>
          </a:p>
          <a:p>
            <a:endParaRPr lang="en-US" sz="1200" dirty="0">
              <a:latin typeface="Times New Roman" pitchFamily="18" charset="0"/>
            </a:endParaRPr>
          </a:p>
          <a:p>
            <a:endParaRPr lang="en-IN" dirty="0"/>
          </a:p>
        </p:txBody>
      </p:sp>
      <p:sp>
        <p:nvSpPr>
          <p:cNvPr id="5" name="Date Placeholder 4">
            <a:extLst>
              <a:ext uri="{FF2B5EF4-FFF2-40B4-BE49-F238E27FC236}">
                <a16:creationId xmlns:a16="http://schemas.microsoft.com/office/drawing/2014/main" xmlns="" id="{C244834C-8584-49B8-72DE-C169C7BBC6B6}"/>
              </a:ext>
            </a:extLst>
          </p:cNvPr>
          <p:cNvSpPr>
            <a:spLocks noGrp="1"/>
          </p:cNvSpPr>
          <p:nvPr>
            <p:ph type="dt" idx="1"/>
          </p:nvPr>
        </p:nvSpPr>
        <p:spPr/>
        <p:txBody>
          <a:bodyPr/>
          <a:lstStyle/>
          <a:p>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just">
              <a:spcBef>
                <a:spcPct val="20000"/>
              </a:spcBef>
              <a:buFontTx/>
              <a:buChar char="•"/>
            </a:pPr>
            <a:r>
              <a:rPr lang="en-US" sz="1200" b="1" kern="1200" dirty="0">
                <a:solidFill>
                  <a:srgbClr val="8A466A"/>
                </a:solidFill>
                <a:latin typeface="+mn-lt"/>
                <a:ea typeface="+mn-ea"/>
                <a:cs typeface="+mn-cs"/>
              </a:rPr>
              <a:t>Chinese -  2700  BC</a:t>
            </a:r>
          </a:p>
          <a:p>
            <a:pPr marL="342900" indent="-342900" algn="just">
              <a:spcBef>
                <a:spcPct val="20000"/>
              </a:spcBef>
              <a:buFontTx/>
              <a:buChar char="•"/>
            </a:pPr>
            <a:endParaRPr lang="en-US" sz="1200" b="1" kern="1200" dirty="0">
              <a:solidFill>
                <a:srgbClr val="8A466A"/>
              </a:solidFill>
              <a:latin typeface="+mn-lt"/>
              <a:ea typeface="+mn-ea"/>
              <a:cs typeface="+mn-cs"/>
            </a:endParaRPr>
          </a:p>
          <a:p>
            <a:pPr marL="342900" indent="-342900" algn="just">
              <a:spcBef>
                <a:spcPct val="20000"/>
              </a:spcBef>
              <a:buFontTx/>
              <a:buChar char="•"/>
            </a:pPr>
            <a:r>
              <a:rPr lang="en-US" sz="1200" b="1" kern="1200" dirty="0">
                <a:solidFill>
                  <a:srgbClr val="8A466A"/>
                </a:solidFill>
                <a:latin typeface="+mn-lt"/>
                <a:ea typeface="+mn-ea"/>
                <a:cs typeface="+mn-cs"/>
              </a:rPr>
              <a:t>The treatment consisted of insertion of metal needles  Into  selected  points  In  the  body. </a:t>
            </a:r>
          </a:p>
          <a:p>
            <a:endParaRPr lang="en-IN" dirty="0"/>
          </a:p>
        </p:txBody>
      </p:sp>
      <p:sp>
        <p:nvSpPr>
          <p:cNvPr id="5" name="Date Placeholder 4">
            <a:extLst>
              <a:ext uri="{FF2B5EF4-FFF2-40B4-BE49-F238E27FC236}">
                <a16:creationId xmlns:a16="http://schemas.microsoft.com/office/drawing/2014/main" xmlns="" id="{5240BF57-F1D0-0E24-7FAA-14517B0689BB}"/>
              </a:ext>
            </a:extLst>
          </p:cNvPr>
          <p:cNvSpPr>
            <a:spLocks noGrp="1"/>
          </p:cNvSpPr>
          <p:nvPr>
            <p:ph type="dt" idx="1"/>
          </p:nvPr>
        </p:nvSpPr>
        <p:spPr/>
        <p:txBody>
          <a:bodyPr/>
          <a:lstStyle/>
          <a:p>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Preliminary data by Mc </a:t>
            </a:r>
            <a:r>
              <a:rPr lang="en-US" dirty="0" err="1"/>
              <a:t>Ammond</a:t>
            </a:r>
            <a:r>
              <a:rPr lang="en-US" dirty="0"/>
              <a:t> et al --- effective in reducing immediate anxiety and fear while the patient is receiving an LA.</a:t>
            </a:r>
          </a:p>
          <a:p>
            <a:pPr>
              <a:buFontTx/>
              <a:buChar char="•"/>
            </a:pPr>
            <a:endParaRPr lang="en-US" dirty="0"/>
          </a:p>
          <a:p>
            <a:pPr>
              <a:buFontTx/>
              <a:buChar char="•"/>
            </a:pPr>
            <a:endParaRPr lang="en-US" dirty="0"/>
          </a:p>
          <a:p>
            <a:pPr>
              <a:buFontTx/>
              <a:buChar char="•"/>
            </a:pPr>
            <a:r>
              <a:rPr lang="en-US" dirty="0"/>
              <a:t>involves a series of basic exercises. </a:t>
            </a:r>
          </a:p>
          <a:p>
            <a:pPr>
              <a:buFontTx/>
              <a:buChar char="•"/>
            </a:pPr>
            <a:r>
              <a:rPr lang="en-US" dirty="0"/>
              <a:t>several months to learn and which require the patient to practice at home for at least fifteen minutes each day. </a:t>
            </a:r>
          </a:p>
          <a:p>
            <a:endParaRPr lang="en-US" dirty="0"/>
          </a:p>
          <a:p>
            <a:pPr>
              <a:buFontTx/>
              <a:buChar char="•"/>
            </a:pPr>
            <a:r>
              <a:rPr lang="en-US" dirty="0"/>
              <a:t>Autogenic training: a technique similar to Jacobson's relaxation training, --- two or three months' instruction followed by a period of continuing practice. </a:t>
            </a:r>
          </a:p>
          <a:p>
            <a:pPr>
              <a:buFontTx/>
              <a:buChar char="•"/>
            </a:pPr>
            <a:endParaRPr lang="en-US" dirty="0"/>
          </a:p>
          <a:p>
            <a:pPr>
              <a:buFontTx/>
              <a:buChar char="•"/>
            </a:pPr>
            <a:endParaRPr lang="en-US" dirty="0"/>
          </a:p>
          <a:p>
            <a:endParaRPr lang="en-IN" dirty="0"/>
          </a:p>
        </p:txBody>
      </p:sp>
      <p:sp>
        <p:nvSpPr>
          <p:cNvPr id="5" name="Date Placeholder 4">
            <a:extLst>
              <a:ext uri="{FF2B5EF4-FFF2-40B4-BE49-F238E27FC236}">
                <a16:creationId xmlns:a16="http://schemas.microsoft.com/office/drawing/2014/main" xmlns="" id="{B7488189-7909-CAC9-1349-6CDBC5CCC547}"/>
              </a:ext>
            </a:extLst>
          </p:cNvPr>
          <p:cNvSpPr>
            <a:spLocks noGrp="1"/>
          </p:cNvSpPr>
          <p:nvPr>
            <p:ph type="dt" idx="1"/>
          </p:nvPr>
        </p:nvSpPr>
        <p:spPr/>
        <p:txBody>
          <a:bodyPr/>
          <a:lstStyle/>
          <a:p>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dirty="0">
                <a:effectLst/>
                <a:latin typeface="Times New Roman" pitchFamily="18" charset="0"/>
              </a:rPr>
              <a:t>Involves the use of certain instrument to detect certain physiological processes associated with fear.</a:t>
            </a:r>
          </a:p>
          <a:p>
            <a:pPr>
              <a:lnSpc>
                <a:spcPct val="90000"/>
              </a:lnSpc>
            </a:pPr>
            <a:endParaRPr lang="en-US" sz="1200" dirty="0">
              <a:effectLst/>
              <a:latin typeface="Times New Roman" pitchFamily="18" charset="0"/>
            </a:endParaRPr>
          </a:p>
          <a:p>
            <a:pPr>
              <a:lnSpc>
                <a:spcPct val="90000"/>
              </a:lnSpc>
            </a:pPr>
            <a:r>
              <a:rPr lang="en-US" sz="1200" dirty="0">
                <a:effectLst/>
                <a:latin typeface="Times New Roman" pitchFamily="18" charset="0"/>
              </a:rPr>
              <a:t>electroencephalographic (EEG) activity, electromyography (EMG) activity, tension headaches, migraine headaches, heart rate and arrhythmias, and blood pressure.</a:t>
            </a:r>
            <a:r>
              <a:rPr lang="en-US" sz="1200" dirty="0">
                <a:latin typeface="Times New Roman" pitchFamily="18" charset="0"/>
              </a:rPr>
              <a:t> </a:t>
            </a:r>
          </a:p>
          <a:p>
            <a:pPr>
              <a:lnSpc>
                <a:spcPct val="90000"/>
              </a:lnSpc>
            </a:pPr>
            <a:r>
              <a:rPr lang="en-US" sz="1200" dirty="0">
                <a:effectLst/>
                <a:latin typeface="Times New Roman" pitchFamily="18" charset="0"/>
              </a:rPr>
              <a:t>Barber et al : the physiologic function to be controlled must be sufficiently sensitive to detect momentary changes, which are instantly fed back to the subject</a:t>
            </a:r>
          </a:p>
          <a:p>
            <a:pPr>
              <a:lnSpc>
                <a:spcPct val="90000"/>
              </a:lnSpc>
            </a:pPr>
            <a:r>
              <a:rPr lang="en-US" sz="1200" dirty="0">
                <a:latin typeface="Times New Roman" pitchFamily="18" charset="0"/>
              </a:rPr>
              <a:t> </a:t>
            </a:r>
            <a:r>
              <a:rPr lang="en-US" sz="1200" dirty="0">
                <a:effectLst/>
                <a:latin typeface="Times New Roman" pitchFamily="18" charset="0"/>
              </a:rPr>
              <a:t>humans - achieved by means of a visual or auditory signal</a:t>
            </a:r>
            <a:r>
              <a:rPr lang="en-US" sz="1200" dirty="0"/>
              <a:t> </a:t>
            </a:r>
            <a:endParaRPr lang="en-US" sz="1200" dirty="0">
              <a:latin typeface="Times New Roman" pitchFamily="18" charset="0"/>
            </a:endParaRPr>
          </a:p>
          <a:p>
            <a:pPr>
              <a:lnSpc>
                <a:spcPct val="90000"/>
              </a:lnSpc>
            </a:pPr>
            <a:endParaRPr lang="en-US" sz="1200" dirty="0">
              <a:effectLst/>
              <a:latin typeface="Times New Roman" pitchFamily="18" charset="0"/>
            </a:endParaRPr>
          </a:p>
          <a:p>
            <a:pPr>
              <a:lnSpc>
                <a:spcPct val="90000"/>
              </a:lnSpc>
            </a:pPr>
            <a:r>
              <a:rPr lang="en-US" sz="1200" dirty="0">
                <a:effectLst/>
                <a:latin typeface="Times New Roman" pitchFamily="18" charset="0"/>
              </a:rPr>
              <a:t>yet to be fully realized, but  appears to be especially useful in anxiety and stress-related disorders.</a:t>
            </a:r>
            <a:r>
              <a:rPr lang="en-US" sz="1200" dirty="0">
                <a:latin typeface="Times New Roman" pitchFamily="18" charset="0"/>
              </a:rPr>
              <a:t> </a:t>
            </a:r>
          </a:p>
          <a:p>
            <a:endParaRPr lang="en-IN" dirty="0"/>
          </a:p>
        </p:txBody>
      </p:sp>
      <p:sp>
        <p:nvSpPr>
          <p:cNvPr id="5" name="Date Placeholder 4">
            <a:extLst>
              <a:ext uri="{FF2B5EF4-FFF2-40B4-BE49-F238E27FC236}">
                <a16:creationId xmlns:a16="http://schemas.microsoft.com/office/drawing/2014/main" xmlns="" id="{D464892F-769F-593D-F617-11A5B27EBA87}"/>
              </a:ext>
            </a:extLst>
          </p:cNvPr>
          <p:cNvSpPr>
            <a:spLocks noGrp="1"/>
          </p:cNvSpPr>
          <p:nvPr>
            <p:ph type="dt" idx="1"/>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xmlns="" id="{A8D64534-09AF-1EC1-9453-D3D1E89325F7}"/>
              </a:ext>
            </a:extLst>
          </p:cNvPr>
          <p:cNvSpPr>
            <a:spLocks noGrp="1"/>
          </p:cNvSpPr>
          <p:nvPr>
            <p:ph type="dt" idx="1"/>
          </p:nvPr>
        </p:nvSpPr>
        <p:spPr/>
        <p:txBody>
          <a:bodyPr/>
          <a:lstStyle/>
          <a:p>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itchFamily="18" charset="0"/>
              </a:rPr>
              <a:t> procedures by its greater reliance on the role, skill, and training of the operator. </a:t>
            </a:r>
          </a:p>
          <a:p>
            <a:endParaRPr lang="en-IN" dirty="0"/>
          </a:p>
        </p:txBody>
      </p:sp>
      <p:sp>
        <p:nvSpPr>
          <p:cNvPr id="5" name="Date Placeholder 4">
            <a:extLst>
              <a:ext uri="{FF2B5EF4-FFF2-40B4-BE49-F238E27FC236}">
                <a16:creationId xmlns:a16="http://schemas.microsoft.com/office/drawing/2014/main" xmlns="" id="{67ECB503-1516-622F-F94D-971EEAE20264}"/>
              </a:ext>
            </a:extLst>
          </p:cNvPr>
          <p:cNvSpPr>
            <a:spLocks noGrp="1"/>
          </p:cNvSpPr>
          <p:nvPr>
            <p:ph type="dt" idx="1"/>
          </p:nvPr>
        </p:nvSpPr>
        <p:spPr/>
        <p:txBody>
          <a:bodyPr/>
          <a:lstStyle/>
          <a:p>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a:effectLst/>
                <a:latin typeface="Times New Roman" pitchFamily="18" charset="0"/>
              </a:rPr>
              <a:t>The placebo effect --- as one which is not due to the specific pharmacologic properties of an administered substance. </a:t>
            </a:r>
          </a:p>
          <a:p>
            <a:pPr>
              <a:lnSpc>
                <a:spcPct val="80000"/>
              </a:lnSpc>
              <a:buFont typeface="Wingdings" pitchFamily="2" charset="2"/>
              <a:buNone/>
            </a:pPr>
            <a:endParaRPr lang="en-US" sz="1200" dirty="0">
              <a:effectLst/>
              <a:latin typeface="Times New Roman" pitchFamily="18" charset="0"/>
            </a:endParaRPr>
          </a:p>
          <a:p>
            <a:pPr>
              <a:lnSpc>
                <a:spcPct val="80000"/>
              </a:lnSpc>
            </a:pPr>
            <a:r>
              <a:rPr lang="en-US" sz="1200" dirty="0">
                <a:effectLst/>
                <a:latin typeface="Times New Roman" pitchFamily="18" charset="0"/>
              </a:rPr>
              <a:t>with hypnotic technique, placebos are generally more effective</a:t>
            </a:r>
          </a:p>
          <a:p>
            <a:pPr>
              <a:lnSpc>
                <a:spcPct val="80000"/>
              </a:lnSpc>
            </a:pPr>
            <a:endParaRPr lang="en-US" sz="1200" dirty="0">
              <a:effectLst/>
              <a:latin typeface="Times New Roman" pitchFamily="18" charset="0"/>
            </a:endParaRPr>
          </a:p>
          <a:p>
            <a:pPr>
              <a:lnSpc>
                <a:spcPct val="80000"/>
              </a:lnSpc>
              <a:buFont typeface="Wingdings" pitchFamily="2" charset="2"/>
              <a:buNone/>
            </a:pPr>
            <a:endParaRPr lang="en-US" sz="1200" dirty="0">
              <a:effectLst/>
              <a:latin typeface="Times New Roman" pitchFamily="18" charset="0"/>
            </a:endParaRPr>
          </a:p>
          <a:p>
            <a:pPr>
              <a:lnSpc>
                <a:spcPct val="80000"/>
              </a:lnSpc>
              <a:buFont typeface="Wingdings" pitchFamily="2" charset="2"/>
              <a:buNone/>
            </a:pPr>
            <a:r>
              <a:rPr lang="en-US" sz="1200" dirty="0">
                <a:effectLst/>
                <a:latin typeface="Times New Roman" pitchFamily="18" charset="0"/>
              </a:rPr>
              <a:t>Beecher reports:</a:t>
            </a:r>
          </a:p>
          <a:p>
            <a:pPr>
              <a:lnSpc>
                <a:spcPct val="80000"/>
              </a:lnSpc>
            </a:pPr>
            <a:r>
              <a:rPr lang="en-US" sz="1200" dirty="0">
                <a:effectLst/>
                <a:latin typeface="Times New Roman" pitchFamily="18" charset="0"/>
              </a:rPr>
              <a:t>52% of his surgical patients with severe postoperative pain accompanied by a great deal of anxiety obtained relief following injection with morphine, 40%</a:t>
            </a:r>
            <a:r>
              <a:rPr lang="en-US" sz="1200" i="1" dirty="0">
                <a:effectLst/>
                <a:latin typeface="Times New Roman" pitchFamily="18" charset="0"/>
              </a:rPr>
              <a:t> </a:t>
            </a:r>
            <a:r>
              <a:rPr lang="en-US" sz="1200" dirty="0">
                <a:effectLst/>
                <a:latin typeface="Times New Roman" pitchFamily="18" charset="0"/>
              </a:rPr>
              <a:t>found relief with placebos.</a:t>
            </a:r>
          </a:p>
          <a:p>
            <a:pPr>
              <a:lnSpc>
                <a:spcPct val="80000"/>
              </a:lnSpc>
            </a:pPr>
            <a:endParaRPr lang="en-US" sz="1200" dirty="0">
              <a:effectLst/>
              <a:latin typeface="Times New Roman" pitchFamily="18" charset="0"/>
            </a:endParaRPr>
          </a:p>
          <a:p>
            <a:pPr>
              <a:lnSpc>
                <a:spcPct val="80000"/>
              </a:lnSpc>
            </a:pPr>
            <a:r>
              <a:rPr lang="en-US" sz="1200" dirty="0">
                <a:effectLst/>
                <a:latin typeface="Times New Roman" pitchFamily="18" charset="0"/>
              </a:rPr>
              <a:t> when pain and anxiety were not as great, the same dose of morphine brought relief to 89% and placebos to only 26%., </a:t>
            </a:r>
          </a:p>
          <a:p>
            <a:endParaRPr lang="en-IN" dirty="0"/>
          </a:p>
        </p:txBody>
      </p:sp>
      <p:sp>
        <p:nvSpPr>
          <p:cNvPr id="5" name="Date Placeholder 4">
            <a:extLst>
              <a:ext uri="{FF2B5EF4-FFF2-40B4-BE49-F238E27FC236}">
                <a16:creationId xmlns:a16="http://schemas.microsoft.com/office/drawing/2014/main" xmlns="" id="{3668FB8D-416F-C4C3-C505-3A989DA2A19D}"/>
              </a:ext>
            </a:extLst>
          </p:cNvPr>
          <p:cNvSpPr>
            <a:spLocks noGrp="1"/>
          </p:cNvSpPr>
          <p:nvPr>
            <p:ph type="dt" idx="1"/>
          </p:nvPr>
        </p:nvSpPr>
        <p:spPr/>
        <p:txBody>
          <a:bodyPr/>
          <a:lstStyle/>
          <a:p>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66FF33"/>
              </a:buClr>
              <a:buSzTx/>
              <a:buFont typeface="Wingdings" pitchFamily="2" charset="2"/>
              <a:buBlip>
                <a:blip r:embed="rId3"/>
              </a:buBlip>
            </a:pPr>
            <a:r>
              <a:rPr lang="en-US" sz="1200" dirty="0">
                <a:effectLst/>
                <a:latin typeface="Times New Roman" pitchFamily="18" charset="0"/>
              </a:rPr>
              <a:t>Definition: pre-cooperative children have immature cognitive skills, highly restricted range coping with stress.</a:t>
            </a:r>
          </a:p>
          <a:p>
            <a:pPr>
              <a:buClr>
                <a:srgbClr val="66FF33"/>
              </a:buClr>
              <a:buSzTx/>
              <a:buFont typeface="Wingdings" pitchFamily="2" charset="2"/>
              <a:buBlip>
                <a:blip r:embed="rId3"/>
              </a:buBlip>
            </a:pPr>
            <a:r>
              <a:rPr lang="en-US" sz="1200" dirty="0">
                <a:effectLst/>
                <a:latin typeface="Times New Roman" pitchFamily="18" charset="0"/>
              </a:rPr>
              <a:t>Prone to maladaptive responses to anxiety- provoking situations.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itchFamily="18" charset="0"/>
              </a:rPr>
              <a:t>Inability to control his or her environment through resistive or combative behaviors– unpleasant &amp; traumatic experiences to dental team.</a:t>
            </a:r>
          </a:p>
          <a:p>
            <a:endParaRPr lang="en-US" dirty="0"/>
          </a:p>
          <a:p>
            <a:endParaRPr lang="en-US" dirty="0"/>
          </a:p>
          <a:p>
            <a:pPr eaLnBrk="1" hangingPunct="1">
              <a:spcBef>
                <a:spcPct val="20000"/>
              </a:spcBef>
              <a:buClr>
                <a:srgbClr val="66FF33"/>
              </a:buClr>
              <a:buFont typeface="Wingdings" pitchFamily="2" charset="2"/>
              <a:buNone/>
            </a:pPr>
            <a:r>
              <a:rPr lang="en-US" sz="1200" b="1" dirty="0">
                <a:solidFill>
                  <a:schemeClr val="hlink"/>
                </a:solidFill>
              </a:rPr>
              <a:t>Parent expectation for child &amp; dentist behavior:</a:t>
            </a:r>
          </a:p>
          <a:p>
            <a:pPr eaLnBrk="1" hangingPunct="1">
              <a:spcBef>
                <a:spcPct val="20000"/>
              </a:spcBef>
              <a:buClr>
                <a:schemeClr val="tx1"/>
              </a:buClr>
              <a:buFont typeface="Wingdings" pitchFamily="2" charset="2"/>
              <a:buChar char="§"/>
            </a:pPr>
            <a:r>
              <a:rPr lang="en-US" sz="1200" dirty="0"/>
              <a:t>Their child will be introduced to treatment in as pleasant a manner as possible with compassion, understanding, tolerance &amp; patience.</a:t>
            </a:r>
          </a:p>
          <a:p>
            <a:pPr eaLnBrk="1" hangingPunct="1">
              <a:spcBef>
                <a:spcPct val="20000"/>
              </a:spcBef>
              <a:buClr>
                <a:schemeClr val="tx1"/>
              </a:buClr>
              <a:buFont typeface="Wingdings" pitchFamily="2" charset="2"/>
              <a:buChar char="§"/>
            </a:pPr>
            <a:r>
              <a:rPr lang="en-US" sz="1200" dirty="0"/>
              <a:t>All problems , treatment recommendations &amp; available alternatives will be reasonably presented </a:t>
            </a:r>
          </a:p>
          <a:p>
            <a:pPr eaLnBrk="1" hangingPunct="1">
              <a:spcBef>
                <a:spcPct val="20000"/>
              </a:spcBef>
              <a:buClr>
                <a:schemeClr val="tx1"/>
              </a:buClr>
              <a:buFont typeface="Wingdings" pitchFamily="2" charset="2"/>
              <a:buChar char="§"/>
            </a:pPr>
            <a:r>
              <a:rPr lang="en-US" sz="1200" dirty="0"/>
              <a:t>Quality treatment will be performed in an efficient &amp; timely manner</a:t>
            </a:r>
          </a:p>
          <a:p>
            <a:pPr eaLnBrk="1" hangingPunct="1">
              <a:spcBef>
                <a:spcPct val="20000"/>
              </a:spcBef>
              <a:buClr>
                <a:schemeClr val="tx1"/>
              </a:buClr>
              <a:buFont typeface="Wingdings" pitchFamily="2" charset="2"/>
              <a:buChar char="§"/>
            </a:pPr>
            <a:r>
              <a:rPr lang="en-US" sz="1200" dirty="0"/>
              <a:t>Costs will appropriate &amp; identified in advance where ever possible</a:t>
            </a:r>
          </a:p>
          <a:p>
            <a:pPr>
              <a:buClr>
                <a:schemeClr val="tx1"/>
              </a:buClr>
              <a:buFont typeface="Wingdings" pitchFamily="2" charset="2"/>
              <a:buChar char="§"/>
            </a:pPr>
            <a:endParaRPr lang="en-US" sz="1200" b="1" dirty="0">
              <a:solidFill>
                <a:schemeClr val="hlink"/>
              </a:solidFill>
            </a:endParaRPr>
          </a:p>
          <a:p>
            <a:r>
              <a:rPr lang="en-US" sz="1200" b="1" dirty="0">
                <a:solidFill>
                  <a:schemeClr val="hlink"/>
                </a:solidFill>
              </a:rPr>
              <a:t>Parent presence during examination treatment:</a:t>
            </a:r>
          </a:p>
          <a:p>
            <a:pPr>
              <a:buFontTx/>
              <a:buChar char="•"/>
            </a:pPr>
            <a:r>
              <a:rPr lang="en-US" sz="1200" dirty="0"/>
              <a:t>Controversy.</a:t>
            </a:r>
          </a:p>
          <a:p>
            <a:pPr>
              <a:buFontTx/>
              <a:buChar char="•"/>
            </a:pPr>
            <a:r>
              <a:rPr lang="en-US" sz="1200" dirty="0"/>
              <a:t>Some prefer parent presence ----provides opportunity for the reluctant, timid or apprehensive child</a:t>
            </a:r>
          </a:p>
          <a:p>
            <a:endParaRPr lang="en-IN" dirty="0"/>
          </a:p>
        </p:txBody>
      </p:sp>
      <p:sp>
        <p:nvSpPr>
          <p:cNvPr id="5" name="Date Placeholder 4">
            <a:extLst>
              <a:ext uri="{FF2B5EF4-FFF2-40B4-BE49-F238E27FC236}">
                <a16:creationId xmlns:a16="http://schemas.microsoft.com/office/drawing/2014/main" xmlns="" id="{FAB36F4A-4826-4A5F-5450-5375E5725A5B}"/>
              </a:ext>
            </a:extLst>
          </p:cNvPr>
          <p:cNvSpPr>
            <a:spLocks noGrp="1"/>
          </p:cNvSpPr>
          <p:nvPr>
            <p:ph type="dt" idx="1"/>
          </p:nvPr>
        </p:nvSpPr>
        <p:spPr/>
        <p:txBody>
          <a:bodyPr/>
          <a:lstStyle/>
          <a:p>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hlink"/>
                </a:solidFill>
              </a:rPr>
              <a:t>Dental environment:</a:t>
            </a:r>
          </a:p>
          <a:p>
            <a:pPr>
              <a:buFontTx/>
              <a:buChar char="•"/>
            </a:pPr>
            <a:r>
              <a:rPr lang="en-US" sz="1200" dirty="0"/>
              <a:t>Gradual &amp; slow exposure to the dental environment with non -threatening contacts</a:t>
            </a:r>
          </a:p>
          <a:p>
            <a:pPr>
              <a:buFontTx/>
              <a:buChar char="•"/>
            </a:pPr>
            <a:r>
              <a:rPr lang="en-US" sz="1200" dirty="0"/>
              <a:t>Parental presence is usually discouraged.</a:t>
            </a:r>
          </a:p>
          <a:p>
            <a:pPr>
              <a:buFontTx/>
              <a:buChar char="•"/>
            </a:pPr>
            <a:r>
              <a:rPr lang="en-US" sz="1200" dirty="0"/>
              <a:t>Treat the pt in quiet , shielded single operatory  vs. an open bay arrangement, with reduced decoration &amp; dimmed lights.</a:t>
            </a:r>
          </a:p>
          <a:p>
            <a:endParaRPr lang="en-US" sz="1200" dirty="0"/>
          </a:p>
          <a:p>
            <a:r>
              <a:rPr lang="en-US" sz="1200" b="1" dirty="0">
                <a:solidFill>
                  <a:schemeClr val="hlink"/>
                </a:solidFill>
              </a:rPr>
              <a:t>Appointment structure:</a:t>
            </a:r>
          </a:p>
          <a:p>
            <a:pPr>
              <a:buFontTx/>
              <a:buChar char="•"/>
            </a:pPr>
            <a:r>
              <a:rPr lang="en-US" sz="1200" dirty="0"/>
              <a:t>Due to limited span of attention- </a:t>
            </a:r>
          </a:p>
          <a:p>
            <a:pPr>
              <a:buFontTx/>
              <a:buChar char="•"/>
            </a:pPr>
            <a:r>
              <a:rPr lang="en-US" sz="1200" dirty="0"/>
              <a:t>Well- organized appointments, should not make the pts to wait in the waiting room more than 10-15 </a:t>
            </a:r>
            <a:r>
              <a:rPr lang="en-US" sz="1200" dirty="0" err="1"/>
              <a:t>mins</a:t>
            </a:r>
            <a:endParaRPr lang="en-US" sz="1200" dirty="0"/>
          </a:p>
          <a:p>
            <a:pPr>
              <a:buFontTx/>
              <a:buChar char="•"/>
            </a:pPr>
            <a:r>
              <a:rPr lang="en-US" sz="1200" dirty="0"/>
              <a:t> dental assistants should  minimize the movements- child is easily distracted</a:t>
            </a:r>
          </a:p>
          <a:p>
            <a:endParaRPr lang="en-IN" dirty="0"/>
          </a:p>
        </p:txBody>
      </p:sp>
      <p:sp>
        <p:nvSpPr>
          <p:cNvPr id="5" name="Date Placeholder 4">
            <a:extLst>
              <a:ext uri="{FF2B5EF4-FFF2-40B4-BE49-F238E27FC236}">
                <a16:creationId xmlns:a16="http://schemas.microsoft.com/office/drawing/2014/main" xmlns="" id="{4E81CDB0-64E4-D204-2CA2-4526A910AB67}"/>
              </a:ext>
            </a:extLst>
          </p:cNvPr>
          <p:cNvSpPr>
            <a:spLocks noGrp="1"/>
          </p:cNvSpPr>
          <p:nvPr>
            <p:ph type="dt" idx="1"/>
          </p:nvPr>
        </p:nvSpPr>
        <p:spPr/>
        <p:txBody>
          <a:bodyPr/>
          <a:lstStyle/>
          <a:p>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strong willed children b/w the age of 3 and 6</a:t>
            </a:r>
            <a:endParaRPr lang="en-IN"/>
          </a:p>
        </p:txBody>
      </p:sp>
      <p:sp>
        <p:nvSpPr>
          <p:cNvPr id="2" name="Date Placeholder 1">
            <a:extLst>
              <a:ext uri="{FF2B5EF4-FFF2-40B4-BE49-F238E27FC236}">
                <a16:creationId xmlns:a16="http://schemas.microsoft.com/office/drawing/2014/main" xmlns="" id="{CD6227E4-7BF2-1D2E-FFF3-0F1FF121DB0A}"/>
              </a:ext>
            </a:extLst>
          </p:cNvPr>
          <p:cNvSpPr>
            <a:spLocks noGrp="1"/>
          </p:cNvSpPr>
          <p:nvPr>
            <p:ph type="dt" idx="1"/>
          </p:nvPr>
        </p:nvSpPr>
        <p:spPr/>
        <p:txBody>
          <a:bodyPr/>
          <a:lstStyle/>
          <a:p>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a:extLst>
              <a:ext uri="{FF2B5EF4-FFF2-40B4-BE49-F238E27FC236}">
                <a16:creationId xmlns:a16="http://schemas.microsoft.com/office/drawing/2014/main" xmlns="" id="{BC9CEC5D-8A63-ED58-799F-1CA38EEA8180}"/>
              </a:ext>
            </a:extLst>
          </p:cNvPr>
          <p:cNvSpPr>
            <a:spLocks noGrp="1"/>
          </p:cNvSpPr>
          <p:nvPr>
            <p:ph type="dt" idx="1"/>
          </p:nvPr>
        </p:nvSpPr>
        <p:spPr/>
        <p:txBody>
          <a:bodyPr/>
          <a:lstStyle/>
          <a:p>
            <a:endParaRPr lang="en-IN"/>
          </a:p>
        </p:txBody>
      </p:sp>
    </p:spTree>
    <p:extLst>
      <p:ext uri="{BB962C8B-B14F-4D97-AF65-F5344CB8AC3E}">
        <p14:creationId xmlns:p14="http://schemas.microsoft.com/office/powerpoint/2010/main" xmlns="" val="106710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5" name="Date Placeholder 4">
            <a:extLst>
              <a:ext uri="{FF2B5EF4-FFF2-40B4-BE49-F238E27FC236}">
                <a16:creationId xmlns:a16="http://schemas.microsoft.com/office/drawing/2014/main" xmlns="" id="{6063D65B-9BF8-911E-2C22-A5920F31F6EB}"/>
              </a:ext>
            </a:extLst>
          </p:cNvPr>
          <p:cNvSpPr>
            <a:spLocks noGrp="1"/>
          </p:cNvSpPr>
          <p:nvPr>
            <p:ph type="dt" idx="1"/>
          </p:nvPr>
        </p:nvSpPr>
        <p:spPr/>
        <p:txBody>
          <a:bodyPr/>
          <a:lstStyle/>
          <a:p>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xmlns="" id="{0B7208FE-90C1-3467-45EF-5D5ED37F1C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a:extLst>
              <a:ext uri="{FF2B5EF4-FFF2-40B4-BE49-F238E27FC236}">
                <a16:creationId xmlns:a16="http://schemas.microsoft.com/office/drawing/2014/main" xmlns="" id="{CCAA0507-5FA5-0CD7-6596-F06AECE191C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For example, warmth welcomes with interest that can be conveyed without a spoken word are critical when dealing with children.</a:t>
            </a:r>
            <a:endParaRPr lang="en-US" altLang="en-US"/>
          </a:p>
        </p:txBody>
      </p:sp>
      <p:sp>
        <p:nvSpPr>
          <p:cNvPr id="2" name="Date Placeholder 1">
            <a:extLst>
              <a:ext uri="{FF2B5EF4-FFF2-40B4-BE49-F238E27FC236}">
                <a16:creationId xmlns:a16="http://schemas.microsoft.com/office/drawing/2014/main" xmlns="" id="{C9455BBB-8E68-E0CE-666C-6F55F66D88C4}"/>
              </a:ext>
            </a:extLst>
          </p:cNvPr>
          <p:cNvSpPr>
            <a:spLocks noGrp="1"/>
          </p:cNvSpPr>
          <p:nvPr>
            <p:ph type="dt" idx="1"/>
          </p:nvPr>
        </p:nvSpPr>
        <p:spPr/>
        <p:txBody>
          <a:bodyPr/>
          <a:lstStyle/>
          <a:p>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xmlns="" id="{568BE5E2-A950-39B5-8D34-C48BD8EB3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a:extLst>
              <a:ext uri="{FF2B5EF4-FFF2-40B4-BE49-F238E27FC236}">
                <a16:creationId xmlns:a16="http://schemas.microsoft.com/office/drawing/2014/main" xmlns="" id="{C8B34214-8E95-6DCA-BD6E-44D4948CA29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For example, if a child creates disturbance in the reception area who will manage with the problem.</a:t>
            </a:r>
            <a:endParaRPr lang="en-US" altLang="en-US"/>
          </a:p>
        </p:txBody>
      </p:sp>
      <p:sp>
        <p:nvSpPr>
          <p:cNvPr id="2" name="Date Placeholder 1">
            <a:extLst>
              <a:ext uri="{FF2B5EF4-FFF2-40B4-BE49-F238E27FC236}">
                <a16:creationId xmlns:a16="http://schemas.microsoft.com/office/drawing/2014/main" xmlns="" id="{D5707BB4-F5EA-D83B-984C-4ED0572BABCC}"/>
              </a:ext>
            </a:extLst>
          </p:cNvPr>
          <p:cNvSpPr>
            <a:spLocks noGrp="1"/>
          </p:cNvSpPr>
          <p:nvPr>
            <p:ph type="dt" idx="1"/>
          </p:nvPr>
        </p:nvSpPr>
        <p:spPr/>
        <p:txBody>
          <a:bodyPr/>
          <a:lstStyle/>
          <a:p>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 is at the apex of the triangle and is the focus of attention of both the family and the dental team. At the base of the triangle are mainly adults: the child’s family and the entire dental team. A child’s family can affect the child’s dental behavior. The arrows at the end of the lines indicate that communication is reciprocal. The pediatric triangle does not represent an isolated environment, but rather exists within and is influenced by the surrounding society, hence the addition of the circle</a:t>
            </a:r>
            <a:endParaRPr lang="en-IN" dirty="0"/>
          </a:p>
        </p:txBody>
      </p:sp>
      <p:sp>
        <p:nvSpPr>
          <p:cNvPr id="5" name="Date Placeholder 4">
            <a:extLst>
              <a:ext uri="{FF2B5EF4-FFF2-40B4-BE49-F238E27FC236}">
                <a16:creationId xmlns:a16="http://schemas.microsoft.com/office/drawing/2014/main" xmlns="" id="{5791596E-0EBC-9C80-D055-75E87DAD3A24}"/>
              </a:ext>
            </a:extLst>
          </p:cNvPr>
          <p:cNvSpPr>
            <a:spLocks noGrp="1"/>
          </p:cNvSpPr>
          <p:nvPr>
            <p:ph type="dt" idx="1"/>
          </p:nvPr>
        </p:nvSpPr>
        <p:spPr/>
        <p:txBody>
          <a:bodyPr/>
          <a:lstStyle/>
          <a:p>
            <a:endParaRPr lang="en-IN"/>
          </a:p>
        </p:txBody>
      </p:sp>
    </p:spTree>
    <p:extLst>
      <p:ext uri="{BB962C8B-B14F-4D97-AF65-F5344CB8AC3E}">
        <p14:creationId xmlns:p14="http://schemas.microsoft.com/office/powerpoint/2010/main" xmlns="" val="331753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Char char="v"/>
            </a:pPr>
            <a:r>
              <a:rPr lang="en-US" altLang="en-US" sz="1200" dirty="0">
                <a:latin typeface="Times New Roman" panose="02020603050405020304" pitchFamily="18" charset="0"/>
                <a:cs typeface="Times New Roman" panose="02020603050405020304" pitchFamily="18" charset="0"/>
              </a:rPr>
              <a:t>Unbalanced emotions till the age of 1 year.</a:t>
            </a:r>
          </a:p>
          <a:p>
            <a:pPr marL="0" indent="0" algn="just">
              <a:buFont typeface="Wingdings" panose="05000000000000000000" pitchFamily="2" charset="2"/>
              <a:buChar char="v"/>
            </a:pPr>
            <a:endParaRPr lang="en-US" altLang="en-US" sz="1200"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v"/>
            </a:pPr>
            <a:r>
              <a:rPr lang="en-US" altLang="en-US" sz="1200" dirty="0">
                <a:latin typeface="Times New Roman" panose="02020603050405020304" pitchFamily="18" charset="0"/>
                <a:cs typeface="Times New Roman" panose="02020603050405020304" pitchFamily="18" charset="0"/>
              </a:rPr>
              <a:t>From the age of 2 years adrenal glands situated atop of each kidney starts secreting adrenaline in large amounts.</a:t>
            </a:r>
          </a:p>
          <a:p>
            <a:pPr marL="0" indent="0" algn="just">
              <a:buFont typeface="Wingdings" panose="05000000000000000000" pitchFamily="2" charset="2"/>
              <a:buChar char="v"/>
            </a:pPr>
            <a:endParaRPr lang="en-US" altLang="en-US" sz="1200"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Char char="v"/>
            </a:pPr>
            <a:r>
              <a:rPr lang="en-US" altLang="en-US" sz="1200" dirty="0">
                <a:latin typeface="Times New Roman" panose="02020603050405020304" pitchFamily="18" charset="0"/>
                <a:cs typeface="Times New Roman" panose="02020603050405020304" pitchFamily="18" charset="0"/>
              </a:rPr>
              <a:t>There is liberation of adrenaline vigorously in blood and this leads to the emotional changes or development of emotions.</a:t>
            </a:r>
          </a:p>
          <a:p>
            <a:endParaRPr lang="en-IN" dirty="0"/>
          </a:p>
        </p:txBody>
      </p:sp>
      <p:sp>
        <p:nvSpPr>
          <p:cNvPr id="5" name="Date Placeholder 4">
            <a:extLst>
              <a:ext uri="{FF2B5EF4-FFF2-40B4-BE49-F238E27FC236}">
                <a16:creationId xmlns:a16="http://schemas.microsoft.com/office/drawing/2014/main" xmlns="" id="{5D69DD6C-8B82-38B8-EF96-6F187479C484}"/>
              </a:ext>
            </a:extLst>
          </p:cNvPr>
          <p:cNvSpPr>
            <a:spLocks noGrp="1"/>
          </p:cNvSpPr>
          <p:nvPr>
            <p:ph type="dt" idx="1"/>
          </p:nvPr>
        </p:nvSpPr>
        <p:spPr/>
        <p:txBody>
          <a:bodyPr/>
          <a:lstStyle/>
          <a:p>
            <a:endParaRPr lang="en-IN"/>
          </a:p>
        </p:txBody>
      </p:sp>
    </p:spTree>
    <p:extLst>
      <p:ext uri="{BB962C8B-B14F-4D97-AF65-F5344CB8AC3E}">
        <p14:creationId xmlns:p14="http://schemas.microsoft.com/office/powerpoint/2010/main" xmlns="" val="182576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AF20A-2367-4B2F-7E03-2BFAF939DE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93D041DC-CDFC-5BEA-8BA5-2657E4CA514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78AA2B6-6F53-94CD-3C18-A3068338A06B}"/>
              </a:ext>
            </a:extLst>
          </p:cNvPr>
          <p:cNvSpPr>
            <a:spLocks noGrp="1"/>
          </p:cNvSpPr>
          <p:nvPr>
            <p:ph type="dt" sz="half" idx="10"/>
          </p:nvPr>
        </p:nvSpPr>
        <p:spPr/>
        <p:txBody>
          <a:bodyPr/>
          <a:lstStyle/>
          <a:p>
            <a:fld id="{759B02C0-1B49-4611-B800-30CA7A4D73A3}" type="datetime1">
              <a:rPr lang="en-US" smtClean="0"/>
              <a:pPr/>
              <a:t>30-May-23</a:t>
            </a:fld>
            <a:endParaRPr lang="en-US"/>
          </a:p>
        </p:txBody>
      </p:sp>
      <p:sp>
        <p:nvSpPr>
          <p:cNvPr id="5" name="Footer Placeholder 4">
            <a:extLst>
              <a:ext uri="{FF2B5EF4-FFF2-40B4-BE49-F238E27FC236}">
                <a16:creationId xmlns:a16="http://schemas.microsoft.com/office/drawing/2014/main" xmlns="" id="{B2F6306A-9B44-57A4-E495-1264BB742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AD3706-1D1B-A8FA-EBE1-BD7C4A58AC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8087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B748A-E95D-3490-ACED-0B7AF8161BC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D148085-2BCB-A4B6-C9C0-5F2156BD9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A8993E5-26C0-101A-0CE0-1A0C34F69DDC}"/>
              </a:ext>
            </a:extLst>
          </p:cNvPr>
          <p:cNvSpPr>
            <a:spLocks noGrp="1"/>
          </p:cNvSpPr>
          <p:nvPr>
            <p:ph type="dt" sz="half" idx="10"/>
          </p:nvPr>
        </p:nvSpPr>
        <p:spPr/>
        <p:txBody>
          <a:bodyPr/>
          <a:lstStyle/>
          <a:p>
            <a:fld id="{DD1E1553-3ABB-45E4-8AB9-223819762C6E}" type="datetime1">
              <a:rPr lang="en-US" smtClean="0"/>
              <a:pPr/>
              <a:t>30-May-23</a:t>
            </a:fld>
            <a:endParaRPr lang="en-US"/>
          </a:p>
        </p:txBody>
      </p:sp>
      <p:sp>
        <p:nvSpPr>
          <p:cNvPr id="5" name="Footer Placeholder 4">
            <a:extLst>
              <a:ext uri="{FF2B5EF4-FFF2-40B4-BE49-F238E27FC236}">
                <a16:creationId xmlns:a16="http://schemas.microsoft.com/office/drawing/2014/main" xmlns="" id="{D88F2709-50A5-EFC3-3AF8-29DDEFB6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7F3B1C-3E5B-47D6-FD22-AED755F2D0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0639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D61C1B-11FD-C734-B08A-6A9D26EB912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0F8416B-BDFA-2F59-07B5-ED36677C2F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0E7763E-FD3F-2520-F0B6-D0798D9F390D}"/>
              </a:ext>
            </a:extLst>
          </p:cNvPr>
          <p:cNvSpPr>
            <a:spLocks noGrp="1"/>
          </p:cNvSpPr>
          <p:nvPr>
            <p:ph type="dt" sz="half" idx="10"/>
          </p:nvPr>
        </p:nvSpPr>
        <p:spPr/>
        <p:txBody>
          <a:bodyPr/>
          <a:lstStyle/>
          <a:p>
            <a:fld id="{FA4F53ED-E21C-4780-B5AD-76463AD555B5}" type="datetime1">
              <a:rPr lang="en-US" smtClean="0"/>
              <a:pPr/>
              <a:t>30-May-23</a:t>
            </a:fld>
            <a:endParaRPr lang="en-US"/>
          </a:p>
        </p:txBody>
      </p:sp>
      <p:sp>
        <p:nvSpPr>
          <p:cNvPr id="5" name="Footer Placeholder 4">
            <a:extLst>
              <a:ext uri="{FF2B5EF4-FFF2-40B4-BE49-F238E27FC236}">
                <a16:creationId xmlns:a16="http://schemas.microsoft.com/office/drawing/2014/main" xmlns="" id="{663C9291-28DE-4A0D-D592-79224421D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186791-BEC5-D9FC-CA9D-C901641BE6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3355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656875B-53BB-4081-AC2E-31CD4B1F4838}" type="datetime1">
              <a:rPr lang="en-US" smtClean="0"/>
              <a:pPr/>
              <a:t>30-May-23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251F3BF-A4FF-4ACE-AAC2-2DB034346F66}" type="slidenum">
              <a:rPr lang="en-US"/>
              <a:pPr/>
              <a:t>‹#›</a:t>
            </a:fld>
            <a:endParaRPr lang="en-US"/>
          </a:p>
        </p:txBody>
      </p:sp>
    </p:spTree>
    <p:extLst>
      <p:ext uri="{BB962C8B-B14F-4D97-AF65-F5344CB8AC3E}">
        <p14:creationId xmlns:p14="http://schemas.microsoft.com/office/powerpoint/2010/main" xmlns="" val="24783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9C6F8-BFBD-F6DE-7201-00F3639A071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F183D53-858E-8D90-4A79-47FAA0D37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40A25C3-A727-B03A-12FA-B07C1784D7A9}"/>
              </a:ext>
            </a:extLst>
          </p:cNvPr>
          <p:cNvSpPr>
            <a:spLocks noGrp="1"/>
          </p:cNvSpPr>
          <p:nvPr>
            <p:ph type="dt" sz="half" idx="10"/>
          </p:nvPr>
        </p:nvSpPr>
        <p:spPr/>
        <p:txBody>
          <a:bodyPr/>
          <a:lstStyle/>
          <a:p>
            <a:fld id="{199A91D4-8151-4F84-BA6C-3FA6B2A2F80B}" type="datetime1">
              <a:rPr lang="en-US" smtClean="0"/>
              <a:pPr/>
              <a:t>30-May-23</a:t>
            </a:fld>
            <a:endParaRPr lang="en-US"/>
          </a:p>
        </p:txBody>
      </p:sp>
      <p:sp>
        <p:nvSpPr>
          <p:cNvPr id="5" name="Footer Placeholder 4">
            <a:extLst>
              <a:ext uri="{FF2B5EF4-FFF2-40B4-BE49-F238E27FC236}">
                <a16:creationId xmlns:a16="http://schemas.microsoft.com/office/drawing/2014/main" xmlns="" id="{0262DE3B-C15C-69F4-35A2-D8FF20BB9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E7119F-D1FE-DAA6-50C6-31F599331B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859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119C6-A009-7275-9A8D-35FDC67ED1A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F25694C-9E27-E2E7-CB83-8D95A85A16C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09B9D9-ADA9-DEDA-150A-ADDC79B2C553}"/>
              </a:ext>
            </a:extLst>
          </p:cNvPr>
          <p:cNvSpPr>
            <a:spLocks noGrp="1"/>
          </p:cNvSpPr>
          <p:nvPr>
            <p:ph type="dt" sz="half" idx="10"/>
          </p:nvPr>
        </p:nvSpPr>
        <p:spPr/>
        <p:txBody>
          <a:bodyPr/>
          <a:lstStyle/>
          <a:p>
            <a:fld id="{039D2C39-F56A-4448-861C-F795FA1AC296}" type="datetime1">
              <a:rPr lang="en-US" smtClean="0"/>
              <a:pPr/>
              <a:t>30-May-23</a:t>
            </a:fld>
            <a:endParaRPr lang="en-US"/>
          </a:p>
        </p:txBody>
      </p:sp>
      <p:sp>
        <p:nvSpPr>
          <p:cNvPr id="5" name="Footer Placeholder 4">
            <a:extLst>
              <a:ext uri="{FF2B5EF4-FFF2-40B4-BE49-F238E27FC236}">
                <a16:creationId xmlns:a16="http://schemas.microsoft.com/office/drawing/2014/main" xmlns="" id="{79D743AB-7D3A-16F9-AC43-13F3AF400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E2CE26-24B1-1A4E-F983-01A897DB932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070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C8EEB-3B6F-C1EC-D9D1-DF2C52B5C16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41092B4-2033-A598-22AE-8E26A345539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584E57AD-04FF-747E-AE95-8C45731D32A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EC8E9CE5-5687-71F2-56F2-3997C308FD2B}"/>
              </a:ext>
            </a:extLst>
          </p:cNvPr>
          <p:cNvSpPr>
            <a:spLocks noGrp="1"/>
          </p:cNvSpPr>
          <p:nvPr>
            <p:ph type="dt" sz="half" idx="10"/>
          </p:nvPr>
        </p:nvSpPr>
        <p:spPr/>
        <p:txBody>
          <a:bodyPr/>
          <a:lstStyle/>
          <a:p>
            <a:fld id="{99B89A61-48CA-442C-846B-8ED96E82A6B6}" type="datetime1">
              <a:rPr lang="en-US" smtClean="0"/>
              <a:pPr/>
              <a:t>30-May-23</a:t>
            </a:fld>
            <a:endParaRPr lang="en-US"/>
          </a:p>
        </p:txBody>
      </p:sp>
      <p:sp>
        <p:nvSpPr>
          <p:cNvPr id="6" name="Footer Placeholder 5">
            <a:extLst>
              <a:ext uri="{FF2B5EF4-FFF2-40B4-BE49-F238E27FC236}">
                <a16:creationId xmlns:a16="http://schemas.microsoft.com/office/drawing/2014/main" xmlns="" id="{61690BBF-536D-A7D5-00B5-66C008121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867F74-7ACD-661F-6587-22710D4FAB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981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FA8B2-5572-8020-56A8-A1BBFE650D62}"/>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9614546-FB04-5F88-908A-C72EDC2C32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4069454-934C-5F06-FCEE-B2684D7C7DC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97DCF52F-A8ED-FB0B-50D0-AE2F4D06F2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DDF3D2-2B4F-B79D-DB6B-9F9AF6488D6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EF1451CF-755A-E19B-1FE0-1E749DD346F5}"/>
              </a:ext>
            </a:extLst>
          </p:cNvPr>
          <p:cNvSpPr>
            <a:spLocks noGrp="1"/>
          </p:cNvSpPr>
          <p:nvPr>
            <p:ph type="dt" sz="half" idx="10"/>
          </p:nvPr>
        </p:nvSpPr>
        <p:spPr/>
        <p:txBody>
          <a:bodyPr/>
          <a:lstStyle/>
          <a:p>
            <a:fld id="{90384DC8-0F5B-48EF-A3A8-99B0721F384B}" type="datetime1">
              <a:rPr lang="en-US" smtClean="0"/>
              <a:pPr/>
              <a:t>30-May-23</a:t>
            </a:fld>
            <a:endParaRPr lang="en-US"/>
          </a:p>
        </p:txBody>
      </p:sp>
      <p:sp>
        <p:nvSpPr>
          <p:cNvPr id="8" name="Footer Placeholder 7">
            <a:extLst>
              <a:ext uri="{FF2B5EF4-FFF2-40B4-BE49-F238E27FC236}">
                <a16:creationId xmlns:a16="http://schemas.microsoft.com/office/drawing/2014/main" xmlns="" id="{27F1AD1A-4D74-F6F0-71EB-202BDEADA4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004E721-6845-3682-374A-0EF1398ED28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3247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8C0B0-95B8-E77B-DCF1-3995E437B22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7552058D-3BA0-73E1-AEA2-2F180208947A}"/>
              </a:ext>
            </a:extLst>
          </p:cNvPr>
          <p:cNvSpPr>
            <a:spLocks noGrp="1"/>
          </p:cNvSpPr>
          <p:nvPr>
            <p:ph type="dt" sz="half" idx="10"/>
          </p:nvPr>
        </p:nvSpPr>
        <p:spPr/>
        <p:txBody>
          <a:bodyPr/>
          <a:lstStyle/>
          <a:p>
            <a:fld id="{71301129-1026-443A-BB79-ED2BC5BF6002}" type="datetime1">
              <a:rPr lang="en-US" smtClean="0"/>
              <a:pPr/>
              <a:t>30-May-23</a:t>
            </a:fld>
            <a:endParaRPr lang="en-US"/>
          </a:p>
        </p:txBody>
      </p:sp>
      <p:sp>
        <p:nvSpPr>
          <p:cNvPr id="4" name="Footer Placeholder 3">
            <a:extLst>
              <a:ext uri="{FF2B5EF4-FFF2-40B4-BE49-F238E27FC236}">
                <a16:creationId xmlns:a16="http://schemas.microsoft.com/office/drawing/2014/main" xmlns="" id="{9C171B0A-A7B1-915C-B920-F7065C4E66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6D013D4-B112-5B65-8A5F-9E4B055588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0863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5EB0E8-76D0-E306-3EC9-F57E228EB198}"/>
              </a:ext>
            </a:extLst>
          </p:cNvPr>
          <p:cNvSpPr>
            <a:spLocks noGrp="1"/>
          </p:cNvSpPr>
          <p:nvPr>
            <p:ph type="dt" sz="half" idx="10"/>
          </p:nvPr>
        </p:nvSpPr>
        <p:spPr/>
        <p:txBody>
          <a:bodyPr/>
          <a:lstStyle/>
          <a:p>
            <a:fld id="{070FACC6-7AF5-475E-9F89-44E5E16BA5C2}" type="datetime1">
              <a:rPr lang="en-US" smtClean="0"/>
              <a:pPr/>
              <a:t>30-May-23</a:t>
            </a:fld>
            <a:endParaRPr lang="en-US"/>
          </a:p>
        </p:txBody>
      </p:sp>
      <p:sp>
        <p:nvSpPr>
          <p:cNvPr id="3" name="Footer Placeholder 2">
            <a:extLst>
              <a:ext uri="{FF2B5EF4-FFF2-40B4-BE49-F238E27FC236}">
                <a16:creationId xmlns:a16="http://schemas.microsoft.com/office/drawing/2014/main" xmlns="" id="{1AE28F19-CDED-EA0D-7828-5C92CAEAE9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7466E73-8DB6-2DB5-0526-7445447C8E5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6650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0F478-7912-5CEC-30B2-7A3ECA7DD3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66D8DFA-7C0F-C95D-5187-D4B4A9BEEA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3AB9D1BF-4659-DE9F-18F4-C45B874814F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4B41C7F8-28C3-2124-F987-AA0779860830}"/>
              </a:ext>
            </a:extLst>
          </p:cNvPr>
          <p:cNvSpPr>
            <a:spLocks noGrp="1"/>
          </p:cNvSpPr>
          <p:nvPr>
            <p:ph type="dt" sz="half" idx="10"/>
          </p:nvPr>
        </p:nvSpPr>
        <p:spPr/>
        <p:txBody>
          <a:bodyPr/>
          <a:lstStyle/>
          <a:p>
            <a:fld id="{F4804F91-7D2F-4FF4-9621-7547D22A9DDA}" type="datetime1">
              <a:rPr lang="en-US" smtClean="0"/>
              <a:pPr/>
              <a:t>30-May-23</a:t>
            </a:fld>
            <a:endParaRPr lang="en-US"/>
          </a:p>
        </p:txBody>
      </p:sp>
      <p:sp>
        <p:nvSpPr>
          <p:cNvPr id="6" name="Footer Placeholder 5">
            <a:extLst>
              <a:ext uri="{FF2B5EF4-FFF2-40B4-BE49-F238E27FC236}">
                <a16:creationId xmlns:a16="http://schemas.microsoft.com/office/drawing/2014/main" xmlns="" id="{0ABC6696-F1C2-129E-28EE-4AAB4C59A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8AC0C7-642D-9F2A-A7A1-BBFD457ACF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405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A5595-F94B-DA10-B7A3-0F0CC24A8D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64C4FAF-2A6D-68BE-2E4C-AB6A0915B9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xmlns="" id="{7965A27B-D29C-7388-F539-9F5E994CEE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25E3C21-A2F1-B8C3-9131-04A8149B2180}"/>
              </a:ext>
            </a:extLst>
          </p:cNvPr>
          <p:cNvSpPr>
            <a:spLocks noGrp="1"/>
          </p:cNvSpPr>
          <p:nvPr>
            <p:ph type="dt" sz="half" idx="10"/>
          </p:nvPr>
        </p:nvSpPr>
        <p:spPr/>
        <p:txBody>
          <a:bodyPr/>
          <a:lstStyle/>
          <a:p>
            <a:fld id="{D2DC098B-A3E7-4864-8BE1-C613923ADD74}" type="datetime1">
              <a:rPr lang="en-US" smtClean="0"/>
              <a:pPr/>
              <a:t>30-May-23</a:t>
            </a:fld>
            <a:endParaRPr lang="en-US"/>
          </a:p>
        </p:txBody>
      </p:sp>
      <p:sp>
        <p:nvSpPr>
          <p:cNvPr id="6" name="Footer Placeholder 5">
            <a:extLst>
              <a:ext uri="{FF2B5EF4-FFF2-40B4-BE49-F238E27FC236}">
                <a16:creationId xmlns:a16="http://schemas.microsoft.com/office/drawing/2014/main" xmlns="" id="{9856F89D-4BB1-F82B-5DF5-85D902518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7BF17AB-EFD2-5ED7-B717-D08DAB4C475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6329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E6A6D1-D860-8552-DEFD-6A1351E779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3FC77AF-8034-082F-4F8D-39C90CA5C4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D63AFC9-C0C4-6A4B-F378-FD2530C093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F9AAC7-BC9E-4AEA-A511-BBD2E69A05A6}" type="datetime1">
              <a:rPr lang="en-US" smtClean="0"/>
              <a:pPr/>
              <a:t>30-May-23</a:t>
            </a:fld>
            <a:endParaRPr lang="en-US"/>
          </a:p>
        </p:txBody>
      </p:sp>
      <p:sp>
        <p:nvSpPr>
          <p:cNvPr id="5" name="Footer Placeholder 4">
            <a:extLst>
              <a:ext uri="{FF2B5EF4-FFF2-40B4-BE49-F238E27FC236}">
                <a16:creationId xmlns:a16="http://schemas.microsoft.com/office/drawing/2014/main" xmlns="" id="{DFAE9540-8AF0-5B09-2AA3-BB1A9A471B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A96FFD9-3C14-5992-1EB5-E47639BC28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332533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8.png"/><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9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id_Screaming_In_the_Dentist_Chair_Royalty_Free_Clipart_Picture_090423-247631-987042.jpg"/>
          <p:cNvPicPr>
            <a:picLocks noChangeAspect="1"/>
          </p:cNvPicPr>
          <p:nvPr/>
        </p:nvPicPr>
        <p:blipFill>
          <a:blip r:embed="rId3" cstate="print"/>
          <a:stretch>
            <a:fillRect/>
          </a:stretch>
        </p:blipFill>
        <p:spPr>
          <a:xfrm>
            <a:off x="470234" y="2264534"/>
            <a:ext cx="2541016" cy="2764665"/>
          </a:xfrm>
          <a:prstGeom prst="rect">
            <a:avLst/>
          </a:prstGeom>
        </p:spPr>
      </p:pic>
      <p:sp>
        <p:nvSpPr>
          <p:cNvPr id="2" name="Title 1"/>
          <p:cNvSpPr>
            <a:spLocks noGrp="1"/>
          </p:cNvSpPr>
          <p:nvPr>
            <p:ph type="title"/>
          </p:nvPr>
        </p:nvSpPr>
        <p:spPr>
          <a:xfrm>
            <a:off x="609600" y="768310"/>
            <a:ext cx="6553200" cy="1143000"/>
          </a:xfrm>
        </p:spPr>
        <p:txBody>
          <a:bodyPr>
            <a:normAutofit/>
          </a:bodyPr>
          <a:lstStyle/>
          <a:p>
            <a:r>
              <a:rPr lang="en-US" dirty="0"/>
              <a:t>NON PHARMACOLOGICAL BEHAVIOUR MANAGEMENT</a:t>
            </a:r>
            <a:endParaRPr lang="en-IN" dirty="0"/>
          </a:p>
        </p:txBody>
      </p:sp>
      <p:pic>
        <p:nvPicPr>
          <p:cNvPr id="6" name="Content Placeholder 5" descr="scared_little_girl.gif"/>
          <p:cNvPicPr>
            <a:picLocks noGrp="1" noChangeAspect="1"/>
          </p:cNvPicPr>
          <p:nvPr>
            <p:ph idx="1"/>
          </p:nvPr>
        </p:nvPicPr>
        <p:blipFill>
          <a:blip r:embed="rId4" cstate="print"/>
          <a:srcRect l="10417" r="12500"/>
          <a:stretch>
            <a:fillRect/>
          </a:stretch>
        </p:blipFill>
        <p:spPr>
          <a:xfrm>
            <a:off x="7315200" y="0"/>
            <a:ext cx="1828800" cy="2372497"/>
          </a:xfrm>
        </p:spPr>
      </p:pic>
      <p:sp>
        <p:nvSpPr>
          <p:cNvPr id="13" name="Slide Number Placeholder 12"/>
          <p:cNvSpPr>
            <a:spLocks noGrp="1"/>
          </p:cNvSpPr>
          <p:nvPr>
            <p:ph type="sldNum" sz="quarter" idx="12"/>
          </p:nvPr>
        </p:nvSpPr>
        <p:spPr/>
        <p:txBody>
          <a:bodyPr/>
          <a:lstStyle/>
          <a:p>
            <a:fld id="{B6F15528-21DE-4FAA-801E-634DDDAF4B2B}" type="slidenum">
              <a:rPr lang="en-US" smtClean="0"/>
              <a:pPr/>
              <a:t>1</a:t>
            </a:fld>
            <a:endParaRPr lang="en-US"/>
          </a:p>
        </p:txBody>
      </p:sp>
      <p:pic>
        <p:nvPicPr>
          <p:cNvPr id="7" name="Picture 6" descr="cry_baby_11215.jpg"/>
          <p:cNvPicPr>
            <a:picLocks noChangeAspect="1"/>
          </p:cNvPicPr>
          <p:nvPr/>
        </p:nvPicPr>
        <p:blipFill>
          <a:blip r:embed="rId5" cstate="print"/>
          <a:stretch>
            <a:fillRect/>
          </a:stretch>
        </p:blipFill>
        <p:spPr>
          <a:xfrm>
            <a:off x="3117454" y="2305030"/>
            <a:ext cx="2514600" cy="1828800"/>
          </a:xfrm>
          <a:prstGeom prst="rect">
            <a:avLst/>
          </a:prstGeom>
        </p:spPr>
      </p:pic>
      <p:pic>
        <p:nvPicPr>
          <p:cNvPr id="9" name="Picture 8" descr="koncept-stomatoloske-ordinacije-pavlovic-4.jpg"/>
          <p:cNvPicPr>
            <a:picLocks noChangeAspect="1"/>
          </p:cNvPicPr>
          <p:nvPr/>
        </p:nvPicPr>
        <p:blipFill>
          <a:blip r:embed="rId6" cstate="print"/>
          <a:srcRect l="8333" b="9524"/>
          <a:stretch>
            <a:fillRect/>
          </a:stretch>
        </p:blipFill>
        <p:spPr>
          <a:xfrm>
            <a:off x="5699960" y="1911310"/>
            <a:ext cx="2316079" cy="2514600"/>
          </a:xfrm>
          <a:prstGeom prst="rect">
            <a:avLst/>
          </a:prstGeom>
        </p:spPr>
      </p:pic>
      <p:pic>
        <p:nvPicPr>
          <p:cNvPr id="10" name="Picture 9" descr="scared_boy.jpg"/>
          <p:cNvPicPr>
            <a:picLocks noChangeAspect="1"/>
          </p:cNvPicPr>
          <p:nvPr/>
        </p:nvPicPr>
        <p:blipFill>
          <a:blip r:embed="rId7" cstate="print"/>
          <a:stretch>
            <a:fillRect/>
          </a:stretch>
        </p:blipFill>
        <p:spPr>
          <a:xfrm>
            <a:off x="2514600" y="4357116"/>
            <a:ext cx="1692517" cy="2500884"/>
          </a:xfrm>
          <a:prstGeom prst="rect">
            <a:avLst/>
          </a:prstGeom>
        </p:spPr>
      </p:pic>
      <p:pic>
        <p:nvPicPr>
          <p:cNvPr id="12" name="Picture 11" descr="10322185-portrait-of-a-cute-little-boy-scared-with-his-hands-on-head-looking-upwards-against-white-background.jpg"/>
          <p:cNvPicPr>
            <a:picLocks noChangeAspect="1"/>
          </p:cNvPicPr>
          <p:nvPr/>
        </p:nvPicPr>
        <p:blipFill>
          <a:blip r:embed="rId8" cstate="print"/>
          <a:stretch>
            <a:fillRect/>
          </a:stretch>
        </p:blipFill>
        <p:spPr>
          <a:xfrm>
            <a:off x="0" y="4343400"/>
            <a:ext cx="2362200" cy="2514600"/>
          </a:xfrm>
          <a:prstGeom prst="rect">
            <a:avLst/>
          </a:prstGeom>
        </p:spPr>
      </p:pic>
      <p:sp>
        <p:nvSpPr>
          <p:cNvPr id="4" name="TextBox 3">
            <a:extLst>
              <a:ext uri="{FF2B5EF4-FFF2-40B4-BE49-F238E27FC236}">
                <a16:creationId xmlns:a16="http://schemas.microsoft.com/office/drawing/2014/main" xmlns="" id="{FEC595E3-B407-1E76-11EE-E7320241C18D}"/>
              </a:ext>
            </a:extLst>
          </p:cNvPr>
          <p:cNvSpPr txBox="1"/>
          <p:nvPr/>
        </p:nvSpPr>
        <p:spPr>
          <a:xfrm>
            <a:off x="4724400" y="5156021"/>
            <a:ext cx="4572000" cy="923330"/>
          </a:xfrm>
          <a:prstGeom prst="rect">
            <a:avLst/>
          </a:prstGeom>
          <a:noFill/>
        </p:spPr>
        <p:txBody>
          <a:bodyPr wrap="square">
            <a:spAutoFit/>
          </a:bodyPr>
          <a:lstStyle/>
          <a:p>
            <a:pPr algn="just"/>
            <a:r>
              <a:rPr lang="en-US" sz="1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lt"/>
                <a:cs typeface="Times New Roman" pitchFamily="18" charset="0"/>
              </a:rPr>
              <a:t>                  </a:t>
            </a:r>
            <a:endParaRPr lang="en-US" sz="1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imes New Roman" pitchFamily="18" charset="0"/>
            </a:endParaRPr>
          </a:p>
          <a:p>
            <a:pPr algn="just"/>
            <a:r>
              <a:rPr lang="en-US" sz="1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imes New Roman" pitchFamily="18" charset="0"/>
              </a:rPr>
              <a:t>   Dept. of Pediatric &amp; Preventive Dentistry</a:t>
            </a:r>
          </a:p>
          <a:p>
            <a:pPr algn="just"/>
            <a:r>
              <a:rPr lang="en-US" sz="1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imes New Roman" pitchFamily="18" charset="0"/>
              </a:rPr>
              <a:t>   MIDSR Dental College &amp; Hospital, Latur</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48716"/>
            <a:ext cx="8839200" cy="3981796"/>
          </a:xfrm>
          <a:prstGeom prst="rect">
            <a:avLst/>
          </a:prstGeom>
        </p:spPr>
        <p:txBody>
          <a:bodyPr wrap="square">
            <a:spAutoFit/>
          </a:bodyPr>
          <a:lstStyle/>
          <a:p>
            <a:pPr>
              <a:lnSpc>
                <a:spcPct val="80000"/>
              </a:lnSpc>
            </a:pPr>
            <a:endParaRPr lang="en-US" sz="2400" b="1" dirty="0"/>
          </a:p>
          <a:p>
            <a:pPr>
              <a:lnSpc>
                <a:spcPct val="80000"/>
              </a:lnSpc>
            </a:pPr>
            <a:endParaRPr lang="en-US" sz="2400" b="1" dirty="0"/>
          </a:p>
          <a:p>
            <a:pPr algn="just">
              <a:lnSpc>
                <a:spcPct val="80000"/>
              </a:lnSpc>
              <a:buFontTx/>
              <a:buBlip>
                <a:blip r:embed="rId3"/>
              </a:buBlip>
            </a:pPr>
            <a:r>
              <a:rPr lang="en-US" sz="2000" b="1" dirty="0">
                <a:latin typeface="Times New Roman" panose="02020603050405020304" pitchFamily="18" charset="0"/>
                <a:cs typeface="Times New Roman" panose="02020603050405020304" pitchFamily="18" charset="0"/>
              </a:rPr>
              <a:t>To render treatment</a:t>
            </a:r>
            <a:r>
              <a:rPr lang="en-US" sz="2000" b="1" baseline="-25000" dirty="0">
                <a:latin typeface="Times New Roman" panose="02020603050405020304" pitchFamily="18" charset="0"/>
                <a:cs typeface="Times New Roman" panose="02020603050405020304" pitchFamily="18" charset="0"/>
              </a:rPr>
              <a:t> </a:t>
            </a:r>
            <a:r>
              <a:rPr lang="en-US" sz="2000" b="1" dirty="0">
                <a:solidFill>
                  <a:schemeClr val="folHlink"/>
                </a:solidFill>
                <a:latin typeface="Times New Roman" panose="02020603050405020304" pitchFamily="18" charset="0"/>
                <a:cs typeface="Times New Roman" panose="02020603050405020304" pitchFamily="18" charset="0"/>
              </a:rPr>
              <a:t>effectively</a:t>
            </a:r>
            <a:r>
              <a:rPr lang="en-US" sz="2000" b="1" dirty="0">
                <a:latin typeface="Times New Roman" panose="02020603050405020304" pitchFamily="18" charset="0"/>
                <a:cs typeface="Times New Roman" panose="02020603050405020304" pitchFamily="18" charset="0"/>
              </a:rPr>
              <a:t> &amp; </a:t>
            </a:r>
            <a:r>
              <a:rPr lang="en-US" sz="2000" b="1" dirty="0">
                <a:solidFill>
                  <a:schemeClr val="folHlink"/>
                </a:solidFill>
                <a:latin typeface="Times New Roman" panose="02020603050405020304" pitchFamily="18" charset="0"/>
                <a:cs typeface="Times New Roman" panose="02020603050405020304" pitchFamily="18" charset="0"/>
              </a:rPr>
              <a:t>efficiently</a:t>
            </a:r>
            <a:endParaRPr lang="en-US" sz="2000" b="1" dirty="0">
              <a:latin typeface="Times New Roman" panose="02020603050405020304" pitchFamily="18" charset="0"/>
              <a:cs typeface="Times New Roman" panose="02020603050405020304" pitchFamily="18" charset="0"/>
            </a:endParaRPr>
          </a:p>
          <a:p>
            <a:pPr algn="just">
              <a:lnSpc>
                <a:spcPct val="80000"/>
              </a:lnSpc>
              <a:buFontTx/>
              <a:buBlip>
                <a:blip r:embed="rId3"/>
              </a:buBlip>
            </a:pPr>
            <a:endParaRPr lang="en-US" sz="2000" b="1" dirty="0">
              <a:latin typeface="Times New Roman" panose="02020603050405020304" pitchFamily="18" charset="0"/>
              <a:cs typeface="Times New Roman" panose="02020603050405020304" pitchFamily="18" charset="0"/>
            </a:endParaRPr>
          </a:p>
          <a:p>
            <a:pPr algn="just">
              <a:lnSpc>
                <a:spcPct val="80000"/>
              </a:lnSpc>
              <a:buFontTx/>
              <a:buBlip>
                <a:blip r:embed="rId3"/>
              </a:buBlip>
            </a:pPr>
            <a:r>
              <a:rPr lang="en-US" sz="2000" b="1" dirty="0">
                <a:latin typeface="Times New Roman" panose="02020603050405020304" pitchFamily="18" charset="0"/>
                <a:cs typeface="Times New Roman" panose="02020603050405020304" pitchFamily="18" charset="0"/>
              </a:rPr>
              <a:t>To instill a </a:t>
            </a:r>
            <a:r>
              <a:rPr lang="en-US" sz="2000" b="1" dirty="0">
                <a:solidFill>
                  <a:schemeClr val="folHlink"/>
                </a:solidFill>
                <a:latin typeface="Times New Roman" panose="02020603050405020304" pitchFamily="18" charset="0"/>
                <a:cs typeface="Times New Roman" panose="02020603050405020304" pitchFamily="18" charset="0"/>
              </a:rPr>
              <a:t>positive attitude</a:t>
            </a:r>
            <a:r>
              <a:rPr lang="en-US" sz="2000" b="1" dirty="0">
                <a:latin typeface="Times New Roman" panose="02020603050405020304" pitchFamily="18" charset="0"/>
                <a:cs typeface="Times New Roman" panose="02020603050405020304" pitchFamily="18" charset="0"/>
              </a:rPr>
              <a:t> in the child &amp; parent  towards preventive dental care</a:t>
            </a:r>
          </a:p>
          <a:p>
            <a:pPr algn="just">
              <a:lnSpc>
                <a:spcPct val="80000"/>
              </a:lnSpc>
              <a:buFontTx/>
              <a:buBlip>
                <a:blip r:embed="rId3"/>
              </a:buBlip>
            </a:pPr>
            <a:endParaRPr lang="en-US" sz="2000" b="1" dirty="0">
              <a:latin typeface="Times New Roman" panose="02020603050405020304" pitchFamily="18" charset="0"/>
              <a:cs typeface="Times New Roman" panose="02020603050405020304" pitchFamily="18" charset="0"/>
            </a:endParaRPr>
          </a:p>
          <a:p>
            <a:pPr algn="just">
              <a:lnSpc>
                <a:spcPct val="80000"/>
              </a:lnSpc>
              <a:buFontTx/>
              <a:buBlip>
                <a:blip r:embed="rId3"/>
              </a:buBlip>
            </a:pPr>
            <a:r>
              <a:rPr lang="en-US" sz="2000" b="1" dirty="0">
                <a:latin typeface="Times New Roman" panose="02020603050405020304" pitchFamily="18" charset="0"/>
                <a:cs typeface="Times New Roman" panose="02020603050405020304" pitchFamily="18" charset="0"/>
              </a:rPr>
              <a:t>To establish </a:t>
            </a:r>
            <a:r>
              <a:rPr lang="en-US" sz="2000" b="1" dirty="0">
                <a:solidFill>
                  <a:schemeClr val="folHlink"/>
                </a:solidFill>
                <a:latin typeface="Times New Roman" panose="02020603050405020304" pitchFamily="18" charset="0"/>
                <a:cs typeface="Times New Roman" panose="02020603050405020304" pitchFamily="18" charset="0"/>
              </a:rPr>
              <a:t>effective communication</a:t>
            </a:r>
            <a:r>
              <a:rPr lang="en-US" sz="2000" b="1" dirty="0">
                <a:latin typeface="Times New Roman" panose="02020603050405020304" pitchFamily="18" charset="0"/>
                <a:cs typeface="Times New Roman" panose="02020603050405020304" pitchFamily="18" charset="0"/>
              </a:rPr>
              <a:t> with child &amp; parent</a:t>
            </a:r>
          </a:p>
          <a:p>
            <a:pPr algn="just">
              <a:lnSpc>
                <a:spcPct val="80000"/>
              </a:lnSpc>
              <a:buFontTx/>
              <a:buBlip>
                <a:blip r:embed="rId3"/>
              </a:buBlip>
            </a:pPr>
            <a:endParaRPr lang="en-US" sz="2000" b="1" dirty="0">
              <a:latin typeface="Times New Roman" panose="02020603050405020304" pitchFamily="18" charset="0"/>
              <a:cs typeface="Times New Roman" panose="02020603050405020304" pitchFamily="18" charset="0"/>
            </a:endParaRPr>
          </a:p>
          <a:p>
            <a:pPr algn="just">
              <a:lnSpc>
                <a:spcPct val="80000"/>
              </a:lnSpc>
              <a:buFontTx/>
              <a:buBlip>
                <a:blip r:embed="rId3"/>
              </a:buBlip>
            </a:pPr>
            <a:r>
              <a:rPr lang="en-US" sz="2000" b="1" dirty="0">
                <a:latin typeface="Times New Roman" panose="02020603050405020304" pitchFamily="18" charset="0"/>
                <a:cs typeface="Times New Roman" panose="02020603050405020304" pitchFamily="18" charset="0"/>
              </a:rPr>
              <a:t>To gain </a:t>
            </a:r>
            <a:r>
              <a:rPr lang="en-US" sz="2000" b="1" dirty="0">
                <a:solidFill>
                  <a:schemeClr val="folHlink"/>
                </a:solidFill>
                <a:latin typeface="Times New Roman" panose="02020603050405020304" pitchFamily="18" charset="0"/>
                <a:cs typeface="Times New Roman" panose="02020603050405020304" pitchFamily="18" charset="0"/>
              </a:rPr>
              <a:t>confidence</a:t>
            </a:r>
            <a:r>
              <a:rPr lang="en-US" sz="2000" b="1" dirty="0">
                <a:latin typeface="Times New Roman" panose="02020603050405020304" pitchFamily="18" charset="0"/>
                <a:cs typeface="Times New Roman" panose="02020603050405020304" pitchFamily="18" charset="0"/>
              </a:rPr>
              <a:t> of both child &amp; parent &amp; acceptance of the treatment</a:t>
            </a:r>
            <a:endParaRPr lang="en-US" sz="2000" b="1" baseline="-25000" dirty="0">
              <a:latin typeface="Times New Roman" panose="02020603050405020304" pitchFamily="18" charset="0"/>
              <a:cs typeface="Times New Roman" panose="02020603050405020304" pitchFamily="18" charset="0"/>
            </a:endParaRPr>
          </a:p>
          <a:p>
            <a:pPr algn="just">
              <a:lnSpc>
                <a:spcPct val="80000"/>
              </a:lnSpc>
              <a:buFontTx/>
              <a:buBlip>
                <a:blip r:embed="rId3"/>
              </a:buBlip>
            </a:pPr>
            <a:endParaRPr lang="en-US" sz="2000" b="1" baseline="-25000" dirty="0">
              <a:latin typeface="Times New Roman" panose="02020603050405020304" pitchFamily="18" charset="0"/>
              <a:cs typeface="Times New Roman" panose="02020603050405020304" pitchFamily="18" charset="0"/>
            </a:endParaRPr>
          </a:p>
          <a:p>
            <a:pPr algn="just">
              <a:lnSpc>
                <a:spcPct val="80000"/>
              </a:lnSpc>
              <a:buFontTx/>
              <a:buBlip>
                <a:blip r:embed="rId3"/>
              </a:buBlip>
            </a:pPr>
            <a:r>
              <a:rPr lang="en-US" sz="2000" b="1" dirty="0">
                <a:latin typeface="Times New Roman" panose="02020603050405020304" pitchFamily="18" charset="0"/>
                <a:cs typeface="Times New Roman" panose="02020603050405020304" pitchFamily="18" charset="0"/>
              </a:rPr>
              <a:t>To provide </a:t>
            </a:r>
            <a:r>
              <a:rPr lang="en-US" sz="2000" b="1" dirty="0">
                <a:solidFill>
                  <a:schemeClr val="folHlink"/>
                </a:solidFill>
                <a:latin typeface="Times New Roman" panose="02020603050405020304" pitchFamily="18" charset="0"/>
                <a:cs typeface="Times New Roman" panose="02020603050405020304" pitchFamily="18" charset="0"/>
              </a:rPr>
              <a:t>relaxing</a:t>
            </a:r>
            <a:r>
              <a:rPr lang="en-US" sz="2000" b="1" dirty="0">
                <a:latin typeface="Times New Roman" panose="02020603050405020304" pitchFamily="18" charset="0"/>
                <a:cs typeface="Times New Roman" panose="02020603050405020304" pitchFamily="18" charset="0"/>
              </a:rPr>
              <a:t> &amp; </a:t>
            </a:r>
            <a:r>
              <a:rPr lang="en-US" sz="2000" b="1" dirty="0">
                <a:solidFill>
                  <a:schemeClr val="folHlink"/>
                </a:solidFill>
                <a:latin typeface="Times New Roman" panose="02020603050405020304" pitchFamily="18" charset="0"/>
                <a:cs typeface="Times New Roman" panose="02020603050405020304" pitchFamily="18" charset="0"/>
              </a:rPr>
              <a:t>comfortable environment</a:t>
            </a:r>
            <a:r>
              <a:rPr lang="en-US" sz="2000" b="1" dirty="0">
                <a:latin typeface="Times New Roman" panose="02020603050405020304" pitchFamily="18" charset="0"/>
                <a:cs typeface="Times New Roman" panose="02020603050405020304" pitchFamily="18" charset="0"/>
              </a:rPr>
              <a:t> for the dental team to work in while treating child</a:t>
            </a:r>
          </a:p>
          <a:p>
            <a:endParaRPr lang="en-US" sz="2400" dirty="0">
              <a:latin typeface="Times New Roman" panose="02020603050405020304" pitchFamily="18" charset="0"/>
              <a:cs typeface="Times New Roman" panose="02020603050405020304" pitchFamily="18" charset="0"/>
            </a:endParaRPr>
          </a:p>
          <a:p>
            <a:pPr>
              <a:lnSpc>
                <a:spcPct val="80000"/>
              </a:lnSpc>
              <a:buFontTx/>
              <a:buBlip>
                <a:blip r:embed="rId3"/>
              </a:buBlip>
            </a:pPr>
            <a:endParaRPr lang="en-US" sz="2400" b="1" dirty="0"/>
          </a:p>
        </p:txBody>
      </p:sp>
      <p:sp>
        <p:nvSpPr>
          <p:cNvPr id="5" name="Title 4"/>
          <p:cNvSpPr>
            <a:spLocks noGrp="1"/>
          </p:cNvSpPr>
          <p:nvPr>
            <p:ph type="title"/>
          </p:nvPr>
        </p:nvSpPr>
        <p:spPr/>
        <p:txBody>
          <a:bodyPr/>
          <a:lstStyle/>
          <a:p>
            <a:r>
              <a:rPr lang="en-US" dirty="0"/>
              <a:t>Objectives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1BF7D28-B208-4436-BBB1-A9796F7DD499}" type="slidenum">
              <a:rPr lang="en-US"/>
              <a:pPr/>
              <a:t>100</a:t>
            </a:fld>
            <a:endParaRPr lang="en-US"/>
          </a:p>
        </p:txBody>
      </p:sp>
      <p:sp>
        <p:nvSpPr>
          <p:cNvPr id="461828" name="Text Box 4"/>
          <p:cNvSpPr txBox="1">
            <a:spLocks noChangeArrowheads="1"/>
          </p:cNvSpPr>
          <p:nvPr/>
        </p:nvSpPr>
        <p:spPr bwMode="auto">
          <a:xfrm>
            <a:off x="258762" y="990600"/>
            <a:ext cx="8626475" cy="4524315"/>
          </a:xfrm>
          <a:prstGeom prst="rect">
            <a:avLst/>
          </a:prstGeom>
          <a:noFill/>
          <a:ln w="12700" cap="sq">
            <a:noFill/>
            <a:miter lim="800000"/>
            <a:headEnd type="none" w="sm" len="sm"/>
            <a:tailEnd type="none" w="sm" len="sm"/>
          </a:ln>
          <a:effectLst/>
        </p:spPr>
        <p:txBody>
          <a:bodyPr>
            <a:spAutoFit/>
          </a:bodyPr>
          <a:lstStyle/>
          <a:p>
            <a:pPr marL="457200" indent="-457200">
              <a:buFontTx/>
              <a:buChar char="•"/>
            </a:pPr>
            <a:r>
              <a:rPr lang="en-IN" dirty="0"/>
              <a:t>Gardner et al - completely effective in 65% of 1,000 patients who previously required nitrous oxide or local </a:t>
            </a:r>
            <a:r>
              <a:rPr lang="en-IN" dirty="0" err="1"/>
              <a:t>anesthetics</a:t>
            </a:r>
            <a:r>
              <a:rPr lang="en-IN" dirty="0"/>
              <a:t> to accomplish comparable procedures.</a:t>
            </a:r>
          </a:p>
          <a:p>
            <a:pPr marL="457200" indent="-457200">
              <a:buFontTx/>
              <a:buChar char="•"/>
            </a:pPr>
            <a:endParaRPr lang="en-US" dirty="0"/>
          </a:p>
          <a:p>
            <a:pPr marL="457200" indent="-457200">
              <a:buFontTx/>
              <a:buChar char="•"/>
            </a:pPr>
            <a:r>
              <a:rPr lang="en-US" dirty="0" err="1"/>
              <a:t>Schermer</a:t>
            </a:r>
            <a:r>
              <a:rPr lang="en-US" dirty="0"/>
              <a:t> - effective in 76% of 1,200 dental patients during cavity preparation or scaling of teeth. In addition, extractions were performed on 115 children and 200 adults' with the aid of topical anesthesia and </a:t>
            </a:r>
            <a:r>
              <a:rPr lang="en-US" dirty="0" err="1"/>
              <a:t>audioanalgesia</a:t>
            </a:r>
            <a:r>
              <a:rPr lang="en-US" dirty="0"/>
              <a:t>.</a:t>
            </a:r>
          </a:p>
          <a:p>
            <a:pPr marL="457200" indent="-457200">
              <a:buFontTx/>
              <a:buChar char="•"/>
            </a:pPr>
            <a:endParaRPr lang="en-US" dirty="0"/>
          </a:p>
          <a:p>
            <a:pPr marL="457200" indent="-457200">
              <a:buFontTx/>
              <a:buChar char="•"/>
            </a:pPr>
            <a:r>
              <a:rPr lang="en-US" dirty="0"/>
              <a:t> Burt and </a:t>
            </a:r>
            <a:r>
              <a:rPr lang="en-US" dirty="0" err="1"/>
              <a:t>Korn</a:t>
            </a:r>
            <a:r>
              <a:rPr lang="en-US" dirty="0"/>
              <a:t> -  60% of obstetrical patients experienced good to excellent results when </a:t>
            </a:r>
            <a:r>
              <a:rPr lang="en-US" dirty="0" err="1"/>
              <a:t>audioanalgesia</a:t>
            </a:r>
            <a:r>
              <a:rPr lang="en-US" dirty="0"/>
              <a:t> was administered. </a:t>
            </a:r>
          </a:p>
          <a:p>
            <a:pPr marL="457200" indent="-457200"/>
            <a:endParaRPr lang="en-US" dirty="0"/>
          </a:p>
          <a:p>
            <a:pPr marL="457200" indent="-457200">
              <a:buFontTx/>
              <a:buChar char="•"/>
            </a:pPr>
            <a:r>
              <a:rPr lang="en-US" dirty="0" err="1"/>
              <a:t>Morosko</a:t>
            </a:r>
            <a:r>
              <a:rPr lang="en-US" dirty="0"/>
              <a:t>' </a:t>
            </a:r>
            <a:r>
              <a:rPr lang="en-US" dirty="0" err="1"/>
              <a:t>ana</a:t>
            </a:r>
            <a:r>
              <a:rPr lang="en-US" dirty="0"/>
              <a:t> Simmons varied both  The amount. of noise and the degree of suggestibility.  found ---latter had no effect but that pain threshold and tolerance were both significantly altered by </a:t>
            </a:r>
            <a:r>
              <a:rPr lang="en-US" dirty="0" err="1"/>
              <a:t>audioanalgesia</a:t>
            </a:r>
            <a:endParaRPr lang="en-US" dirty="0"/>
          </a:p>
          <a:p>
            <a:pPr marL="457200" indent="-457200">
              <a:buFontTx/>
              <a:buChar char="•"/>
            </a:pPr>
            <a:endParaRPr lang="en-US" dirty="0"/>
          </a:p>
          <a:p>
            <a:pPr marL="457200" indent="-457200">
              <a:buFontTx/>
              <a:buChar char="•"/>
            </a:pPr>
            <a:r>
              <a:rPr lang="en-US" dirty="0" err="1"/>
              <a:t>Melzack</a:t>
            </a:r>
            <a:r>
              <a:rPr lang="en-US" dirty="0"/>
              <a:t> and co-workers -claimed that auditory stimulation is effective only for slowly rising pain, where the level tolerated is a function of expectation.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82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182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18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18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a:t>
            </a:r>
            <a:endParaRPr lang="en-IN" dirty="0"/>
          </a:p>
        </p:txBody>
      </p:sp>
      <p:sp>
        <p:nvSpPr>
          <p:cNvPr id="3" name="Content Placeholder 2"/>
          <p:cNvSpPr>
            <a:spLocks noGrp="1"/>
          </p:cNvSpPr>
          <p:nvPr>
            <p:ph idx="1"/>
          </p:nvPr>
        </p:nvSpPr>
        <p:spPr>
          <a:xfrm>
            <a:off x="457200" y="1265237"/>
            <a:ext cx="8229600" cy="4525963"/>
          </a:xfrm>
        </p:spPr>
        <p:txBody>
          <a:bodyPr>
            <a:normAutofit/>
          </a:bodyPr>
          <a:lstStyle/>
          <a:p>
            <a:pPr>
              <a:buNone/>
            </a:pPr>
            <a:r>
              <a:rPr lang="en-US" sz="2000" dirty="0"/>
              <a:t>     Coping includes an individual’s internal mental and emotional processes and external behavioral responses and maybe stimulated by either external events or internal conflicts.</a:t>
            </a:r>
            <a:r>
              <a:rPr lang="en-US" sz="2400" dirty="0"/>
              <a:t>  </a:t>
            </a:r>
          </a:p>
          <a:p>
            <a:pPr algn="r">
              <a:buNone/>
            </a:pPr>
            <a:r>
              <a:rPr lang="en-US" sz="2000" dirty="0"/>
              <a:t>Murphy, 1957</a:t>
            </a:r>
          </a:p>
          <a:p>
            <a:pPr algn="r">
              <a:buNone/>
            </a:pPr>
            <a:endParaRPr lang="en-US" sz="2000" dirty="0"/>
          </a:p>
          <a:p>
            <a:pPr>
              <a:buNone/>
            </a:pPr>
            <a:endParaRPr lang="en-IN" sz="20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101</a:t>
            </a:fld>
            <a:endParaRPr lang="en-US"/>
          </a:p>
        </p:txBody>
      </p:sp>
      <p:pic>
        <p:nvPicPr>
          <p:cNvPr id="114690" name="Picture 2" descr="http://hookedonthebook.com/wp-content/uploads/2012/02/2007101710478-kids_monster.jpg"/>
          <p:cNvPicPr>
            <a:picLocks noChangeAspect="1" noChangeArrowheads="1"/>
          </p:cNvPicPr>
          <p:nvPr/>
        </p:nvPicPr>
        <p:blipFill>
          <a:blip r:embed="rId2" cstate="print"/>
          <a:srcRect l="12500" r="7500" b="17500"/>
          <a:stretch>
            <a:fillRect/>
          </a:stretch>
        </p:blipFill>
        <p:spPr bwMode="auto">
          <a:xfrm rot="20927678">
            <a:off x="644787" y="3194656"/>
            <a:ext cx="2068945" cy="2133600"/>
          </a:xfrm>
          <a:prstGeom prst="rect">
            <a:avLst/>
          </a:prstGeom>
          <a:noFill/>
        </p:spPr>
      </p:pic>
      <p:pic>
        <p:nvPicPr>
          <p:cNvPr id="114692" name="Picture 4" descr="http://www.the-parenting-magazine.com/wp-content/uploads/2011/11/baby-flash-games-3.jpg"/>
          <p:cNvPicPr>
            <a:picLocks noChangeAspect="1" noChangeArrowheads="1"/>
          </p:cNvPicPr>
          <p:nvPr/>
        </p:nvPicPr>
        <p:blipFill>
          <a:blip r:embed="rId3" cstate="print"/>
          <a:srcRect l="16250" r="12500"/>
          <a:stretch>
            <a:fillRect/>
          </a:stretch>
        </p:blipFill>
        <p:spPr bwMode="auto">
          <a:xfrm rot="660796">
            <a:off x="2610649" y="3328451"/>
            <a:ext cx="2146805" cy="2010276"/>
          </a:xfrm>
          <a:prstGeom prst="rect">
            <a:avLst/>
          </a:prstGeom>
          <a:noFill/>
        </p:spPr>
      </p:pic>
      <p:pic>
        <p:nvPicPr>
          <p:cNvPr id="4" name="Picture 3">
            <a:extLst>
              <a:ext uri="{FF2B5EF4-FFF2-40B4-BE49-F238E27FC236}">
                <a16:creationId xmlns:a16="http://schemas.microsoft.com/office/drawing/2014/main" xmlns="" id="{AFAAE1E1-BFE6-49A0-9C41-15D912B4C8C5}"/>
              </a:ext>
            </a:extLst>
          </p:cNvPr>
          <p:cNvPicPr>
            <a:picLocks noChangeAspect="1"/>
          </p:cNvPicPr>
          <p:nvPr/>
        </p:nvPicPr>
        <p:blipFill>
          <a:blip r:embed="rId4"/>
          <a:stretch>
            <a:fillRect/>
          </a:stretch>
        </p:blipFill>
        <p:spPr>
          <a:xfrm>
            <a:off x="91051" y="6143279"/>
            <a:ext cx="8961897" cy="573074"/>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381000" y="762000"/>
            <a:ext cx="8458200" cy="5257800"/>
          </a:xfrm>
        </p:spPr>
        <p:txBody>
          <a:bodyPr>
            <a:normAutofit/>
          </a:bodyPr>
          <a:lstStyle/>
          <a:p>
            <a:r>
              <a:rPr lang="en-US" sz="2000" dirty="0" err="1">
                <a:latin typeface="Times New Roman" pitchFamily="18" charset="0"/>
              </a:rPr>
              <a:t>Lazuae</a:t>
            </a:r>
            <a:r>
              <a:rPr lang="en-US" sz="2000" dirty="0">
                <a:latin typeface="Times New Roman" pitchFamily="18" charset="0"/>
              </a:rPr>
              <a:t>(1980): the cognitive &amp; behavioral efforts made by the individual to master, tolerate or to reduce stressful situations.</a:t>
            </a:r>
          </a:p>
          <a:p>
            <a:endParaRPr lang="en-US" sz="2000" dirty="0">
              <a:latin typeface="Times New Roman" pitchFamily="18" charset="0"/>
            </a:endParaRPr>
          </a:p>
          <a:p>
            <a:r>
              <a:rPr lang="en-US" sz="2000" dirty="0" err="1">
                <a:latin typeface="Times New Roman" pitchFamily="18" charset="0"/>
              </a:rPr>
              <a:t>Opton</a:t>
            </a:r>
            <a:r>
              <a:rPr lang="en-US" sz="2000" dirty="0">
                <a:latin typeface="Times New Roman" pitchFamily="18" charset="0"/>
              </a:rPr>
              <a:t> E.M:  Patients differ not only in their perception and response to pain but also in their, ways of dealing, or coping, with the stress associated with painful experiences.</a:t>
            </a:r>
          </a:p>
          <a:p>
            <a:pPr>
              <a:buFontTx/>
              <a:buNone/>
            </a:pPr>
            <a:endParaRPr lang="en-US" sz="2000" dirty="0">
              <a:latin typeface="Times New Roman" pitchFamily="18" charset="0"/>
            </a:endParaRPr>
          </a:p>
          <a:p>
            <a:pPr>
              <a:buFontTx/>
              <a:buNone/>
            </a:pPr>
            <a:r>
              <a:rPr lang="en-US" sz="2000" dirty="0">
                <a:latin typeface="Times New Roman" pitchFamily="18" charset="0"/>
              </a:rPr>
              <a:t>Types: </a:t>
            </a:r>
          </a:p>
          <a:p>
            <a:r>
              <a:rPr lang="en-US" sz="2000" dirty="0">
                <a:latin typeface="Times New Roman" pitchFamily="18" charset="0"/>
              </a:rPr>
              <a:t>Behavioral : physical &amp; verbal activities in which the child engages to over come a stressful situation</a:t>
            </a:r>
          </a:p>
          <a:p>
            <a:pPr marL="0" indent="0">
              <a:buNone/>
            </a:pPr>
            <a:endParaRPr lang="en-US" sz="2000" dirty="0">
              <a:latin typeface="Times New Roman" pitchFamily="18" charset="0"/>
            </a:endParaRPr>
          </a:p>
          <a:p>
            <a:r>
              <a:rPr lang="en-US" sz="2000" dirty="0">
                <a:latin typeface="Times New Roman" pitchFamily="18" charset="0"/>
              </a:rPr>
              <a:t> Cognitive : child may be silent &amp; thinking in his mind to keep calm.</a:t>
            </a:r>
          </a:p>
          <a:p>
            <a:endParaRPr lang="en-US" sz="2400" dirty="0">
              <a:latin typeface="Times New Roman" pitchFamily="18" charset="0"/>
            </a:endParaRPr>
          </a:p>
        </p:txBody>
      </p:sp>
      <p:sp>
        <p:nvSpPr>
          <p:cNvPr id="6" name="Slide Number Placeholder 5"/>
          <p:cNvSpPr>
            <a:spLocks noGrp="1"/>
          </p:cNvSpPr>
          <p:nvPr>
            <p:ph type="sldNum" sz="quarter" idx="12"/>
          </p:nvPr>
        </p:nvSpPr>
        <p:spPr/>
        <p:txBody>
          <a:bodyPr/>
          <a:lstStyle/>
          <a:p>
            <a:fld id="{895C3504-642B-4ACD-A3A8-11FF56CB87EF}" type="slidenum">
              <a:rPr lang="en-US"/>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C12F531-ADAA-48D9-A709-8663A9A85EAA}" type="slidenum">
              <a:rPr lang="en-US"/>
              <a:pPr/>
              <a:t>103</a:t>
            </a:fld>
            <a:endParaRPr lang="en-US"/>
          </a:p>
        </p:txBody>
      </p:sp>
      <p:sp>
        <p:nvSpPr>
          <p:cNvPr id="263170" name="Text Box 2"/>
          <p:cNvSpPr txBox="1">
            <a:spLocks noChangeArrowheads="1"/>
          </p:cNvSpPr>
          <p:nvPr/>
        </p:nvSpPr>
        <p:spPr bwMode="auto">
          <a:xfrm>
            <a:off x="609600" y="959108"/>
            <a:ext cx="8931275" cy="3354765"/>
          </a:xfrm>
          <a:prstGeom prst="rect">
            <a:avLst/>
          </a:prstGeom>
          <a:noFill/>
          <a:ln w="12700" cap="sq">
            <a:noFill/>
            <a:miter lim="800000"/>
            <a:headEnd type="none" w="sm" len="sm"/>
            <a:tailEnd type="none" w="sm" len="sm"/>
          </a:ln>
          <a:effectLst/>
        </p:spPr>
        <p:txBody>
          <a:bodyPr>
            <a:spAutoFit/>
          </a:bodyPr>
          <a:lstStyle/>
          <a:p>
            <a:pPr marL="457200" indent="-457200" eaLnBrk="0" hangingPunct="0"/>
            <a:r>
              <a:rPr lang="en-US" sz="2400" dirty="0" err="1">
                <a:latin typeface="Times New Roman" pitchFamily="18" charset="0"/>
              </a:rPr>
              <a:t>Coginitive</a:t>
            </a:r>
            <a:r>
              <a:rPr lang="en-US" sz="2400" dirty="0">
                <a:latin typeface="Times New Roman" pitchFamily="18" charset="0"/>
              </a:rPr>
              <a:t>-</a:t>
            </a:r>
          </a:p>
          <a:p>
            <a:pPr marL="457200" indent="-457200" eaLnBrk="0" hangingPunct="0"/>
            <a:endParaRPr lang="en-US" sz="2400" dirty="0">
              <a:latin typeface="Times New Roman" pitchFamily="18" charset="0"/>
            </a:endParaRPr>
          </a:p>
          <a:p>
            <a:pPr marL="457200" indent="-457200" eaLnBrk="0" hangingPunct="0">
              <a:buFontTx/>
              <a:buAutoNum type="alphaLcParenR"/>
            </a:pPr>
            <a:r>
              <a:rPr lang="en-US" sz="2400" dirty="0">
                <a:latin typeface="Times New Roman" pitchFamily="18" charset="0"/>
              </a:rPr>
              <a:t>Reality oriented</a:t>
            </a:r>
          </a:p>
          <a:p>
            <a:pPr marL="457200" indent="-457200" eaLnBrk="0" hangingPunct="0">
              <a:buFontTx/>
              <a:buAutoNum type="alphaLcParenR"/>
            </a:pPr>
            <a:r>
              <a:rPr lang="en-US" sz="2400" dirty="0">
                <a:latin typeface="Times New Roman" pitchFamily="18" charset="0"/>
              </a:rPr>
              <a:t>Cognitive </a:t>
            </a:r>
            <a:r>
              <a:rPr lang="en-US" sz="2400" dirty="0" err="1">
                <a:latin typeface="Times New Roman" pitchFamily="18" charset="0"/>
              </a:rPr>
              <a:t>repraisal</a:t>
            </a:r>
            <a:endParaRPr lang="en-US" sz="2400" dirty="0">
              <a:latin typeface="Times New Roman" pitchFamily="18" charset="0"/>
            </a:endParaRPr>
          </a:p>
          <a:p>
            <a:pPr marL="457200" indent="-457200" eaLnBrk="0" hangingPunct="0">
              <a:buFontTx/>
              <a:buAutoNum type="alphaLcParenR"/>
            </a:pPr>
            <a:r>
              <a:rPr lang="en-US" sz="2400" dirty="0">
                <a:latin typeface="Times New Roman" pitchFamily="18" charset="0"/>
              </a:rPr>
              <a:t>Emotional  regulating cognition</a:t>
            </a:r>
          </a:p>
          <a:p>
            <a:pPr marL="457200" indent="-457200" eaLnBrk="0" hangingPunct="0"/>
            <a:endParaRPr lang="en-US" sz="2400" dirty="0">
              <a:latin typeface="Times New Roman" pitchFamily="18" charset="0"/>
            </a:endParaRPr>
          </a:p>
          <a:p>
            <a:pPr marL="457200" indent="-457200" eaLnBrk="0" hangingPunct="0"/>
            <a:endParaRPr lang="en-US" sz="2400" dirty="0">
              <a:latin typeface="Times New Roman" pitchFamily="18" charset="0"/>
            </a:endParaRPr>
          </a:p>
          <a:p>
            <a:pPr marL="457200" indent="-457200" eaLnBrk="0" hangingPunct="0"/>
            <a:r>
              <a:rPr lang="en-US" sz="2400" dirty="0">
                <a:latin typeface="Times New Roman" pitchFamily="18" charset="0"/>
              </a:rPr>
              <a:t>Signal System</a:t>
            </a:r>
          </a:p>
          <a:p>
            <a:pPr marL="457200" indent="-457200" eaLnBrk="0" hangingPunct="0"/>
            <a:r>
              <a:rPr lang="en-US" sz="2000" dirty="0" err="1">
                <a:latin typeface="Times New Roman" pitchFamily="18" charset="0"/>
              </a:rPr>
              <a:t>Musslemann</a:t>
            </a:r>
            <a:r>
              <a:rPr lang="en-US" sz="2000" dirty="0">
                <a:latin typeface="Times New Roman" pitchFamily="18" charset="0"/>
              </a:rPr>
              <a:t> (1991)				</a:t>
            </a:r>
            <a:endParaRPr lang="en-US" sz="2400" dirty="0">
              <a:latin typeface="Times New Roman" pitchFamily="18" charset="0"/>
            </a:endParaRPr>
          </a:p>
        </p:txBody>
      </p:sp>
      <p:pic>
        <p:nvPicPr>
          <p:cNvPr id="173058" name="Picture 2" descr="http://3.bp.blogspot.com/_YnktXvYcX-A/S0tcFIm1mYI/AAAAAAAAAFE/8tFI-9obCks/s320/%5BxDR%5D+3+Idiots+-+00+-+Inlay+04.jpg"/>
          <p:cNvPicPr>
            <a:picLocks noChangeAspect="1" noChangeArrowheads="1"/>
          </p:cNvPicPr>
          <p:nvPr/>
        </p:nvPicPr>
        <p:blipFill>
          <a:blip r:embed="rId3" cstate="print"/>
          <a:srcRect/>
          <a:stretch>
            <a:fillRect/>
          </a:stretch>
        </p:blipFill>
        <p:spPr bwMode="auto">
          <a:xfrm>
            <a:off x="5334000" y="1571624"/>
            <a:ext cx="3634556" cy="33051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3170">
                                            <p:txEl>
                                              <p:pRg st="0" end="0"/>
                                            </p:txEl>
                                          </p:spTgt>
                                        </p:tgtEl>
                                        <p:attrNameLst>
                                          <p:attrName>style.visibility</p:attrName>
                                        </p:attrNameLst>
                                      </p:cBhvr>
                                      <p:to>
                                        <p:strVal val="visible"/>
                                      </p:to>
                                    </p:set>
                                    <p:animEffect transition="in" filter="blinds(horizontal)">
                                      <p:cBhvr>
                                        <p:cTn id="7" dur="500"/>
                                        <p:tgtEl>
                                          <p:spTgt spid="263170">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63170">
                                            <p:txEl>
                                              <p:pRg st="2" end="2"/>
                                            </p:txEl>
                                          </p:spTgt>
                                        </p:tgtEl>
                                        <p:attrNameLst>
                                          <p:attrName>style.visibility</p:attrName>
                                        </p:attrNameLst>
                                      </p:cBhvr>
                                      <p:to>
                                        <p:strVal val="visible"/>
                                      </p:to>
                                    </p:set>
                                    <p:animEffect transition="in" filter="blinds(horizontal)">
                                      <p:cBhvr>
                                        <p:cTn id="11" dur="500"/>
                                        <p:tgtEl>
                                          <p:spTgt spid="26317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63170">
                                            <p:txEl>
                                              <p:pRg st="3" end="3"/>
                                            </p:txEl>
                                          </p:spTgt>
                                        </p:tgtEl>
                                        <p:attrNameLst>
                                          <p:attrName>style.visibility</p:attrName>
                                        </p:attrNameLst>
                                      </p:cBhvr>
                                      <p:to>
                                        <p:strVal val="visible"/>
                                      </p:to>
                                    </p:set>
                                    <p:animEffect transition="in" filter="blinds(horizontal)">
                                      <p:cBhvr>
                                        <p:cTn id="16" dur="500"/>
                                        <p:tgtEl>
                                          <p:spTgt spid="26317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63170">
                                            <p:txEl>
                                              <p:pRg st="4" end="4"/>
                                            </p:txEl>
                                          </p:spTgt>
                                        </p:tgtEl>
                                        <p:attrNameLst>
                                          <p:attrName>style.visibility</p:attrName>
                                        </p:attrNameLst>
                                      </p:cBhvr>
                                      <p:to>
                                        <p:strVal val="visible"/>
                                      </p:to>
                                    </p:set>
                                    <p:animEffect transition="in" filter="blinds(horizontal)">
                                      <p:cBhvr>
                                        <p:cTn id="21" dur="500"/>
                                        <p:tgtEl>
                                          <p:spTgt spid="263170">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73058"/>
                                        </p:tgtEl>
                                        <p:attrNameLst>
                                          <p:attrName>style.visibility</p:attrName>
                                        </p:attrNameLst>
                                      </p:cBhvr>
                                      <p:to>
                                        <p:strVal val="visible"/>
                                      </p:to>
                                    </p:set>
                                    <p:animEffect transition="in" filter="dissolve">
                                      <p:cBhvr>
                                        <p:cTn id="25" dur="500"/>
                                        <p:tgtEl>
                                          <p:spTgt spid="17305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3170">
                                            <p:txEl>
                                              <p:pRg st="7" end="7"/>
                                            </p:txEl>
                                          </p:spTgt>
                                        </p:tgtEl>
                                        <p:attrNameLst>
                                          <p:attrName>style.visibility</p:attrName>
                                        </p:attrNameLst>
                                      </p:cBhvr>
                                      <p:to>
                                        <p:strVal val="visible"/>
                                      </p:to>
                                    </p:set>
                                    <p:animEffect transition="in" filter="blinds(horizontal)">
                                      <p:cBhvr>
                                        <p:cTn id="30" dur="500"/>
                                        <p:tgtEl>
                                          <p:spTgt spid="263170">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63170">
                                            <p:txEl>
                                              <p:pRg st="8" end="8"/>
                                            </p:txEl>
                                          </p:spTgt>
                                        </p:tgtEl>
                                        <p:attrNameLst>
                                          <p:attrName>style.visibility</p:attrName>
                                        </p:attrNameLst>
                                      </p:cBhvr>
                                      <p:to>
                                        <p:strVal val="visible"/>
                                      </p:to>
                                    </p:set>
                                    <p:animEffect transition="in" filter="blinds(horizontal)">
                                      <p:cBhvr>
                                        <p:cTn id="33" dur="500"/>
                                        <p:tgtEl>
                                          <p:spTgt spid="263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2406" y="381000"/>
            <a:ext cx="4435701" cy="523220"/>
          </a:xfrm>
          <a:prstGeom prst="rect">
            <a:avLst/>
          </a:prstGeom>
          <a:noFill/>
        </p:spPr>
        <p:txBody>
          <a:bodyPr wrap="none">
            <a:spAutoFit/>
          </a:bodyPr>
          <a:lstStyle/>
          <a:p>
            <a:pPr>
              <a:defRPr/>
            </a:pPr>
            <a:r>
              <a:rPr lang="en-US" sz="2800" b="1" dirty="0">
                <a:solidFill>
                  <a:schemeClr val="accent6">
                    <a:lumMod val="50000"/>
                  </a:schemeClr>
                </a:solidFill>
                <a:latin typeface="+mj-lt"/>
              </a:rPr>
              <a:t>Retraining  /  Reconditioning</a:t>
            </a:r>
          </a:p>
        </p:txBody>
      </p:sp>
      <p:sp>
        <p:nvSpPr>
          <p:cNvPr id="80899" name="Rectangle 13"/>
          <p:cNvSpPr>
            <a:spLocks noChangeArrowheads="1"/>
          </p:cNvSpPr>
          <p:nvPr/>
        </p:nvSpPr>
        <p:spPr bwMode="auto">
          <a:xfrm>
            <a:off x="3157538" y="3606800"/>
            <a:ext cx="4289425" cy="584200"/>
          </a:xfrm>
          <a:prstGeom prst="rect">
            <a:avLst/>
          </a:prstGeom>
          <a:noFill/>
          <a:ln w="9525">
            <a:noFill/>
            <a:miter lim="800000"/>
            <a:headEnd/>
            <a:tailEnd/>
          </a:ln>
        </p:spPr>
        <p:txBody>
          <a:bodyPr wrap="none">
            <a:spAutoFit/>
          </a:bodyPr>
          <a:lstStyle/>
          <a:p>
            <a:r>
              <a:rPr lang="en-US" sz="3200" b="1" dirty="0">
                <a:solidFill>
                  <a:srgbClr val="792909"/>
                </a:solidFill>
                <a:latin typeface="Poor Richard" pitchFamily="18" charset="0"/>
              </a:rPr>
              <a:t>-  Stimulus   Generalization</a:t>
            </a:r>
            <a:endParaRPr lang="en-US" sz="3200" dirty="0">
              <a:solidFill>
                <a:srgbClr val="792909"/>
              </a:solidFill>
              <a:latin typeface="Poor Richard" pitchFamily="18" charset="0"/>
            </a:endParaRPr>
          </a:p>
        </p:txBody>
      </p:sp>
      <p:sp>
        <p:nvSpPr>
          <p:cNvPr id="80900" name="Rectangle 14"/>
          <p:cNvSpPr>
            <a:spLocks noChangeArrowheads="1"/>
          </p:cNvSpPr>
          <p:nvPr/>
        </p:nvSpPr>
        <p:spPr bwMode="auto">
          <a:xfrm>
            <a:off x="3195638" y="4521200"/>
            <a:ext cx="2816225" cy="584200"/>
          </a:xfrm>
          <a:prstGeom prst="rect">
            <a:avLst/>
          </a:prstGeom>
          <a:noFill/>
          <a:ln w="9525">
            <a:noFill/>
            <a:miter lim="800000"/>
            <a:headEnd/>
            <a:tailEnd/>
          </a:ln>
        </p:spPr>
        <p:txBody>
          <a:bodyPr wrap="none">
            <a:spAutoFit/>
          </a:bodyPr>
          <a:lstStyle/>
          <a:p>
            <a:r>
              <a:rPr lang="en-US" sz="3200" b="1">
                <a:solidFill>
                  <a:srgbClr val="792909"/>
                </a:solidFill>
                <a:latin typeface="Poor Richard" pitchFamily="18" charset="0"/>
              </a:rPr>
              <a:t>-  Discrimination </a:t>
            </a:r>
          </a:p>
        </p:txBody>
      </p:sp>
      <p:sp>
        <p:nvSpPr>
          <p:cNvPr id="80901" name="Rectangle 15"/>
          <p:cNvSpPr>
            <a:spLocks noChangeArrowheads="1"/>
          </p:cNvSpPr>
          <p:nvPr/>
        </p:nvSpPr>
        <p:spPr bwMode="auto">
          <a:xfrm>
            <a:off x="3200400" y="5435600"/>
            <a:ext cx="4572000" cy="584200"/>
          </a:xfrm>
          <a:prstGeom prst="rect">
            <a:avLst/>
          </a:prstGeom>
          <a:noFill/>
          <a:ln w="9525">
            <a:noFill/>
            <a:miter lim="800000"/>
            <a:headEnd/>
            <a:tailEnd/>
          </a:ln>
        </p:spPr>
        <p:txBody>
          <a:bodyPr>
            <a:spAutoFit/>
          </a:bodyPr>
          <a:lstStyle/>
          <a:p>
            <a:r>
              <a:rPr lang="en-US" sz="3200" b="1" dirty="0">
                <a:solidFill>
                  <a:srgbClr val="792909"/>
                </a:solidFill>
                <a:latin typeface="Poor Richard" pitchFamily="18" charset="0"/>
              </a:rPr>
              <a:t>-  Response  Extinction </a:t>
            </a:r>
            <a:endParaRPr lang="en-US" sz="3200" dirty="0">
              <a:solidFill>
                <a:srgbClr val="792909"/>
              </a:solidFill>
              <a:latin typeface="Poor Richard" pitchFamily="18" charset="0"/>
            </a:endParaRPr>
          </a:p>
        </p:txBody>
      </p:sp>
      <p:sp>
        <p:nvSpPr>
          <p:cNvPr id="80902" name="Rectangle 5"/>
          <p:cNvSpPr>
            <a:spLocks noChangeArrowheads="1"/>
          </p:cNvSpPr>
          <p:nvPr/>
        </p:nvSpPr>
        <p:spPr bwMode="auto">
          <a:xfrm>
            <a:off x="3048000" y="1676400"/>
            <a:ext cx="5943600" cy="1015663"/>
          </a:xfrm>
          <a:prstGeom prst="rect">
            <a:avLst/>
          </a:prstGeom>
          <a:noFill/>
          <a:ln w="9525">
            <a:noFill/>
            <a:miter lim="800000"/>
            <a:headEnd/>
            <a:tailEnd/>
          </a:ln>
        </p:spPr>
        <p:txBody>
          <a:bodyPr wrap="square">
            <a:spAutoFit/>
          </a:bodyPr>
          <a:lstStyle/>
          <a:p>
            <a:pPr algn="just"/>
            <a:r>
              <a:rPr lang="en-US" b="1" dirty="0">
                <a:solidFill>
                  <a:srgbClr val="8A466A"/>
                </a:solidFill>
                <a:latin typeface="+mj-lt"/>
              </a:rPr>
              <a:t>                            </a:t>
            </a:r>
            <a:r>
              <a:rPr lang="en-US" sz="2000" b="1" dirty="0">
                <a:solidFill>
                  <a:srgbClr val="8A466A"/>
                </a:solidFill>
                <a:latin typeface="+mj-lt"/>
              </a:rPr>
              <a:t>Designed  to  fabricate  POSITIVE  Values   to  REPLACE   the   NEGATIVE   Behavior  that   has   developed </a:t>
            </a:r>
          </a:p>
        </p:txBody>
      </p:sp>
      <p:pic>
        <p:nvPicPr>
          <p:cNvPr id="80903" name="Picture 4"/>
          <p:cNvPicPr>
            <a:picLocks noChangeAspect="1" noChangeArrowheads="1"/>
          </p:cNvPicPr>
          <p:nvPr/>
        </p:nvPicPr>
        <p:blipFill>
          <a:blip r:embed="rId2" cstate="print"/>
          <a:srcRect/>
          <a:stretch>
            <a:fillRect/>
          </a:stretch>
        </p:blipFill>
        <p:spPr bwMode="auto">
          <a:xfrm>
            <a:off x="854075" y="2103438"/>
            <a:ext cx="1965325" cy="2239962"/>
          </a:xfrm>
          <a:prstGeom prst="rect">
            <a:avLst/>
          </a:prstGeom>
          <a:noFill/>
          <a:ln w="38100">
            <a:noFill/>
            <a:miter lim="800000"/>
            <a:headEnd/>
            <a:tailEnd/>
          </a:ln>
        </p:spPr>
      </p:pic>
      <p:pic>
        <p:nvPicPr>
          <p:cNvPr id="2" name="Picture 1">
            <a:extLst>
              <a:ext uri="{FF2B5EF4-FFF2-40B4-BE49-F238E27FC236}">
                <a16:creationId xmlns:a16="http://schemas.microsoft.com/office/drawing/2014/main" xmlns="" id="{E92A0932-6CB1-4D6B-BFAC-0A032D0543FF}"/>
              </a:ext>
            </a:extLst>
          </p:cNvPr>
          <p:cNvPicPr>
            <a:picLocks noChangeAspect="1"/>
          </p:cNvPicPr>
          <p:nvPr/>
        </p:nvPicPr>
        <p:blipFill>
          <a:blip r:embed="rId3"/>
          <a:stretch>
            <a:fillRect/>
          </a:stretch>
        </p:blipFill>
        <p:spPr>
          <a:xfrm>
            <a:off x="176660" y="6128897"/>
            <a:ext cx="8961897" cy="573074"/>
          </a:xfrm>
          <a:prstGeom prst="rect">
            <a:avLst/>
          </a:prstGeom>
        </p:spPr>
      </p:pic>
      <p:sp>
        <p:nvSpPr>
          <p:cNvPr id="3" name="Slide Number Placeholder 2">
            <a:extLst>
              <a:ext uri="{FF2B5EF4-FFF2-40B4-BE49-F238E27FC236}">
                <a16:creationId xmlns:a16="http://schemas.microsoft.com/office/drawing/2014/main" xmlns="" id="{89A60B5E-8551-DFE5-7700-42FEA9F05EE3}"/>
              </a:ext>
            </a:extLst>
          </p:cNvPr>
          <p:cNvSpPr>
            <a:spLocks noGrp="1"/>
          </p:cNvSpPr>
          <p:nvPr>
            <p:ph type="sldNum" sz="quarter" idx="12"/>
          </p:nvPr>
        </p:nvSpPr>
        <p:spPr/>
        <p:txBody>
          <a:bodyPr/>
          <a:lstStyle/>
          <a:p>
            <a:fld id="{B6F15528-21DE-4FAA-801E-634DDDAF4B2B}" type="slidenum">
              <a:rPr lang="en-US" smtClean="0"/>
              <a:pPr/>
              <a:t>104</a:t>
            </a:fld>
            <a:endParaRPr lang="en-US"/>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50938" y="214313"/>
            <a:ext cx="7793037" cy="1462087"/>
          </a:xfrm>
          <a:prstGeom prst="rect">
            <a:avLst/>
          </a:prstGeom>
          <a:noFill/>
          <a:ln w="9525">
            <a:noFill/>
            <a:miter lim="800000"/>
            <a:headEnd/>
            <a:tailEnd/>
          </a:ln>
        </p:spPr>
        <p:txBody>
          <a:bodyPr anchor="ctr"/>
          <a:lstStyle/>
          <a:p>
            <a:pPr algn="ctr" eaLnBrk="0" hangingPunct="0">
              <a:defRPr/>
            </a:pPr>
            <a:r>
              <a:rPr lang="en-US" sz="4400" b="1" kern="0" dirty="0">
                <a:solidFill>
                  <a:schemeClr val="accent6">
                    <a:lumMod val="50000"/>
                  </a:schemeClr>
                </a:solidFill>
                <a:latin typeface="+mj-lt"/>
                <a:ea typeface="+mj-ea"/>
                <a:cs typeface="+mj-cs"/>
              </a:rPr>
              <a:t>               Retraining  procedure</a:t>
            </a:r>
          </a:p>
        </p:txBody>
      </p:sp>
      <p:sp>
        <p:nvSpPr>
          <p:cNvPr id="3" name="Rectangle 3"/>
          <p:cNvSpPr txBox="1">
            <a:spLocks noChangeArrowheads="1"/>
          </p:cNvSpPr>
          <p:nvPr/>
        </p:nvSpPr>
        <p:spPr bwMode="auto">
          <a:xfrm>
            <a:off x="2667000" y="2398713"/>
            <a:ext cx="5830888" cy="4611687"/>
          </a:xfrm>
          <a:prstGeom prst="rect">
            <a:avLst/>
          </a:prstGeom>
          <a:noFill/>
          <a:ln w="9525">
            <a:noFill/>
            <a:miter lim="800000"/>
            <a:headEnd/>
            <a:tailEnd/>
          </a:ln>
        </p:spPr>
        <p:txBody>
          <a:bodyPr/>
          <a:lstStyle/>
          <a:p>
            <a:pPr marL="609600" indent="-609600" algn="ctr" eaLnBrk="0" hangingPunct="0">
              <a:spcBef>
                <a:spcPct val="20000"/>
              </a:spcBef>
              <a:defRPr/>
            </a:pPr>
            <a:r>
              <a:rPr lang="en-US" sz="2800" b="1" kern="0" dirty="0">
                <a:solidFill>
                  <a:srgbClr val="FFFF00"/>
                </a:solidFill>
                <a:latin typeface="+mj-lt"/>
              </a:rPr>
              <a:t>Mc  </a:t>
            </a:r>
            <a:r>
              <a:rPr lang="en-US" sz="2800" b="1" kern="0" dirty="0" err="1">
                <a:solidFill>
                  <a:srgbClr val="FFFF00"/>
                </a:solidFill>
                <a:latin typeface="+mj-lt"/>
              </a:rPr>
              <a:t>Tigue</a:t>
            </a:r>
            <a:r>
              <a:rPr lang="en-US" sz="2800" b="1" kern="0" dirty="0">
                <a:solidFill>
                  <a:srgbClr val="FFFF00"/>
                </a:solidFill>
                <a:latin typeface="+mj-lt"/>
              </a:rPr>
              <a:t> - 1984</a:t>
            </a:r>
          </a:p>
          <a:p>
            <a:pPr marL="609600" indent="-609600" algn="ctr" eaLnBrk="0" hangingPunct="0">
              <a:spcBef>
                <a:spcPct val="20000"/>
              </a:spcBef>
              <a:defRPr/>
            </a:pPr>
            <a:endParaRPr lang="en-US" sz="2800" b="1" i="1" kern="0" dirty="0">
              <a:latin typeface="+mj-lt"/>
            </a:endParaRPr>
          </a:p>
          <a:p>
            <a:pPr marL="609600" indent="-609600" algn="ctr" eaLnBrk="0" hangingPunct="0">
              <a:spcBef>
                <a:spcPct val="20000"/>
              </a:spcBef>
              <a:defRPr/>
            </a:pPr>
            <a:r>
              <a:rPr lang="en-US" sz="2800" b="1" kern="0" dirty="0">
                <a:solidFill>
                  <a:srgbClr val="8A466A"/>
                </a:solidFill>
                <a:latin typeface="+mj-lt"/>
              </a:rPr>
              <a:t>Avoidance </a:t>
            </a:r>
          </a:p>
          <a:p>
            <a:pPr marL="609600" indent="-609600" algn="ctr" eaLnBrk="0" hangingPunct="0">
              <a:spcBef>
                <a:spcPct val="20000"/>
              </a:spcBef>
              <a:defRPr/>
            </a:pPr>
            <a:r>
              <a:rPr lang="en-US" sz="2800" b="1" kern="0" dirty="0">
                <a:solidFill>
                  <a:srgbClr val="8A466A"/>
                </a:solidFill>
                <a:latin typeface="+mj-lt"/>
              </a:rPr>
              <a:t>De-emphasis &amp; substitution</a:t>
            </a:r>
          </a:p>
          <a:p>
            <a:pPr marL="609600" indent="-609600" algn="ctr" eaLnBrk="0" hangingPunct="0">
              <a:spcBef>
                <a:spcPct val="20000"/>
              </a:spcBef>
              <a:defRPr/>
            </a:pPr>
            <a:r>
              <a:rPr lang="en-US" sz="2800" b="1" kern="0" dirty="0">
                <a:solidFill>
                  <a:srgbClr val="8A466A"/>
                </a:solidFill>
                <a:latin typeface="+mj-lt"/>
              </a:rPr>
              <a:t>Distraction </a:t>
            </a:r>
          </a:p>
        </p:txBody>
      </p:sp>
      <p:pic>
        <p:nvPicPr>
          <p:cNvPr id="4" name="Picture 5" descr="Dental1"/>
          <p:cNvPicPr>
            <a:picLocks noChangeAspect="1" noChangeArrowheads="1"/>
          </p:cNvPicPr>
          <p:nvPr/>
        </p:nvPicPr>
        <p:blipFill>
          <a:blip r:embed="rId2" cstate="print"/>
          <a:srcRect/>
          <a:stretch>
            <a:fillRect/>
          </a:stretch>
        </p:blipFill>
        <p:spPr bwMode="auto">
          <a:xfrm>
            <a:off x="6705600" y="4859338"/>
            <a:ext cx="2286000" cy="1846262"/>
          </a:xfrm>
          <a:prstGeom prst="rect">
            <a:avLst/>
          </a:prstGeom>
          <a:noFill/>
          <a:ln w="9525">
            <a:noFill/>
            <a:miter lim="800000"/>
            <a:headEnd/>
            <a:tailEnd/>
          </a:ln>
        </p:spPr>
      </p:pic>
      <p:pic>
        <p:nvPicPr>
          <p:cNvPr id="5" name="Picture 4" descr="mohammad-025"/>
          <p:cNvPicPr>
            <a:picLocks noChangeAspect="1" noChangeArrowheads="1"/>
          </p:cNvPicPr>
          <p:nvPr/>
        </p:nvPicPr>
        <p:blipFill>
          <a:blip r:embed="rId3" cstate="print"/>
          <a:srcRect/>
          <a:stretch>
            <a:fillRect/>
          </a:stretch>
        </p:blipFill>
        <p:spPr bwMode="auto">
          <a:xfrm>
            <a:off x="188913" y="1143000"/>
            <a:ext cx="3011487" cy="274320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xmlns="" id="{95BAD3AF-F91D-6F17-36F5-B64AE53ACCB0}"/>
              </a:ext>
            </a:extLst>
          </p:cNvPr>
          <p:cNvSpPr>
            <a:spLocks noGrp="1"/>
          </p:cNvSpPr>
          <p:nvPr>
            <p:ph type="sldNum" sz="quarter" idx="12"/>
          </p:nvPr>
        </p:nvSpPr>
        <p:spPr/>
        <p:txBody>
          <a:bodyPr/>
          <a:lstStyle/>
          <a:p>
            <a:fld id="{B6F15528-21DE-4FAA-801E-634DDDAF4B2B}" type="slidenum">
              <a:rPr lang="en-US" smtClean="0"/>
              <a:pPr/>
              <a:t>105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2" name="Picture 2" descr="I:\acupuncture.jpg"/>
          <p:cNvPicPr>
            <a:picLocks noChangeAspect="1" noChangeArrowheads="1"/>
          </p:cNvPicPr>
          <p:nvPr/>
        </p:nvPicPr>
        <p:blipFill>
          <a:blip r:embed="rId3" cstate="print"/>
          <a:srcRect/>
          <a:stretch>
            <a:fillRect/>
          </a:stretch>
        </p:blipFill>
        <p:spPr bwMode="auto">
          <a:xfrm>
            <a:off x="5181600" y="4724400"/>
            <a:ext cx="2198688" cy="1533525"/>
          </a:xfrm>
          <a:prstGeom prst="rect">
            <a:avLst/>
          </a:prstGeom>
          <a:noFill/>
          <a:ln w="9525">
            <a:noFill/>
            <a:miter lim="800000"/>
            <a:headEnd/>
            <a:tailEnd/>
          </a:ln>
        </p:spPr>
      </p:pic>
      <p:sp>
        <p:nvSpPr>
          <p:cNvPr id="3" name="TextBox 2"/>
          <p:cNvSpPr txBox="1"/>
          <p:nvPr/>
        </p:nvSpPr>
        <p:spPr>
          <a:xfrm>
            <a:off x="2743200" y="434975"/>
            <a:ext cx="2916824" cy="707886"/>
          </a:xfrm>
          <a:prstGeom prst="rect">
            <a:avLst/>
          </a:prstGeom>
          <a:noFill/>
        </p:spPr>
        <p:txBody>
          <a:bodyPr wrap="none">
            <a:spAutoFit/>
          </a:bodyPr>
          <a:lstStyle/>
          <a:p>
            <a:pPr>
              <a:defRPr/>
            </a:pPr>
            <a:r>
              <a:rPr lang="en-US" sz="4000" b="1" dirty="0">
                <a:solidFill>
                  <a:schemeClr val="accent6">
                    <a:lumMod val="50000"/>
                  </a:schemeClr>
                </a:solidFill>
                <a:latin typeface="+mj-lt"/>
              </a:rPr>
              <a:t>Acupuncture</a:t>
            </a:r>
          </a:p>
        </p:txBody>
      </p:sp>
      <p:pic>
        <p:nvPicPr>
          <p:cNvPr id="87045" name="Picture 3" descr="I:\laser_acupuncture_on_childrennew.jpg"/>
          <p:cNvPicPr>
            <a:picLocks noChangeAspect="1" noChangeArrowheads="1"/>
          </p:cNvPicPr>
          <p:nvPr/>
        </p:nvPicPr>
        <p:blipFill>
          <a:blip r:embed="rId4" cstate="print"/>
          <a:srcRect/>
          <a:stretch>
            <a:fillRect/>
          </a:stretch>
        </p:blipFill>
        <p:spPr bwMode="auto">
          <a:xfrm>
            <a:off x="1600200" y="4343400"/>
            <a:ext cx="2590800" cy="1944688"/>
          </a:xfrm>
          <a:prstGeom prst="rect">
            <a:avLst/>
          </a:prstGeom>
          <a:noFill/>
          <a:ln w="9525">
            <a:noFill/>
            <a:miter lim="800000"/>
            <a:headEnd/>
            <a:tailEnd/>
          </a:ln>
        </p:spPr>
      </p:pic>
      <p:sp>
        <p:nvSpPr>
          <p:cNvPr id="87046" name="Rectangle 5"/>
          <p:cNvSpPr>
            <a:spLocks noChangeArrowheads="1"/>
          </p:cNvSpPr>
          <p:nvPr/>
        </p:nvSpPr>
        <p:spPr bwMode="auto">
          <a:xfrm>
            <a:off x="914400" y="1646238"/>
            <a:ext cx="7924800" cy="1988237"/>
          </a:xfrm>
          <a:prstGeom prst="rect">
            <a:avLst/>
          </a:prstGeom>
          <a:noFill/>
          <a:ln w="9525">
            <a:noFill/>
            <a:miter lim="800000"/>
            <a:headEnd/>
            <a:tailEnd/>
          </a:ln>
        </p:spPr>
        <p:txBody>
          <a:bodyPr wrap="square">
            <a:spAutoFit/>
          </a:bodyPr>
          <a:lstStyle/>
          <a:p>
            <a:pPr marL="342900" indent="-342900" algn="just">
              <a:spcBef>
                <a:spcPct val="20000"/>
              </a:spcBef>
              <a:buFontTx/>
              <a:buChar char="•"/>
            </a:pPr>
            <a:r>
              <a:rPr lang="en-US" sz="2800" b="1" dirty="0">
                <a:solidFill>
                  <a:srgbClr val="8A466A"/>
                </a:solidFill>
                <a:latin typeface="+mj-lt"/>
              </a:rPr>
              <a:t>Chinese -  2700  BC</a:t>
            </a:r>
          </a:p>
          <a:p>
            <a:pPr marL="342900" indent="-342900" algn="just">
              <a:spcBef>
                <a:spcPct val="20000"/>
              </a:spcBef>
              <a:buFontTx/>
              <a:buChar char="•"/>
            </a:pPr>
            <a:endParaRPr lang="en-US" sz="2800" b="1" dirty="0">
              <a:solidFill>
                <a:srgbClr val="8A466A"/>
              </a:solidFill>
              <a:latin typeface="+mj-lt"/>
            </a:endParaRPr>
          </a:p>
          <a:p>
            <a:pPr marL="342900" indent="-342900" algn="just">
              <a:spcBef>
                <a:spcPct val="20000"/>
              </a:spcBef>
              <a:buFontTx/>
              <a:buChar char="•"/>
            </a:pPr>
            <a:r>
              <a:rPr lang="en-US" sz="2800" b="1" dirty="0">
                <a:solidFill>
                  <a:srgbClr val="8A466A"/>
                </a:solidFill>
                <a:latin typeface="+mj-lt"/>
              </a:rPr>
              <a:t>Insertion of metal needles  Into  selected  points  In  the  body. </a:t>
            </a:r>
          </a:p>
        </p:txBody>
      </p:sp>
      <p:sp>
        <p:nvSpPr>
          <p:cNvPr id="2" name="Slide Number Placeholder 1">
            <a:extLst>
              <a:ext uri="{FF2B5EF4-FFF2-40B4-BE49-F238E27FC236}">
                <a16:creationId xmlns:a16="http://schemas.microsoft.com/office/drawing/2014/main" xmlns="" id="{545A3D32-B2FF-DE1E-AA81-077D44215DD8}"/>
              </a:ext>
            </a:extLst>
          </p:cNvPr>
          <p:cNvSpPr>
            <a:spLocks noGrp="1"/>
          </p:cNvSpPr>
          <p:nvPr>
            <p:ph type="sldNum" sz="quarter" idx="12"/>
          </p:nvPr>
        </p:nvSpPr>
        <p:spPr/>
        <p:txBody>
          <a:bodyPr/>
          <a:lstStyle/>
          <a:p>
            <a:fld id="{B6F15528-21DE-4FAA-801E-634DDDAF4B2B}" type="slidenum">
              <a:rPr lang="en-US" smtClean="0"/>
              <a:pPr/>
              <a:t>106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checkerboard(across)">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045"/>
                                        </p:tgtEl>
                                        <p:attrNameLst>
                                          <p:attrName>style.visibility</p:attrName>
                                        </p:attrNameLst>
                                      </p:cBhvr>
                                      <p:to>
                                        <p:strVal val="visible"/>
                                      </p:to>
                                    </p:set>
                                    <p:anim calcmode="lin" valueType="num">
                                      <p:cBhvr additive="base">
                                        <p:cTn id="12" dur="500" fill="hold"/>
                                        <p:tgtEl>
                                          <p:spTgt spid="87045"/>
                                        </p:tgtEl>
                                        <p:attrNameLst>
                                          <p:attrName>ppt_x</p:attrName>
                                        </p:attrNameLst>
                                      </p:cBhvr>
                                      <p:tavLst>
                                        <p:tav tm="0">
                                          <p:val>
                                            <p:strVal val="#ppt_x"/>
                                          </p:val>
                                        </p:tav>
                                        <p:tav tm="100000">
                                          <p:val>
                                            <p:strVal val="#ppt_x"/>
                                          </p:val>
                                        </p:tav>
                                      </p:tavLst>
                                    </p:anim>
                                    <p:anim calcmode="lin" valueType="num">
                                      <p:cBhvr additive="base">
                                        <p:cTn id="13" dur="500" fill="hold"/>
                                        <p:tgtEl>
                                          <p:spTgt spid="87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sz="3600" b="1" dirty="0">
                <a:solidFill>
                  <a:srgbClr val="FFFF66"/>
                </a:solidFill>
                <a:effectLst/>
                <a:latin typeface="Times New Roman" pitchFamily="18" charset="0"/>
              </a:rPr>
              <a:t>Relaxation</a:t>
            </a:r>
          </a:p>
        </p:txBody>
      </p:sp>
      <p:sp>
        <p:nvSpPr>
          <p:cNvPr id="406531" name="Rectangle 3"/>
          <p:cNvSpPr>
            <a:spLocks noGrp="1" noChangeArrowheads="1"/>
          </p:cNvSpPr>
          <p:nvPr>
            <p:ph idx="1"/>
          </p:nvPr>
        </p:nvSpPr>
        <p:spPr/>
        <p:txBody>
          <a:bodyPr/>
          <a:lstStyle/>
          <a:p>
            <a:endParaRPr lang="en-US" dirty="0"/>
          </a:p>
          <a:p>
            <a:endParaRPr lang="en-US" dirty="0"/>
          </a:p>
          <a:p>
            <a:endParaRPr lang="en-US" dirty="0"/>
          </a:p>
        </p:txBody>
      </p:sp>
      <p:sp>
        <p:nvSpPr>
          <p:cNvPr id="5" name="Slide Number Placeholder 5"/>
          <p:cNvSpPr>
            <a:spLocks noGrp="1"/>
          </p:cNvSpPr>
          <p:nvPr>
            <p:ph type="sldNum" sz="quarter" idx="12"/>
          </p:nvPr>
        </p:nvSpPr>
        <p:spPr/>
        <p:txBody>
          <a:bodyPr/>
          <a:lstStyle/>
          <a:p>
            <a:fld id="{3A0D0B74-E1A9-407F-A551-7AFE56C7271F}" type="slidenum">
              <a:rPr lang="en-US"/>
              <a:pPr/>
              <a:t>107</a:t>
            </a:fld>
            <a:endParaRPr lang="en-US"/>
          </a:p>
        </p:txBody>
      </p:sp>
      <p:sp>
        <p:nvSpPr>
          <p:cNvPr id="406532" name="Text Box 4"/>
          <p:cNvSpPr txBox="1">
            <a:spLocks noChangeArrowheads="1"/>
          </p:cNvSpPr>
          <p:nvPr/>
        </p:nvSpPr>
        <p:spPr bwMode="auto">
          <a:xfrm>
            <a:off x="474663" y="1295400"/>
            <a:ext cx="7940675" cy="3416320"/>
          </a:xfrm>
          <a:prstGeom prst="rect">
            <a:avLst/>
          </a:prstGeom>
          <a:noFill/>
          <a:ln w="12700" cap="sq">
            <a:noFill/>
            <a:miter lim="800000"/>
            <a:headEnd type="none" w="sm" len="sm"/>
            <a:tailEnd type="none" w="sm" len="sm"/>
          </a:ln>
          <a:effectLst/>
        </p:spPr>
        <p:txBody>
          <a:bodyPr wrap="square">
            <a:spAutoFit/>
          </a:bodyPr>
          <a:lstStyle/>
          <a:p>
            <a:pPr>
              <a:buFontTx/>
              <a:buChar char="•"/>
            </a:pPr>
            <a:r>
              <a:rPr lang="en-US" sz="2400" dirty="0"/>
              <a:t>Mc </a:t>
            </a:r>
            <a:r>
              <a:rPr lang="en-US" sz="2400" dirty="0" err="1"/>
              <a:t>Ammond</a:t>
            </a:r>
            <a:r>
              <a:rPr lang="en-US" sz="2400" dirty="0"/>
              <a:t> et al --- effective in reducing immediate anxiety and fear while the patient is receiving a n LA.</a:t>
            </a:r>
          </a:p>
          <a:p>
            <a:pPr>
              <a:buFontTx/>
              <a:buChar char="•"/>
            </a:pPr>
            <a:endParaRPr lang="en-US" sz="2400" dirty="0"/>
          </a:p>
          <a:p>
            <a:pPr>
              <a:buFontTx/>
              <a:buChar char="•"/>
            </a:pPr>
            <a:endParaRPr lang="en-US" sz="2400" dirty="0"/>
          </a:p>
          <a:p>
            <a:pPr>
              <a:buFontTx/>
              <a:buChar char="•"/>
            </a:pPr>
            <a:r>
              <a:rPr lang="en-US" sz="2400" dirty="0"/>
              <a:t> Series of basic exercises. </a:t>
            </a:r>
          </a:p>
          <a:p>
            <a:pPr>
              <a:buFontTx/>
              <a:buChar char="•"/>
            </a:pPr>
            <a:r>
              <a:rPr lang="en-US" sz="2400" dirty="0"/>
              <a:t> Several months to learn</a:t>
            </a:r>
          </a:p>
          <a:p>
            <a:pPr>
              <a:buFontTx/>
              <a:buChar char="•"/>
            </a:pPr>
            <a:r>
              <a:rPr lang="en-US" sz="2400" dirty="0"/>
              <a:t> Autogenic training:</a:t>
            </a:r>
          </a:p>
          <a:p>
            <a:pPr>
              <a:buFontTx/>
              <a:buChar char="•"/>
            </a:pPr>
            <a:endParaRPr lang="en-US" sz="2400" dirty="0"/>
          </a:p>
          <a:p>
            <a:pPr>
              <a:buFontTx/>
              <a:buChar char="•"/>
            </a:pPr>
            <a:endParaRPr lang="en-US" sz="2400" dirty="0"/>
          </a:p>
        </p:txBody>
      </p:sp>
      <p:pic>
        <p:nvPicPr>
          <p:cNvPr id="7170" name="Picture 2" descr="http://2.bp.blogspot.com/-d2irokxffDc/T1Ea5MwAhJI/AAAAAAAAAK4/5n1RUDKU6Qk/s1600/Calvin+1.jpg"/>
          <p:cNvPicPr>
            <a:picLocks noChangeAspect="1" noChangeArrowheads="1"/>
          </p:cNvPicPr>
          <p:nvPr/>
        </p:nvPicPr>
        <p:blipFill>
          <a:blip r:embed="rId3" cstate="print"/>
          <a:srcRect/>
          <a:stretch>
            <a:fillRect/>
          </a:stretch>
        </p:blipFill>
        <p:spPr bwMode="auto">
          <a:xfrm>
            <a:off x="4833937" y="2360197"/>
            <a:ext cx="3438525" cy="3202403"/>
          </a:xfrm>
          <a:prstGeom prst="rect">
            <a:avLst/>
          </a:prstGeom>
          <a:noFill/>
        </p:spPr>
      </p:pic>
      <p:sp>
        <p:nvSpPr>
          <p:cNvPr id="2" name="Rectangle 1">
            <a:extLst>
              <a:ext uri="{FF2B5EF4-FFF2-40B4-BE49-F238E27FC236}">
                <a16:creationId xmlns:a16="http://schemas.microsoft.com/office/drawing/2014/main" xmlns="" id="{7DA2A7B4-8D28-4D40-973B-3621AB4C8055}"/>
              </a:ext>
            </a:extLst>
          </p:cNvPr>
          <p:cNvSpPr/>
          <p:nvPr/>
        </p:nvSpPr>
        <p:spPr>
          <a:xfrm>
            <a:off x="457199" y="6126163"/>
            <a:ext cx="8315325" cy="457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DCNA 2000  BLACKWELL W BEHAVIOUR MANAGEMENT IN DENTISTRY FOR CHILDREN ,2</a:t>
            </a:r>
            <a:r>
              <a:rPr lang="en-IN" baseline="30000" dirty="0"/>
              <a:t>nd</a:t>
            </a:r>
            <a:r>
              <a:rPr lang="en-IN" dirty="0"/>
              <a:t> </a:t>
            </a:r>
            <a:r>
              <a:rPr lang="en-IN" dirty="0" err="1"/>
              <a:t>EDITION,Gerald</a:t>
            </a:r>
            <a:r>
              <a:rPr lang="en-IN" dirty="0"/>
              <a:t>  Z Wright ,Ari </a:t>
            </a:r>
            <a:r>
              <a:rPr lang="en-IN" dirty="0" err="1"/>
              <a:t>Kupietzky,June</a:t>
            </a:r>
            <a:r>
              <a:rPr lang="en-IN" dirty="0"/>
              <a:t> 2000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2819400" y="277813"/>
            <a:ext cx="2895600" cy="941387"/>
          </a:xfrm>
        </p:spPr>
        <p:txBody>
          <a:bodyPr/>
          <a:lstStyle/>
          <a:p>
            <a:r>
              <a:rPr lang="en-US" sz="3600" b="1">
                <a:solidFill>
                  <a:srgbClr val="FFFF66"/>
                </a:solidFill>
                <a:effectLst/>
                <a:latin typeface="Times New Roman" pitchFamily="18" charset="0"/>
              </a:rPr>
              <a:t>Biofeed back</a:t>
            </a:r>
          </a:p>
        </p:txBody>
      </p:sp>
      <p:sp>
        <p:nvSpPr>
          <p:cNvPr id="402435" name="Rectangle 3"/>
          <p:cNvSpPr>
            <a:spLocks noGrp="1" noChangeArrowheads="1"/>
          </p:cNvSpPr>
          <p:nvPr>
            <p:ph idx="1"/>
          </p:nvPr>
        </p:nvSpPr>
        <p:spPr>
          <a:xfrm>
            <a:off x="228600" y="1143000"/>
            <a:ext cx="8686800" cy="5257800"/>
          </a:xfrm>
        </p:spPr>
        <p:txBody>
          <a:bodyPr>
            <a:normAutofit/>
          </a:bodyPr>
          <a:lstStyle/>
          <a:p>
            <a:pPr>
              <a:lnSpc>
                <a:spcPct val="90000"/>
              </a:lnSpc>
            </a:pPr>
            <a:r>
              <a:rPr lang="en-US" sz="2000" dirty="0">
                <a:effectLst/>
                <a:latin typeface="Times New Roman" pitchFamily="18" charset="0"/>
              </a:rPr>
              <a:t>EEG activity, </a:t>
            </a:r>
          </a:p>
          <a:p>
            <a:pPr>
              <a:lnSpc>
                <a:spcPct val="90000"/>
              </a:lnSpc>
            </a:pPr>
            <a:r>
              <a:rPr lang="en-US" sz="2000" dirty="0">
                <a:effectLst/>
                <a:latin typeface="Times New Roman" pitchFamily="18" charset="0"/>
              </a:rPr>
              <a:t>EMG activity,</a:t>
            </a:r>
          </a:p>
          <a:p>
            <a:pPr>
              <a:lnSpc>
                <a:spcPct val="90000"/>
              </a:lnSpc>
            </a:pPr>
            <a:r>
              <a:rPr lang="en-US" sz="2000" dirty="0">
                <a:effectLst/>
                <a:latin typeface="Times New Roman" pitchFamily="18" charset="0"/>
              </a:rPr>
              <a:t>Tension headaches, migraine headaches, heart rate and arrhythmias, and blood pressure.</a:t>
            </a:r>
            <a:r>
              <a:rPr lang="en-US" sz="2000" dirty="0">
                <a:latin typeface="Times New Roman" pitchFamily="18" charset="0"/>
              </a:rPr>
              <a:t> </a:t>
            </a:r>
          </a:p>
          <a:p>
            <a:pPr>
              <a:lnSpc>
                <a:spcPct val="90000"/>
              </a:lnSpc>
            </a:pPr>
            <a:endParaRPr lang="en-US" sz="2000" dirty="0">
              <a:effectLst/>
              <a:latin typeface="Times New Roman" pitchFamily="18" charset="0"/>
            </a:endParaRPr>
          </a:p>
          <a:p>
            <a:pPr>
              <a:lnSpc>
                <a:spcPct val="90000"/>
              </a:lnSpc>
            </a:pPr>
            <a:r>
              <a:rPr lang="en-US" sz="2000" dirty="0">
                <a:effectLst/>
                <a:latin typeface="Times New Roman" pitchFamily="18" charset="0"/>
              </a:rPr>
              <a:t>Barber et al : the physiologic function to be controlled must be sufficiently sensitive to detect momentary changes, which are instantly fed back to the subject</a:t>
            </a:r>
          </a:p>
          <a:p>
            <a:pPr>
              <a:lnSpc>
                <a:spcPct val="90000"/>
              </a:lnSpc>
            </a:pPr>
            <a:endParaRPr lang="en-US" sz="2000" dirty="0">
              <a:latin typeface="Times New Roman" pitchFamily="18" charset="0"/>
            </a:endParaRPr>
          </a:p>
          <a:p>
            <a:pPr>
              <a:lnSpc>
                <a:spcPct val="90000"/>
              </a:lnSpc>
            </a:pPr>
            <a:r>
              <a:rPr lang="en-US" sz="2000" dirty="0">
                <a:latin typeface="Times New Roman" pitchFamily="18" charset="0"/>
              </a:rPr>
              <a:t> H</a:t>
            </a:r>
            <a:r>
              <a:rPr lang="en-US" sz="2000" dirty="0">
                <a:effectLst/>
                <a:latin typeface="Times New Roman" pitchFamily="18" charset="0"/>
              </a:rPr>
              <a:t>umans - achieved by means of a visual or auditory signal</a:t>
            </a:r>
            <a:r>
              <a:rPr lang="en-US" sz="2000" dirty="0"/>
              <a:t> </a:t>
            </a:r>
            <a:endParaRPr lang="en-US" sz="2000" dirty="0">
              <a:latin typeface="Times New Roman" pitchFamily="18" charset="0"/>
            </a:endParaRPr>
          </a:p>
          <a:p>
            <a:pPr>
              <a:lnSpc>
                <a:spcPct val="90000"/>
              </a:lnSpc>
            </a:pPr>
            <a:endParaRPr lang="en-US" sz="2000" dirty="0">
              <a:effectLst/>
              <a:latin typeface="Times New Roman" pitchFamily="18" charset="0"/>
            </a:endParaRPr>
          </a:p>
          <a:p>
            <a:pPr>
              <a:lnSpc>
                <a:spcPct val="90000"/>
              </a:lnSpc>
              <a:buNone/>
            </a:pPr>
            <a:r>
              <a:rPr lang="en-US" sz="2000" dirty="0">
                <a:effectLst/>
                <a:latin typeface="Times New Roman" pitchFamily="18" charset="0"/>
              </a:rPr>
              <a:t>Useful in anxiety and stress-related disorders.</a:t>
            </a:r>
            <a:r>
              <a:rPr lang="en-US" sz="2000" dirty="0">
                <a:latin typeface="Times New Roman" pitchFamily="18" charset="0"/>
              </a:rPr>
              <a:t> </a:t>
            </a:r>
          </a:p>
        </p:txBody>
      </p:sp>
      <p:sp>
        <p:nvSpPr>
          <p:cNvPr id="4" name="Slide Number Placeholder 5"/>
          <p:cNvSpPr>
            <a:spLocks noGrp="1"/>
          </p:cNvSpPr>
          <p:nvPr>
            <p:ph type="sldNum" sz="quarter" idx="12"/>
          </p:nvPr>
        </p:nvSpPr>
        <p:spPr/>
        <p:txBody>
          <a:bodyPr/>
          <a:lstStyle/>
          <a:p>
            <a:fld id="{966A74BF-E968-41CB-9345-606187D34B20}" type="slidenum">
              <a:rPr lang="en-US"/>
              <a:pPr/>
              <a:t>108</a:t>
            </a:fld>
            <a:endParaRPr lang="en-US"/>
          </a:p>
        </p:txBody>
      </p:sp>
      <p:sp>
        <p:nvSpPr>
          <p:cNvPr id="5" name="Rectangle 4">
            <a:extLst>
              <a:ext uri="{FF2B5EF4-FFF2-40B4-BE49-F238E27FC236}">
                <a16:creationId xmlns:a16="http://schemas.microsoft.com/office/drawing/2014/main" xmlns="" id="{B2AF293E-B323-44A8-8BA3-12199367F3AC}"/>
              </a:ext>
            </a:extLst>
          </p:cNvPr>
          <p:cNvSpPr/>
          <p:nvPr/>
        </p:nvSpPr>
        <p:spPr>
          <a:xfrm>
            <a:off x="6019800" y="6019800"/>
            <a:ext cx="2743200" cy="70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JADA1977 </a:t>
            </a:r>
          </a:p>
          <a:p>
            <a:pPr algn="ctr"/>
            <a:r>
              <a:rPr lang="en-IN"/>
              <a:t>	 QI 2001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514600" y="277813"/>
            <a:ext cx="3962400" cy="560387"/>
          </a:xfrm>
        </p:spPr>
        <p:txBody>
          <a:bodyPr>
            <a:normAutofit fontScale="90000"/>
          </a:bodyPr>
          <a:lstStyle/>
          <a:p>
            <a:r>
              <a:rPr lang="en-US" sz="3600" b="1">
                <a:solidFill>
                  <a:srgbClr val="FFFF66"/>
                </a:solidFill>
                <a:effectLst/>
                <a:latin typeface="Times New Roman" pitchFamily="18" charset="0"/>
              </a:rPr>
              <a:t>Hypnosis</a:t>
            </a:r>
          </a:p>
        </p:txBody>
      </p:sp>
      <p:sp>
        <p:nvSpPr>
          <p:cNvPr id="403459" name="Rectangle 3"/>
          <p:cNvSpPr>
            <a:spLocks noGrp="1" noChangeArrowheads="1"/>
          </p:cNvSpPr>
          <p:nvPr>
            <p:ph idx="1"/>
          </p:nvPr>
        </p:nvSpPr>
        <p:spPr>
          <a:xfrm>
            <a:off x="228600" y="1295400"/>
            <a:ext cx="8077200" cy="4876800"/>
          </a:xfrm>
          <a:noFill/>
        </p:spPr>
        <p:txBody>
          <a:bodyPr/>
          <a:lstStyle/>
          <a:p>
            <a:r>
              <a:rPr lang="en-US" sz="2400" dirty="0">
                <a:effectLst/>
                <a:latin typeface="Times New Roman" pitchFamily="18" charset="0"/>
              </a:rPr>
              <a:t>Most effective in the presence of anxiety. </a:t>
            </a:r>
          </a:p>
          <a:p>
            <a:pPr>
              <a:buFont typeface="Wingdings" pitchFamily="2" charset="2"/>
              <a:buNone/>
            </a:pPr>
            <a:endParaRPr lang="en-US" sz="2400" dirty="0">
              <a:effectLst/>
              <a:latin typeface="Times New Roman" pitchFamily="18" charset="0"/>
            </a:endParaRPr>
          </a:p>
          <a:p>
            <a:r>
              <a:rPr lang="en-US" sz="2400" dirty="0">
                <a:effectLst/>
                <a:latin typeface="Times New Roman" pitchFamily="18" charset="0"/>
              </a:rPr>
              <a:t>Differs from relaxation</a:t>
            </a:r>
          </a:p>
          <a:p>
            <a:endParaRPr lang="en-US" sz="2400" dirty="0">
              <a:latin typeface="Times New Roman" pitchFamily="18" charset="0"/>
            </a:endParaRPr>
          </a:p>
          <a:p>
            <a:r>
              <a:rPr lang="en-US" sz="2400" dirty="0">
                <a:effectLst/>
                <a:latin typeface="Times New Roman" pitchFamily="18" charset="0"/>
              </a:rPr>
              <a:t>Not all patients can be hypnotized.</a:t>
            </a:r>
          </a:p>
          <a:p>
            <a:endParaRPr lang="en-US" sz="2400" dirty="0">
              <a:effectLst/>
              <a:latin typeface="Times New Roman" pitchFamily="18" charset="0"/>
            </a:endParaRPr>
          </a:p>
          <a:p>
            <a:r>
              <a:rPr lang="en-US" sz="2400" dirty="0">
                <a:effectLst/>
                <a:latin typeface="Times New Roman" pitchFamily="18" charset="0"/>
              </a:rPr>
              <a:t>Barber -technique is effective in at least  </a:t>
            </a:r>
            <a:r>
              <a:rPr lang="en-US" sz="2400" dirty="0">
                <a:effectLst/>
                <a:latin typeface="Times New Roman" pitchFamily="18" charset="0"/>
                <a:cs typeface="Times New Roman" pitchFamily="18" charset="0"/>
              </a:rPr>
              <a:t>⅓ </a:t>
            </a:r>
            <a:r>
              <a:rPr lang="en-US" sz="2400" dirty="0">
                <a:effectLst/>
                <a:latin typeface="Times New Roman" pitchFamily="18" charset="0"/>
              </a:rPr>
              <a:t> of all patients, </a:t>
            </a:r>
          </a:p>
          <a:p>
            <a:endParaRPr lang="en-US" sz="2400" dirty="0">
              <a:effectLst/>
              <a:latin typeface="Times New Roman" pitchFamily="18" charset="0"/>
            </a:endParaRPr>
          </a:p>
          <a:p>
            <a:r>
              <a:rPr lang="en-US" sz="2400" dirty="0">
                <a:effectLst/>
                <a:latin typeface="Times New Roman" pitchFamily="18" charset="0"/>
              </a:rPr>
              <a:t>Basic mechanism - relief of pain</a:t>
            </a:r>
          </a:p>
        </p:txBody>
      </p:sp>
      <p:sp>
        <p:nvSpPr>
          <p:cNvPr id="4" name="Slide Number Placeholder 5"/>
          <p:cNvSpPr>
            <a:spLocks noGrp="1"/>
          </p:cNvSpPr>
          <p:nvPr>
            <p:ph type="sldNum" sz="quarter" idx="12"/>
          </p:nvPr>
        </p:nvSpPr>
        <p:spPr/>
        <p:txBody>
          <a:bodyPr/>
          <a:lstStyle/>
          <a:p>
            <a:fld id="{EF1F87A8-4E6F-439E-B1DF-41C6FBCEB8D2}" type="slidenum">
              <a:rPr lang="en-US"/>
              <a:pPr/>
              <a:t>109</a:t>
            </a:fld>
            <a:endParaRPr lang="en-US"/>
          </a:p>
        </p:txBody>
      </p:sp>
      <p:pic>
        <p:nvPicPr>
          <p:cNvPr id="155650" name="Picture 2" descr="http://blog.lib.umn.edu/farre212/f11psy1001ds1415/hypnosis-cartoon.jpg"/>
          <p:cNvPicPr>
            <a:picLocks noChangeAspect="1" noChangeArrowheads="1"/>
          </p:cNvPicPr>
          <p:nvPr/>
        </p:nvPicPr>
        <p:blipFill>
          <a:blip r:embed="rId3" cstate="print"/>
          <a:srcRect/>
          <a:stretch>
            <a:fillRect/>
          </a:stretch>
        </p:blipFill>
        <p:spPr bwMode="auto">
          <a:xfrm>
            <a:off x="5867400" y="685800"/>
            <a:ext cx="3047999" cy="2819400"/>
          </a:xfrm>
          <a:prstGeom prst="rect">
            <a:avLst/>
          </a:prstGeom>
          <a:ln>
            <a:noFill/>
          </a:ln>
          <a:effectLst>
            <a:softEdge rad="112500"/>
          </a:effectLst>
        </p:spPr>
      </p:pic>
      <p:pic>
        <p:nvPicPr>
          <p:cNvPr id="2" name="Picture 1">
            <a:extLst>
              <a:ext uri="{FF2B5EF4-FFF2-40B4-BE49-F238E27FC236}">
                <a16:creationId xmlns:a16="http://schemas.microsoft.com/office/drawing/2014/main" xmlns="" id="{3555FCC9-B7EF-4D38-8D6C-D07CCF784510}"/>
              </a:ext>
            </a:extLst>
          </p:cNvPr>
          <p:cNvPicPr>
            <a:picLocks noChangeAspect="1"/>
          </p:cNvPicPr>
          <p:nvPr/>
        </p:nvPicPr>
        <p:blipFill>
          <a:blip r:embed="rId4"/>
          <a:stretch>
            <a:fillRect/>
          </a:stretch>
        </p:blipFill>
        <p:spPr>
          <a:xfrm>
            <a:off x="5385563" y="6150429"/>
            <a:ext cx="2920237" cy="518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9829800" cy="1173162"/>
          </a:xfrm>
        </p:spPr>
        <p:txBody>
          <a:bodyPr>
            <a:normAutofit/>
          </a:bodyPr>
          <a:lstStyle/>
          <a:p>
            <a:r>
              <a:rPr lang="en-US" sz="4000" b="1" dirty="0"/>
              <a:t>Fundamentals Of Behavior Management</a:t>
            </a:r>
            <a:endParaRPr lang="en-IN" sz="4000" b="1"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533400" y="1439882"/>
            <a:ext cx="6172200" cy="2862322"/>
          </a:xfrm>
          <a:prstGeom prst="rect">
            <a:avLst/>
          </a:prstGeom>
          <a:noFill/>
        </p:spPr>
        <p:txBody>
          <a:bodyPr wrap="square" rtlCol="0">
            <a:spAutoFit/>
          </a:bodyPr>
          <a:lstStyle/>
          <a:p>
            <a:pPr algn="just">
              <a:buFont typeface="Arial" pitchFamily="34" charset="0"/>
              <a:buChar char="•"/>
            </a:pPr>
            <a:r>
              <a:rPr lang="en-US" sz="2000" dirty="0"/>
              <a:t> </a:t>
            </a:r>
            <a:r>
              <a:rPr lang="en-US" sz="2000" dirty="0">
                <a:latin typeface="Times New Roman" panose="02020603050405020304" pitchFamily="18" charset="0"/>
                <a:cs typeface="Times New Roman" panose="02020603050405020304" pitchFamily="18" charset="0"/>
              </a:rPr>
              <a:t>The Team Attitude</a:t>
            </a:r>
          </a:p>
          <a:p>
            <a:pPr algn="just">
              <a:buFont typeface="Arial" pitchFamily="34" charset="0"/>
              <a:buChar char="•"/>
            </a:pPr>
            <a:r>
              <a:rPr lang="en-US" sz="2000" dirty="0">
                <a:latin typeface="Times New Roman" panose="02020603050405020304" pitchFamily="18" charset="0"/>
                <a:cs typeface="Times New Roman" panose="02020603050405020304" pitchFamily="18" charset="0"/>
              </a:rPr>
              <a:t> Organization</a:t>
            </a:r>
          </a:p>
          <a:p>
            <a:pPr algn="just">
              <a:buFont typeface="Arial" pitchFamily="34" charset="0"/>
              <a:buChar char="•"/>
            </a:pPr>
            <a:r>
              <a:rPr lang="en-US" sz="2000" dirty="0">
                <a:latin typeface="Times New Roman" panose="02020603050405020304" pitchFamily="18" charset="0"/>
                <a:cs typeface="Times New Roman" panose="02020603050405020304" pitchFamily="18" charset="0"/>
              </a:rPr>
              <a:t> The Positive Approach</a:t>
            </a:r>
          </a:p>
          <a:p>
            <a:pPr algn="just">
              <a:buFont typeface="Arial" pitchFamily="34" charset="0"/>
              <a:buChar char="•"/>
            </a:pPr>
            <a:r>
              <a:rPr lang="en-US" sz="2000" dirty="0">
                <a:latin typeface="Times New Roman" panose="02020603050405020304" pitchFamily="18" charset="0"/>
                <a:cs typeface="Times New Roman" panose="02020603050405020304" pitchFamily="18" charset="0"/>
              </a:rPr>
              <a:t> Truthfulness</a:t>
            </a:r>
          </a:p>
          <a:p>
            <a:pPr algn="just">
              <a:buFont typeface="Arial" pitchFamily="34" charset="0"/>
              <a:buChar char="•"/>
            </a:pPr>
            <a:r>
              <a:rPr lang="en-US" sz="2000" dirty="0">
                <a:latin typeface="Times New Roman" panose="02020603050405020304" pitchFamily="18" charset="0"/>
                <a:cs typeface="Times New Roman" panose="02020603050405020304" pitchFamily="18" charset="0"/>
              </a:rPr>
              <a:t> Tolerance</a:t>
            </a:r>
          </a:p>
          <a:p>
            <a:pPr algn="just">
              <a:buFont typeface="Arial" pitchFamily="34" charset="0"/>
              <a:buChar char="•"/>
            </a:pPr>
            <a:r>
              <a:rPr lang="en-US" sz="2000" dirty="0">
                <a:latin typeface="Times New Roman" panose="02020603050405020304" pitchFamily="18" charset="0"/>
                <a:cs typeface="Times New Roman" panose="02020603050405020304" pitchFamily="18" charset="0"/>
              </a:rPr>
              <a:t> Flexibility</a:t>
            </a:r>
          </a:p>
          <a:p>
            <a:pPr algn="just">
              <a:buFont typeface="Arial"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itchFamily="34" charset="0"/>
              <a:buChar char="•"/>
            </a:pPr>
            <a:endParaRPr lang="en-IN" sz="2800" dirty="0"/>
          </a:p>
        </p:txBody>
      </p:sp>
      <p:pic>
        <p:nvPicPr>
          <p:cNvPr id="6" name="Picture 2" descr="http://www.healthyyoubandcenter.com/images/headers/chained_hands.jpg"/>
          <p:cNvPicPr>
            <a:picLocks noChangeAspect="1" noChangeArrowheads="1"/>
          </p:cNvPicPr>
          <p:nvPr/>
        </p:nvPicPr>
        <p:blipFill>
          <a:blip r:embed="rId3" cstate="print"/>
          <a:srcRect/>
          <a:stretch>
            <a:fillRect/>
          </a:stretch>
        </p:blipFill>
        <p:spPr bwMode="auto">
          <a:xfrm rot="20021717">
            <a:off x="4097801" y="2623094"/>
            <a:ext cx="4391660" cy="1981200"/>
          </a:xfrm>
          <a:prstGeom prst="rect">
            <a:avLst/>
          </a:prstGeom>
          <a:noFill/>
        </p:spPr>
      </p:pic>
      <p:pic>
        <p:nvPicPr>
          <p:cNvPr id="222210" name="Picture 2" descr="http://www.google.co.in/url?source=imglanding&amp;ct=img&amp;q=http://www.jamescash.co.uk/wp-content/uploads/2011/09/organising-filing-cabinets.jpg&amp;sa=X&amp;ei=azlWT8vsAs6IrAeSpLmEBw&amp;ved=0CAwQ8wc&amp;usg=AFQjCNFerHf2ybnCfpVN3R-f7vWBTY-1Zg"/>
          <p:cNvPicPr>
            <a:picLocks noChangeAspect="1" noChangeArrowheads="1"/>
          </p:cNvPicPr>
          <p:nvPr/>
        </p:nvPicPr>
        <p:blipFill>
          <a:blip r:embed="rId4" cstate="print"/>
          <a:srcRect/>
          <a:stretch>
            <a:fillRect/>
          </a:stretch>
        </p:blipFill>
        <p:spPr bwMode="auto">
          <a:xfrm>
            <a:off x="6019800" y="1981200"/>
            <a:ext cx="2588627" cy="1724026"/>
          </a:xfrm>
          <a:prstGeom prst="rect">
            <a:avLst/>
          </a:prstGeom>
          <a:noFill/>
        </p:spPr>
      </p:pic>
      <p:pic>
        <p:nvPicPr>
          <p:cNvPr id="222212" name="Picture 4" descr="http://www.google.co.in/url?source=imglanding&amp;ct=img&amp;q=http://www.diy-stress-relief.com/images/positive-attitude4.jpg&amp;sa=X&amp;ei=OztWT-fUNYaIrAeGzsiHBw&amp;ved=0CAsQ8wc4vwE&amp;usg=AFQjCNHrYXuWeIQUJLCwQj8L6g_VhIZokg"/>
          <p:cNvPicPr>
            <a:picLocks noChangeAspect="1" noChangeArrowheads="1"/>
          </p:cNvPicPr>
          <p:nvPr/>
        </p:nvPicPr>
        <p:blipFill>
          <a:blip r:embed="rId5" cstate="print"/>
          <a:srcRect/>
          <a:stretch>
            <a:fillRect/>
          </a:stretch>
        </p:blipFill>
        <p:spPr bwMode="auto">
          <a:xfrm>
            <a:off x="4495800" y="1876424"/>
            <a:ext cx="4038600" cy="2695576"/>
          </a:xfrm>
          <a:prstGeom prst="rect">
            <a:avLst/>
          </a:prstGeom>
          <a:noFill/>
        </p:spPr>
      </p:pic>
      <p:pic>
        <p:nvPicPr>
          <p:cNvPr id="222214" name="Picture 6" descr="http://www.google.co.in/url?source=imglanding&amp;ct=img&amp;q=http://2.bp.blogspot.com/--DoqDzQPN4s/TfCnRpjytWI/AAAAAAAAABg/hkGgG8835i8/s1600/00955.jpg&amp;sa=X&amp;ei=dkJWT5m6N4ftrAf-sZSMBw&amp;ved=0CA0Q8wc&amp;usg=AFQjCNFW9zJRkvWHWpfOBHuVN9z7uenaiQ"/>
          <p:cNvPicPr>
            <a:picLocks noChangeAspect="1" noChangeArrowheads="1"/>
          </p:cNvPicPr>
          <p:nvPr/>
        </p:nvPicPr>
        <p:blipFill>
          <a:blip r:embed="rId6" cstate="print"/>
          <a:srcRect/>
          <a:stretch>
            <a:fillRect/>
          </a:stretch>
        </p:blipFill>
        <p:spPr bwMode="auto">
          <a:xfrm>
            <a:off x="5029200" y="2514600"/>
            <a:ext cx="3397321" cy="2362200"/>
          </a:xfrm>
          <a:prstGeom prst="rect">
            <a:avLst/>
          </a:prstGeom>
          <a:noFill/>
        </p:spPr>
      </p:pic>
      <p:pic>
        <p:nvPicPr>
          <p:cNvPr id="222216" name="Picture 8" descr="http://www.google.co.in/url?source=imglanding&amp;ct=img&amp;q=http://www.imagesource.com/Doc/IS0/Media/TR4_WATERMARKED/a/d/1/1/IS249-035.jpg&amp;sa=X&amp;ei=XkNWT7vjBYTqrQeerZSIBw&amp;ved=0CAwQ8wc&amp;usg=AFQjCNE9OBGZY8zCTie6XfTvW8qMDq95hA"/>
          <p:cNvPicPr>
            <a:picLocks noChangeAspect="1" noChangeArrowheads="1"/>
          </p:cNvPicPr>
          <p:nvPr/>
        </p:nvPicPr>
        <p:blipFill>
          <a:blip r:embed="rId7" cstate="print"/>
          <a:srcRect/>
          <a:stretch>
            <a:fillRect/>
          </a:stretch>
        </p:blipFill>
        <p:spPr bwMode="auto">
          <a:xfrm>
            <a:off x="4791809" y="2133600"/>
            <a:ext cx="3513991" cy="2514600"/>
          </a:xfrm>
          <a:prstGeom prst="rect">
            <a:avLst/>
          </a:prstGeom>
          <a:noFill/>
        </p:spPr>
      </p:pic>
      <p:pic>
        <p:nvPicPr>
          <p:cNvPr id="12" name="Picture 11" descr="images (1).jpg"/>
          <p:cNvPicPr>
            <a:picLocks noChangeAspect="1"/>
          </p:cNvPicPr>
          <p:nvPr/>
        </p:nvPicPr>
        <p:blipFill>
          <a:blip r:embed="rId8" cstate="print"/>
          <a:stretch>
            <a:fillRect/>
          </a:stretch>
        </p:blipFill>
        <p:spPr>
          <a:xfrm>
            <a:off x="6070832" y="3352800"/>
            <a:ext cx="2147081" cy="2137538"/>
          </a:xfrm>
          <a:prstGeom prst="rect">
            <a:avLst/>
          </a:prstGeom>
        </p:spPr>
      </p:pic>
      <p:pic>
        <p:nvPicPr>
          <p:cNvPr id="3" name="Picture 2">
            <a:extLst>
              <a:ext uri="{FF2B5EF4-FFF2-40B4-BE49-F238E27FC236}">
                <a16:creationId xmlns:a16="http://schemas.microsoft.com/office/drawing/2014/main" xmlns="" id="{F2DC0314-2D21-44CB-ADAC-74533AA9E5A5}"/>
              </a:ext>
            </a:extLst>
          </p:cNvPr>
          <p:cNvPicPr>
            <a:picLocks noChangeAspect="1"/>
          </p:cNvPicPr>
          <p:nvPr/>
        </p:nvPicPr>
        <p:blipFill>
          <a:blip r:embed="rId9"/>
          <a:stretch>
            <a:fillRect/>
          </a:stretch>
        </p:blipFill>
        <p:spPr>
          <a:xfrm>
            <a:off x="286330" y="6121709"/>
            <a:ext cx="7931583" cy="768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2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222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22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22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22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2221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22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2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5E0DF-03B3-BAD6-0475-6EF0261FE94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7DD6894-F131-5699-3F3E-EDB55E279DBA}"/>
              </a:ext>
            </a:extLst>
          </p:cNvPr>
          <p:cNvSpPr>
            <a:spLocks noGrp="1"/>
          </p:cNvSpPr>
          <p:nvPr>
            <p:ph idx="1"/>
          </p:nvPr>
        </p:nvSpPr>
        <p:spPr/>
        <p:txBody>
          <a:bodyPr>
            <a:normAutofit/>
          </a:bodyPr>
          <a:lstStyle/>
          <a:p>
            <a:pPr algn="just" eaLnBrk="1" hangingPunct="1"/>
            <a:r>
              <a:rPr lang="en-US" altLang="en-US" sz="2000" dirty="0">
                <a:latin typeface="Times New Roman" panose="02020603050405020304" pitchFamily="18" charset="0"/>
                <a:cs typeface="Times New Roman" panose="02020603050405020304" pitchFamily="18" charset="0"/>
              </a:rPr>
              <a:t>It was first suggested by </a:t>
            </a:r>
            <a:r>
              <a:rPr lang="en-US" altLang="en-US" sz="2000" b="1" dirty="0">
                <a:latin typeface="Times New Roman" panose="02020603050405020304" pitchFamily="18" charset="0"/>
                <a:cs typeface="Times New Roman" panose="02020603050405020304" pitchFamily="18" charset="0"/>
              </a:rPr>
              <a:t>Franz A Mesmer  1773</a:t>
            </a:r>
          </a:p>
          <a:p>
            <a:pPr marL="0" indent="0" algn="just" eaLnBrk="1" hangingPunct="1">
              <a:buNone/>
            </a:pPr>
            <a:endParaRPr lang="en-US" altLang="en-US" sz="2000" b="1"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It is defined as state of mental relaxation and restricted awareness in which subjects are engrossed in their inner experiences such as imaginary are less analytical and logical in their thinking and have enhance capacity to respond to suggestions in an automatic and dissociated manner</a:t>
            </a:r>
          </a:p>
          <a:p>
            <a:endParaRPr lang="en-IN" dirty="0"/>
          </a:p>
        </p:txBody>
      </p:sp>
      <p:sp>
        <p:nvSpPr>
          <p:cNvPr id="4" name="Slide Number Placeholder 3">
            <a:extLst>
              <a:ext uri="{FF2B5EF4-FFF2-40B4-BE49-F238E27FC236}">
                <a16:creationId xmlns:a16="http://schemas.microsoft.com/office/drawing/2014/main" xmlns="" id="{04C475D0-0560-126E-7840-B476AE5E8418}"/>
              </a:ext>
            </a:extLst>
          </p:cNvPr>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xmlns="" val="11475996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2286000" y="381000"/>
            <a:ext cx="3810000" cy="609600"/>
          </a:xfrm>
        </p:spPr>
        <p:txBody>
          <a:bodyPr>
            <a:normAutofit fontScale="90000"/>
          </a:bodyPr>
          <a:lstStyle/>
          <a:p>
            <a:r>
              <a:rPr lang="en-US" sz="4000" b="1" dirty="0">
                <a:solidFill>
                  <a:srgbClr val="FFFF66"/>
                </a:solidFill>
                <a:effectLst/>
                <a:latin typeface="Times New Roman" pitchFamily="18" charset="0"/>
              </a:rPr>
              <a:t>PLACEBO</a:t>
            </a:r>
          </a:p>
        </p:txBody>
      </p:sp>
      <p:sp>
        <p:nvSpPr>
          <p:cNvPr id="456707" name="Rectangle 3"/>
          <p:cNvSpPr>
            <a:spLocks noGrp="1" noChangeArrowheads="1"/>
          </p:cNvSpPr>
          <p:nvPr>
            <p:ph idx="1"/>
          </p:nvPr>
        </p:nvSpPr>
        <p:spPr>
          <a:xfrm>
            <a:off x="457200" y="1219200"/>
            <a:ext cx="8382000" cy="5943600"/>
          </a:xfrm>
          <a:noFill/>
        </p:spPr>
        <p:txBody>
          <a:bodyPr>
            <a:normAutofit/>
          </a:bodyPr>
          <a:lstStyle/>
          <a:p>
            <a:pPr>
              <a:lnSpc>
                <a:spcPct val="80000"/>
              </a:lnSpc>
            </a:pPr>
            <a:r>
              <a:rPr lang="en-US" sz="2000" dirty="0">
                <a:effectLst/>
                <a:latin typeface="Times New Roman" pitchFamily="18" charset="0"/>
              </a:rPr>
              <a:t>As one which is not due to the specific pharmacologic properties of an administered substance. </a:t>
            </a:r>
          </a:p>
          <a:p>
            <a:pPr>
              <a:lnSpc>
                <a:spcPct val="80000"/>
              </a:lnSpc>
              <a:buFont typeface="Wingdings" pitchFamily="2" charset="2"/>
              <a:buNone/>
            </a:pPr>
            <a:endParaRPr lang="en-US" sz="2000" dirty="0">
              <a:effectLst/>
              <a:latin typeface="Times New Roman" pitchFamily="18" charset="0"/>
            </a:endParaRPr>
          </a:p>
          <a:p>
            <a:pPr>
              <a:lnSpc>
                <a:spcPct val="80000"/>
              </a:lnSpc>
              <a:buFont typeface="Wingdings" pitchFamily="2" charset="2"/>
              <a:buNone/>
            </a:pPr>
            <a:endParaRPr lang="en-US" sz="2000" dirty="0">
              <a:effectLst/>
              <a:latin typeface="Times New Roman" pitchFamily="18" charset="0"/>
            </a:endParaRPr>
          </a:p>
          <a:p>
            <a:pPr>
              <a:lnSpc>
                <a:spcPct val="80000"/>
              </a:lnSpc>
              <a:buFont typeface="Wingdings" pitchFamily="2" charset="2"/>
              <a:buNone/>
            </a:pPr>
            <a:r>
              <a:rPr lang="en-US" sz="2000" dirty="0">
                <a:effectLst/>
                <a:latin typeface="Times New Roman" pitchFamily="18" charset="0"/>
              </a:rPr>
              <a:t>Beecher reports:</a:t>
            </a:r>
          </a:p>
          <a:p>
            <a:pPr>
              <a:lnSpc>
                <a:spcPct val="80000"/>
              </a:lnSpc>
            </a:pPr>
            <a:r>
              <a:rPr lang="en-US" sz="2000" dirty="0">
                <a:effectLst/>
                <a:latin typeface="Times New Roman" pitchFamily="18" charset="0"/>
              </a:rPr>
              <a:t>52% of his surgical patients with severe postoperative pain accompanied by a great deal of anxiety obtained relief following injection with morphine, 40%</a:t>
            </a:r>
            <a:r>
              <a:rPr lang="en-US" sz="2000" i="1" dirty="0">
                <a:effectLst/>
                <a:latin typeface="Times New Roman" pitchFamily="18" charset="0"/>
              </a:rPr>
              <a:t> </a:t>
            </a:r>
            <a:r>
              <a:rPr lang="en-US" sz="2000" dirty="0">
                <a:effectLst/>
                <a:latin typeface="Times New Roman" pitchFamily="18" charset="0"/>
              </a:rPr>
              <a:t>found relief with placebos.</a:t>
            </a:r>
          </a:p>
          <a:p>
            <a:pPr>
              <a:lnSpc>
                <a:spcPct val="80000"/>
              </a:lnSpc>
            </a:pPr>
            <a:endParaRPr lang="en-US" sz="2000" dirty="0">
              <a:effectLst/>
              <a:latin typeface="Times New Roman" pitchFamily="18" charset="0"/>
            </a:endParaRPr>
          </a:p>
          <a:p>
            <a:pPr>
              <a:lnSpc>
                <a:spcPct val="80000"/>
              </a:lnSpc>
            </a:pPr>
            <a:r>
              <a:rPr lang="en-US" sz="2000" dirty="0">
                <a:effectLst/>
                <a:latin typeface="Times New Roman" pitchFamily="18" charset="0"/>
              </a:rPr>
              <a:t> When pain and anxiety were not as great, the same dose of morphine brought relief to 89% and placebos to only 26%., </a:t>
            </a:r>
          </a:p>
        </p:txBody>
      </p:sp>
      <p:sp>
        <p:nvSpPr>
          <p:cNvPr id="4" name="Slide Number Placeholder 5"/>
          <p:cNvSpPr>
            <a:spLocks noGrp="1"/>
          </p:cNvSpPr>
          <p:nvPr>
            <p:ph type="sldNum" sz="quarter" idx="12"/>
          </p:nvPr>
        </p:nvSpPr>
        <p:spPr/>
        <p:txBody>
          <a:bodyPr/>
          <a:lstStyle/>
          <a:p>
            <a:fld id="{649E056B-891C-4DD7-8C33-80938942810C}" type="slidenum">
              <a:rPr lang="en-US"/>
              <a:pPr/>
              <a:t>111</a:t>
            </a:fld>
            <a:endParaRPr lang="en-US"/>
          </a:p>
        </p:txBody>
      </p:sp>
      <p:sp>
        <p:nvSpPr>
          <p:cNvPr id="2" name="Rectangle 1">
            <a:extLst>
              <a:ext uri="{FF2B5EF4-FFF2-40B4-BE49-F238E27FC236}">
                <a16:creationId xmlns:a16="http://schemas.microsoft.com/office/drawing/2014/main" xmlns="" id="{AD710D8B-6085-4E35-9D78-8216E588AE26}"/>
              </a:ext>
            </a:extLst>
          </p:cNvPr>
          <p:cNvSpPr/>
          <p:nvPr/>
        </p:nvSpPr>
        <p:spPr>
          <a:xfrm>
            <a:off x="5105400" y="6172200"/>
            <a:ext cx="2895600"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JDC1993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lgn="l"/>
            <a:r>
              <a:rPr lang="en-US" sz="3600" b="1" dirty="0">
                <a:solidFill>
                  <a:srgbClr val="FFFF66"/>
                </a:solidFill>
                <a:effectLst/>
                <a:latin typeface="Times New Roman" pitchFamily="18" charset="0"/>
              </a:rPr>
              <a:t>		Humor</a:t>
            </a:r>
          </a:p>
        </p:txBody>
      </p:sp>
      <p:sp>
        <p:nvSpPr>
          <p:cNvPr id="404483" name="Rectangle 3"/>
          <p:cNvSpPr>
            <a:spLocks noGrp="1" noChangeArrowheads="1"/>
          </p:cNvSpPr>
          <p:nvPr>
            <p:ph idx="1"/>
          </p:nvPr>
        </p:nvSpPr>
        <p:spPr/>
        <p:txBody>
          <a:bodyPr>
            <a:normAutofit fontScale="85000" lnSpcReduction="20000"/>
          </a:bodyPr>
          <a:lstStyle/>
          <a:p>
            <a:pPr>
              <a:lnSpc>
                <a:spcPct val="150000"/>
              </a:lnSpc>
            </a:pPr>
            <a:r>
              <a:rPr lang="en-US" sz="2600" dirty="0">
                <a:effectLst/>
                <a:latin typeface="Times New Roman" pitchFamily="18" charset="0"/>
              </a:rPr>
              <a:t>Elevates the mood of the pt.</a:t>
            </a:r>
          </a:p>
          <a:p>
            <a:pPr>
              <a:lnSpc>
                <a:spcPct val="150000"/>
              </a:lnSpc>
            </a:pPr>
            <a:endParaRPr lang="en-US" sz="2600" dirty="0">
              <a:effectLst/>
              <a:latin typeface="Times New Roman" pitchFamily="18" charset="0"/>
            </a:endParaRPr>
          </a:p>
          <a:p>
            <a:pPr marL="457200" indent="-457200">
              <a:lnSpc>
                <a:spcPct val="150000"/>
              </a:lnSpc>
              <a:buFont typeface="+mj-lt"/>
              <a:buAutoNum type="arabicPeriod"/>
            </a:pPr>
            <a:r>
              <a:rPr lang="en-US" sz="2600" dirty="0">
                <a:effectLst/>
                <a:latin typeface="Times New Roman" pitchFamily="18" charset="0"/>
              </a:rPr>
              <a:t>Social- forming &amp; maintaining the relationship</a:t>
            </a:r>
          </a:p>
          <a:p>
            <a:pPr marL="457200" indent="-457200">
              <a:lnSpc>
                <a:spcPct val="150000"/>
              </a:lnSpc>
              <a:buFont typeface="+mj-lt"/>
              <a:buAutoNum type="arabicPeriod"/>
            </a:pPr>
            <a:r>
              <a:rPr lang="en-US" sz="2600" dirty="0">
                <a:effectLst/>
                <a:latin typeface="Times New Roman" pitchFamily="18" charset="0"/>
              </a:rPr>
              <a:t>Emotional: anxiety  relief in child, parent &amp; doctor.</a:t>
            </a:r>
          </a:p>
          <a:p>
            <a:pPr marL="457200" indent="-457200">
              <a:lnSpc>
                <a:spcPct val="150000"/>
              </a:lnSpc>
              <a:buFont typeface="+mj-lt"/>
              <a:buAutoNum type="arabicPeriod"/>
            </a:pPr>
            <a:r>
              <a:rPr lang="en-US" sz="2600" dirty="0">
                <a:effectLst/>
                <a:latin typeface="Times New Roman" pitchFamily="18" charset="0"/>
              </a:rPr>
              <a:t>Informative; transmits the essential information in the nonthreatening way.</a:t>
            </a:r>
          </a:p>
          <a:p>
            <a:pPr marL="457200" indent="-457200">
              <a:lnSpc>
                <a:spcPct val="150000"/>
              </a:lnSpc>
              <a:buFont typeface="+mj-lt"/>
              <a:buAutoNum type="arabicPeriod"/>
            </a:pPr>
            <a:r>
              <a:rPr lang="en-US" sz="2600" dirty="0">
                <a:effectLst/>
                <a:latin typeface="Times New Roman" pitchFamily="18" charset="0"/>
              </a:rPr>
              <a:t>Motivation: increases the interest  &amp; involvement of the child.</a:t>
            </a:r>
          </a:p>
          <a:p>
            <a:pPr marL="457200" indent="-457200">
              <a:lnSpc>
                <a:spcPct val="150000"/>
              </a:lnSpc>
              <a:buFont typeface="+mj-lt"/>
              <a:buAutoNum type="arabicPeriod"/>
            </a:pPr>
            <a:r>
              <a:rPr lang="en-US" sz="2600" dirty="0">
                <a:effectLst/>
                <a:latin typeface="Times New Roman" pitchFamily="18" charset="0"/>
              </a:rPr>
              <a:t>Cognitive: distraction from fearful stimuli.</a:t>
            </a:r>
          </a:p>
          <a:p>
            <a:endParaRPr lang="en-US" sz="2400" dirty="0">
              <a:effectLst/>
              <a:latin typeface="Times New Roman" pitchFamily="18" charset="0"/>
            </a:endParaRPr>
          </a:p>
          <a:p>
            <a:endParaRPr lang="en-US" sz="2400" dirty="0">
              <a:effectLst/>
              <a:latin typeface="Times New Roman" pitchFamily="18" charset="0"/>
            </a:endParaRPr>
          </a:p>
        </p:txBody>
      </p:sp>
      <p:sp>
        <p:nvSpPr>
          <p:cNvPr id="4" name="Slide Number Placeholder 5"/>
          <p:cNvSpPr>
            <a:spLocks noGrp="1"/>
          </p:cNvSpPr>
          <p:nvPr>
            <p:ph type="sldNum" sz="quarter" idx="12"/>
          </p:nvPr>
        </p:nvSpPr>
        <p:spPr/>
        <p:txBody>
          <a:bodyPr/>
          <a:lstStyle/>
          <a:p>
            <a:fld id="{EA50CA05-7CE8-4575-85FE-FEB1BAD3E20E}" type="slidenum">
              <a:rPr lang="en-US"/>
              <a:pPr/>
              <a:t>112</a:t>
            </a:fld>
            <a:endParaRPr lang="en-US"/>
          </a:p>
        </p:txBody>
      </p:sp>
      <p:pic>
        <p:nvPicPr>
          <p:cNvPr id="152578" name="Picture 2" descr="http://2.bp.blogspot.com/-pisRz4PdOVs/TrkJCQQLzqI/AAAAAAAAANo/jzJw_SMteCg/s1600/LAUGHING+KIDS.jpg"/>
          <p:cNvPicPr>
            <a:picLocks noChangeAspect="1" noChangeArrowheads="1"/>
          </p:cNvPicPr>
          <p:nvPr/>
        </p:nvPicPr>
        <p:blipFill>
          <a:blip r:embed="rId2" cstate="print"/>
          <a:srcRect/>
          <a:stretch>
            <a:fillRect/>
          </a:stretch>
        </p:blipFill>
        <p:spPr bwMode="auto">
          <a:xfrm>
            <a:off x="5257800" y="152399"/>
            <a:ext cx="3810000" cy="2133601"/>
          </a:xfrm>
          <a:prstGeom prst="rect">
            <a:avLst/>
          </a:prstGeom>
          <a:noFill/>
        </p:spPr>
      </p:pic>
      <p:pic>
        <p:nvPicPr>
          <p:cNvPr id="2" name="Picture 1">
            <a:extLst>
              <a:ext uri="{FF2B5EF4-FFF2-40B4-BE49-F238E27FC236}">
                <a16:creationId xmlns:a16="http://schemas.microsoft.com/office/drawing/2014/main" xmlns="" id="{CD933C1A-719A-4B4B-B4F0-1950804CD40D}"/>
              </a:ext>
            </a:extLst>
          </p:cNvPr>
          <p:cNvPicPr>
            <a:picLocks noChangeAspect="1"/>
          </p:cNvPicPr>
          <p:nvPr/>
        </p:nvPicPr>
        <p:blipFill>
          <a:blip r:embed="rId3"/>
          <a:stretch>
            <a:fillRect/>
          </a:stretch>
        </p:blipFill>
        <p:spPr>
          <a:xfrm>
            <a:off x="5410200" y="6069813"/>
            <a:ext cx="2920237" cy="573074"/>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8"/>
            <a:ext cx="9296400" cy="1020762"/>
          </a:xfrm>
        </p:spPr>
        <p:txBody>
          <a:bodyPr>
            <a:noAutofit/>
          </a:bodyPr>
          <a:lstStyle/>
          <a:p>
            <a:r>
              <a:rPr lang="en-US" sz="3600" dirty="0"/>
              <a:t>Behavior Management During Daily Pediatric Care</a:t>
            </a:r>
            <a:endParaRPr lang="en-IN" sz="3600" dirty="0"/>
          </a:p>
        </p:txBody>
      </p:sp>
      <p:sp>
        <p:nvSpPr>
          <p:cNvPr id="3" name="Content Placeholder 2"/>
          <p:cNvSpPr>
            <a:spLocks noGrp="1"/>
          </p:cNvSpPr>
          <p:nvPr>
            <p:ph idx="1"/>
          </p:nvPr>
        </p:nvSpPr>
        <p:spPr>
          <a:xfrm>
            <a:off x="457200" y="1600201"/>
            <a:ext cx="6096000" cy="3200400"/>
          </a:xfrm>
        </p:spPr>
        <p:txBody>
          <a:bodyPr>
            <a:normAutofit/>
          </a:bodyPr>
          <a:lstStyle/>
          <a:p>
            <a:r>
              <a:rPr lang="en-US" sz="2800" dirty="0"/>
              <a:t>Operative Procedures</a:t>
            </a:r>
          </a:p>
          <a:p>
            <a:r>
              <a:rPr lang="en-US" sz="2800" dirty="0"/>
              <a:t>Local Anesthesia and </a:t>
            </a:r>
            <a:r>
              <a:rPr lang="en-US" sz="2800" dirty="0" err="1"/>
              <a:t>Exodontia</a:t>
            </a:r>
            <a:endParaRPr lang="en-US" sz="2800" dirty="0"/>
          </a:p>
          <a:p>
            <a:r>
              <a:rPr lang="en-US" sz="2800" dirty="0"/>
              <a:t>Alginate </a:t>
            </a:r>
            <a:r>
              <a:rPr lang="en-US" sz="2800" dirty="0" err="1"/>
              <a:t>Impresssion</a:t>
            </a:r>
            <a:r>
              <a:rPr lang="en-US" sz="2800" dirty="0"/>
              <a:t> Making</a:t>
            </a:r>
          </a:p>
          <a:p>
            <a:r>
              <a:rPr lang="en-US" sz="2800" dirty="0"/>
              <a:t>Radiology</a:t>
            </a:r>
          </a:p>
          <a:p>
            <a:endParaRPr lang="en-US" sz="2800" dirty="0"/>
          </a:p>
          <a:p>
            <a:endParaRPr lang="en-IN"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pic>
        <p:nvPicPr>
          <p:cNvPr id="6" name="Picture 5" descr="942881532.jpg"/>
          <p:cNvPicPr>
            <a:picLocks noChangeAspect="1"/>
          </p:cNvPicPr>
          <p:nvPr/>
        </p:nvPicPr>
        <p:blipFill>
          <a:blip r:embed="rId2" cstate="print"/>
          <a:srcRect l="12963" t="7778" r="7446" b="34465"/>
          <a:stretch>
            <a:fillRect/>
          </a:stretch>
        </p:blipFill>
        <p:spPr>
          <a:xfrm rot="1067351">
            <a:off x="5528533" y="3784780"/>
            <a:ext cx="2801023" cy="2710132"/>
          </a:xfrm>
          <a:prstGeom prst="rect">
            <a:avLst/>
          </a:prstGeom>
        </p:spPr>
      </p:pic>
      <p:pic>
        <p:nvPicPr>
          <p:cNvPr id="7" name="Picture 6" descr="dentist (2).jpg"/>
          <p:cNvPicPr>
            <a:picLocks noChangeAspect="1"/>
          </p:cNvPicPr>
          <p:nvPr/>
        </p:nvPicPr>
        <p:blipFill>
          <a:blip r:embed="rId3" cstate="print"/>
          <a:srcRect t="17073"/>
          <a:stretch>
            <a:fillRect/>
          </a:stretch>
        </p:blipFill>
        <p:spPr>
          <a:xfrm rot="20643850">
            <a:off x="3200400" y="4114800"/>
            <a:ext cx="2381250" cy="2590800"/>
          </a:xfrm>
          <a:prstGeom prst="rect">
            <a:avLst/>
          </a:prstGeom>
        </p:spPr>
      </p:pic>
      <p:pic>
        <p:nvPicPr>
          <p:cNvPr id="9" name="Picture 8" descr="images (1).jpg"/>
          <p:cNvPicPr>
            <a:picLocks noChangeAspect="1"/>
          </p:cNvPicPr>
          <p:nvPr/>
        </p:nvPicPr>
        <p:blipFill>
          <a:blip r:embed="rId4" cstate="print"/>
          <a:stretch>
            <a:fillRect/>
          </a:stretch>
        </p:blipFill>
        <p:spPr>
          <a:xfrm rot="20768382">
            <a:off x="501270" y="4161577"/>
            <a:ext cx="2579832" cy="2169165"/>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533400" y="228600"/>
            <a:ext cx="8077200" cy="762000"/>
          </a:xfrm>
        </p:spPr>
        <p:txBody>
          <a:bodyPr/>
          <a:lstStyle/>
          <a:p>
            <a:r>
              <a:rPr lang="en-US" sz="3200" dirty="0">
                <a:solidFill>
                  <a:srgbClr val="FFFF00"/>
                </a:solidFill>
                <a:effectLst/>
                <a:latin typeface="Times New Roman" pitchFamily="18" charset="0"/>
              </a:rPr>
              <a:t>Behavior management in pre- cooperative child</a:t>
            </a:r>
            <a:endParaRPr lang="en-US" sz="3200" dirty="0">
              <a:effectLst/>
              <a:latin typeface="Times New Roman" pitchFamily="18" charset="0"/>
            </a:endParaRPr>
          </a:p>
        </p:txBody>
      </p:sp>
      <p:sp>
        <p:nvSpPr>
          <p:cNvPr id="337923" name="Rectangle 3"/>
          <p:cNvSpPr>
            <a:spLocks noGrp="1" noChangeArrowheads="1"/>
          </p:cNvSpPr>
          <p:nvPr>
            <p:ph idx="1"/>
          </p:nvPr>
        </p:nvSpPr>
        <p:spPr>
          <a:xfrm>
            <a:off x="304800" y="1371600"/>
            <a:ext cx="8229600" cy="4525963"/>
          </a:xfrm>
        </p:spPr>
        <p:txBody>
          <a:bodyPr/>
          <a:lstStyle/>
          <a:p>
            <a:pPr>
              <a:buClr>
                <a:srgbClr val="66FF33"/>
              </a:buClr>
              <a:buSzTx/>
              <a:buFont typeface="Wingdings" pitchFamily="2" charset="2"/>
              <a:buBlip>
                <a:blip r:embed="rId3"/>
              </a:buBlip>
            </a:pPr>
            <a:r>
              <a:rPr lang="en-US" sz="2400" dirty="0">
                <a:effectLst/>
                <a:latin typeface="Times New Roman" pitchFamily="18" charset="0"/>
              </a:rPr>
              <a:t>Immature cognitive skills, highly restricted range coping with stress.</a:t>
            </a:r>
          </a:p>
          <a:p>
            <a:pPr>
              <a:buClr>
                <a:srgbClr val="66FF33"/>
              </a:buClr>
              <a:buSzTx/>
              <a:buFont typeface="Wingdings" pitchFamily="2" charset="2"/>
              <a:buNone/>
            </a:pPr>
            <a:endParaRPr lang="en-US" sz="2400" dirty="0">
              <a:effectLst/>
              <a:latin typeface="Times New Roman" pitchFamily="18" charset="0"/>
            </a:endParaRPr>
          </a:p>
          <a:p>
            <a:pPr>
              <a:buClr>
                <a:srgbClr val="66FF33"/>
              </a:buClr>
              <a:buSzTx/>
              <a:buFont typeface="Wingdings" pitchFamily="2" charset="2"/>
              <a:buNone/>
            </a:pPr>
            <a:r>
              <a:rPr lang="en-US" sz="2400" b="1" dirty="0">
                <a:effectLst/>
                <a:latin typeface="Times New Roman" pitchFamily="18" charset="0"/>
              </a:rPr>
              <a:t>Pre cooperative child’s perspective:</a:t>
            </a:r>
          </a:p>
          <a:p>
            <a:pPr>
              <a:buClr>
                <a:srgbClr val="66FF33"/>
              </a:buClr>
              <a:buSzTx/>
              <a:buFont typeface="Wingdings" pitchFamily="2" charset="2"/>
              <a:buNone/>
            </a:pPr>
            <a:r>
              <a:rPr lang="en-US" sz="2400" dirty="0">
                <a:latin typeface="Times New Roman" pitchFamily="18" charset="0"/>
              </a:rPr>
              <a:t>N</a:t>
            </a:r>
            <a:r>
              <a:rPr lang="en-US" sz="2400" dirty="0">
                <a:effectLst/>
                <a:latin typeface="Times New Roman" pitchFamily="18" charset="0"/>
              </a:rPr>
              <a:t>arrow focus attention</a:t>
            </a:r>
          </a:p>
          <a:p>
            <a:pPr>
              <a:buClr>
                <a:srgbClr val="66FF33"/>
              </a:buClr>
              <a:buSzTx/>
              <a:buFont typeface="Wingdings" pitchFamily="2" charset="2"/>
              <a:buNone/>
            </a:pPr>
            <a:r>
              <a:rPr lang="en-US" sz="2400" dirty="0">
                <a:effectLst/>
                <a:latin typeface="Times New Roman" pitchFamily="18" charset="0"/>
              </a:rPr>
              <a:t>Anxiety , Frustration, </a:t>
            </a:r>
          </a:p>
          <a:p>
            <a:pPr>
              <a:buClr>
                <a:srgbClr val="66FF33"/>
              </a:buClr>
              <a:buSzTx/>
              <a:buFont typeface="Wingdings" pitchFamily="2" charset="2"/>
              <a:buNone/>
            </a:pPr>
            <a:r>
              <a:rPr lang="en-US" sz="2400" dirty="0">
                <a:effectLst/>
                <a:latin typeface="Times New Roman" pitchFamily="18" charset="0"/>
              </a:rPr>
              <a:t>Inability to control his or her environment</a:t>
            </a:r>
          </a:p>
          <a:p>
            <a:pPr>
              <a:buClr>
                <a:srgbClr val="66FF33"/>
              </a:buClr>
              <a:buSzTx/>
              <a:buFont typeface="Wingdings" pitchFamily="2" charset="2"/>
              <a:buNone/>
            </a:pPr>
            <a:endParaRPr lang="en-US" sz="2400" dirty="0">
              <a:latin typeface="Times New Roman" pitchFamily="18" charset="0"/>
            </a:endParaRPr>
          </a:p>
          <a:p>
            <a:pPr>
              <a:buClr>
                <a:srgbClr val="66FF33"/>
              </a:buClr>
              <a:buSzTx/>
              <a:buFont typeface="Wingdings" pitchFamily="2" charset="2"/>
              <a:buNone/>
            </a:pPr>
            <a:r>
              <a:rPr lang="en-US" sz="2400" b="1" dirty="0"/>
              <a:t>Parent expectation</a:t>
            </a:r>
          </a:p>
          <a:p>
            <a:pPr>
              <a:buClr>
                <a:srgbClr val="66FF33"/>
              </a:buClr>
              <a:buSzTx/>
              <a:buFont typeface="Wingdings" pitchFamily="2" charset="2"/>
              <a:buNone/>
            </a:pPr>
            <a:endParaRPr lang="en-US" sz="2400" b="1" dirty="0">
              <a:effectLst/>
              <a:latin typeface="Times New Roman" pitchFamily="18" charset="0"/>
            </a:endParaRPr>
          </a:p>
          <a:p>
            <a:pPr>
              <a:buClr>
                <a:srgbClr val="66FF33"/>
              </a:buClr>
              <a:buSzTx/>
              <a:buFont typeface="Wingdings" pitchFamily="2" charset="2"/>
              <a:buNone/>
            </a:pPr>
            <a:endParaRPr lang="en-US" sz="2400" dirty="0">
              <a:effectLst/>
              <a:latin typeface="Times New Roman" pitchFamily="18" charset="0"/>
            </a:endParaRPr>
          </a:p>
        </p:txBody>
      </p:sp>
      <p:sp>
        <p:nvSpPr>
          <p:cNvPr id="5" name="Slide Number Placeholder 5"/>
          <p:cNvSpPr>
            <a:spLocks noGrp="1"/>
          </p:cNvSpPr>
          <p:nvPr>
            <p:ph type="sldNum" sz="quarter" idx="12"/>
          </p:nvPr>
        </p:nvSpPr>
        <p:spPr/>
        <p:txBody>
          <a:bodyPr/>
          <a:lstStyle/>
          <a:p>
            <a:fld id="{531983DA-9428-4E4A-AEA9-8899B188DA93}" type="slidenum">
              <a:rPr lang="en-US"/>
              <a:pPr/>
              <a:t>114</a:t>
            </a:fld>
            <a:endParaRPr lang="en-US"/>
          </a:p>
        </p:txBody>
      </p:sp>
      <p:sp>
        <p:nvSpPr>
          <p:cNvPr id="337924" name="Text Box 4"/>
          <p:cNvSpPr txBox="1">
            <a:spLocks noChangeArrowheads="1"/>
          </p:cNvSpPr>
          <p:nvPr/>
        </p:nvSpPr>
        <p:spPr bwMode="auto">
          <a:xfrm>
            <a:off x="5851525" y="803275"/>
            <a:ext cx="2843213" cy="457200"/>
          </a:xfrm>
          <a:prstGeom prst="rect">
            <a:avLst/>
          </a:prstGeom>
          <a:noFill/>
          <a:ln w="12700" cap="sq">
            <a:noFill/>
            <a:miter lim="800000"/>
            <a:headEnd type="none" w="sm" len="sm"/>
            <a:tailEnd type="none" w="sm" len="sm"/>
          </a:ln>
          <a:effectLst/>
        </p:spPr>
        <p:txBody>
          <a:bodyPr wrap="none">
            <a:spAutoFit/>
          </a:bodyPr>
          <a:lstStyle/>
          <a:p>
            <a:r>
              <a:rPr lang="en-US" dirty="0">
                <a:solidFill>
                  <a:srgbClr val="FFCCFF"/>
                </a:solidFill>
              </a:rPr>
              <a:t>DCNA;1995:789-816</a:t>
            </a:r>
          </a:p>
        </p:txBody>
      </p:sp>
      <p:pic>
        <p:nvPicPr>
          <p:cNvPr id="6" name="Picture 5" descr="cry_baby_11215.jpg"/>
          <p:cNvPicPr>
            <a:picLocks noChangeAspect="1"/>
          </p:cNvPicPr>
          <p:nvPr/>
        </p:nvPicPr>
        <p:blipFill>
          <a:blip r:embed="rId4" cstate="print"/>
          <a:stretch>
            <a:fillRect/>
          </a:stretch>
        </p:blipFill>
        <p:spPr>
          <a:xfrm rot="648978">
            <a:off x="5655079" y="2144119"/>
            <a:ext cx="2743200" cy="2057400"/>
          </a:xfrm>
          <a:prstGeom prst="rect">
            <a:avLst/>
          </a:prstGeom>
        </p:spPr>
      </p:pic>
      <p:sp>
        <p:nvSpPr>
          <p:cNvPr id="2" name="Rectangle 1">
            <a:extLst>
              <a:ext uri="{FF2B5EF4-FFF2-40B4-BE49-F238E27FC236}">
                <a16:creationId xmlns:a16="http://schemas.microsoft.com/office/drawing/2014/main" xmlns="" id="{A7CF6E01-20D1-4A46-BE51-50D72EECEB63}"/>
              </a:ext>
            </a:extLst>
          </p:cNvPr>
          <p:cNvSpPr/>
          <p:nvPr/>
        </p:nvSpPr>
        <p:spPr>
          <a:xfrm>
            <a:off x="1143000" y="6172200"/>
            <a:ext cx="3429000"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DCNA;1995:789-816</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B34778-7792-43F6-875C-87E6A078D1C5}" type="slidenum">
              <a:rPr lang="en-US"/>
              <a:pPr/>
              <a:t>115</a:t>
            </a:fld>
            <a:endParaRPr lang="en-US"/>
          </a:p>
        </p:txBody>
      </p:sp>
      <p:sp>
        <p:nvSpPr>
          <p:cNvPr id="487428" name="Text Box 4"/>
          <p:cNvSpPr txBox="1">
            <a:spLocks noChangeArrowheads="1"/>
          </p:cNvSpPr>
          <p:nvPr/>
        </p:nvSpPr>
        <p:spPr bwMode="auto">
          <a:xfrm>
            <a:off x="228600" y="304800"/>
            <a:ext cx="8610600" cy="457200"/>
          </a:xfrm>
          <a:prstGeom prst="rect">
            <a:avLst/>
          </a:prstGeom>
          <a:noFill/>
          <a:ln w="12700" cap="sq">
            <a:noFill/>
            <a:miter lim="800000"/>
            <a:headEnd type="none" w="sm" len="sm"/>
            <a:tailEnd type="none" w="sm" len="sm"/>
          </a:ln>
          <a:effectLst/>
        </p:spPr>
        <p:txBody>
          <a:bodyPr>
            <a:spAutoFit/>
          </a:bodyPr>
          <a:lstStyle/>
          <a:p>
            <a:endParaRPr lang="en-NZ"/>
          </a:p>
        </p:txBody>
      </p:sp>
      <p:sp>
        <p:nvSpPr>
          <p:cNvPr id="487430" name="Text Box 6"/>
          <p:cNvSpPr txBox="1">
            <a:spLocks noChangeArrowheads="1"/>
          </p:cNvSpPr>
          <p:nvPr/>
        </p:nvSpPr>
        <p:spPr bwMode="auto">
          <a:xfrm>
            <a:off x="304800" y="154626"/>
            <a:ext cx="8229600" cy="6703374"/>
          </a:xfrm>
          <a:prstGeom prst="rect">
            <a:avLst/>
          </a:prstGeom>
          <a:noFill/>
          <a:ln w="12700" cap="sq">
            <a:noFill/>
            <a:miter lim="800000"/>
            <a:headEnd type="none" w="sm" len="sm"/>
            <a:tailEnd type="none" w="sm" len="sm"/>
          </a:ln>
          <a:effectLst/>
        </p:spPr>
        <p:txBody>
          <a:bodyPr wrap="square">
            <a:spAutoFit/>
          </a:bodyPr>
          <a:lstStyle/>
          <a:p>
            <a:pPr>
              <a:lnSpc>
                <a:spcPct val="90000"/>
              </a:lnSpc>
              <a:spcBef>
                <a:spcPct val="50000"/>
              </a:spcBef>
            </a:pPr>
            <a:r>
              <a:rPr lang="en-US" sz="2400" b="1" dirty="0">
                <a:solidFill>
                  <a:schemeClr val="hlink"/>
                </a:solidFill>
                <a:latin typeface="Times New Roman" panose="02020603050405020304" pitchFamily="18" charset="0"/>
                <a:cs typeface="Times New Roman" panose="02020603050405020304" pitchFamily="18" charset="0"/>
              </a:rPr>
              <a:t>Dentists expectations for the pre cooperative child:</a:t>
            </a:r>
          </a:p>
          <a:p>
            <a:pPr>
              <a:lnSpc>
                <a:spcPct val="90000"/>
              </a:lnSpc>
              <a:spcBef>
                <a:spcPct val="50000"/>
              </a:spcBef>
              <a:buFontTx/>
              <a:buChar char="•"/>
            </a:pPr>
            <a:r>
              <a:rPr lang="en-US" sz="2400" dirty="0">
                <a:latin typeface="Times New Roman" panose="02020603050405020304" pitchFamily="18" charset="0"/>
                <a:cs typeface="Times New Roman" panose="02020603050405020304" pitchFamily="18" charset="0"/>
              </a:rPr>
              <a:t>Some clinicians- authoritarian, often disciplinary</a:t>
            </a:r>
          </a:p>
          <a:p>
            <a:pPr>
              <a:lnSpc>
                <a:spcPct val="90000"/>
              </a:lnSpc>
              <a:spcBef>
                <a:spcPct val="50000"/>
              </a:spcBef>
              <a:buFontTx/>
              <a:buChar char="•"/>
            </a:pPr>
            <a:r>
              <a:rPr lang="en-US" sz="2400" dirty="0">
                <a:latin typeface="Times New Roman" panose="02020603050405020304" pitchFamily="18" charset="0"/>
                <a:cs typeface="Times New Roman" panose="02020603050405020304" pitchFamily="18" charset="0"/>
              </a:rPr>
              <a:t>Others- passive or tolerant manner</a:t>
            </a:r>
          </a:p>
          <a:p>
            <a:pPr>
              <a:lnSpc>
                <a:spcPct val="90000"/>
              </a:lnSpc>
              <a:spcBef>
                <a:spcPct val="50000"/>
              </a:spcBef>
            </a:pPr>
            <a:endParaRPr lang="en-US" sz="2400" dirty="0">
              <a:latin typeface="Times New Roman" panose="02020603050405020304" pitchFamily="18" charset="0"/>
              <a:cs typeface="Times New Roman" panose="02020603050405020304" pitchFamily="18" charset="0"/>
            </a:endParaRPr>
          </a:p>
          <a:p>
            <a:pPr>
              <a:lnSpc>
                <a:spcPct val="90000"/>
              </a:lnSpc>
              <a:buFontTx/>
              <a:buChar char="•"/>
            </a:pPr>
            <a:r>
              <a:rPr lang="en-US" sz="2400" dirty="0">
                <a:latin typeface="Times New Roman" panose="02020603050405020304" pitchFamily="18" charset="0"/>
                <a:cs typeface="Times New Roman" panose="02020603050405020304" pitchFamily="18" charset="0"/>
              </a:rPr>
              <a:t>Too high expectations- frustrations &amp; exasperation</a:t>
            </a:r>
          </a:p>
          <a:p>
            <a:pPr>
              <a:lnSpc>
                <a:spcPct val="90000"/>
              </a:lnSpc>
            </a:pPr>
            <a:endParaRPr lang="en-US" sz="2400" dirty="0">
              <a:latin typeface="Times New Roman" panose="02020603050405020304" pitchFamily="18" charset="0"/>
              <a:cs typeface="Times New Roman" panose="02020603050405020304" pitchFamily="18" charset="0"/>
            </a:endParaRPr>
          </a:p>
          <a:p>
            <a:r>
              <a:rPr lang="en-US" sz="2400" b="1" dirty="0">
                <a:solidFill>
                  <a:schemeClr val="hlink"/>
                </a:solidFill>
                <a:latin typeface="Times New Roman" panose="02020603050405020304" pitchFamily="18" charset="0"/>
                <a:cs typeface="Times New Roman" panose="02020603050405020304" pitchFamily="18" charset="0"/>
              </a:rPr>
              <a:t>Management techniques:</a:t>
            </a:r>
          </a:p>
          <a:p>
            <a:pPr>
              <a:buFontTx/>
              <a:buChar char="•"/>
            </a:pPr>
            <a:r>
              <a:rPr lang="en-US" sz="2400" dirty="0">
                <a:latin typeface="Times New Roman" panose="02020603050405020304" pitchFamily="18" charset="0"/>
                <a:cs typeface="Times New Roman" panose="02020603050405020304" pitchFamily="18" charset="0"/>
              </a:rPr>
              <a:t>Avoid fearful words.</a:t>
            </a:r>
          </a:p>
          <a:p>
            <a:pPr>
              <a:buFontTx/>
              <a:buChar char="•"/>
            </a:pPr>
            <a:r>
              <a:rPr lang="en-US" sz="2400" dirty="0">
                <a:latin typeface="Times New Roman" panose="02020603050405020304" pitchFamily="18" charset="0"/>
                <a:cs typeface="Times New Roman" panose="02020603050405020304" pitchFamily="18" charset="0"/>
              </a:rPr>
              <a:t>Patting &amp; stroking</a:t>
            </a:r>
          </a:p>
          <a:p>
            <a:pPr>
              <a:buFontTx/>
              <a:buChar char="•"/>
            </a:pPr>
            <a:r>
              <a:rPr lang="en-US" sz="2400" dirty="0">
                <a:latin typeface="Times New Roman" panose="02020603050405020304" pitchFamily="18" charset="0"/>
                <a:cs typeface="Times New Roman" panose="02020603050405020304" pitchFamily="18" charset="0"/>
              </a:rPr>
              <a:t>Explanation serves – interruption of procedures in children of 3-5yrs.</a:t>
            </a:r>
          </a:p>
          <a:p>
            <a:pPr>
              <a:buFontTx/>
              <a:buChar char="•"/>
            </a:pPr>
            <a:r>
              <a:rPr lang="en-US" sz="2400" dirty="0">
                <a:latin typeface="Times New Roman" panose="02020603050405020304" pitchFamily="18" charset="0"/>
                <a:cs typeface="Times New Roman" panose="02020603050405020304" pitchFamily="18" charset="0"/>
              </a:rPr>
              <a:t>Use of voice control- limited value</a:t>
            </a:r>
          </a:p>
          <a:p>
            <a:pPr>
              <a:buFontTx/>
              <a:buChar char="•"/>
            </a:pPr>
            <a:r>
              <a:rPr lang="en-US" sz="2400" dirty="0">
                <a:latin typeface="Times New Roman" panose="02020603050405020304" pitchFamily="18" charset="0"/>
                <a:cs typeface="Times New Roman" panose="02020603050405020304" pitchFamily="18" charset="0"/>
              </a:rPr>
              <a:t>HOM- contraindicated without exception.</a:t>
            </a:r>
          </a:p>
          <a:p>
            <a:pPr>
              <a:buFontTx/>
              <a:buChar char="•"/>
            </a:pPr>
            <a:r>
              <a:rPr lang="en-US" sz="2400" dirty="0">
                <a:latin typeface="Times New Roman" panose="02020603050405020304" pitchFamily="18" charset="0"/>
                <a:cs typeface="Times New Roman" panose="02020603050405020304" pitchFamily="18" charset="0"/>
              </a:rPr>
              <a:t>Distraction – helpful</a:t>
            </a:r>
          </a:p>
          <a:p>
            <a:pPr>
              <a:buFontTx/>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Pharmacological management – last approach, but needed at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4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74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74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74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743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743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743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743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7430">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7430">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7430">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743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28600" y="277813"/>
            <a:ext cx="7924800" cy="1169987"/>
          </a:xfrm>
        </p:spPr>
        <p:txBody>
          <a:bodyPr/>
          <a:lstStyle/>
          <a:p>
            <a:pPr algn="l"/>
            <a:r>
              <a:rPr lang="en-US" sz="3600" dirty="0">
                <a:solidFill>
                  <a:srgbClr val="FFFF00"/>
                </a:solidFill>
                <a:effectLst/>
                <a:latin typeface="Times New Roman" pitchFamily="18" charset="0"/>
              </a:rPr>
              <a:t>Behavior management of </a:t>
            </a:r>
            <a:r>
              <a:rPr lang="en-US" sz="3200" dirty="0">
                <a:solidFill>
                  <a:srgbClr val="FFFF00"/>
                </a:solidFill>
                <a:effectLst/>
                <a:latin typeface="Times New Roman" pitchFamily="18" charset="0"/>
              </a:rPr>
              <a:t>autistic child</a:t>
            </a:r>
          </a:p>
        </p:txBody>
      </p:sp>
      <p:sp>
        <p:nvSpPr>
          <p:cNvPr id="339971" name="Rectangle 3"/>
          <p:cNvSpPr>
            <a:spLocks noGrp="1" noChangeArrowheads="1"/>
          </p:cNvSpPr>
          <p:nvPr>
            <p:ph idx="1"/>
          </p:nvPr>
        </p:nvSpPr>
        <p:spPr/>
        <p:txBody>
          <a:bodyPr/>
          <a:lstStyle/>
          <a:p>
            <a:pPr>
              <a:buClr>
                <a:srgbClr val="66FF33"/>
              </a:buClr>
              <a:buSzTx/>
              <a:buFont typeface="Wingdings" pitchFamily="2" charset="2"/>
              <a:buBlip>
                <a:blip r:embed="rId3"/>
              </a:buBlip>
            </a:pPr>
            <a:endParaRPr lang="en-US" sz="2400" dirty="0">
              <a:effectLst/>
              <a:latin typeface="Times New Roman" pitchFamily="18" charset="0"/>
            </a:endParaRPr>
          </a:p>
          <a:p>
            <a:endParaRPr lang="en-US" dirty="0"/>
          </a:p>
        </p:txBody>
      </p:sp>
      <p:sp>
        <p:nvSpPr>
          <p:cNvPr id="6" name="Slide Number Placeholder 5"/>
          <p:cNvSpPr>
            <a:spLocks noGrp="1"/>
          </p:cNvSpPr>
          <p:nvPr>
            <p:ph type="sldNum" sz="quarter" idx="12"/>
          </p:nvPr>
        </p:nvSpPr>
        <p:spPr/>
        <p:txBody>
          <a:bodyPr/>
          <a:lstStyle/>
          <a:p>
            <a:fld id="{21C3E261-4262-48F6-B844-BDAC53245E62}" type="slidenum">
              <a:rPr lang="en-US"/>
              <a:pPr/>
              <a:t>116</a:t>
            </a:fld>
            <a:endParaRPr lang="en-US"/>
          </a:p>
        </p:txBody>
      </p:sp>
      <p:sp>
        <p:nvSpPr>
          <p:cNvPr id="339972" name="Text Box 4"/>
          <p:cNvSpPr txBox="1">
            <a:spLocks noChangeArrowheads="1"/>
          </p:cNvSpPr>
          <p:nvPr/>
        </p:nvSpPr>
        <p:spPr bwMode="auto">
          <a:xfrm>
            <a:off x="381000" y="1654175"/>
            <a:ext cx="8153400" cy="3785652"/>
          </a:xfrm>
          <a:prstGeom prst="rect">
            <a:avLst/>
          </a:prstGeom>
          <a:noFill/>
          <a:ln w="12700" cap="sq">
            <a:noFill/>
            <a:miter lim="800000"/>
            <a:headEnd type="none" w="sm" len="sm"/>
            <a:tailEnd type="none" w="sm" len="sm"/>
          </a:ln>
          <a:effectLst/>
        </p:spPr>
        <p:txBody>
          <a:bodyPr>
            <a:spAutoFit/>
          </a:bodyPr>
          <a:lstStyle/>
          <a:p>
            <a:r>
              <a:rPr lang="en-US" sz="2400" b="1" dirty="0">
                <a:solidFill>
                  <a:schemeClr val="hlink"/>
                </a:solidFill>
                <a:latin typeface="Times New Roman" panose="02020603050405020304" pitchFamily="18" charset="0"/>
                <a:cs typeface="Times New Roman" panose="02020603050405020304" pitchFamily="18" charset="0"/>
              </a:rPr>
              <a:t>Dental environment:</a:t>
            </a:r>
          </a:p>
          <a:p>
            <a:pPr>
              <a:buFontTx/>
              <a:buChar char="•"/>
            </a:pPr>
            <a:r>
              <a:rPr lang="en-US" sz="2400" dirty="0">
                <a:latin typeface="Times New Roman" panose="02020603050405020304" pitchFamily="18" charset="0"/>
                <a:cs typeface="Times New Roman" panose="02020603050405020304" pitchFamily="18" charset="0"/>
              </a:rPr>
              <a:t>Gradual &amp; slow exposure ; non -threatening contacts</a:t>
            </a:r>
          </a:p>
          <a:p>
            <a:pPr>
              <a:buFontTx/>
              <a:buChar char="•"/>
            </a:pPr>
            <a:r>
              <a:rPr lang="en-US" sz="2400" dirty="0">
                <a:latin typeface="Times New Roman" panose="02020603050405020304" pitchFamily="18" charset="0"/>
                <a:cs typeface="Times New Roman" panose="02020603050405020304" pitchFamily="18" charset="0"/>
              </a:rPr>
              <a:t>Parental presence discouraged.</a:t>
            </a:r>
          </a:p>
          <a:p>
            <a:pPr>
              <a:buFontTx/>
              <a:buChar char="•"/>
            </a:pPr>
            <a:r>
              <a:rPr lang="en-US" sz="2400" dirty="0">
                <a:latin typeface="Times New Roman" panose="02020603050405020304" pitchFamily="18" charset="0"/>
                <a:cs typeface="Times New Roman" panose="02020603050405020304" pitchFamily="18" charset="0"/>
              </a:rPr>
              <a:t>Treat the pt in quiet , shielded single operatory  vs. an open bay    </a:t>
            </a:r>
          </a:p>
          <a:p>
            <a:r>
              <a:rPr lang="en-US" sz="2400" dirty="0">
                <a:latin typeface="Times New Roman" panose="02020603050405020304" pitchFamily="18" charset="0"/>
                <a:cs typeface="Times New Roman" panose="02020603050405020304" pitchFamily="18" charset="0"/>
              </a:rPr>
              <a:t>   arrangement, with reduced decoration &amp; dimmed lights.</a:t>
            </a:r>
          </a:p>
          <a:p>
            <a:endParaRPr lang="en-US" sz="2400" dirty="0">
              <a:latin typeface="Times New Roman" panose="02020603050405020304" pitchFamily="18" charset="0"/>
              <a:cs typeface="Times New Roman" panose="02020603050405020304" pitchFamily="18" charset="0"/>
            </a:endParaRPr>
          </a:p>
          <a:p>
            <a:r>
              <a:rPr lang="en-US" sz="2400" b="1" dirty="0">
                <a:solidFill>
                  <a:schemeClr val="hlink"/>
                </a:solidFill>
                <a:latin typeface="Times New Roman" panose="02020603050405020304" pitchFamily="18" charset="0"/>
                <a:cs typeface="Times New Roman" panose="02020603050405020304" pitchFamily="18" charset="0"/>
              </a:rPr>
              <a:t>Appointment structure:</a:t>
            </a:r>
          </a:p>
          <a:p>
            <a:pPr>
              <a:buFontTx/>
              <a:buChar char="•"/>
            </a:pPr>
            <a:r>
              <a:rPr lang="en-US" sz="2400" dirty="0">
                <a:latin typeface="Times New Roman" panose="02020603050405020304" pitchFamily="18" charset="0"/>
                <a:cs typeface="Times New Roman" panose="02020603050405020304" pitchFamily="18" charset="0"/>
              </a:rPr>
              <a:t>Due to limited span of attention- </a:t>
            </a:r>
          </a:p>
          <a:p>
            <a:pPr>
              <a:buFontTx/>
              <a:buChar char="•"/>
            </a:pPr>
            <a:r>
              <a:rPr lang="en-US" sz="2400" dirty="0">
                <a:latin typeface="Times New Roman" panose="02020603050405020304" pitchFamily="18" charset="0"/>
                <a:cs typeface="Times New Roman" panose="02020603050405020304" pitchFamily="18" charset="0"/>
              </a:rPr>
              <a:t>Not wait more than 10-15 </a:t>
            </a:r>
            <a:r>
              <a:rPr lang="en-US" sz="2400" dirty="0" err="1">
                <a:latin typeface="Times New Roman" panose="02020603050405020304" pitchFamily="18" charset="0"/>
                <a:cs typeface="Times New Roman" panose="02020603050405020304" pitchFamily="18" charset="0"/>
              </a:rPr>
              <a:t>mins</a:t>
            </a: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 Minimize the movements- child is easily distracted</a:t>
            </a:r>
          </a:p>
        </p:txBody>
      </p:sp>
      <p:sp>
        <p:nvSpPr>
          <p:cNvPr id="339973" name="Text Box 5"/>
          <p:cNvSpPr txBox="1">
            <a:spLocks noChangeArrowheads="1"/>
          </p:cNvSpPr>
          <p:nvPr/>
        </p:nvSpPr>
        <p:spPr bwMode="auto">
          <a:xfrm>
            <a:off x="5257800" y="1066800"/>
            <a:ext cx="2895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solidFill>
                  <a:srgbClr val="FFCCFF"/>
                </a:solidFill>
              </a:rPr>
              <a:t>Ped dent 1998:312-17</a:t>
            </a:r>
          </a:p>
        </p:txBody>
      </p:sp>
      <p:sp>
        <p:nvSpPr>
          <p:cNvPr id="2" name="Rectangle 1">
            <a:extLst>
              <a:ext uri="{FF2B5EF4-FFF2-40B4-BE49-F238E27FC236}">
                <a16:creationId xmlns:a16="http://schemas.microsoft.com/office/drawing/2014/main" xmlns="" id="{60336C16-DFA2-42FC-9D92-EEEF0EBA2BB3}"/>
              </a:ext>
            </a:extLst>
          </p:cNvPr>
          <p:cNvSpPr/>
          <p:nvPr/>
        </p:nvSpPr>
        <p:spPr>
          <a:xfrm>
            <a:off x="609600" y="6126163"/>
            <a:ext cx="3276600" cy="454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Ped dent 1998:312-17</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6F2B7C3-7304-4F55-8ABE-DA362FF971B6}" type="slidenum">
              <a:rPr lang="en-US"/>
              <a:pPr/>
              <a:t>117</a:t>
            </a:fld>
            <a:endParaRPr lang="en-US"/>
          </a:p>
        </p:txBody>
      </p:sp>
      <p:sp>
        <p:nvSpPr>
          <p:cNvPr id="485380" name="Text Box 4"/>
          <p:cNvSpPr txBox="1">
            <a:spLocks noChangeArrowheads="1"/>
          </p:cNvSpPr>
          <p:nvPr/>
        </p:nvSpPr>
        <p:spPr bwMode="auto">
          <a:xfrm>
            <a:off x="495300" y="685800"/>
            <a:ext cx="8153400" cy="5632311"/>
          </a:xfrm>
          <a:prstGeom prst="rect">
            <a:avLst/>
          </a:prstGeom>
          <a:noFill/>
          <a:ln w="12700" cap="sq">
            <a:noFill/>
            <a:miter lim="800000"/>
            <a:headEnd type="none" w="sm" len="sm"/>
            <a:tailEnd type="none" w="sm" len="sm"/>
          </a:ln>
          <a:effectLst/>
        </p:spPr>
        <p:txBody>
          <a:bodyPr>
            <a:spAutoFit/>
          </a:bodyPr>
          <a:lstStyle/>
          <a:p>
            <a:r>
              <a:rPr lang="en-US" sz="2400" b="1" dirty="0">
                <a:solidFill>
                  <a:schemeClr val="hlink"/>
                </a:solidFill>
                <a:latin typeface="Times New Roman" panose="02020603050405020304" pitchFamily="18" charset="0"/>
                <a:cs typeface="Times New Roman" panose="02020603050405020304" pitchFamily="18" charset="0"/>
              </a:rPr>
              <a:t>Management techniques:</a:t>
            </a:r>
          </a:p>
          <a:p>
            <a:pPr>
              <a:buFontTx/>
              <a:buChar char="•"/>
            </a:pPr>
            <a:r>
              <a:rPr lang="en-US" sz="2400" dirty="0">
                <a:latin typeface="Times New Roman" panose="02020603050405020304" pitchFamily="18" charset="0"/>
                <a:cs typeface="Times New Roman" panose="02020603050405020304" pitchFamily="18" charset="0"/>
              </a:rPr>
              <a:t>Communication: oral commands should  be clear, short simple sentences.</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Inappropriate behavior should be ignored</a:t>
            </a:r>
          </a:p>
          <a:p>
            <a:pPr>
              <a:buFontTx/>
              <a:buChar char="•"/>
            </a:pP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HOM – not to be applied</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Kopel</a:t>
            </a:r>
            <a:r>
              <a:rPr lang="en-US" sz="2400" dirty="0">
                <a:latin typeface="Times New Roman" panose="02020603050405020304" pitchFamily="18" charset="0"/>
                <a:cs typeface="Times New Roman" panose="02020603050405020304" pitchFamily="18" charset="0"/>
              </a:rPr>
              <a:t> :–</a:t>
            </a:r>
          </a:p>
          <a:p>
            <a:pPr>
              <a:buFontTx/>
              <a:buChar char="•"/>
            </a:pPr>
            <a:r>
              <a:rPr lang="en-US" sz="2400" dirty="0">
                <a:latin typeface="Times New Roman" panose="02020603050405020304" pitchFamily="18" charset="0"/>
                <a:cs typeface="Times New Roman" panose="02020603050405020304" pitchFamily="18" charset="0"/>
              </a:rPr>
              <a:t>Dental procedures into smaller steps</a:t>
            </a:r>
          </a:p>
          <a:p>
            <a:pPr>
              <a:buFontTx/>
              <a:buChar char="•"/>
            </a:pPr>
            <a:r>
              <a:rPr lang="en-US" sz="2400" dirty="0">
                <a:latin typeface="Times New Roman" panose="02020603050405020304" pitchFamily="18" charset="0"/>
                <a:cs typeface="Times New Roman" panose="02020603050405020304" pitchFamily="18" charset="0"/>
              </a:rPr>
              <a:t>Rehearsals at home prior to the appointment – helpful to familiarize the treatment.</a:t>
            </a:r>
          </a:p>
          <a:p>
            <a:pPr>
              <a:buFontTx/>
              <a:buChar char="•"/>
            </a:pPr>
            <a:r>
              <a:rPr lang="en-US" sz="2400" dirty="0">
                <a:latin typeface="Times New Roman" panose="02020603050405020304" pitchFamily="18" charset="0"/>
                <a:cs typeface="Times New Roman" panose="02020603050405020304" pitchFamily="18" charset="0"/>
              </a:rPr>
              <a:t>Physical restraints- controversial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61388" cy="1143000"/>
          </a:xfrm>
        </p:spPr>
        <p:txBody>
          <a:bodyPr>
            <a:normAutofit/>
          </a:bodyPr>
          <a:lstStyle/>
          <a:p>
            <a:pPr>
              <a:defRPr/>
            </a:pPr>
            <a:r>
              <a:rPr lang="en-US" dirty="0"/>
              <a:t>Magic trick for strong willed children</a:t>
            </a:r>
            <a:endParaRPr lang="en-IN" dirty="0"/>
          </a:p>
        </p:txBody>
      </p:sp>
      <p:sp>
        <p:nvSpPr>
          <p:cNvPr id="68611" name="Content Placeholder 2"/>
          <p:cNvSpPr>
            <a:spLocks noGrp="1"/>
          </p:cNvSpPr>
          <p:nvPr>
            <p:ph idx="1"/>
          </p:nvPr>
        </p:nvSpPr>
        <p:spPr>
          <a:xfrm>
            <a:off x="457200" y="1600200"/>
            <a:ext cx="8229600" cy="4873625"/>
          </a:xfrm>
        </p:spPr>
        <p:txBody>
          <a:bodyPr>
            <a:noAutofit/>
          </a:bodyPr>
          <a:lstStyle/>
          <a:p>
            <a:r>
              <a:rPr lang="en-US" sz="2400" b="1" i="1" dirty="0">
                <a:solidFill>
                  <a:srgbClr val="FF0066"/>
                </a:solidFill>
              </a:rPr>
              <a:t>B. </a:t>
            </a:r>
            <a:r>
              <a:rPr lang="en-US" sz="2400" b="1" i="1" dirty="0" err="1">
                <a:solidFill>
                  <a:srgbClr val="FF0066"/>
                </a:solidFill>
              </a:rPr>
              <a:t>Peretz</a:t>
            </a:r>
            <a:r>
              <a:rPr lang="en-US" sz="2400" b="1" i="1" dirty="0">
                <a:solidFill>
                  <a:srgbClr val="FF0066"/>
                </a:solidFill>
              </a:rPr>
              <a:t> &amp; G. Gluck</a:t>
            </a:r>
          </a:p>
          <a:p>
            <a:endParaRPr lang="en-US" sz="2400" dirty="0"/>
          </a:p>
          <a:p>
            <a:r>
              <a:rPr lang="en-US" sz="2400" dirty="0"/>
              <a:t>Compared b/w tell show do and </a:t>
            </a:r>
          </a:p>
          <a:p>
            <a:pPr>
              <a:buFont typeface="Wingdings" pitchFamily="2" charset="2"/>
              <a:buNone/>
            </a:pPr>
            <a:r>
              <a:rPr lang="en-US" sz="2400" dirty="0"/>
              <a:t>     magic trick</a:t>
            </a:r>
          </a:p>
          <a:p>
            <a:endParaRPr lang="en-US" sz="2400" dirty="0"/>
          </a:p>
          <a:p>
            <a:endParaRPr lang="en-US" sz="2400" dirty="0"/>
          </a:p>
          <a:p>
            <a:r>
              <a:rPr lang="en-US" sz="2400" dirty="0"/>
              <a:t>Magic trick facilitated </a:t>
            </a:r>
          </a:p>
          <a:p>
            <a:pPr>
              <a:buFont typeface="Wingdings" pitchFamily="2" charset="2"/>
              <a:buNone/>
            </a:pPr>
            <a:r>
              <a:rPr lang="en-US" sz="2400" dirty="0"/>
              <a:t>           Faster movement of child into the dental chair</a:t>
            </a:r>
          </a:p>
          <a:p>
            <a:pPr>
              <a:buFont typeface="Wingdings" pitchFamily="2" charset="2"/>
              <a:buNone/>
            </a:pPr>
            <a:r>
              <a:rPr lang="en-US" sz="2400" dirty="0"/>
              <a:t>           Allowed the dentist to take radiograph more easily</a:t>
            </a:r>
            <a:endParaRPr lang="en-IN" sz="2400" dirty="0"/>
          </a:p>
        </p:txBody>
      </p:sp>
      <p:sp>
        <p:nvSpPr>
          <p:cNvPr id="4" name="Slide Number Placeholder 3">
            <a:extLst>
              <a:ext uri="{FF2B5EF4-FFF2-40B4-BE49-F238E27FC236}">
                <a16:creationId xmlns:a16="http://schemas.microsoft.com/office/drawing/2014/main" xmlns="" id="{490BED5F-900A-337F-8BED-706C689CC35D}"/>
              </a:ext>
            </a:extLst>
          </p:cNvPr>
          <p:cNvSpPr>
            <a:spLocks noGrp="1"/>
          </p:cNvSpPr>
          <p:nvPr>
            <p:ph type="sldNum" sz="quarter" idx="12"/>
          </p:nvPr>
        </p:nvSpPr>
        <p:spPr/>
        <p:txBody>
          <a:bodyPr/>
          <a:lstStyle/>
          <a:p>
            <a:fld id="{B6F15528-21DE-4FAA-801E-634DDDAF4B2B}" type="slidenum">
              <a:rPr lang="en-US" smtClean="0"/>
              <a:pPr/>
              <a:t>118</a:t>
            </a:fld>
            <a:endParaRPr lang="en-US"/>
          </a:p>
        </p:txBody>
      </p:sp>
      <p:sp>
        <p:nvSpPr>
          <p:cNvPr id="68612" name="TextBox 3"/>
          <p:cNvSpPr txBox="1">
            <a:spLocks noChangeArrowheads="1"/>
          </p:cNvSpPr>
          <p:nvPr/>
        </p:nvSpPr>
        <p:spPr bwMode="auto">
          <a:xfrm>
            <a:off x="7391400" y="990600"/>
            <a:ext cx="1420813" cy="461963"/>
          </a:xfrm>
          <a:prstGeom prst="rect">
            <a:avLst/>
          </a:prstGeom>
          <a:noFill/>
          <a:ln w="9525">
            <a:noFill/>
            <a:miter lim="800000"/>
            <a:headEnd/>
            <a:tailEnd/>
          </a:ln>
        </p:spPr>
        <p:txBody>
          <a:bodyPr wrap="none">
            <a:spAutoFit/>
          </a:bodyPr>
          <a:lstStyle/>
          <a:p>
            <a:r>
              <a:rPr lang="en-US" sz="2400" b="1" i="1" dirty="0">
                <a:solidFill>
                  <a:schemeClr val="tx1"/>
                </a:solidFill>
              </a:rPr>
              <a:t>IJPD 2005</a:t>
            </a:r>
            <a:endParaRPr lang="en-IN" sz="2400" b="1" i="1" dirty="0">
              <a:solidFill>
                <a:schemeClr val="tx1"/>
              </a:solidFill>
            </a:endParaRPr>
          </a:p>
        </p:txBody>
      </p:sp>
      <p:pic>
        <p:nvPicPr>
          <p:cNvPr id="68613" name="Picture 5"/>
          <p:cNvPicPr>
            <a:picLocks noChangeAspect="1" noChangeArrowheads="1"/>
          </p:cNvPicPr>
          <p:nvPr/>
        </p:nvPicPr>
        <p:blipFill>
          <a:blip r:embed="rId3" cstate="print"/>
          <a:srcRect/>
          <a:stretch>
            <a:fillRect/>
          </a:stretch>
        </p:blipFill>
        <p:spPr bwMode="auto">
          <a:xfrm>
            <a:off x="7239000" y="1828800"/>
            <a:ext cx="1550988" cy="1173163"/>
          </a:xfrm>
          <a:prstGeom prst="rect">
            <a:avLst/>
          </a:prstGeom>
          <a:noFill/>
          <a:ln w="9525">
            <a:noFill/>
            <a:miter lim="800000"/>
            <a:headEnd/>
            <a:tailEnd/>
          </a:ln>
        </p:spPr>
      </p:pic>
      <p:pic>
        <p:nvPicPr>
          <p:cNvPr id="68614" name="Picture 7" descr="http://www.allabouttoys.co.za/shop/images/YS-O07000905.JPG"/>
          <p:cNvPicPr>
            <a:picLocks noChangeAspect="1" noChangeArrowheads="1"/>
          </p:cNvPicPr>
          <p:nvPr/>
        </p:nvPicPr>
        <p:blipFill>
          <a:blip r:embed="rId4" cstate="print"/>
          <a:srcRect/>
          <a:stretch>
            <a:fillRect/>
          </a:stretch>
        </p:blipFill>
        <p:spPr bwMode="auto">
          <a:xfrm>
            <a:off x="5867400" y="2895600"/>
            <a:ext cx="2362200" cy="1771650"/>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961D1DF3-05E3-4D64-9014-7ABA770B6306}"/>
              </a:ext>
            </a:extLst>
          </p:cNvPr>
          <p:cNvSpPr/>
          <p:nvPr/>
        </p:nvSpPr>
        <p:spPr>
          <a:xfrm>
            <a:off x="1295400" y="6096000"/>
            <a:ext cx="2971800" cy="525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IJPD 2005</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0AE23-6E3B-4B42-BDDF-4A3DFE7704AE}"/>
              </a:ext>
            </a:extLst>
          </p:cNvPr>
          <p:cNvSpPr>
            <a:spLocks noGrp="1"/>
          </p:cNvSpPr>
          <p:nvPr>
            <p:ph type="title"/>
          </p:nvPr>
        </p:nvSpPr>
        <p:spPr>
          <a:xfrm>
            <a:off x="457200" y="27214"/>
            <a:ext cx="8229600" cy="1143000"/>
          </a:xfrm>
        </p:spPr>
        <p:txBody>
          <a:bodyPr/>
          <a:lstStyle/>
          <a:p>
            <a:r>
              <a:rPr lang="en-IN" dirty="0"/>
              <a:t>REFERENCES</a:t>
            </a:r>
          </a:p>
        </p:txBody>
      </p:sp>
      <p:sp>
        <p:nvSpPr>
          <p:cNvPr id="3" name="Content Placeholder 2">
            <a:extLst>
              <a:ext uri="{FF2B5EF4-FFF2-40B4-BE49-F238E27FC236}">
                <a16:creationId xmlns:a16="http://schemas.microsoft.com/office/drawing/2014/main" xmlns="" id="{2165BA23-D4CA-416D-AF0F-3763D7FACEE2}"/>
              </a:ext>
            </a:extLst>
          </p:cNvPr>
          <p:cNvSpPr>
            <a:spLocks noGrp="1"/>
          </p:cNvSpPr>
          <p:nvPr>
            <p:ph idx="1"/>
          </p:nvPr>
        </p:nvSpPr>
        <p:spPr>
          <a:xfrm>
            <a:off x="152400" y="914400"/>
            <a:ext cx="8839200" cy="5807075"/>
          </a:xfrm>
        </p:spPr>
        <p:txBody>
          <a:bodyPr/>
          <a:lstStyle/>
          <a:p>
            <a:pPr algn="just"/>
            <a:r>
              <a:rPr lang="en-US" sz="2800" dirty="0">
                <a:latin typeface="Times New Roman" panose="02020603050405020304" pitchFamily="18" charset="0"/>
                <a:cs typeface="Times New Roman" panose="02020603050405020304" pitchFamily="18" charset="0"/>
              </a:rPr>
              <a:t>Guideline on Behavior Guidance for the Pediatric Dental Patient AAPD, Revised 2011.</a:t>
            </a:r>
          </a:p>
          <a:p>
            <a:pPr algn="just"/>
            <a:r>
              <a:rPr lang="en-US" sz="2800" dirty="0">
                <a:latin typeface="Times New Roman" panose="02020603050405020304" pitchFamily="18" charset="0"/>
                <a:cs typeface="Times New Roman" panose="02020603050405020304" pitchFamily="18" charset="0"/>
              </a:rPr>
              <a:t>Textbook of Pedodontics, 2nd Edition. Shobha Tandon.</a:t>
            </a:r>
          </a:p>
          <a:p>
            <a:pPr algn="just"/>
            <a:r>
              <a:rPr lang="en-US" sz="2800" dirty="0">
                <a:latin typeface="Times New Roman" panose="02020603050405020304" pitchFamily="18" charset="0"/>
                <a:cs typeface="Times New Roman" panose="02020603050405020304" pitchFamily="18" charset="0"/>
              </a:rPr>
              <a:t>Dentistry for the Child &amp; Adolescent, 8th Edition. McDonald, Avery &amp; Dean.</a:t>
            </a:r>
          </a:p>
          <a:p>
            <a:pPr algn="just"/>
            <a:r>
              <a:rPr lang="en-US" sz="2800" dirty="0">
                <a:latin typeface="Times New Roman" panose="02020603050405020304" pitchFamily="18" charset="0"/>
                <a:cs typeface="Times New Roman" panose="02020603050405020304" pitchFamily="18" charset="0"/>
              </a:rPr>
              <a:t>Fundamentals of Pediatric Dentistry, 3rd Edition. Richard J. Mathewson.</a:t>
            </a:r>
          </a:p>
          <a:p>
            <a:pPr algn="just"/>
            <a:r>
              <a:rPr lang="en-US" sz="2800" dirty="0">
                <a:latin typeface="Times New Roman" panose="02020603050405020304" pitchFamily="18" charset="0"/>
                <a:cs typeface="Times New Roman" panose="02020603050405020304" pitchFamily="18" charset="0"/>
              </a:rPr>
              <a:t>Clinical Pedodontics, 4th Edition. Sidney B. Finn.</a:t>
            </a:r>
          </a:p>
          <a:p>
            <a:pPr algn="just"/>
            <a:r>
              <a:rPr lang="en-US" sz="2800" dirty="0">
                <a:latin typeface="Times New Roman" panose="02020603050405020304" pitchFamily="18" charset="0"/>
                <a:cs typeface="Times New Roman" panose="02020603050405020304" pitchFamily="18" charset="0"/>
              </a:rPr>
              <a:t>Management of dental behavior in children .</a:t>
            </a:r>
            <a:r>
              <a:rPr lang="en-US" sz="2800" dirty="0" err="1">
                <a:latin typeface="Times New Roman" panose="02020603050405020304" pitchFamily="18" charset="0"/>
                <a:cs typeface="Times New Roman" panose="02020603050405020304" pitchFamily="18" charset="0"/>
              </a:rPr>
              <a:t>Ripa</a:t>
            </a:r>
            <a:r>
              <a:rPr lang="en-US" sz="2800" dirty="0">
                <a:latin typeface="Times New Roman" panose="02020603050405020304" pitchFamily="18" charset="0"/>
                <a:cs typeface="Times New Roman" panose="02020603050405020304" pitchFamily="18" charset="0"/>
              </a:rPr>
              <a:t> LW </a:t>
            </a:r>
            <a:r>
              <a:rPr lang="en-US" sz="2800" dirty="0" err="1">
                <a:latin typeface="Times New Roman" panose="02020603050405020304" pitchFamily="18" charset="0"/>
                <a:cs typeface="Times New Roman" panose="02020603050405020304" pitchFamily="18" charset="0"/>
              </a:rPr>
              <a:t>Barenie</a:t>
            </a:r>
            <a:r>
              <a:rPr lang="en-US" sz="2800" dirty="0">
                <a:latin typeface="Times New Roman" panose="02020603050405020304" pitchFamily="18" charset="0"/>
                <a:cs typeface="Times New Roman" panose="02020603050405020304" pitchFamily="18" charset="0"/>
              </a:rPr>
              <a:t> JT ,1979.</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endParaRPr lang="en-US" dirty="0"/>
          </a:p>
          <a:p>
            <a:endParaRPr lang="en-IN" dirty="0"/>
          </a:p>
        </p:txBody>
      </p:sp>
      <p:sp>
        <p:nvSpPr>
          <p:cNvPr id="4" name="Slide Number Placeholder 3">
            <a:extLst>
              <a:ext uri="{FF2B5EF4-FFF2-40B4-BE49-F238E27FC236}">
                <a16:creationId xmlns:a16="http://schemas.microsoft.com/office/drawing/2014/main" xmlns="" id="{7D96707D-55F7-48E6-91BD-FC38A34AC859}"/>
              </a:ext>
            </a:extLst>
          </p:cNvPr>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xmlns="" val="17295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1A0672D1-4529-18EC-8F7C-1309EDF296FC}"/>
              </a:ext>
            </a:extLst>
          </p:cNvPr>
          <p:cNvSpPr>
            <a:spLocks noGrp="1"/>
          </p:cNvSpPr>
          <p:nvPr>
            <p:ph idx="1"/>
          </p:nvPr>
        </p:nvSpPr>
        <p:spPr>
          <a:xfrm>
            <a:off x="609600" y="609600"/>
            <a:ext cx="8229600" cy="5516563"/>
          </a:xfrm>
        </p:spPr>
        <p:txBody>
          <a:bodyPr>
            <a:normAutofit/>
          </a:bodyPr>
          <a:lstStyle/>
          <a:p>
            <a:pPr algn="just"/>
            <a:r>
              <a:rPr lang="en-US" altLang="en-US" sz="2000" b="1" dirty="0">
                <a:solidFill>
                  <a:srgbClr val="002060"/>
                </a:solidFill>
                <a:latin typeface="Times New Roman" panose="02020603050405020304" pitchFamily="18" charset="0"/>
                <a:cs typeface="Times New Roman" panose="02020603050405020304" pitchFamily="18" charset="0"/>
              </a:rPr>
              <a:t>The positive approach: </a:t>
            </a:r>
            <a:r>
              <a:rPr lang="en-US" altLang="en-US" sz="2000" dirty="0">
                <a:latin typeface="Times New Roman" panose="02020603050405020304" pitchFamily="18" charset="0"/>
                <a:cs typeface="Times New Roman" panose="02020603050405020304" pitchFamily="18" charset="0"/>
              </a:rPr>
              <a:t>There is general agreement that the attitude or expectation of the dentist can affect the outcome of a dental appointment. </a:t>
            </a:r>
          </a:p>
          <a:p>
            <a:pPr algn="just"/>
            <a:endParaRPr lang="en-US" altLang="en-US" sz="2000" dirty="0">
              <a:latin typeface="Times New Roman" panose="02020603050405020304" pitchFamily="18" charset="0"/>
              <a:cs typeface="Times New Roman" panose="02020603050405020304" pitchFamily="18" charset="0"/>
            </a:endParaRPr>
          </a:p>
          <a:p>
            <a:pPr algn="just"/>
            <a:endParaRPr lang="en-US" altLang="en-US" sz="2000" dirty="0">
              <a:latin typeface="Times New Roman" panose="02020603050405020304" pitchFamily="18" charset="0"/>
              <a:cs typeface="Times New Roman" panose="02020603050405020304" pitchFamily="18" charset="0"/>
            </a:endParaRPr>
          </a:p>
          <a:p>
            <a:pPr algn="just"/>
            <a:r>
              <a:rPr lang="en-US" altLang="en-US" sz="2000" b="1" dirty="0">
                <a:solidFill>
                  <a:srgbClr val="002060"/>
                </a:solidFill>
                <a:latin typeface="Times New Roman" panose="02020603050405020304" pitchFamily="18" charset="0"/>
                <a:cs typeface="Times New Roman" panose="02020603050405020304" pitchFamily="18" charset="0"/>
              </a:rPr>
              <a:t>The team attitude</a:t>
            </a:r>
            <a:r>
              <a:rPr lang="en-US" altLang="en-US" sz="2000" dirty="0">
                <a:latin typeface="Times New Roman" panose="02020603050405020304" pitchFamily="18" charset="0"/>
                <a:cs typeface="Times New Roman" panose="02020603050405020304" pitchFamily="18" charset="0"/>
              </a:rPr>
              <a:t>: Personality factors of the dental team play an important role in the success of behavior management. </a:t>
            </a:r>
          </a:p>
        </p:txBody>
      </p:sp>
      <p:sp>
        <p:nvSpPr>
          <p:cNvPr id="2" name="Slide Number Placeholder 1">
            <a:extLst>
              <a:ext uri="{FF2B5EF4-FFF2-40B4-BE49-F238E27FC236}">
                <a16:creationId xmlns:a16="http://schemas.microsoft.com/office/drawing/2014/main" xmlns="" id="{C5B4B1C0-AAD9-1523-3104-3F0327EE5407}"/>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2000" r="-42000"/>
          </a:stretch>
        </a:blipFill>
        <a:effectLst/>
      </p:bgPr>
    </p:bg>
    <p:spTree>
      <p:nvGrpSpPr>
        <p:cNvPr id="1" name=""/>
        <p:cNvGrpSpPr/>
        <p:nvPr/>
      </p:nvGrpSpPr>
      <p:grpSpPr>
        <a:xfrm>
          <a:off x="0" y="0"/>
          <a:ext cx="0" cy="0"/>
          <a:chOff x="0" y="0"/>
          <a:chExt cx="0" cy="0"/>
        </a:xfrm>
      </p:grpSpPr>
      <p:pic>
        <p:nvPicPr>
          <p:cNvPr id="10" name="Picture 9" descr="thank-you-blackboard.jpg"/>
          <p:cNvPicPr>
            <a:picLocks noChangeAspect="1"/>
          </p:cNvPicPr>
          <p:nvPr/>
        </p:nvPicPr>
        <p:blipFill>
          <a:blip r:embed="rId2" cstate="print"/>
          <a:srcRect l="37818"/>
          <a:stretch>
            <a:fillRect/>
          </a:stretch>
        </p:blipFill>
        <p:spPr>
          <a:xfrm>
            <a:off x="2743200" y="3962400"/>
            <a:ext cx="4343400" cy="31115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120</a:t>
            </a:fld>
            <a:endParaRPr lang="en-US"/>
          </a:p>
        </p:txBody>
      </p:sp>
      <p:pic>
        <p:nvPicPr>
          <p:cNvPr id="5" name="Picture 2" descr="http://www.drsamromano.com/wp-content/uploads/2012/02/dr-romano-and-happy-kids.jpg"/>
          <p:cNvPicPr>
            <a:picLocks noChangeAspect="1" noChangeArrowheads="1"/>
          </p:cNvPicPr>
          <p:nvPr/>
        </p:nvPicPr>
        <p:blipFill>
          <a:blip r:embed="rId3" cstate="print"/>
          <a:srcRect/>
          <a:stretch>
            <a:fillRect/>
          </a:stretch>
        </p:blipFill>
        <p:spPr bwMode="auto">
          <a:xfrm rot="20853498">
            <a:off x="457200" y="435278"/>
            <a:ext cx="2857500" cy="2124075"/>
          </a:xfrm>
          <a:prstGeom prst="rect">
            <a:avLst/>
          </a:prstGeom>
          <a:noFill/>
        </p:spPr>
      </p:pic>
      <p:pic>
        <p:nvPicPr>
          <p:cNvPr id="166914" name="Picture 2" descr="http://myfamilydentist.ca/wp-content/uploads/2011/08/Happy-Kid-Photo1.jpg"/>
          <p:cNvPicPr>
            <a:picLocks noChangeAspect="1" noChangeArrowheads="1"/>
          </p:cNvPicPr>
          <p:nvPr/>
        </p:nvPicPr>
        <p:blipFill>
          <a:blip r:embed="rId4" cstate="print"/>
          <a:srcRect/>
          <a:stretch>
            <a:fillRect/>
          </a:stretch>
        </p:blipFill>
        <p:spPr bwMode="auto">
          <a:xfrm rot="19496860">
            <a:off x="2982544" y="1180761"/>
            <a:ext cx="3168770" cy="2895600"/>
          </a:xfrm>
          <a:prstGeom prst="rect">
            <a:avLst/>
          </a:prstGeom>
          <a:noFill/>
        </p:spPr>
      </p:pic>
      <p:pic>
        <p:nvPicPr>
          <p:cNvPr id="166916" name="Picture 4" descr="http://image.shutterstock.com/display_pic_with_logo/386239/386239,1315838427,1/stock-photo-kid-teeth-checkup-at-dentist-s-office-84577171.jpg"/>
          <p:cNvPicPr>
            <a:picLocks noChangeAspect="1" noChangeArrowheads="1"/>
          </p:cNvPicPr>
          <p:nvPr/>
        </p:nvPicPr>
        <p:blipFill>
          <a:blip r:embed="rId5" cstate="print"/>
          <a:srcRect r="2222" b="17241"/>
          <a:stretch>
            <a:fillRect/>
          </a:stretch>
        </p:blipFill>
        <p:spPr bwMode="auto">
          <a:xfrm rot="1482299">
            <a:off x="5533713" y="457200"/>
            <a:ext cx="4191000" cy="2514600"/>
          </a:xfrm>
          <a:prstGeom prst="rect">
            <a:avLst/>
          </a:prstGeom>
          <a:noFill/>
        </p:spPr>
      </p:pic>
      <p:pic>
        <p:nvPicPr>
          <p:cNvPr id="166918" name="Picture 6" descr="http://2.bp.blogspot.com/-aHnVC_YDCBQ/TsTUDwWgnAI/AAAAAAAAA8g/hKrFcvo7TaI/s1600/Dental%2B15.11.2011.%2B003.jpg"/>
          <p:cNvPicPr>
            <a:picLocks noChangeAspect="1" noChangeArrowheads="1"/>
          </p:cNvPicPr>
          <p:nvPr/>
        </p:nvPicPr>
        <p:blipFill>
          <a:blip r:embed="rId6" cstate="print"/>
          <a:srcRect l="18182" t="20455" r="15341" b="2273"/>
          <a:stretch>
            <a:fillRect/>
          </a:stretch>
        </p:blipFill>
        <p:spPr bwMode="auto">
          <a:xfrm rot="553081">
            <a:off x="188324" y="2598100"/>
            <a:ext cx="2971800" cy="2590800"/>
          </a:xfrm>
          <a:prstGeom prst="rect">
            <a:avLst/>
          </a:prstGeom>
          <a:noFill/>
        </p:spPr>
      </p:pic>
      <p:pic>
        <p:nvPicPr>
          <p:cNvPr id="166920" name="Picture 8" descr="http://4.bp.blogspot.com/-m4Sd54EvtZk/T0cOJICaUlI/AAAAAAAALvc/AL7A82gClSs/s1600/22Feb12-3.JPG"/>
          <p:cNvPicPr>
            <a:picLocks noChangeAspect="1" noChangeArrowheads="1"/>
          </p:cNvPicPr>
          <p:nvPr/>
        </p:nvPicPr>
        <p:blipFill>
          <a:blip r:embed="rId7" cstate="print"/>
          <a:srcRect l="18000" r="14000" b="13334"/>
          <a:stretch>
            <a:fillRect/>
          </a:stretch>
        </p:blipFill>
        <p:spPr bwMode="auto">
          <a:xfrm rot="21060941">
            <a:off x="6360066" y="3103889"/>
            <a:ext cx="2391508" cy="228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xmlns="" id="{DAF6B71A-149F-F3DD-B850-A5BEA60D6589}"/>
              </a:ext>
            </a:extLst>
          </p:cNvPr>
          <p:cNvSpPr>
            <a:spLocks noGrp="1"/>
          </p:cNvSpPr>
          <p:nvPr>
            <p:ph idx="1"/>
          </p:nvPr>
        </p:nvSpPr>
        <p:spPr>
          <a:xfrm>
            <a:off x="457200" y="914400"/>
            <a:ext cx="8534400" cy="4754563"/>
          </a:xfrm>
        </p:spPr>
        <p:txBody>
          <a:bodyPr>
            <a:normAutofit/>
          </a:bodyPr>
          <a:lstStyle/>
          <a:p>
            <a:pPr algn="just"/>
            <a:r>
              <a:rPr lang="en-US" altLang="en-US" sz="2000" b="1" dirty="0">
                <a:solidFill>
                  <a:srgbClr val="002060"/>
                </a:solidFill>
                <a:latin typeface="Times New Roman" panose="02020603050405020304" pitchFamily="18" charset="0"/>
                <a:cs typeface="Times New Roman" panose="02020603050405020304" pitchFamily="18" charset="0"/>
              </a:rPr>
              <a:t>Organization:</a:t>
            </a:r>
            <a:r>
              <a:rPr lang="en-US" altLang="en-US" sz="2000" dirty="0">
                <a:latin typeface="Times New Roman" panose="02020603050405020304" pitchFamily="18" charset="0"/>
                <a:cs typeface="Times New Roman" panose="02020603050405020304" pitchFamily="18" charset="0"/>
              </a:rPr>
              <a:t> Pediatric dental clinic must be well organized. </a:t>
            </a:r>
          </a:p>
          <a:p>
            <a:pPr marL="0" indent="0" algn="just">
              <a:buNone/>
            </a:pPr>
            <a:endParaRPr lang="en-US" altLang="en-US" sz="2000" dirty="0">
              <a:latin typeface="Times New Roman" panose="02020603050405020304" pitchFamily="18" charset="0"/>
              <a:cs typeface="Times New Roman" panose="02020603050405020304" pitchFamily="18" charset="0"/>
            </a:endParaRPr>
          </a:p>
          <a:p>
            <a:pPr algn="just"/>
            <a:r>
              <a:rPr lang="en-US" altLang="en-US" sz="2000" dirty="0">
                <a:latin typeface="Times New Roman" panose="02020603050405020304" pitchFamily="18" charset="0"/>
                <a:cs typeface="Times New Roman" panose="02020603050405020304" pitchFamily="18" charset="0"/>
              </a:rPr>
              <a:t>Each dental staff must train for his specialized work. Each dental office must devise its own contingency plans, and the entire office staff must know in advance what is expected of them and what is to be done. </a:t>
            </a:r>
          </a:p>
          <a:p>
            <a:pPr marL="0" indent="0" algn="just">
              <a:buNone/>
            </a:pPr>
            <a:endParaRPr lang="en-US" altLang="en-US" sz="2000" dirty="0">
              <a:latin typeface="Times New Roman" panose="02020603050405020304" pitchFamily="18" charset="0"/>
              <a:cs typeface="Times New Roman" panose="02020603050405020304" pitchFamily="18" charset="0"/>
            </a:endParaRPr>
          </a:p>
          <a:p>
            <a:pPr algn="just"/>
            <a:r>
              <a:rPr lang="en-US" altLang="en-US" sz="2000" dirty="0">
                <a:latin typeface="Times New Roman" panose="02020603050405020304" pitchFamily="18" charset="0"/>
                <a:cs typeface="Times New Roman" panose="02020603050405020304" pitchFamily="18" charset="0"/>
              </a:rPr>
              <a:t>Also, a well written plan has to be available for the dental office team.</a:t>
            </a:r>
          </a:p>
        </p:txBody>
      </p:sp>
      <p:sp>
        <p:nvSpPr>
          <p:cNvPr id="2" name="Slide Number Placeholder 1">
            <a:extLst>
              <a:ext uri="{FF2B5EF4-FFF2-40B4-BE49-F238E27FC236}">
                <a16:creationId xmlns:a16="http://schemas.microsoft.com/office/drawing/2014/main" xmlns="" id="{274DDA22-EFF6-EFD5-02D1-82743511A769}"/>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xmlns="" id="{DADD07ED-143E-9F1E-7DCE-54DEBF75C6A3}"/>
              </a:ext>
            </a:extLst>
          </p:cNvPr>
          <p:cNvSpPr>
            <a:spLocks noGrp="1"/>
          </p:cNvSpPr>
          <p:nvPr>
            <p:ph idx="1"/>
          </p:nvPr>
        </p:nvSpPr>
        <p:spPr>
          <a:xfrm>
            <a:off x="457200" y="914400"/>
            <a:ext cx="8229600" cy="5211763"/>
          </a:xfrm>
        </p:spPr>
        <p:txBody>
          <a:bodyPr>
            <a:normAutofit/>
          </a:bodyPr>
          <a:lstStyle/>
          <a:p>
            <a:pPr algn="just"/>
            <a:r>
              <a:rPr lang="en-US" altLang="en-US" sz="2000" b="1" dirty="0">
                <a:latin typeface="Times New Roman" panose="02020603050405020304" pitchFamily="18" charset="0"/>
                <a:cs typeface="Times New Roman" panose="02020603050405020304" pitchFamily="18" charset="0"/>
              </a:rPr>
              <a:t>Truthfulness: </a:t>
            </a:r>
            <a:r>
              <a:rPr lang="en-US" altLang="en-US" sz="2000" dirty="0">
                <a:latin typeface="Times New Roman" panose="02020603050405020304" pitchFamily="18" charset="0"/>
                <a:cs typeface="Times New Roman" panose="02020603050405020304" pitchFamily="18" charset="0"/>
              </a:rPr>
              <a:t>The truthfulness of dental team is extremely important in building trust; it is a fundamental rule for dealing with children.</a:t>
            </a:r>
          </a:p>
          <a:p>
            <a:pPr algn="just"/>
            <a:endParaRPr lang="en-US" altLang="en-US" sz="2000" b="1" dirty="0">
              <a:latin typeface="Times New Roman" panose="02020603050405020304" pitchFamily="18" charset="0"/>
              <a:cs typeface="Times New Roman" panose="02020603050405020304" pitchFamily="18" charset="0"/>
            </a:endParaRPr>
          </a:p>
          <a:p>
            <a:pPr algn="just"/>
            <a:r>
              <a:rPr lang="en-US" altLang="en-US" sz="2000" b="1" dirty="0">
                <a:latin typeface="Times New Roman" panose="02020603050405020304" pitchFamily="18" charset="0"/>
                <a:cs typeface="Times New Roman" panose="02020603050405020304" pitchFamily="18" charset="0"/>
              </a:rPr>
              <a:t>Tolerance:</a:t>
            </a:r>
            <a:r>
              <a:rPr lang="en-US" altLang="en-US" sz="2000" dirty="0">
                <a:latin typeface="Times New Roman" panose="02020603050405020304" pitchFamily="18" charset="0"/>
                <a:cs typeface="Times New Roman" panose="02020603050405020304" pitchFamily="18" charset="0"/>
              </a:rPr>
              <a:t> It refers to the dentist ability to rationally cope with misbehaviors while maintaining composures (state of being calm and in control of yours feeling or behaviors). Recognizing individual tolerance level is especially important when dealing with children. </a:t>
            </a:r>
            <a:endParaRPr lang="en-US" altLang="en-US" sz="20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83C49549-F6F2-0145-6274-BBF7B835FEB6}"/>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fade">
                                      <p:cBhvr>
                                        <p:cTn id="12" dur="20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xmlns="" id="{0C9F5CD5-695C-BE2F-AAC2-18290ABE4F4E}"/>
              </a:ext>
            </a:extLst>
          </p:cNvPr>
          <p:cNvSpPr>
            <a:spLocks noGrp="1"/>
          </p:cNvSpPr>
          <p:nvPr>
            <p:ph idx="1"/>
          </p:nvPr>
        </p:nvSpPr>
        <p:spPr>
          <a:xfrm>
            <a:off x="685800" y="1295400"/>
            <a:ext cx="8229600" cy="4525963"/>
          </a:xfrm>
        </p:spPr>
        <p:txBody>
          <a:bodyPr>
            <a:normAutofit/>
          </a:bodyPr>
          <a:lstStyle/>
          <a:p>
            <a:pPr algn="just"/>
            <a:r>
              <a:rPr lang="en-US" altLang="en-US" sz="2000" b="1" dirty="0">
                <a:latin typeface="Times New Roman" panose="02020603050405020304" pitchFamily="18" charset="0"/>
                <a:cs typeface="Times New Roman" panose="02020603050405020304" pitchFamily="18" charset="0"/>
              </a:rPr>
              <a:t>Flexibility:</a:t>
            </a:r>
            <a:r>
              <a:rPr lang="en-US" altLang="en-US" sz="2000" dirty="0">
                <a:latin typeface="Times New Roman" panose="02020603050405020304" pitchFamily="18" charset="0"/>
                <a:cs typeface="Times New Roman" panose="02020603050405020304" pitchFamily="18" charset="0"/>
              </a:rPr>
              <a:t> The dental team has to be flexible and prepared to change its plans at the time of treatment as situations demand.</a:t>
            </a:r>
          </a:p>
        </p:txBody>
      </p:sp>
      <p:sp>
        <p:nvSpPr>
          <p:cNvPr id="2" name="Slide Number Placeholder 1">
            <a:extLst>
              <a:ext uri="{FF2B5EF4-FFF2-40B4-BE49-F238E27FC236}">
                <a16:creationId xmlns:a16="http://schemas.microsoft.com/office/drawing/2014/main" xmlns="" id="{273EDB6D-F3AF-D9C6-E673-8EA1E901C08D}"/>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sz="3600" b="1" dirty="0" err="1">
                <a:effectLst/>
                <a:latin typeface="Times New Roman" pitchFamily="18" charset="0"/>
              </a:rPr>
              <a:t>Pedodontic</a:t>
            </a:r>
            <a:r>
              <a:rPr lang="en-US" sz="3600" b="1" dirty="0">
                <a:effectLst/>
                <a:latin typeface="Times New Roman" pitchFamily="18" charset="0"/>
              </a:rPr>
              <a:t> triangle</a:t>
            </a:r>
            <a:r>
              <a:rPr lang="en-US" dirty="0">
                <a:solidFill>
                  <a:schemeClr val="tx1"/>
                </a:solidFill>
                <a:effectLst/>
              </a:rPr>
              <a:t> </a:t>
            </a:r>
          </a:p>
        </p:txBody>
      </p:sp>
      <p:sp>
        <p:nvSpPr>
          <p:cNvPr id="6" name="Slide Number Placeholder 5"/>
          <p:cNvSpPr>
            <a:spLocks noGrp="1"/>
          </p:cNvSpPr>
          <p:nvPr>
            <p:ph type="sldNum" sz="quarter" idx="12"/>
          </p:nvPr>
        </p:nvSpPr>
        <p:spPr/>
        <p:txBody>
          <a:bodyPr/>
          <a:lstStyle/>
          <a:p>
            <a:fld id="{1F617800-2110-45C8-82DF-EA42DA4E80DC}" type="slidenum">
              <a:rPr lang="en-US"/>
              <a:pPr/>
              <a:t>16</a:t>
            </a:fld>
            <a:endParaRPr lang="en-US"/>
          </a:p>
        </p:txBody>
      </p:sp>
      <p:sp>
        <p:nvSpPr>
          <p:cNvPr id="533513" name="Text Box 9"/>
          <p:cNvSpPr txBox="1">
            <a:spLocks noChangeArrowheads="1"/>
          </p:cNvSpPr>
          <p:nvPr/>
        </p:nvSpPr>
        <p:spPr bwMode="auto">
          <a:xfrm>
            <a:off x="441325" y="2098675"/>
            <a:ext cx="184150" cy="457200"/>
          </a:xfrm>
          <a:prstGeom prst="rect">
            <a:avLst/>
          </a:prstGeom>
          <a:noFill/>
          <a:ln w="12700" cap="sq">
            <a:noFill/>
            <a:miter lim="800000"/>
            <a:headEnd type="none" w="sm" len="sm"/>
            <a:tailEnd type="none" w="sm" len="sm"/>
          </a:ln>
          <a:effectLst/>
        </p:spPr>
        <p:txBody>
          <a:bodyPr wrap="none">
            <a:spAutoFit/>
          </a:bodyPr>
          <a:lstStyle/>
          <a:p>
            <a:endParaRPr lang="en-US"/>
          </a:p>
        </p:txBody>
      </p:sp>
      <p:pic>
        <p:nvPicPr>
          <p:cNvPr id="133122" name="Picture 2" descr="http://www.sdcda.org/helping/child-abduction/cauphotos/56.jpg"/>
          <p:cNvPicPr>
            <a:picLocks noChangeAspect="1" noChangeArrowheads="1"/>
          </p:cNvPicPr>
          <p:nvPr/>
        </p:nvPicPr>
        <p:blipFill>
          <a:blip r:embed="rId3" cstate="print"/>
          <a:srcRect/>
          <a:stretch>
            <a:fillRect/>
          </a:stretch>
        </p:blipFill>
        <p:spPr bwMode="auto">
          <a:xfrm>
            <a:off x="4038600" y="1266285"/>
            <a:ext cx="1213589" cy="1476915"/>
          </a:xfrm>
          <a:prstGeom prst="rect">
            <a:avLst/>
          </a:prstGeom>
          <a:noFill/>
        </p:spPr>
      </p:pic>
      <p:pic>
        <p:nvPicPr>
          <p:cNvPr id="133124" name="Picture 4" descr="http://praisehouston.com/files/2011/03/black-couple.jpg"/>
          <p:cNvPicPr>
            <a:picLocks noChangeAspect="1" noChangeArrowheads="1"/>
          </p:cNvPicPr>
          <p:nvPr/>
        </p:nvPicPr>
        <p:blipFill>
          <a:blip r:embed="rId4" cstate="print"/>
          <a:srcRect/>
          <a:stretch>
            <a:fillRect/>
          </a:stretch>
        </p:blipFill>
        <p:spPr bwMode="auto">
          <a:xfrm>
            <a:off x="654766" y="4724400"/>
            <a:ext cx="1936034" cy="1287463"/>
          </a:xfrm>
          <a:prstGeom prst="rect">
            <a:avLst/>
          </a:prstGeom>
          <a:noFill/>
        </p:spPr>
      </p:pic>
      <p:pic>
        <p:nvPicPr>
          <p:cNvPr id="133126" name="Picture 6" descr="http://fairfaxdentist.co/wp-content/uploads/2011/04/fairfax-dentist.jpg"/>
          <p:cNvPicPr>
            <a:picLocks noChangeAspect="1" noChangeArrowheads="1"/>
          </p:cNvPicPr>
          <p:nvPr/>
        </p:nvPicPr>
        <p:blipFill>
          <a:blip r:embed="rId5" cstate="print"/>
          <a:srcRect r="30635" b="17391"/>
          <a:stretch>
            <a:fillRect/>
          </a:stretch>
        </p:blipFill>
        <p:spPr bwMode="auto">
          <a:xfrm>
            <a:off x="6781800" y="4724400"/>
            <a:ext cx="1219200" cy="1447800"/>
          </a:xfrm>
          <a:prstGeom prst="rect">
            <a:avLst/>
          </a:prstGeom>
          <a:noFill/>
        </p:spPr>
      </p:pic>
      <p:pic>
        <p:nvPicPr>
          <p:cNvPr id="133128" name="Picture 8" descr="http://ec.europa.eu/trade/images/civ-soc_people.jpg"/>
          <p:cNvPicPr>
            <a:picLocks noChangeAspect="1" noChangeArrowheads="1"/>
          </p:cNvPicPr>
          <p:nvPr/>
        </p:nvPicPr>
        <p:blipFill>
          <a:blip r:embed="rId6" cstate="print"/>
          <a:srcRect/>
          <a:stretch>
            <a:fillRect/>
          </a:stretch>
        </p:blipFill>
        <p:spPr bwMode="auto">
          <a:xfrm>
            <a:off x="3962400" y="3429000"/>
            <a:ext cx="1396538" cy="1600200"/>
          </a:xfrm>
          <a:prstGeom prst="rect">
            <a:avLst/>
          </a:prstGeom>
          <a:noFill/>
        </p:spPr>
      </p:pic>
      <p:cxnSp>
        <p:nvCxnSpPr>
          <p:cNvPr id="11" name="Straight Arrow Connector 10"/>
          <p:cNvCxnSpPr/>
          <p:nvPr/>
        </p:nvCxnSpPr>
        <p:spPr>
          <a:xfrm flipH="1">
            <a:off x="2667000" y="2819400"/>
            <a:ext cx="1905000" cy="2133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2819400"/>
            <a:ext cx="2057400" cy="21336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5029200"/>
            <a:ext cx="396240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1000"/>
                                        <p:tgtEl>
                                          <p:spTgt spid="133122"/>
                                        </p:tgtEl>
                                      </p:cBhvr>
                                    </p:animEffect>
                                    <p:anim calcmode="lin" valueType="num">
                                      <p:cBhvr>
                                        <p:cTn id="8" dur="1000" fill="hold"/>
                                        <p:tgtEl>
                                          <p:spTgt spid="133122"/>
                                        </p:tgtEl>
                                        <p:attrNameLst>
                                          <p:attrName>ppt_x</p:attrName>
                                        </p:attrNameLst>
                                      </p:cBhvr>
                                      <p:tavLst>
                                        <p:tav tm="0">
                                          <p:val>
                                            <p:strVal val="#ppt_x"/>
                                          </p:val>
                                        </p:tav>
                                        <p:tav tm="100000">
                                          <p:val>
                                            <p:strVal val="#ppt_x"/>
                                          </p:val>
                                        </p:tav>
                                      </p:tavLst>
                                    </p:anim>
                                    <p:anim calcmode="lin" valueType="num">
                                      <p:cBhvr>
                                        <p:cTn id="9" dur="900" decel="100000" fill="hold"/>
                                        <p:tgtEl>
                                          <p:spTgt spid="133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2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3124"/>
                                        </p:tgtEl>
                                        <p:attrNameLst>
                                          <p:attrName>style.visibility</p:attrName>
                                        </p:attrNameLst>
                                      </p:cBhvr>
                                      <p:to>
                                        <p:strVal val="visible"/>
                                      </p:to>
                                    </p:set>
                                    <p:animEffect transition="in" filter="fade">
                                      <p:cBhvr>
                                        <p:cTn id="14" dur="1000"/>
                                        <p:tgtEl>
                                          <p:spTgt spid="133124"/>
                                        </p:tgtEl>
                                      </p:cBhvr>
                                    </p:animEffect>
                                    <p:anim calcmode="lin" valueType="num">
                                      <p:cBhvr>
                                        <p:cTn id="15" dur="1000" fill="hold"/>
                                        <p:tgtEl>
                                          <p:spTgt spid="133124"/>
                                        </p:tgtEl>
                                        <p:attrNameLst>
                                          <p:attrName>ppt_x</p:attrName>
                                        </p:attrNameLst>
                                      </p:cBhvr>
                                      <p:tavLst>
                                        <p:tav tm="0">
                                          <p:val>
                                            <p:strVal val="#ppt_x"/>
                                          </p:val>
                                        </p:tav>
                                        <p:tav tm="100000">
                                          <p:val>
                                            <p:strVal val="#ppt_x"/>
                                          </p:val>
                                        </p:tav>
                                      </p:tavLst>
                                    </p:anim>
                                    <p:anim calcmode="lin" valueType="num">
                                      <p:cBhvr>
                                        <p:cTn id="16" dur="900" decel="100000" fill="hold"/>
                                        <p:tgtEl>
                                          <p:spTgt spid="1331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312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33126"/>
                                        </p:tgtEl>
                                        <p:attrNameLst>
                                          <p:attrName>style.visibility</p:attrName>
                                        </p:attrNameLst>
                                      </p:cBhvr>
                                      <p:to>
                                        <p:strVal val="visible"/>
                                      </p:to>
                                    </p:set>
                                    <p:animEffect transition="in" filter="fade">
                                      <p:cBhvr>
                                        <p:cTn id="21" dur="1000"/>
                                        <p:tgtEl>
                                          <p:spTgt spid="133126"/>
                                        </p:tgtEl>
                                      </p:cBhvr>
                                    </p:animEffect>
                                    <p:anim calcmode="lin" valueType="num">
                                      <p:cBhvr>
                                        <p:cTn id="22" dur="1000" fill="hold"/>
                                        <p:tgtEl>
                                          <p:spTgt spid="133126"/>
                                        </p:tgtEl>
                                        <p:attrNameLst>
                                          <p:attrName>ppt_x</p:attrName>
                                        </p:attrNameLst>
                                      </p:cBhvr>
                                      <p:tavLst>
                                        <p:tav tm="0">
                                          <p:val>
                                            <p:strVal val="#ppt_x"/>
                                          </p:val>
                                        </p:tav>
                                        <p:tav tm="100000">
                                          <p:val>
                                            <p:strVal val="#ppt_x"/>
                                          </p:val>
                                        </p:tav>
                                      </p:tavLst>
                                    </p:anim>
                                    <p:anim calcmode="lin" valueType="num">
                                      <p:cBhvr>
                                        <p:cTn id="23" dur="900" decel="100000" fill="hold"/>
                                        <p:tgtEl>
                                          <p:spTgt spid="13312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312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9" presetClass="entr" presetSubtype="0" ac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9" presetClass="entr" presetSubtype="0" accel="10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39" presetClass="entr" presetSubtype="0" accel="10000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3" presetClass="emph" presetSubtype="0" fill="remove" nodeType="afterEffect">
                                  <p:stCondLst>
                                    <p:cond delay="0"/>
                                  </p:stCondLst>
                                  <p:childTnLst>
                                    <p:animClr clrSpc="rgb" dir="cw">
                                      <p:cBhvr override="childStyle">
                                        <p:cTn id="48" dur="1500" accel="50000" autoRev="1" fill="hold" tmFilter="0, 0; .33333, 1; 1, 1">
                                          <p:stCondLst>
                                            <p:cond delay="0"/>
                                          </p:stCondLst>
                                        </p:cTn>
                                        <p:tgtEl>
                                          <p:spTgt spid="11"/>
                                        </p:tgtEl>
                                        <p:attrNameLst>
                                          <p:attrName>style.color</p:attrName>
                                        </p:attrNameLst>
                                      </p:cBhvr>
                                      <p:to>
                                        <a:schemeClr val="accent2"/>
                                      </p:to>
                                    </p:animClr>
                                    <p:animClr clrSpc="rgb" dir="cw">
                                      <p:cBhvr>
                                        <p:cTn id="49" dur="1500" accel="50000" autoRev="1" fill="hold" tmFilter="0, 0; .33333, 1; 1, 1">
                                          <p:stCondLst>
                                            <p:cond delay="0"/>
                                          </p:stCondLst>
                                        </p:cTn>
                                        <p:tgtEl>
                                          <p:spTgt spid="11"/>
                                        </p:tgtEl>
                                        <p:attrNameLst>
                                          <p:attrName>fillcolor</p:attrName>
                                        </p:attrNameLst>
                                      </p:cBhvr>
                                      <p:to>
                                        <a:schemeClr val="accent2"/>
                                      </p:to>
                                    </p:animClr>
                                    <p:set>
                                      <p:cBhvr>
                                        <p:cTn id="50" dur="3000" fill="hold"/>
                                        <p:tgtEl>
                                          <p:spTgt spid="11"/>
                                        </p:tgtEl>
                                        <p:attrNameLst>
                                          <p:attrName>fill.type</p:attrName>
                                        </p:attrNameLst>
                                      </p:cBhvr>
                                      <p:to>
                                        <p:strVal val="solid"/>
                                      </p:to>
                                    </p:set>
                                    <p:set>
                                      <p:cBhvr>
                                        <p:cTn id="51" dur="3000" fill="hold"/>
                                        <p:tgtEl>
                                          <p:spTgt spid="11"/>
                                        </p:tgtEl>
                                        <p:attrNameLst>
                                          <p:attrName>fill.on</p:attrName>
                                        </p:attrNameLst>
                                      </p:cBhvr>
                                      <p:to>
                                        <p:strVal val="true"/>
                                      </p:to>
                                    </p:set>
                                    <p:animScale>
                                      <p:cBhvr>
                                        <p:cTn id="52" dur="1500" accel="50000" autoRev="1" fill="hold" tmFilter="0, 0; .33333, 1; 1, 1">
                                          <p:stCondLst>
                                            <p:cond delay="0"/>
                                          </p:stCondLst>
                                        </p:cTn>
                                        <p:tgtEl>
                                          <p:spTgt spid="11"/>
                                        </p:tgtEl>
                                      </p:cBhvr>
                                      <p:from x="100000" y="100000"/>
                                      <p:to x="100000" y="140000"/>
                                    </p:animScale>
                                  </p:childTnLst>
                                </p:cTn>
                              </p:par>
                              <p:par>
                                <p:cTn id="53" presetID="33" presetClass="emph" presetSubtype="0" fill="remove" nodeType="withEffect">
                                  <p:stCondLst>
                                    <p:cond delay="0"/>
                                  </p:stCondLst>
                                  <p:childTnLst>
                                    <p:animClr clrSpc="rgb" dir="cw">
                                      <p:cBhvr override="childStyle">
                                        <p:cTn id="54" dur="1500" accel="50000" autoRev="1" fill="hold" tmFilter="0, 0; .33333, 1; 1, 1">
                                          <p:stCondLst>
                                            <p:cond delay="0"/>
                                          </p:stCondLst>
                                        </p:cTn>
                                        <p:tgtEl>
                                          <p:spTgt spid="15"/>
                                        </p:tgtEl>
                                        <p:attrNameLst>
                                          <p:attrName>style.color</p:attrName>
                                        </p:attrNameLst>
                                      </p:cBhvr>
                                      <p:to>
                                        <a:schemeClr val="accent2"/>
                                      </p:to>
                                    </p:animClr>
                                    <p:animClr clrSpc="rgb" dir="cw">
                                      <p:cBhvr>
                                        <p:cTn id="55" dur="1500" accel="50000" autoRev="1" fill="hold" tmFilter="0, 0; .33333, 1; 1, 1">
                                          <p:stCondLst>
                                            <p:cond delay="0"/>
                                          </p:stCondLst>
                                        </p:cTn>
                                        <p:tgtEl>
                                          <p:spTgt spid="15"/>
                                        </p:tgtEl>
                                        <p:attrNameLst>
                                          <p:attrName>fillcolor</p:attrName>
                                        </p:attrNameLst>
                                      </p:cBhvr>
                                      <p:to>
                                        <a:schemeClr val="accent2"/>
                                      </p:to>
                                    </p:animClr>
                                    <p:set>
                                      <p:cBhvr>
                                        <p:cTn id="56" dur="3000" fill="hold"/>
                                        <p:tgtEl>
                                          <p:spTgt spid="15"/>
                                        </p:tgtEl>
                                        <p:attrNameLst>
                                          <p:attrName>fill.type</p:attrName>
                                        </p:attrNameLst>
                                      </p:cBhvr>
                                      <p:to>
                                        <p:strVal val="solid"/>
                                      </p:to>
                                    </p:set>
                                    <p:set>
                                      <p:cBhvr>
                                        <p:cTn id="57" dur="3000" fill="hold"/>
                                        <p:tgtEl>
                                          <p:spTgt spid="15"/>
                                        </p:tgtEl>
                                        <p:attrNameLst>
                                          <p:attrName>fill.on</p:attrName>
                                        </p:attrNameLst>
                                      </p:cBhvr>
                                      <p:to>
                                        <p:strVal val="true"/>
                                      </p:to>
                                    </p:set>
                                    <p:animScale>
                                      <p:cBhvr>
                                        <p:cTn id="58" dur="1500" accel="50000" autoRev="1" fill="hold" tmFilter="0, 0; .33333, 1; 1, 1">
                                          <p:stCondLst>
                                            <p:cond delay="0"/>
                                          </p:stCondLst>
                                        </p:cTn>
                                        <p:tgtEl>
                                          <p:spTgt spid="15"/>
                                        </p:tgtEl>
                                      </p:cBhvr>
                                      <p:from x="100000" y="100000"/>
                                      <p:to x="100000" y="140000"/>
                                    </p:animScale>
                                  </p:childTnLst>
                                </p:cTn>
                              </p:par>
                              <p:par>
                                <p:cTn id="59" presetID="33" presetClass="emph" presetSubtype="0" fill="remove" nodeType="withEffect">
                                  <p:stCondLst>
                                    <p:cond delay="0"/>
                                  </p:stCondLst>
                                  <p:childTnLst>
                                    <p:animClr clrSpc="rgb" dir="cw">
                                      <p:cBhvr override="childStyle">
                                        <p:cTn id="60" dur="1500" accel="50000" autoRev="1" fill="hold" tmFilter="0, 0; .33333, 1; 1, 1">
                                          <p:stCondLst>
                                            <p:cond delay="0"/>
                                          </p:stCondLst>
                                        </p:cTn>
                                        <p:tgtEl>
                                          <p:spTgt spid="18"/>
                                        </p:tgtEl>
                                        <p:attrNameLst>
                                          <p:attrName>style.color</p:attrName>
                                        </p:attrNameLst>
                                      </p:cBhvr>
                                      <p:to>
                                        <a:schemeClr val="accent2"/>
                                      </p:to>
                                    </p:animClr>
                                    <p:animClr clrSpc="rgb" dir="cw">
                                      <p:cBhvr>
                                        <p:cTn id="61" dur="1500" accel="50000" autoRev="1" fill="hold" tmFilter="0, 0; .33333, 1; 1, 1">
                                          <p:stCondLst>
                                            <p:cond delay="0"/>
                                          </p:stCondLst>
                                        </p:cTn>
                                        <p:tgtEl>
                                          <p:spTgt spid="18"/>
                                        </p:tgtEl>
                                        <p:attrNameLst>
                                          <p:attrName>fillcolor</p:attrName>
                                        </p:attrNameLst>
                                      </p:cBhvr>
                                      <p:to>
                                        <a:schemeClr val="accent2"/>
                                      </p:to>
                                    </p:animClr>
                                    <p:set>
                                      <p:cBhvr>
                                        <p:cTn id="62" dur="3000" fill="hold"/>
                                        <p:tgtEl>
                                          <p:spTgt spid="18"/>
                                        </p:tgtEl>
                                        <p:attrNameLst>
                                          <p:attrName>fill.type</p:attrName>
                                        </p:attrNameLst>
                                      </p:cBhvr>
                                      <p:to>
                                        <p:strVal val="solid"/>
                                      </p:to>
                                    </p:set>
                                    <p:set>
                                      <p:cBhvr>
                                        <p:cTn id="63" dur="3000" fill="hold"/>
                                        <p:tgtEl>
                                          <p:spTgt spid="18"/>
                                        </p:tgtEl>
                                        <p:attrNameLst>
                                          <p:attrName>fill.on</p:attrName>
                                        </p:attrNameLst>
                                      </p:cBhvr>
                                      <p:to>
                                        <p:strVal val="true"/>
                                      </p:to>
                                    </p:set>
                                    <p:animScale>
                                      <p:cBhvr>
                                        <p:cTn id="64" dur="1500" accel="50000" autoRev="1" fill="hold" tmFilter="0, 0; .33333, 1; 1, 1">
                                          <p:stCondLst>
                                            <p:cond delay="0"/>
                                          </p:stCondLst>
                                        </p:cTn>
                                        <p:tgtEl>
                                          <p:spTgt spid="18"/>
                                        </p:tgtEl>
                                      </p:cBhvr>
                                      <p:from x="100000" y="100000"/>
                                      <p:to x="100000" y="140000"/>
                                    </p:animScale>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nodeType="clickEffect">
                                  <p:stCondLst>
                                    <p:cond delay="0"/>
                                  </p:stCondLst>
                                  <p:childTnLst>
                                    <p:set>
                                      <p:cBhvr>
                                        <p:cTn id="68" dur="1" fill="hold">
                                          <p:stCondLst>
                                            <p:cond delay="0"/>
                                          </p:stCondLst>
                                        </p:cTn>
                                        <p:tgtEl>
                                          <p:spTgt spid="133128"/>
                                        </p:tgtEl>
                                        <p:attrNameLst>
                                          <p:attrName>style.visibility</p:attrName>
                                        </p:attrNameLst>
                                      </p:cBhvr>
                                      <p:to>
                                        <p:strVal val="visible"/>
                                      </p:to>
                                    </p:set>
                                    <p:animEffect transition="in" filter="fade">
                                      <p:cBhvr>
                                        <p:cTn id="69" dur="100"/>
                                        <p:tgtEl>
                                          <p:spTgt spid="133128"/>
                                        </p:tgtEl>
                                      </p:cBhvr>
                                    </p:animEffect>
                                    <p:anim calcmode="lin" valueType="num">
                                      <p:cBhvr>
                                        <p:cTn id="70" dur="400" fill="hold"/>
                                        <p:tgtEl>
                                          <p:spTgt spid="133128"/>
                                        </p:tgtEl>
                                        <p:attrNameLst>
                                          <p:attrName>ppt_x</p:attrName>
                                        </p:attrNameLst>
                                      </p:cBhvr>
                                      <p:tavLst>
                                        <p:tav tm="0">
                                          <p:val>
                                            <p:strVal val="#ppt_x"/>
                                          </p:val>
                                        </p:tav>
                                        <p:tav tm="100000">
                                          <p:val>
                                            <p:strVal val="#ppt_x"/>
                                          </p:val>
                                        </p:tav>
                                      </p:tavLst>
                                    </p:anim>
                                    <p:anim calcmode="lin" valueType="num">
                                      <p:cBhvr>
                                        <p:cTn id="71" dur="400" fill="hold"/>
                                        <p:tgtEl>
                                          <p:spTgt spid="133128"/>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1331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1331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12D3EA-56FB-1121-7F88-F4B13153D30B}"/>
              </a:ext>
            </a:extLst>
          </p:cNvPr>
          <p:cNvSpPr>
            <a:spLocks noGrp="1"/>
          </p:cNvSpPr>
          <p:nvPr>
            <p:ph idx="1"/>
          </p:nvPr>
        </p:nvSpPr>
        <p:spPr>
          <a:xfrm>
            <a:off x="457200" y="152400"/>
            <a:ext cx="8229600" cy="6477000"/>
          </a:xfrm>
        </p:spPr>
        <p:txBody>
          <a:bodyPr>
            <a:normAutofit/>
          </a:bodyPr>
          <a:lstStyle/>
          <a:p>
            <a:pPr marL="0" indent="0" algn="ctr">
              <a:buFont typeface="Arial" charset="0"/>
              <a:buNone/>
              <a:defRPr/>
            </a:pPr>
            <a:r>
              <a:rPr lang="en-US" sz="2400" b="1" dirty="0">
                <a:latin typeface="Times New Roman" pitchFamily="18" charset="0"/>
                <a:cs typeface="Times New Roman" pitchFamily="18" charset="0"/>
              </a:rPr>
              <a:t>FEATURES OF 2 YEAR OLD CHILD.</a:t>
            </a:r>
          </a:p>
          <a:p>
            <a:pPr marL="0" indent="0" algn="ctr">
              <a:buFont typeface="Arial" charset="0"/>
              <a:buNone/>
              <a:defRPr/>
            </a:pPr>
            <a:endParaRPr lang="en-US" sz="2800" b="1"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Self-centered.</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Cant share the toys.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Gets easily frustrated.</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Is very much attached to family.</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Observes other people.</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Vocabulary is 100-200 words.</a:t>
            </a:r>
          </a:p>
        </p:txBody>
      </p:sp>
      <p:sp>
        <p:nvSpPr>
          <p:cNvPr id="2" name="Slide Number Placeholder 1">
            <a:extLst>
              <a:ext uri="{FF2B5EF4-FFF2-40B4-BE49-F238E27FC236}">
                <a16:creationId xmlns:a16="http://schemas.microsoft.com/office/drawing/2014/main" xmlns="" id="{37FCB18D-7BFC-B043-8C1F-8A56A73D5DDE}"/>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CFAE36-CCAD-64FB-75A0-58F0CAAA6834}"/>
              </a:ext>
            </a:extLst>
          </p:cNvPr>
          <p:cNvSpPr>
            <a:spLocks noGrp="1"/>
          </p:cNvSpPr>
          <p:nvPr>
            <p:ph idx="1"/>
          </p:nvPr>
        </p:nvSpPr>
        <p:spPr>
          <a:xfrm>
            <a:off x="457200" y="152400"/>
            <a:ext cx="8229600" cy="6553200"/>
          </a:xfrm>
        </p:spPr>
        <p:txBody>
          <a:bodyPr>
            <a:normAutofit/>
          </a:bodyPr>
          <a:lstStyle/>
          <a:p>
            <a:pPr marL="0" indent="0" algn="ctr">
              <a:buFont typeface="Arial" charset="0"/>
              <a:buNone/>
              <a:defRPr/>
            </a:pPr>
            <a:r>
              <a:rPr lang="en-US" sz="2000" b="1" dirty="0">
                <a:latin typeface="Times New Roman" pitchFamily="18" charset="0"/>
                <a:cs typeface="Times New Roman" pitchFamily="18" charset="0"/>
              </a:rPr>
              <a:t>FEATURES OF 3 YEAR OLD CHILD</a:t>
            </a:r>
            <a:r>
              <a:rPr lang="en-US" sz="2000" dirty="0">
                <a:latin typeface="Times New Roman" pitchFamily="18" charset="0"/>
                <a:cs typeface="Times New Roman" pitchFamily="18" charset="0"/>
              </a:rPr>
              <a:t>.</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begins to share and starts thinking of others.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Wants to please adults by his behavior.</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Very talkative regardless of listener.</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is very alert and excited.</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Tries new words.</a:t>
            </a:r>
          </a:p>
          <a:p>
            <a:pPr marL="0" indent="0" algn="ctr">
              <a:buFont typeface="Arial" charset="0"/>
              <a:buNone/>
              <a:defRPr/>
            </a:pPr>
            <a:endParaRPr lang="en-US" sz="2800" dirty="0">
              <a:latin typeface="Times New Roman" pitchFamily="18" charset="0"/>
              <a:cs typeface="Times New Roman" pitchFamily="18" charset="0"/>
            </a:endParaRPr>
          </a:p>
          <a:p>
            <a:pPr marL="0" indent="0" algn="ctr">
              <a:buFont typeface="Arial" charset="0"/>
              <a:buNone/>
              <a:defRPr/>
            </a:pPr>
            <a:endParaRPr lang="en-US" sz="28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xmlns="" id="{236E3375-2B82-FA53-E039-139258710CFE}"/>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F57E2F-7D35-FDD6-FECC-909AE0A37E7F}"/>
              </a:ext>
            </a:extLst>
          </p:cNvPr>
          <p:cNvSpPr>
            <a:spLocks noGrp="1"/>
          </p:cNvSpPr>
          <p:nvPr>
            <p:ph idx="1"/>
          </p:nvPr>
        </p:nvSpPr>
        <p:spPr>
          <a:xfrm>
            <a:off x="457200" y="228600"/>
            <a:ext cx="8229600" cy="6400800"/>
          </a:xfrm>
        </p:spPr>
        <p:txBody>
          <a:bodyPr/>
          <a:lstStyle/>
          <a:p>
            <a:pPr>
              <a:buFont typeface="Wingdings" pitchFamily="2" charset="2"/>
              <a:buChar char="§"/>
              <a:defRPr/>
            </a:pPr>
            <a:endParaRPr lang="en-US" sz="28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Repeat those words again and again.</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lives in his imaginary world.</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Vocabulary – 800-900 words.</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At this age he is very jealous.</a:t>
            </a:r>
          </a:p>
        </p:txBody>
      </p:sp>
      <p:sp>
        <p:nvSpPr>
          <p:cNvPr id="2" name="Slide Number Placeholder 1">
            <a:extLst>
              <a:ext uri="{FF2B5EF4-FFF2-40B4-BE49-F238E27FC236}">
                <a16:creationId xmlns:a16="http://schemas.microsoft.com/office/drawing/2014/main" xmlns="" id="{95500C8B-F864-7BEA-B924-882C33BC4F13}"/>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Contents</a:t>
            </a:r>
            <a:endParaRPr lang="en-IN" dirty="0"/>
          </a:p>
        </p:txBody>
      </p:sp>
      <p:sp>
        <p:nvSpPr>
          <p:cNvPr id="3" name="Content Placeholder 2"/>
          <p:cNvSpPr>
            <a:spLocks noGrp="1"/>
          </p:cNvSpPr>
          <p:nvPr>
            <p:ph idx="1"/>
          </p:nvPr>
        </p:nvSpPr>
        <p:spPr>
          <a:xfrm>
            <a:off x="381000" y="1066800"/>
            <a:ext cx="8382000" cy="5562600"/>
          </a:xfrm>
        </p:spPr>
        <p:txBody>
          <a:bodyPr>
            <a:normAutofit/>
          </a:bodyPr>
          <a:lstStyle/>
          <a:p>
            <a:r>
              <a:rPr lang="en-US" dirty="0"/>
              <a:t>Definition</a:t>
            </a:r>
          </a:p>
          <a:p>
            <a:r>
              <a:rPr lang="en-US" dirty="0"/>
              <a:t>Objectives</a:t>
            </a:r>
          </a:p>
          <a:p>
            <a:r>
              <a:rPr lang="en-US" dirty="0"/>
              <a:t>Fundamentals</a:t>
            </a:r>
          </a:p>
          <a:p>
            <a:r>
              <a:rPr lang="en-US" dirty="0" err="1"/>
              <a:t>Pedodontic</a:t>
            </a:r>
            <a:r>
              <a:rPr lang="en-US" dirty="0"/>
              <a:t> Treatment Triangle</a:t>
            </a:r>
          </a:p>
          <a:p>
            <a:r>
              <a:rPr lang="en-US" dirty="0"/>
              <a:t>Behavior Problems in Children</a:t>
            </a:r>
          </a:p>
          <a:p>
            <a:r>
              <a:rPr lang="en-US" dirty="0"/>
              <a:t>Behavior guidance procedures and skills</a:t>
            </a:r>
          </a:p>
          <a:p>
            <a:r>
              <a:rPr lang="en-US" dirty="0"/>
              <a:t>Pre appointment Behavior Modification</a:t>
            </a:r>
          </a:p>
          <a:p>
            <a:r>
              <a:rPr lang="en-US" dirty="0"/>
              <a:t>The Age One Visit</a:t>
            </a:r>
          </a:p>
          <a:p>
            <a:r>
              <a:rPr lang="en-US" dirty="0"/>
              <a:t>Classification</a:t>
            </a:r>
          </a:p>
          <a:p>
            <a:r>
              <a:rPr lang="en-US" dirty="0"/>
              <a:t>Communication</a:t>
            </a:r>
          </a:p>
          <a:p>
            <a:r>
              <a:rPr lang="en-US" dirty="0"/>
              <a:t>Desensitization</a:t>
            </a:r>
          </a:p>
          <a:p>
            <a:r>
              <a:rPr lang="en-US" dirty="0" err="1"/>
              <a:t>Modelling</a:t>
            </a:r>
            <a:endParaRPr lang="en-US" dirty="0"/>
          </a:p>
          <a:p>
            <a:r>
              <a:rPr lang="en-US" dirty="0" err="1"/>
              <a:t>Contigency</a:t>
            </a:r>
            <a:r>
              <a:rPr lang="en-US" dirty="0"/>
              <a:t> Management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01E10F-3D43-4F40-FD73-3A6FC7E77257}"/>
              </a:ext>
            </a:extLst>
          </p:cNvPr>
          <p:cNvSpPr>
            <a:spLocks noGrp="1"/>
          </p:cNvSpPr>
          <p:nvPr>
            <p:ph idx="1"/>
          </p:nvPr>
        </p:nvSpPr>
        <p:spPr>
          <a:xfrm>
            <a:off x="457200" y="228600"/>
            <a:ext cx="8229600" cy="6400800"/>
          </a:xfrm>
        </p:spPr>
        <p:txBody>
          <a:bodyPr>
            <a:normAutofit/>
          </a:bodyPr>
          <a:lstStyle/>
          <a:p>
            <a:pPr marL="0" indent="0" algn="ctr">
              <a:buFont typeface="Arial" charset="0"/>
              <a:buNone/>
              <a:defRPr/>
            </a:pPr>
            <a:r>
              <a:rPr lang="en-US" sz="2000" b="1" dirty="0">
                <a:latin typeface="Times New Roman" pitchFamily="18" charset="0"/>
                <a:cs typeface="Times New Roman" pitchFamily="18" charset="0"/>
              </a:rPr>
              <a:t>FEATURES OF 4 YEAR OLD CHILD</a:t>
            </a:r>
            <a:r>
              <a:rPr lang="en-US" sz="2000" dirty="0">
                <a:latin typeface="Times New Roman" pitchFamily="18" charset="0"/>
                <a:cs typeface="Times New Roman" pitchFamily="18" charset="0"/>
              </a:rPr>
              <a:t>.</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Very dominating and bossy nature.</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If he has any other brother or sister he will dominate and boss on him or her.</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becomes co-operative by this age.</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Loves to tease others.</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creates very noisy atmosphere.</a:t>
            </a:r>
          </a:p>
        </p:txBody>
      </p:sp>
      <p:sp>
        <p:nvSpPr>
          <p:cNvPr id="2" name="Slide Number Placeholder 1">
            <a:extLst>
              <a:ext uri="{FF2B5EF4-FFF2-40B4-BE49-F238E27FC236}">
                <a16:creationId xmlns:a16="http://schemas.microsoft.com/office/drawing/2014/main" xmlns="" id="{ECB9A537-98D9-ED97-E180-5E7B2316BD51}"/>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9CC3E5-FE53-6E44-C7EA-744A26BF74D5}"/>
              </a:ext>
            </a:extLst>
          </p:cNvPr>
          <p:cNvSpPr>
            <a:spLocks noGrp="1"/>
          </p:cNvSpPr>
          <p:nvPr>
            <p:ph idx="1"/>
          </p:nvPr>
        </p:nvSpPr>
        <p:spPr>
          <a:xfrm>
            <a:off x="457200" y="228600"/>
            <a:ext cx="8229600" cy="6400800"/>
          </a:xfrm>
        </p:spPr>
        <p:txBody>
          <a:bodyPr>
            <a:noAutofit/>
          </a:bodyPr>
          <a:lstStyle/>
          <a:p>
            <a:pPr>
              <a:buFont typeface="Wingdings" pitchFamily="2" charset="2"/>
              <a:buChar char="§"/>
              <a:defRPr/>
            </a:pPr>
            <a:r>
              <a:rPr lang="en-US" sz="2000" dirty="0">
                <a:latin typeface="Times New Roman" pitchFamily="18" charset="0"/>
                <a:cs typeface="Times New Roman" pitchFamily="18" charset="0"/>
              </a:rPr>
              <a:t>He will shout very loudly. Even while talking he will talk loudly.</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Attention span – 8-12 </a:t>
            </a:r>
            <a:r>
              <a:rPr lang="en-US" sz="2000" dirty="0" err="1">
                <a:latin typeface="Times New Roman" pitchFamily="18" charset="0"/>
                <a:cs typeface="Times New Roman" pitchFamily="18" charset="0"/>
              </a:rPr>
              <a:t>mins</a:t>
            </a:r>
            <a:r>
              <a:rPr lang="en-US" sz="2000" dirty="0">
                <a:latin typeface="Times New Roman" pitchFamily="18" charset="0"/>
                <a:cs typeface="Times New Roman" pitchFamily="18" charset="0"/>
              </a:rPr>
              <a:t>.</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Vocabulary- 1500 words.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Comes out of imaginary world and starts believing on present situations.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He will play or is active until he gets exhausted.</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Starts commenting on objects.</a:t>
            </a:r>
          </a:p>
        </p:txBody>
      </p:sp>
      <p:sp>
        <p:nvSpPr>
          <p:cNvPr id="2" name="Slide Number Placeholder 1">
            <a:extLst>
              <a:ext uri="{FF2B5EF4-FFF2-40B4-BE49-F238E27FC236}">
                <a16:creationId xmlns:a16="http://schemas.microsoft.com/office/drawing/2014/main" xmlns="" id="{653416F0-C71C-63A8-871D-D5ABD24017ED}"/>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8D8C22-C832-D883-ED6C-9EA55EB0BC0A}"/>
              </a:ext>
            </a:extLst>
          </p:cNvPr>
          <p:cNvSpPr>
            <a:spLocks noGrp="1"/>
          </p:cNvSpPr>
          <p:nvPr>
            <p:ph idx="1"/>
          </p:nvPr>
        </p:nvSpPr>
        <p:spPr>
          <a:xfrm>
            <a:off x="457200" y="228600"/>
            <a:ext cx="8229600" cy="6400800"/>
          </a:xfrm>
        </p:spPr>
        <p:txBody>
          <a:bodyPr>
            <a:normAutofit/>
          </a:bodyPr>
          <a:lstStyle/>
          <a:p>
            <a:pPr marL="0" indent="0" algn="ctr">
              <a:buFont typeface="Arial" charset="0"/>
              <a:buNone/>
              <a:defRPr/>
            </a:pPr>
            <a:r>
              <a:rPr lang="en-US" sz="2000" b="1" dirty="0">
                <a:latin typeface="Times New Roman" pitchFamily="18" charset="0"/>
                <a:cs typeface="Times New Roman" pitchFamily="18" charset="0"/>
              </a:rPr>
              <a:t>FEATURES OF 5 YEAR OLD CHILD TILL PUBERTY.</a:t>
            </a:r>
          </a:p>
          <a:p>
            <a:pPr marL="0" indent="0" algn="ctr">
              <a:buFont typeface="Arial" charset="0"/>
              <a:buNone/>
              <a:defRPr/>
            </a:pPr>
            <a:endParaRPr lang="en-US" sz="2000" b="1"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Self-confident.</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Copies adult behavior.</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Starts playing in groups.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Enjoys group play, circle games.</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Talks about home and reveals about family secrets.</a:t>
            </a:r>
          </a:p>
        </p:txBody>
      </p:sp>
      <p:sp>
        <p:nvSpPr>
          <p:cNvPr id="2" name="Slide Number Placeholder 1">
            <a:extLst>
              <a:ext uri="{FF2B5EF4-FFF2-40B4-BE49-F238E27FC236}">
                <a16:creationId xmlns:a16="http://schemas.microsoft.com/office/drawing/2014/main" xmlns="" id="{B7E6B3E3-E8B5-0051-FA44-B42A32DE948C}"/>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9C2CA4-A4D4-34E6-6D8A-DFF29FC182E4}"/>
              </a:ext>
            </a:extLst>
          </p:cNvPr>
          <p:cNvSpPr>
            <a:spLocks noGrp="1"/>
          </p:cNvSpPr>
          <p:nvPr>
            <p:ph idx="1"/>
          </p:nvPr>
        </p:nvSpPr>
        <p:spPr>
          <a:xfrm>
            <a:off x="990600" y="1066800"/>
            <a:ext cx="7696200" cy="4495800"/>
          </a:xfrm>
        </p:spPr>
        <p:txBody>
          <a:bodyPr>
            <a:normAutofit/>
          </a:bodyPr>
          <a:lstStyle/>
          <a:p>
            <a:pPr>
              <a:buFont typeface="Wingdings" pitchFamily="2" charset="2"/>
              <a:buChar char="§"/>
              <a:defRPr/>
            </a:pPr>
            <a:r>
              <a:rPr lang="en-US" sz="2000" dirty="0">
                <a:latin typeface="Times New Roman" pitchFamily="18" charset="0"/>
                <a:cs typeface="Times New Roman" pitchFamily="18" charset="0"/>
              </a:rPr>
              <a:t>Conscious about sex differences</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Use big words.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err="1">
                <a:latin typeface="Times New Roman" pitchFamily="18" charset="0"/>
                <a:cs typeface="Times New Roman" pitchFamily="18" charset="0"/>
              </a:rPr>
              <a:t>Voccabulary</a:t>
            </a:r>
            <a:r>
              <a:rPr lang="en-US" sz="2000" dirty="0">
                <a:latin typeface="Times New Roman" pitchFamily="18" charset="0"/>
                <a:cs typeface="Times New Roman" pitchFamily="18" charset="0"/>
              </a:rPr>
              <a:t> – 2200 words.</a:t>
            </a:r>
          </a:p>
          <a:p>
            <a:pPr>
              <a:buFont typeface="Wingdings" pitchFamily="2" charset="2"/>
              <a:buChar char="§"/>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Use complete sentences.</a:t>
            </a:r>
          </a:p>
          <a:p>
            <a:pPr marL="0" indent="0">
              <a:buFont typeface="Arial" charset="0"/>
              <a:buNone/>
              <a:defRPr/>
            </a:pPr>
            <a:endParaRPr lang="en-US" sz="2000" dirty="0">
              <a:latin typeface="Times New Roman" pitchFamily="18" charset="0"/>
              <a:cs typeface="Times New Roman" pitchFamily="18" charset="0"/>
            </a:endParaRPr>
          </a:p>
          <a:p>
            <a:pPr>
              <a:buFont typeface="Wingdings" pitchFamily="2" charset="2"/>
              <a:buChar char="§"/>
              <a:defRPr/>
            </a:pPr>
            <a:r>
              <a:rPr lang="en-US" sz="2000" dirty="0">
                <a:latin typeface="Times New Roman" pitchFamily="18" charset="0"/>
                <a:cs typeface="Times New Roman" pitchFamily="18" charset="0"/>
              </a:rPr>
              <a:t>Likes to be called by his name.</a:t>
            </a:r>
          </a:p>
        </p:txBody>
      </p:sp>
      <p:sp>
        <p:nvSpPr>
          <p:cNvPr id="2" name="Slide Number Placeholder 1">
            <a:extLst>
              <a:ext uri="{FF2B5EF4-FFF2-40B4-BE49-F238E27FC236}">
                <a16:creationId xmlns:a16="http://schemas.microsoft.com/office/drawing/2014/main" xmlns="" id="{5E07701A-8762-924A-D010-057385C6C3AD}"/>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normAutofit/>
          </a:bodyPr>
          <a:lstStyle/>
          <a:p>
            <a:r>
              <a:rPr lang="en-US" sz="3600" dirty="0"/>
              <a:t>Behavior problems in children </a:t>
            </a:r>
          </a:p>
        </p:txBody>
      </p:sp>
      <p:sp>
        <p:nvSpPr>
          <p:cNvPr id="587779" name="Rectangle 3"/>
          <p:cNvSpPr>
            <a:spLocks noGrp="1" noChangeArrowheads="1"/>
          </p:cNvSpPr>
          <p:nvPr>
            <p:ph idx="1"/>
          </p:nvPr>
        </p:nvSpPr>
        <p:spPr>
          <a:xfrm>
            <a:off x="457200" y="1600201"/>
            <a:ext cx="7924800" cy="1981200"/>
          </a:xfrm>
        </p:spPr>
        <p:txBody>
          <a:bodyPr>
            <a:noAutofit/>
          </a:bodyPr>
          <a:lstStyle/>
          <a:p>
            <a:pPr algn="just"/>
            <a:r>
              <a:rPr lang="en-US" sz="2000" dirty="0">
                <a:latin typeface="Times New Roman" panose="02020603050405020304" pitchFamily="18" charset="0"/>
                <a:cs typeface="Times New Roman" panose="02020603050405020304" pitchFamily="18" charset="0"/>
              </a:rPr>
              <a:t>Oppositional behavior</a:t>
            </a:r>
          </a:p>
          <a:p>
            <a:pPr algn="just"/>
            <a:r>
              <a:rPr lang="en-US" sz="2000" dirty="0">
                <a:latin typeface="Times New Roman" panose="02020603050405020304" pitchFamily="18" charset="0"/>
                <a:cs typeface="Times New Roman" panose="02020603050405020304" pitchFamily="18" charset="0"/>
              </a:rPr>
              <a:t>Hyperactivity</a:t>
            </a:r>
          </a:p>
          <a:p>
            <a:pPr algn="just"/>
            <a:r>
              <a:rPr lang="en-US" sz="2000" dirty="0">
                <a:latin typeface="Times New Roman" panose="02020603050405020304" pitchFamily="18" charset="0"/>
                <a:cs typeface="Times New Roman" panose="02020603050405020304" pitchFamily="18" charset="0"/>
              </a:rPr>
              <a:t>Excessive aggression and conduct disturbance  </a:t>
            </a:r>
          </a:p>
        </p:txBody>
      </p:sp>
      <p:sp>
        <p:nvSpPr>
          <p:cNvPr id="6" name="Slide Number Placeholder 5"/>
          <p:cNvSpPr>
            <a:spLocks noGrp="1"/>
          </p:cNvSpPr>
          <p:nvPr>
            <p:ph type="sldNum" sz="quarter" idx="12"/>
          </p:nvPr>
        </p:nvSpPr>
        <p:spPr/>
        <p:txBody>
          <a:bodyPr/>
          <a:lstStyle/>
          <a:p>
            <a:fld id="{746434EB-C2EC-4B24-B0E4-7CCC762EB847}" type="slidenum">
              <a:rPr lang="en-US"/>
              <a:pPr/>
              <a:t>24</a:t>
            </a:fld>
            <a:endParaRPr lang="en-US"/>
          </a:p>
        </p:txBody>
      </p:sp>
      <p:pic>
        <p:nvPicPr>
          <p:cNvPr id="131076" name="Picture 4" descr="http://3.bp.blogspot.com/-GOwvHTTZYgI/TlCbqjSGw8I/AAAAAAAAAMM/rxkj-OcO2yQ/s1600/pics.1.jpg"/>
          <p:cNvPicPr>
            <a:picLocks noChangeAspect="1" noChangeArrowheads="1"/>
          </p:cNvPicPr>
          <p:nvPr/>
        </p:nvPicPr>
        <p:blipFill>
          <a:blip r:embed="rId2" cstate="print"/>
          <a:srcRect/>
          <a:stretch>
            <a:fillRect/>
          </a:stretch>
        </p:blipFill>
        <p:spPr bwMode="auto">
          <a:xfrm>
            <a:off x="152400" y="3767138"/>
            <a:ext cx="4038600" cy="1766888"/>
          </a:xfrm>
          <a:prstGeom prst="rect">
            <a:avLst/>
          </a:prstGeom>
          <a:noFill/>
        </p:spPr>
      </p:pic>
      <p:pic>
        <p:nvPicPr>
          <p:cNvPr id="131074" name="Picture 2" descr="http://www.wikinoticia.com/images/depsicologia/depsicologia.com.wp-content.uploads.hiperactividad_thumb.jpg"/>
          <p:cNvPicPr>
            <a:picLocks noChangeAspect="1" noChangeArrowheads="1"/>
          </p:cNvPicPr>
          <p:nvPr/>
        </p:nvPicPr>
        <p:blipFill>
          <a:blip r:embed="rId3" cstate="print"/>
          <a:srcRect/>
          <a:stretch>
            <a:fillRect/>
          </a:stretch>
        </p:blipFill>
        <p:spPr bwMode="auto">
          <a:xfrm>
            <a:off x="4285649" y="4112044"/>
            <a:ext cx="2552700" cy="2000330"/>
          </a:xfrm>
          <a:prstGeom prst="rect">
            <a:avLst/>
          </a:prstGeom>
          <a:noFill/>
        </p:spPr>
      </p:pic>
      <p:pic>
        <p:nvPicPr>
          <p:cNvPr id="131078" name="Picture 6" descr="http://cdis.missouri.edu/exec/data/courses/2371/public/lesson01/aggression.jpg"/>
          <p:cNvPicPr>
            <a:picLocks noChangeAspect="1" noChangeArrowheads="1"/>
          </p:cNvPicPr>
          <p:nvPr/>
        </p:nvPicPr>
        <p:blipFill>
          <a:blip r:embed="rId4" cstate="print"/>
          <a:srcRect/>
          <a:stretch>
            <a:fillRect/>
          </a:stretch>
        </p:blipFill>
        <p:spPr bwMode="auto">
          <a:xfrm>
            <a:off x="6932999" y="3652852"/>
            <a:ext cx="1830001" cy="2459522"/>
          </a:xfrm>
          <a:prstGeom prst="rect">
            <a:avLst/>
          </a:prstGeom>
          <a:noFill/>
        </p:spPr>
      </p:pic>
      <p:pic>
        <p:nvPicPr>
          <p:cNvPr id="2" name="Picture 1">
            <a:extLst>
              <a:ext uri="{FF2B5EF4-FFF2-40B4-BE49-F238E27FC236}">
                <a16:creationId xmlns:a16="http://schemas.microsoft.com/office/drawing/2014/main" xmlns="" id="{5B188399-24AA-4B3D-A117-BE2C47AC6F73}"/>
              </a:ext>
            </a:extLst>
          </p:cNvPr>
          <p:cNvPicPr>
            <a:picLocks noChangeAspect="1"/>
          </p:cNvPicPr>
          <p:nvPr/>
        </p:nvPicPr>
        <p:blipFill>
          <a:blip r:embed="rId5"/>
          <a:stretch>
            <a:fillRect/>
          </a:stretch>
        </p:blipFill>
        <p:spPr>
          <a:xfrm>
            <a:off x="182103" y="9028126"/>
            <a:ext cx="8961897" cy="573074"/>
          </a:xfrm>
          <a:prstGeom prst="rect">
            <a:avLst/>
          </a:prstGeom>
        </p:spPr>
      </p:pic>
      <p:pic>
        <p:nvPicPr>
          <p:cNvPr id="3" name="Picture 2">
            <a:extLst>
              <a:ext uri="{FF2B5EF4-FFF2-40B4-BE49-F238E27FC236}">
                <a16:creationId xmlns:a16="http://schemas.microsoft.com/office/drawing/2014/main" xmlns="" id="{ABCC2353-B392-455B-9068-4C62FFCC9F3D}"/>
              </a:ext>
            </a:extLst>
          </p:cNvPr>
          <p:cNvPicPr>
            <a:picLocks noChangeAspect="1"/>
          </p:cNvPicPr>
          <p:nvPr/>
        </p:nvPicPr>
        <p:blipFill>
          <a:blip r:embed="rId5"/>
          <a:stretch>
            <a:fillRect/>
          </a:stretch>
        </p:blipFill>
        <p:spPr>
          <a:xfrm>
            <a:off x="182103" y="6183825"/>
            <a:ext cx="8961897" cy="5730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3" name="Rectangle 3"/>
          <p:cNvSpPr>
            <a:spLocks noGrp="1" noChangeArrowheads="1"/>
          </p:cNvSpPr>
          <p:nvPr>
            <p:ph idx="1"/>
          </p:nvPr>
        </p:nvSpPr>
        <p:spPr>
          <a:xfrm>
            <a:off x="152400" y="136525"/>
            <a:ext cx="8839200" cy="6645275"/>
          </a:xfrm>
        </p:spPr>
        <p:txBody>
          <a:bodyPr/>
          <a:lstStyle/>
          <a:p>
            <a:pPr algn="just">
              <a:buNone/>
            </a:pPr>
            <a:r>
              <a:rPr lang="en-US" sz="2000" b="1" u="sng" dirty="0">
                <a:latin typeface="Times New Roman" panose="02020603050405020304" pitchFamily="18" charset="0"/>
                <a:cs typeface="Times New Roman" panose="02020603050405020304" pitchFamily="18" charset="0"/>
              </a:rPr>
              <a:t>Oppositional behavior </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Towards parents is a normal phenomena in pre school </a:t>
            </a:r>
          </a:p>
          <a:p>
            <a:pPr lvl="1" algn="just"/>
            <a:r>
              <a:rPr lang="en-US" sz="2000" dirty="0">
                <a:latin typeface="Times New Roman" panose="02020603050405020304" pitchFamily="18" charset="0"/>
                <a:cs typeface="Times New Roman" panose="02020603050405020304" pitchFamily="18" charset="0"/>
              </a:rPr>
              <a:t>If excessive, effect social , academic functioning –pathological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Characteristics </a:t>
            </a:r>
          </a:p>
          <a:p>
            <a:pPr lvl="1" algn="just"/>
            <a:r>
              <a:rPr lang="en-US" sz="2000" dirty="0">
                <a:latin typeface="Times New Roman" panose="02020603050405020304" pitchFamily="18" charset="0"/>
                <a:cs typeface="Times New Roman" panose="02020603050405020304" pitchFamily="18" charset="0"/>
              </a:rPr>
              <a:t>Negative</a:t>
            </a:r>
          </a:p>
          <a:p>
            <a:pPr lvl="1" algn="just"/>
            <a:r>
              <a:rPr lang="en-US" sz="2000" dirty="0">
                <a:latin typeface="Times New Roman" panose="02020603050405020304" pitchFamily="18" charset="0"/>
                <a:cs typeface="Times New Roman" panose="02020603050405020304" pitchFamily="18" charset="0"/>
              </a:rPr>
              <a:t>Hostile</a:t>
            </a:r>
          </a:p>
          <a:p>
            <a:pPr lvl="1" algn="just"/>
            <a:r>
              <a:rPr lang="en-US" sz="2000" dirty="0">
                <a:latin typeface="Times New Roman" panose="02020603050405020304" pitchFamily="18" charset="0"/>
                <a:cs typeface="Times New Roman" panose="02020603050405020304" pitchFamily="18" charset="0"/>
              </a:rPr>
              <a:t>Defiant </a:t>
            </a:r>
          </a:p>
          <a:p>
            <a:pPr lvl="1" algn="just"/>
            <a:r>
              <a:rPr lang="en-US" sz="2000" dirty="0">
                <a:latin typeface="Times New Roman" panose="02020603050405020304" pitchFamily="18" charset="0"/>
                <a:cs typeface="Times New Roman" panose="02020603050405020304" pitchFamily="18" charset="0"/>
              </a:rPr>
              <a:t>Loose  temper, argument with adult </a:t>
            </a:r>
          </a:p>
          <a:p>
            <a:pPr lvl="1" algn="just"/>
            <a:r>
              <a:rPr lang="en-US" sz="2000" dirty="0">
                <a:latin typeface="Times New Roman" panose="02020603050405020304" pitchFamily="18" charset="0"/>
                <a:cs typeface="Times New Roman" panose="02020603050405020304" pitchFamily="18" charset="0"/>
              </a:rPr>
              <a:t>Defy rule &amp; expectation</a:t>
            </a:r>
          </a:p>
          <a:p>
            <a:pPr lvl="1" algn="just"/>
            <a:r>
              <a:rPr lang="en-US" sz="2000" dirty="0">
                <a:latin typeface="Times New Roman" panose="02020603050405020304" pitchFamily="18" charset="0"/>
                <a:cs typeface="Times New Roman" panose="02020603050405020304" pitchFamily="18" charset="0"/>
              </a:rPr>
              <a:t>Angry, resentful</a:t>
            </a:r>
          </a:p>
          <a:p>
            <a:pPr lvl="1" algn="just"/>
            <a:r>
              <a:rPr lang="en-US" sz="2000" dirty="0">
                <a:latin typeface="Times New Roman" panose="02020603050405020304" pitchFamily="18" charset="0"/>
                <a:cs typeface="Times New Roman" panose="02020603050405020304" pitchFamily="18" charset="0"/>
              </a:rPr>
              <a:t>Difficult temperaments </a:t>
            </a:r>
          </a:p>
          <a:p>
            <a:pPr>
              <a:buFontTx/>
              <a:buNone/>
            </a:pPr>
            <a:endParaRPr lang="en-US" sz="2400" dirty="0"/>
          </a:p>
        </p:txBody>
      </p:sp>
      <p:sp>
        <p:nvSpPr>
          <p:cNvPr id="6" name="Slide Number Placeholder 5"/>
          <p:cNvSpPr>
            <a:spLocks noGrp="1"/>
          </p:cNvSpPr>
          <p:nvPr>
            <p:ph type="sldNum" sz="quarter" idx="12"/>
          </p:nvPr>
        </p:nvSpPr>
        <p:spPr/>
        <p:txBody>
          <a:bodyPr/>
          <a:lstStyle/>
          <a:p>
            <a:fld id="{19705948-F101-4198-9E79-093B4E2DFFCE}" type="slidenum">
              <a:rPr lang="en-US"/>
              <a:pPr/>
              <a:t>25</a:t>
            </a:fld>
            <a:endParaRPr lang="en-US"/>
          </a:p>
        </p:txBody>
      </p:sp>
      <p:pic>
        <p:nvPicPr>
          <p:cNvPr id="56322" name="Picture 2" descr="http://images.clipartof.com/small/76256-Royalty-Free-RF-Clipart-Illustration-Of-A-Bratty-Spoiled-Girl-Sticking-Her-Tongue-Out-And-Teasing.jpg"/>
          <p:cNvPicPr>
            <a:picLocks noChangeAspect="1" noChangeArrowheads="1"/>
          </p:cNvPicPr>
          <p:nvPr/>
        </p:nvPicPr>
        <p:blipFill>
          <a:blip r:embed="rId2" cstate="print"/>
          <a:srcRect r="9489"/>
          <a:stretch>
            <a:fillRect/>
          </a:stretch>
        </p:blipFill>
        <p:spPr bwMode="auto">
          <a:xfrm>
            <a:off x="6477000" y="2068460"/>
            <a:ext cx="1600200" cy="290358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61B775-C829-4B03-9BEA-2FDDB9A03FE5}"/>
              </a:ext>
            </a:extLst>
          </p:cNvPr>
          <p:cNvSpPr>
            <a:spLocks noGrp="1"/>
          </p:cNvSpPr>
          <p:nvPr>
            <p:ph idx="1"/>
          </p:nvPr>
        </p:nvSpPr>
        <p:spPr/>
        <p:txBody>
          <a:bodyPr/>
          <a:lstStyle/>
          <a:p>
            <a:pPr algn="just"/>
            <a:r>
              <a:rPr lang="en-US" sz="2000" dirty="0">
                <a:latin typeface="Times New Roman" panose="02020603050405020304" pitchFamily="18" charset="0"/>
                <a:cs typeface="Times New Roman" panose="02020603050405020304" pitchFamily="18" charset="0"/>
              </a:rPr>
              <a:t>Cause </a:t>
            </a:r>
          </a:p>
          <a:p>
            <a:pPr algn="just"/>
            <a:r>
              <a:rPr lang="en-US" sz="2000" dirty="0">
                <a:latin typeface="Times New Roman" panose="02020603050405020304" pitchFamily="18" charset="0"/>
                <a:cs typeface="Times New Roman" panose="02020603050405020304" pitchFamily="18" charset="0"/>
              </a:rPr>
              <a:t>Family in which parents - not been able to set appropriate standards for behavioral compliance </a:t>
            </a:r>
          </a:p>
          <a:p>
            <a:pPr algn="just"/>
            <a:r>
              <a:rPr lang="en-US" sz="2000" dirty="0">
                <a:latin typeface="Times New Roman" panose="02020603050405020304" pitchFamily="18" charset="0"/>
                <a:cs typeface="Times New Roman" panose="02020603050405020304" pitchFamily="18" charset="0"/>
              </a:rPr>
              <a:t>Set limits ,punishment </a:t>
            </a:r>
          </a:p>
          <a:p>
            <a:endParaRPr lang="en-IN" dirty="0"/>
          </a:p>
        </p:txBody>
      </p:sp>
      <p:sp>
        <p:nvSpPr>
          <p:cNvPr id="4" name="Slide Number Placeholder 3">
            <a:extLst>
              <a:ext uri="{FF2B5EF4-FFF2-40B4-BE49-F238E27FC236}">
                <a16:creationId xmlns:a16="http://schemas.microsoft.com/office/drawing/2014/main" xmlns="" id="{DD559904-5FDE-4C5D-8CE2-A986B57CD200}"/>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3025671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7" name="Rectangle 3"/>
          <p:cNvSpPr>
            <a:spLocks noGrp="1" noChangeArrowheads="1"/>
          </p:cNvSpPr>
          <p:nvPr>
            <p:ph idx="1"/>
          </p:nvPr>
        </p:nvSpPr>
        <p:spPr>
          <a:xfrm>
            <a:off x="70757" y="273050"/>
            <a:ext cx="8839200" cy="6584950"/>
          </a:xfrm>
        </p:spPr>
        <p:txBody>
          <a:bodyPr>
            <a:normAutofit/>
          </a:bodyPr>
          <a:lstStyle/>
          <a:p>
            <a:pPr algn="just">
              <a:lnSpc>
                <a:spcPct val="90000"/>
              </a:lnSpc>
              <a:buNone/>
            </a:pPr>
            <a:r>
              <a:rPr lang="en-US" sz="2000" b="1" u="sng" dirty="0">
                <a:latin typeface="Times New Roman" panose="02020603050405020304" pitchFamily="18" charset="0"/>
                <a:cs typeface="Times New Roman" panose="02020603050405020304" pitchFamily="18" charset="0"/>
              </a:rPr>
              <a:t>Hyperactivity </a:t>
            </a:r>
          </a:p>
          <a:p>
            <a:pPr algn="just">
              <a:lnSpc>
                <a:spcPct val="90000"/>
              </a:lnSpc>
              <a:buNone/>
            </a:pPr>
            <a:endParaRPr lang="en-US" sz="2000" b="1" u="sng" dirty="0">
              <a:latin typeface="Times New Roman" panose="02020603050405020304" pitchFamily="18" charset="0"/>
              <a:cs typeface="Times New Roman" panose="02020603050405020304" pitchFamily="18" charset="0"/>
            </a:endParaRPr>
          </a:p>
          <a:p>
            <a:pPr algn="just">
              <a:lnSpc>
                <a:spcPct val="90000"/>
              </a:lnSpc>
              <a:buNone/>
            </a:pPr>
            <a:endParaRPr lang="en-US" sz="2000" b="1" u="sng" dirty="0">
              <a:latin typeface="Times New Roman" panose="02020603050405020304" pitchFamily="18" charset="0"/>
              <a:cs typeface="Times New Roman" panose="02020603050405020304" pitchFamily="18" charset="0"/>
            </a:endParaRPr>
          </a:p>
          <a:p>
            <a:pPr algn="just">
              <a:lnSpc>
                <a:spcPct val="90000"/>
              </a:lnSpc>
              <a:buNone/>
            </a:pPr>
            <a:endParaRPr lang="en-US" sz="2000" b="1" u="sng" dirty="0">
              <a:latin typeface="Times New Roman" panose="02020603050405020304" pitchFamily="18" charset="0"/>
              <a:cs typeface="Times New Roman" panose="02020603050405020304" pitchFamily="18" charset="0"/>
            </a:endParaRPr>
          </a:p>
          <a:p>
            <a:pPr algn="just">
              <a:lnSpc>
                <a:spcPct val="90000"/>
              </a:lnSpc>
            </a:pPr>
            <a:r>
              <a:rPr lang="en-US" sz="2000" dirty="0">
                <a:latin typeface="Times New Roman" panose="02020603050405020304" pitchFamily="18" charset="0"/>
                <a:cs typeface="Times New Roman" panose="02020603050405020304" pitchFamily="18" charset="0"/>
              </a:rPr>
              <a:t>Characters</a:t>
            </a:r>
          </a:p>
          <a:p>
            <a:pPr lvl="1" algn="just">
              <a:lnSpc>
                <a:spcPct val="90000"/>
              </a:lnSpc>
            </a:pPr>
            <a:r>
              <a:rPr lang="en-US" sz="2000" dirty="0">
                <a:latin typeface="Times New Roman" panose="02020603050405020304" pitchFamily="18" charset="0"/>
                <a:cs typeface="Times New Roman" panose="02020603050405020304" pitchFamily="18" charset="0"/>
              </a:rPr>
              <a:t>Constantly fidgeting, squirming</a:t>
            </a:r>
          </a:p>
          <a:p>
            <a:pPr lvl="1" algn="just">
              <a:lnSpc>
                <a:spcPct val="90000"/>
              </a:lnSpc>
            </a:pPr>
            <a:r>
              <a:rPr lang="en-US" sz="2000" dirty="0">
                <a:latin typeface="Times New Roman" panose="02020603050405020304" pitchFamily="18" charset="0"/>
                <a:cs typeface="Times New Roman" panose="02020603050405020304" pitchFamily="18" charset="0"/>
              </a:rPr>
              <a:t>Moves about constantly</a:t>
            </a:r>
          </a:p>
          <a:p>
            <a:pPr lvl="1" algn="just">
              <a:lnSpc>
                <a:spcPct val="90000"/>
              </a:lnSpc>
            </a:pPr>
            <a:r>
              <a:rPr lang="en-US" sz="2000" dirty="0">
                <a:latin typeface="Times New Roman" panose="02020603050405020304" pitchFamily="18" charset="0"/>
                <a:cs typeface="Times New Roman" panose="02020603050405020304" pitchFamily="18" charset="0"/>
              </a:rPr>
              <a:t>Signs of impulsivity  </a:t>
            </a:r>
          </a:p>
          <a:p>
            <a:pPr lvl="1" algn="just">
              <a:lnSpc>
                <a:spcPct val="90000"/>
              </a:lnSpc>
            </a:pPr>
            <a:r>
              <a:rPr lang="en-US" sz="2000" dirty="0">
                <a:latin typeface="Times New Roman" panose="02020603050405020304" pitchFamily="18" charset="0"/>
                <a:cs typeface="Times New Roman" panose="02020603050405020304" pitchFamily="18" charset="0"/>
              </a:rPr>
              <a:t>Motor activity – not goal directed  -disorganized chaotic quality</a:t>
            </a:r>
          </a:p>
          <a:p>
            <a:pPr lvl="1" algn="just">
              <a:lnSpc>
                <a:spcPct val="90000"/>
              </a:lnSpc>
            </a:pPr>
            <a:r>
              <a:rPr lang="en-US" sz="2000" dirty="0">
                <a:latin typeface="Times New Roman" panose="02020603050405020304" pitchFamily="18" charset="0"/>
                <a:cs typeface="Times New Roman" panose="02020603050405020304" pitchFamily="18" charset="0"/>
              </a:rPr>
              <a:t> do not play well , demand constant attention and supervision </a:t>
            </a:r>
          </a:p>
          <a:p>
            <a:pPr lvl="1" algn="just">
              <a:lnSpc>
                <a:spcPct val="90000"/>
              </a:lnSpc>
            </a:pPr>
            <a:r>
              <a:rPr lang="en-US" sz="2000" dirty="0">
                <a:latin typeface="Times New Roman" panose="02020603050405020304" pitchFamily="18" charset="0"/>
                <a:cs typeface="Times New Roman" panose="02020603050405020304" pitchFamily="18" charset="0"/>
              </a:rPr>
              <a:t>Inattentive child</a:t>
            </a:r>
          </a:p>
        </p:txBody>
      </p:sp>
      <p:sp>
        <p:nvSpPr>
          <p:cNvPr id="6" name="Slide Number Placeholder 5"/>
          <p:cNvSpPr>
            <a:spLocks noGrp="1"/>
          </p:cNvSpPr>
          <p:nvPr>
            <p:ph type="sldNum" sz="quarter" idx="12"/>
          </p:nvPr>
        </p:nvSpPr>
        <p:spPr/>
        <p:txBody>
          <a:bodyPr/>
          <a:lstStyle/>
          <a:p>
            <a:fld id="{54F3DC24-8A54-4679-85F1-CCE8EA24FE6D}" type="slidenum">
              <a:rPr lang="en-US"/>
              <a:pPr/>
              <a:t>27</a:t>
            </a:fld>
            <a:endParaRPr lang="en-US"/>
          </a:p>
        </p:txBody>
      </p:sp>
      <p:pic>
        <p:nvPicPr>
          <p:cNvPr id="55298" name="Picture 2" descr="http://drhomeo.drhomeo.netdna-cdn.com/photos/ADHDHOMEOPATHY_8BDB/image.png"/>
          <p:cNvPicPr>
            <a:picLocks noChangeAspect="1" noChangeArrowheads="1"/>
          </p:cNvPicPr>
          <p:nvPr/>
        </p:nvPicPr>
        <p:blipFill>
          <a:blip r:embed="rId3" cstate="print"/>
          <a:srcRect l="3441" t="25000" r="3656" b="5000"/>
          <a:stretch>
            <a:fillRect/>
          </a:stretch>
        </p:blipFill>
        <p:spPr bwMode="auto">
          <a:xfrm>
            <a:off x="6248400" y="136525"/>
            <a:ext cx="2634343" cy="21494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7" name="Rectangle 3"/>
          <p:cNvSpPr>
            <a:spLocks noGrp="1" noChangeArrowheads="1"/>
          </p:cNvSpPr>
          <p:nvPr>
            <p:ph idx="1"/>
          </p:nvPr>
        </p:nvSpPr>
        <p:spPr>
          <a:xfrm>
            <a:off x="457200" y="136525"/>
            <a:ext cx="8305800" cy="6584949"/>
          </a:xfrm>
        </p:spPr>
        <p:txBody>
          <a:bodyPr>
            <a:normAutofit/>
          </a:bodyPr>
          <a:lstStyle/>
          <a:p>
            <a:pPr algn="just">
              <a:buNone/>
            </a:pPr>
            <a:r>
              <a:rPr lang="en-US" sz="2000" b="1" u="sng" dirty="0">
                <a:latin typeface="Times New Roman" panose="02020603050405020304" pitchFamily="18" charset="0"/>
                <a:cs typeface="Times New Roman" panose="02020603050405020304" pitchFamily="18" charset="0"/>
              </a:rPr>
              <a:t>Excessive aggression and conduct disturbance </a:t>
            </a:r>
          </a:p>
          <a:p>
            <a:pPr algn="just">
              <a:buNone/>
            </a:pPr>
            <a:r>
              <a:rPr lang="en-US" sz="2000" b="1" u="sng" dirty="0">
                <a:latin typeface="Times New Roman" panose="02020603050405020304" pitchFamily="18" charset="0"/>
                <a:cs typeface="Times New Roman" panose="02020603050405020304" pitchFamily="18" charset="0"/>
              </a:rPr>
              <a:t> </a:t>
            </a:r>
          </a:p>
          <a:p>
            <a:pPr lvl="1" algn="just"/>
            <a:r>
              <a:rPr lang="en-US" sz="2000" dirty="0">
                <a:latin typeface="Times New Roman" panose="02020603050405020304" pitchFamily="18" charset="0"/>
                <a:cs typeface="Times New Roman" panose="02020603050405020304" pitchFamily="18" charset="0"/>
              </a:rPr>
              <a:t>Children have too much aggression </a:t>
            </a:r>
          </a:p>
          <a:p>
            <a:pPr lvl="1" algn="just"/>
            <a:r>
              <a:rPr lang="en-US" sz="2000" dirty="0">
                <a:latin typeface="Times New Roman" panose="02020603050405020304" pitchFamily="18" charset="0"/>
                <a:cs typeface="Times New Roman" panose="02020603050405020304" pitchFamily="18" charset="0"/>
              </a:rPr>
              <a:t>Repeatedly hit ,bite ,or kick others</a:t>
            </a:r>
          </a:p>
          <a:p>
            <a:pPr lvl="1" algn="just"/>
            <a:r>
              <a:rPr lang="en-US" sz="2000" dirty="0">
                <a:latin typeface="Times New Roman" panose="02020603050405020304" pitchFamily="18" charset="0"/>
                <a:cs typeface="Times New Roman" panose="02020603050405020304" pitchFamily="18" charset="0"/>
              </a:rPr>
              <a:t>Destroy property (toys), injure animals ,deceitfulness ,thefts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Cause </a:t>
            </a:r>
          </a:p>
          <a:p>
            <a:pPr lvl="1" algn="just"/>
            <a:r>
              <a:rPr lang="en-US" sz="2000" dirty="0">
                <a:latin typeface="Times New Roman" panose="02020603050405020304" pitchFamily="18" charset="0"/>
                <a:cs typeface="Times New Roman" panose="02020603050405020304" pitchFamily="18" charset="0"/>
              </a:rPr>
              <a:t>Genetic, environmental factors</a:t>
            </a:r>
          </a:p>
          <a:p>
            <a:pPr lvl="1" algn="just"/>
            <a:r>
              <a:rPr lang="en-US" sz="2000" dirty="0">
                <a:latin typeface="Times New Roman" panose="02020603050405020304" pitchFamily="18" charset="0"/>
                <a:cs typeface="Times New Roman" panose="02020603050405020304" pitchFamily="18" charset="0"/>
              </a:rPr>
              <a:t>Parental neglect, poor quality of parenting </a:t>
            </a:r>
          </a:p>
        </p:txBody>
      </p:sp>
      <p:sp>
        <p:nvSpPr>
          <p:cNvPr id="6" name="Slide Number Placeholder 5"/>
          <p:cNvSpPr>
            <a:spLocks noGrp="1"/>
          </p:cNvSpPr>
          <p:nvPr>
            <p:ph type="sldNum" sz="quarter" idx="12"/>
          </p:nvPr>
        </p:nvSpPr>
        <p:spPr/>
        <p:txBody>
          <a:bodyPr/>
          <a:lstStyle/>
          <a:p>
            <a:fld id="{6F3656EA-0EBA-461F-A79C-B6C1CBF672CB}"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3C34B347-7A6F-11FA-2075-67C62DB1907E}"/>
              </a:ext>
            </a:extLst>
          </p:cNvPr>
          <p:cNvSpPr>
            <a:spLocks noGrp="1"/>
          </p:cNvSpPr>
          <p:nvPr>
            <p:ph type="title"/>
          </p:nvPr>
        </p:nvSpPr>
        <p:spPr/>
        <p:txBody>
          <a:bodyPr>
            <a:normAutofit/>
          </a:bodyPr>
          <a:lstStyle/>
          <a:p>
            <a:r>
              <a:rPr lang="en-US" altLang="en-US" sz="2000" u="sng" dirty="0"/>
              <a:t>Parents behavior </a:t>
            </a:r>
          </a:p>
        </p:txBody>
      </p:sp>
      <p:sp>
        <p:nvSpPr>
          <p:cNvPr id="60419" name="Content Placeholder 2">
            <a:extLst>
              <a:ext uri="{FF2B5EF4-FFF2-40B4-BE49-F238E27FC236}">
                <a16:creationId xmlns:a16="http://schemas.microsoft.com/office/drawing/2014/main" xmlns="" id="{E115B140-D83F-25A1-508A-9C463BCD12C0}"/>
              </a:ext>
            </a:extLst>
          </p:cNvPr>
          <p:cNvSpPr>
            <a:spLocks noGrp="1"/>
          </p:cNvSpPr>
          <p:nvPr>
            <p:ph idx="1"/>
          </p:nvPr>
        </p:nvSpPr>
        <p:spPr>
          <a:xfrm>
            <a:off x="685800" y="1600200"/>
            <a:ext cx="8229600" cy="4525963"/>
          </a:xfrm>
        </p:spPr>
        <p:txBody>
          <a:bodyPr>
            <a:normAutofit/>
          </a:bodyPr>
          <a:lstStyle/>
          <a:p>
            <a:r>
              <a:rPr lang="en-US" altLang="en-US" sz="2000" b="1" dirty="0">
                <a:solidFill>
                  <a:srgbClr val="C00000"/>
                </a:solidFill>
                <a:latin typeface="Times New Roman" panose="02020603050405020304" pitchFamily="18" charset="0"/>
                <a:cs typeface="Times New Roman" panose="02020603050405020304" pitchFamily="18" charset="0"/>
              </a:rPr>
              <a:t>Normal- </a:t>
            </a:r>
            <a:r>
              <a:rPr lang="en-US" altLang="en-US"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with dentist- The interaction is healthy.</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 wishes to understand the dental care needs of the child and the child management protocol.</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child manifestation-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child exhibits willingness to cooperate, is prepared well at home</a:t>
            </a:r>
            <a:r>
              <a:rPr lang="en-US" altLang="en-US" sz="2000" dirty="0"/>
              <a:t>.</a:t>
            </a: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A7C74536-6730-9181-7C7C-0E80CDE02DCE}"/>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rmAutofit fontScale="92500" lnSpcReduction="10000"/>
          </a:bodyPr>
          <a:lstStyle/>
          <a:p>
            <a:r>
              <a:rPr lang="en-US" dirty="0"/>
              <a:t>Implosion Therapy</a:t>
            </a:r>
          </a:p>
          <a:p>
            <a:pPr lvl="1"/>
            <a:r>
              <a:rPr lang="en-US" dirty="0"/>
              <a:t>Voice control</a:t>
            </a:r>
          </a:p>
          <a:p>
            <a:pPr lvl="1"/>
            <a:r>
              <a:rPr lang="en-US" dirty="0"/>
              <a:t>Hand Over Mouth</a:t>
            </a:r>
          </a:p>
          <a:p>
            <a:pPr lvl="1"/>
            <a:r>
              <a:rPr lang="en-US" dirty="0"/>
              <a:t>Physical restraint</a:t>
            </a:r>
          </a:p>
          <a:p>
            <a:pPr lvl="1">
              <a:buNone/>
            </a:pPr>
            <a:endParaRPr lang="en-US" dirty="0"/>
          </a:p>
          <a:p>
            <a:pPr lvl="1">
              <a:buFont typeface="Arial" pitchFamily="34" charset="0"/>
              <a:buChar char="•"/>
            </a:pPr>
            <a:r>
              <a:rPr lang="en-US" sz="3200" dirty="0"/>
              <a:t>Other Management Techniques</a:t>
            </a:r>
          </a:p>
          <a:p>
            <a:pPr lvl="1">
              <a:buNone/>
            </a:pPr>
            <a:r>
              <a:rPr lang="en-US" sz="3200" dirty="0"/>
              <a:t>Distraction</a:t>
            </a:r>
          </a:p>
          <a:p>
            <a:pPr lvl="1">
              <a:buNone/>
            </a:pPr>
            <a:r>
              <a:rPr lang="en-US" sz="3200" dirty="0"/>
              <a:t>Coping</a:t>
            </a:r>
          </a:p>
          <a:p>
            <a:pPr lvl="1">
              <a:buNone/>
            </a:pPr>
            <a:r>
              <a:rPr lang="en-US" sz="3200" dirty="0"/>
              <a:t>Retraining/Reconditioning</a:t>
            </a:r>
          </a:p>
          <a:p>
            <a:pPr lvl="1">
              <a:buNone/>
            </a:pPr>
            <a:r>
              <a:rPr lang="en-US" sz="3200" dirty="0"/>
              <a:t>Placebo</a:t>
            </a:r>
          </a:p>
          <a:p>
            <a:pPr lvl="1">
              <a:buNone/>
            </a:pPr>
            <a:r>
              <a:rPr lang="en-US" sz="3200" dirty="0"/>
              <a:t>Relaxation</a:t>
            </a:r>
          </a:p>
          <a:p>
            <a:pPr lvl="1">
              <a:buNone/>
            </a:pPr>
            <a:r>
              <a:rPr lang="en-US" sz="3200" dirty="0"/>
              <a:t>Hypnosis</a:t>
            </a:r>
          </a:p>
          <a:p>
            <a:pPr lvl="1">
              <a:buNone/>
            </a:pPr>
            <a:r>
              <a:rPr lang="en-US" sz="3200" dirty="0"/>
              <a:t>Biofeedback</a:t>
            </a:r>
          </a:p>
          <a:p>
            <a:pPr lvl="1">
              <a:buNone/>
            </a:pPr>
            <a:r>
              <a:rPr lang="en-US" sz="3200" dirty="0" err="1"/>
              <a:t>Accupunture</a:t>
            </a:r>
            <a:endParaRPr lang="en-US" sz="3200" dirty="0"/>
          </a:p>
          <a:p>
            <a:pPr lvl="1">
              <a:buNone/>
            </a:pPr>
            <a:r>
              <a:rPr lang="en-US" sz="3200" dirty="0"/>
              <a:t>Humor</a:t>
            </a:r>
          </a:p>
          <a:p>
            <a:pPr lvl="1">
              <a:buNone/>
            </a:pPr>
            <a:endParaRPr lang="en-US" sz="3200" dirty="0"/>
          </a:p>
          <a:p>
            <a:pPr lvl="1">
              <a:buNone/>
            </a:pPr>
            <a:endParaRPr lang="en-US" sz="3200" dirty="0"/>
          </a:p>
          <a:p>
            <a:pPr lvl="1">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xmlns="" id="{8D40DBE4-951E-71DD-7975-CF495B8F1792}"/>
              </a:ext>
            </a:extLst>
          </p:cNvPr>
          <p:cNvSpPr>
            <a:spLocks noGrp="1"/>
          </p:cNvSpPr>
          <p:nvPr>
            <p:ph idx="1"/>
          </p:nvPr>
        </p:nvSpPr>
        <p:spPr>
          <a:xfrm>
            <a:off x="533400" y="685800"/>
            <a:ext cx="8610600" cy="5516563"/>
          </a:xfrm>
        </p:spPr>
        <p:txBody>
          <a:bodyPr>
            <a:normAutofit/>
          </a:bodyPr>
          <a:lstStyle/>
          <a:p>
            <a:r>
              <a:rPr lang="en-US" altLang="en-US" sz="2000" b="1" dirty="0">
                <a:solidFill>
                  <a:srgbClr val="C00000"/>
                </a:solidFill>
                <a:latin typeface="Times New Roman" panose="02020603050405020304" pitchFamily="18" charset="0"/>
                <a:cs typeface="Times New Roman" panose="02020603050405020304" pitchFamily="18" charset="0"/>
              </a:rPr>
              <a:t>Overindulgent, Overanxious-</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 feels unduly worried on hearing terms like root canal treatment, extraction, etc.; keeps asking about pain, doubts the child management protocol, does not easily comply with the dentist’s requests (for example: separation, use of voice intonation or aversive conditioning).</a:t>
            </a:r>
          </a:p>
          <a:p>
            <a:pPr>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Child- The child may be ‘pampered’ and timid, may require parental approval for the dentist’s demands, and may cry easily.</a:t>
            </a:r>
          </a:p>
        </p:txBody>
      </p:sp>
      <p:sp>
        <p:nvSpPr>
          <p:cNvPr id="2" name="Slide Number Placeholder 1">
            <a:extLst>
              <a:ext uri="{FF2B5EF4-FFF2-40B4-BE49-F238E27FC236}">
                <a16:creationId xmlns:a16="http://schemas.microsoft.com/office/drawing/2014/main" xmlns="" id="{17D46AB1-096A-1810-46CA-332C1DA091C4}"/>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down)">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down)">
                                      <p:cBhvr>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animEffect transition="in" filter="wipe(down)">
                                      <p:cBhvr>
                                        <p:cTn id="17"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xmlns="" id="{AF44AEDF-D0E5-D38F-11F4-996E9723EA81}"/>
              </a:ext>
            </a:extLst>
          </p:cNvPr>
          <p:cNvSpPr>
            <a:spLocks noGrp="1"/>
          </p:cNvSpPr>
          <p:nvPr>
            <p:ph idx="1"/>
          </p:nvPr>
        </p:nvSpPr>
        <p:spPr>
          <a:xfrm>
            <a:off x="685800" y="685800"/>
            <a:ext cx="8153400" cy="5943600"/>
          </a:xfrm>
        </p:spPr>
        <p:txBody>
          <a:bodyPr>
            <a:normAutofit/>
          </a:bodyPr>
          <a:lstStyle/>
          <a:p>
            <a:r>
              <a:rPr lang="en-US" altLang="en-US" sz="2000" b="1" dirty="0">
                <a:solidFill>
                  <a:srgbClr val="C00000"/>
                </a:solidFill>
                <a:latin typeface="Times New Roman" panose="02020603050405020304" pitchFamily="18" charset="0"/>
                <a:cs typeface="Times New Roman" panose="02020603050405020304" pitchFamily="18" charset="0"/>
              </a:rPr>
              <a:t>Neglectful</a:t>
            </a:r>
          </a:p>
          <a:p>
            <a:pPr algn="jus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 is not interested in comprehensive treatment program and expects only a temporary solution to the problem. Neither the treatment plan nor the child management protocol is fully understood by the parent.</a:t>
            </a:r>
          </a:p>
          <a:p>
            <a:pPr algn="just">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Child- </a:t>
            </a:r>
          </a:p>
          <a:p>
            <a:pPr algn="just">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child is difficult to motivate.</a:t>
            </a:r>
          </a:p>
        </p:txBody>
      </p:sp>
      <p:sp>
        <p:nvSpPr>
          <p:cNvPr id="2" name="Slide Number Placeholder 1">
            <a:extLst>
              <a:ext uri="{FF2B5EF4-FFF2-40B4-BE49-F238E27FC236}">
                <a16:creationId xmlns:a16="http://schemas.microsoft.com/office/drawing/2014/main" xmlns="" id="{D0205B59-1E8C-5C01-52CB-E460673B5B73}"/>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xmlns="" id="{32909D77-5017-D4C6-EB5C-DB1288E26538}"/>
              </a:ext>
            </a:extLst>
          </p:cNvPr>
          <p:cNvSpPr>
            <a:spLocks noGrp="1"/>
          </p:cNvSpPr>
          <p:nvPr>
            <p:ph idx="1"/>
          </p:nvPr>
        </p:nvSpPr>
        <p:spPr>
          <a:xfrm>
            <a:off x="685800" y="838200"/>
            <a:ext cx="8229600" cy="5287963"/>
          </a:xfrm>
        </p:spPr>
        <p:txBody>
          <a:bodyPr>
            <a:normAutofit/>
          </a:bodyPr>
          <a:lstStyle/>
          <a:p>
            <a:r>
              <a:rPr lang="en-US" altLang="en-US" sz="2000" b="1" dirty="0">
                <a:solidFill>
                  <a:srgbClr val="C00000"/>
                </a:solidFill>
                <a:latin typeface="Times New Roman" panose="02020603050405020304" pitchFamily="18" charset="0"/>
                <a:cs typeface="Times New Roman" panose="02020603050405020304" pitchFamily="18" charset="0"/>
              </a:rPr>
              <a:t>Rejecting</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 does not accept that the child requires all the care prescribed. The parent feels the treatment ‘over-recommended’. Also, the parent does not accept lack of care on his/her part.</a:t>
            </a:r>
          </a:p>
          <a:p>
            <a:pPr>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Child-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child also does not feel the importance of the dentist’s instructions, and is difficult to motivate</a:t>
            </a:r>
          </a:p>
        </p:txBody>
      </p:sp>
      <p:sp>
        <p:nvSpPr>
          <p:cNvPr id="2" name="Slide Number Placeholder 1">
            <a:extLst>
              <a:ext uri="{FF2B5EF4-FFF2-40B4-BE49-F238E27FC236}">
                <a16:creationId xmlns:a16="http://schemas.microsoft.com/office/drawing/2014/main" xmlns="" id="{783A1E2F-8B52-1BA6-DDF4-D2F2D0106317}"/>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xmlns="" id="{3A9140FD-B081-0492-A688-80008BAA3081}"/>
              </a:ext>
            </a:extLst>
          </p:cNvPr>
          <p:cNvSpPr>
            <a:spLocks noGrp="1"/>
          </p:cNvSpPr>
          <p:nvPr>
            <p:ph idx="1"/>
          </p:nvPr>
        </p:nvSpPr>
        <p:spPr>
          <a:xfrm>
            <a:off x="914400" y="808038"/>
            <a:ext cx="8001000" cy="5440362"/>
          </a:xfrm>
        </p:spPr>
        <p:txBody>
          <a:bodyPr>
            <a:normAutofit/>
          </a:bodyPr>
          <a:lstStyle/>
          <a:p>
            <a:r>
              <a:rPr lang="en-US" altLang="en-US" sz="2000" b="1" dirty="0">
                <a:solidFill>
                  <a:srgbClr val="C00000"/>
                </a:solidFill>
                <a:latin typeface="Times New Roman" panose="02020603050405020304" pitchFamily="18" charset="0"/>
                <a:cs typeface="Times New Roman" panose="02020603050405020304" pitchFamily="18" charset="0"/>
              </a:rPr>
              <a:t>Authoritative</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 often orders the child in front of the doctor; criticizes uncooperative behavior </a:t>
            </a:r>
          </a:p>
          <a:p>
            <a:pPr>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Child-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The child is submissive, shy, usually  cooperative but scared</a:t>
            </a:r>
          </a:p>
        </p:txBody>
      </p:sp>
      <p:sp>
        <p:nvSpPr>
          <p:cNvPr id="2" name="Slide Number Placeholder 1">
            <a:extLst>
              <a:ext uri="{FF2B5EF4-FFF2-40B4-BE49-F238E27FC236}">
                <a16:creationId xmlns:a16="http://schemas.microsoft.com/office/drawing/2014/main" xmlns="" id="{02264AD3-9E35-62B3-9FAB-335EE6ED2CE6}"/>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xmlns="" id="{BB420F12-AAE7-6CFB-D7D4-7FDCCC83E867}"/>
              </a:ext>
            </a:extLst>
          </p:cNvPr>
          <p:cNvSpPr>
            <a:spLocks noGrp="1"/>
          </p:cNvSpPr>
          <p:nvPr>
            <p:ph idx="1"/>
          </p:nvPr>
        </p:nvSpPr>
        <p:spPr>
          <a:xfrm>
            <a:off x="609600" y="762000"/>
            <a:ext cx="8305800" cy="5364163"/>
          </a:xfrm>
        </p:spPr>
        <p:txBody>
          <a:bodyPr>
            <a:normAutofit/>
          </a:bodyPr>
          <a:lstStyle/>
          <a:p>
            <a:r>
              <a:rPr lang="en-US" altLang="en-US" sz="2000" b="1" u="sng" dirty="0">
                <a:solidFill>
                  <a:srgbClr val="C00000"/>
                </a:solidFill>
                <a:latin typeface="Times New Roman" panose="02020603050405020304" pitchFamily="18" charset="0"/>
                <a:cs typeface="Times New Roman" panose="02020603050405020304" pitchFamily="18" charset="0"/>
              </a:rPr>
              <a:t>Depressed, dejected</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parents blame someone else for the problem (the other parent, grand parent/s, the child itself or even the previous doctors); do not communicate freely with the dentist.</a:t>
            </a:r>
          </a:p>
          <a:p>
            <a:pPr>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Child- </a:t>
            </a:r>
          </a:p>
          <a:p>
            <a:pPr>
              <a:buFont typeface="Arial" panose="020B0604020202020204" pitchFamily="34" charset="0"/>
              <a:buNone/>
            </a:pPr>
            <a:r>
              <a:rPr lang="en-US" altLang="en-US" sz="2000" dirty="0">
                <a:latin typeface="Times New Roman" panose="02020603050405020304" pitchFamily="18" charset="0"/>
                <a:cs typeface="Times New Roman" panose="02020603050405020304" pitchFamily="18" charset="0"/>
              </a:rPr>
              <a:t>   The child appears unwilling, difficult to motivate unless the parents (and the dental team) generate interest in him/her. If the child has had a past negative experience of dentistry, the situation is worse.</a:t>
            </a:r>
          </a:p>
        </p:txBody>
      </p:sp>
      <p:sp>
        <p:nvSpPr>
          <p:cNvPr id="2" name="Slide Number Placeholder 1">
            <a:extLst>
              <a:ext uri="{FF2B5EF4-FFF2-40B4-BE49-F238E27FC236}">
                <a16:creationId xmlns:a16="http://schemas.microsoft.com/office/drawing/2014/main" xmlns="" id="{E120E1D5-7C7E-E2AF-DE11-60C873A8139F}"/>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down)">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wipe(down)">
                                      <p:cBhvr>
                                        <p:cTn id="12" dur="5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wipe(down)">
                                      <p:cBhvr>
                                        <p:cTn id="17" dur="500"/>
                                        <p:tgtEl>
                                          <p:spTgt spid="399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938">
                                            <p:txEl>
                                              <p:pRg st="4" end="4"/>
                                            </p:txEl>
                                          </p:spTgt>
                                        </p:tgtEl>
                                        <p:attrNameLst>
                                          <p:attrName>style.visibility</p:attrName>
                                        </p:attrNameLst>
                                      </p:cBhvr>
                                      <p:to>
                                        <p:strVal val="visible"/>
                                      </p:to>
                                    </p:set>
                                    <p:animEffect transition="in" filter="wipe(down)">
                                      <p:cBhvr>
                                        <p:cTn id="22"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04800" y="274638"/>
            <a:ext cx="8229600" cy="1143000"/>
          </a:xfrm>
        </p:spPr>
        <p:txBody>
          <a:bodyPr>
            <a:normAutofit/>
          </a:bodyPr>
          <a:lstStyle/>
          <a:p>
            <a:r>
              <a:rPr lang="en-US" sz="2400" b="1" dirty="0">
                <a:effectLst/>
                <a:latin typeface="Times New Roman" pitchFamily="18" charset="0"/>
              </a:rPr>
              <a:t>Procedures &amp; Skills For Behavior Guidance</a:t>
            </a:r>
            <a:endParaRPr lang="en-US" sz="2400" b="1" dirty="0"/>
          </a:p>
        </p:txBody>
      </p:sp>
      <p:sp>
        <p:nvSpPr>
          <p:cNvPr id="202755" name="Rectangle 3"/>
          <p:cNvSpPr>
            <a:spLocks noGrp="1" noChangeArrowheads="1"/>
          </p:cNvSpPr>
          <p:nvPr>
            <p:ph idx="1"/>
          </p:nvPr>
        </p:nvSpPr>
        <p:spPr>
          <a:xfrm>
            <a:off x="315686" y="1190626"/>
            <a:ext cx="8382000" cy="5165724"/>
          </a:xfrm>
        </p:spPr>
        <p:txBody>
          <a:bodyPr>
            <a:normAutofit/>
          </a:bodyPr>
          <a:lstStyle/>
          <a:p>
            <a:pPr marL="609600" indent="-609600">
              <a:buFont typeface="Wingdings" pitchFamily="2" charset="2"/>
              <a:buNone/>
            </a:pPr>
            <a:r>
              <a:rPr lang="en-US" sz="2000" b="1" dirty="0">
                <a:solidFill>
                  <a:schemeClr val="hlink"/>
                </a:solidFill>
                <a:effectLst/>
                <a:latin typeface="Times New Roman" pitchFamily="18" charset="0"/>
              </a:rPr>
              <a:t>Initial contact &amp; appointment scheduling:</a:t>
            </a:r>
          </a:p>
          <a:p>
            <a:pPr marL="609600" indent="-609600" algn="just">
              <a:buFont typeface="Wingdings" pitchFamily="2" charset="2"/>
              <a:buAutoNum type="arabicPeriod"/>
            </a:pPr>
            <a:r>
              <a:rPr lang="en-US" sz="2000" dirty="0">
                <a:effectLst/>
                <a:latin typeface="Times New Roman" pitchFamily="18" charset="0"/>
              </a:rPr>
              <a:t>Patient's name (and nickname, if any)</a:t>
            </a:r>
          </a:p>
          <a:p>
            <a:pPr marL="609600" indent="-609600" algn="just">
              <a:buFont typeface="Wingdings" pitchFamily="2" charset="2"/>
              <a:buAutoNum type="arabicPeriod"/>
            </a:pPr>
            <a:r>
              <a:rPr lang="en-US" sz="2000" dirty="0">
                <a:effectLst/>
                <a:latin typeface="Times New Roman" pitchFamily="18" charset="0"/>
              </a:rPr>
              <a:t>Parent's name</a:t>
            </a:r>
          </a:p>
          <a:p>
            <a:pPr marL="609600" indent="-609600" algn="just">
              <a:buFont typeface="Wingdings" pitchFamily="2" charset="2"/>
              <a:buAutoNum type="arabicPeriod"/>
            </a:pPr>
            <a:r>
              <a:rPr lang="en-US" sz="2000" dirty="0">
                <a:effectLst/>
                <a:latin typeface="Times New Roman" pitchFamily="18" charset="0"/>
              </a:rPr>
              <a:t>Address</a:t>
            </a:r>
          </a:p>
          <a:p>
            <a:pPr marL="609600" indent="-609600" algn="just">
              <a:buFont typeface="Wingdings" pitchFamily="2" charset="2"/>
              <a:buAutoNum type="arabicPeriod"/>
            </a:pPr>
            <a:r>
              <a:rPr lang="en-US" sz="2000" dirty="0">
                <a:effectLst/>
                <a:latin typeface="Times New Roman" pitchFamily="18" charset="0"/>
              </a:rPr>
              <a:t>Telephone number (business and home)</a:t>
            </a:r>
          </a:p>
          <a:p>
            <a:pPr marL="609600" indent="-609600" algn="just">
              <a:buFont typeface="Wingdings" pitchFamily="2" charset="2"/>
              <a:buAutoNum type="arabicPeriod"/>
            </a:pPr>
            <a:r>
              <a:rPr lang="en-US" sz="2000" dirty="0">
                <a:effectLst/>
                <a:latin typeface="Times New Roman" pitchFamily="18" charset="0"/>
              </a:rPr>
              <a:t>Patient's age</a:t>
            </a:r>
          </a:p>
          <a:p>
            <a:pPr marL="609600" indent="-609600" algn="just">
              <a:buFont typeface="Wingdings" pitchFamily="2" charset="2"/>
              <a:buAutoNum type="arabicPeriod"/>
            </a:pPr>
            <a:r>
              <a:rPr lang="en-US" sz="2000" dirty="0">
                <a:effectLst/>
                <a:latin typeface="Times New Roman" pitchFamily="18" charset="0"/>
              </a:rPr>
              <a:t>Referring individual (if another dentist, ask why referred)</a:t>
            </a:r>
          </a:p>
          <a:p>
            <a:pPr marL="609600" indent="-609600" algn="just">
              <a:buFont typeface="Wingdings" pitchFamily="2" charset="2"/>
              <a:buAutoNum type="arabicPeriod"/>
            </a:pPr>
            <a:r>
              <a:rPr lang="en-US" sz="2000" dirty="0">
                <a:effectLst/>
                <a:latin typeface="Times New Roman" pitchFamily="18" charset="0"/>
              </a:rPr>
              <a:t>Grade in school and progression (an indication as to whether or not you are dealing with a retarded child) </a:t>
            </a:r>
          </a:p>
          <a:p>
            <a:pPr marL="609600" indent="-609600">
              <a:buFont typeface="Wingdings" pitchFamily="2" charset="2"/>
              <a:buNone/>
            </a:pPr>
            <a:endParaRPr lang="en-US" sz="2400" dirty="0">
              <a:effectLst/>
              <a:latin typeface="Times New Roman" pitchFamily="18" charset="0"/>
            </a:endParaRPr>
          </a:p>
        </p:txBody>
      </p:sp>
      <p:sp>
        <p:nvSpPr>
          <p:cNvPr id="4" name="Slide Number Placeholder 5"/>
          <p:cNvSpPr>
            <a:spLocks noGrp="1"/>
          </p:cNvSpPr>
          <p:nvPr>
            <p:ph type="sldNum" sz="quarter" idx="12"/>
          </p:nvPr>
        </p:nvSpPr>
        <p:spPr/>
        <p:txBody>
          <a:bodyPr/>
          <a:lstStyle/>
          <a:p>
            <a:fld id="{2FFB2BC8-D8D6-40A1-AC6D-9631427398E8}" type="slidenum">
              <a:rPr lang="en-US"/>
              <a:pPr/>
              <a:t>35</a:t>
            </a:fld>
            <a:endParaRPr lang="en-US"/>
          </a:p>
        </p:txBody>
      </p:sp>
      <p:pic>
        <p:nvPicPr>
          <p:cNvPr id="3" name="Picture 2">
            <a:extLst>
              <a:ext uri="{FF2B5EF4-FFF2-40B4-BE49-F238E27FC236}">
                <a16:creationId xmlns:a16="http://schemas.microsoft.com/office/drawing/2014/main" xmlns="" id="{AE3D0963-E4F8-42F4-AB31-93CEC3ECE339}"/>
              </a:ext>
            </a:extLst>
          </p:cNvPr>
          <p:cNvPicPr>
            <a:picLocks noChangeAspect="1"/>
          </p:cNvPicPr>
          <p:nvPr/>
        </p:nvPicPr>
        <p:blipFill>
          <a:blip r:embed="rId2"/>
          <a:stretch>
            <a:fillRect/>
          </a:stretch>
        </p:blipFill>
        <p:spPr>
          <a:xfrm>
            <a:off x="429985" y="6288977"/>
            <a:ext cx="7848600" cy="4998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rot="676080">
            <a:off x="6127796" y="2218138"/>
            <a:ext cx="2735368" cy="3144335"/>
          </a:xfrm>
          <a:prstGeom prst="rect">
            <a:avLst/>
          </a:prstGeom>
          <a:noFill/>
          <a:ln w="9525">
            <a:noFill/>
            <a:round/>
            <a:headEnd/>
            <a:tailEnd/>
          </a:ln>
          <a:effectLst/>
        </p:spPr>
      </p:pic>
      <p:sp>
        <p:nvSpPr>
          <p:cNvPr id="2" name="Title 1"/>
          <p:cNvSpPr>
            <a:spLocks noGrp="1"/>
          </p:cNvSpPr>
          <p:nvPr>
            <p:ph type="title"/>
          </p:nvPr>
        </p:nvSpPr>
        <p:spPr/>
        <p:txBody>
          <a:bodyPr>
            <a:normAutofit/>
          </a:bodyPr>
          <a:lstStyle/>
          <a:p>
            <a:r>
              <a:rPr lang="en-US" dirty="0" err="1"/>
              <a:t>Preappointment</a:t>
            </a:r>
            <a:r>
              <a:rPr lang="en-US" dirty="0"/>
              <a:t> Behavior Modification</a:t>
            </a:r>
            <a:endParaRPr lang="en-IN"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36</a:t>
            </a:fld>
            <a:endParaRPr lang="en-US"/>
          </a:p>
        </p:txBody>
      </p:sp>
      <p:sp>
        <p:nvSpPr>
          <p:cNvPr id="5" name="TextBox 4"/>
          <p:cNvSpPr txBox="1"/>
          <p:nvPr/>
        </p:nvSpPr>
        <p:spPr>
          <a:xfrm>
            <a:off x="609600" y="1600200"/>
            <a:ext cx="5410200" cy="2400657"/>
          </a:xfrm>
          <a:prstGeom prst="rect">
            <a:avLst/>
          </a:prstGeom>
          <a:noFill/>
        </p:spPr>
        <p:txBody>
          <a:bodyPr wrap="square" rtlCol="0">
            <a:spAutoFit/>
          </a:bodyPr>
          <a:lstStyle/>
          <a:p>
            <a:pPr marL="342900" indent="-342900"/>
            <a:r>
              <a:rPr lang="en-US" sz="2400" dirty="0"/>
              <a:t>The Family Unit</a:t>
            </a:r>
          </a:p>
          <a:p>
            <a:pPr marL="342900" indent="-342900"/>
            <a:r>
              <a:rPr lang="en-US" dirty="0"/>
              <a:t>	</a:t>
            </a:r>
            <a:r>
              <a:rPr lang="en-US" dirty="0" err="1"/>
              <a:t>Lenchner</a:t>
            </a:r>
            <a:r>
              <a:rPr lang="en-US" dirty="0"/>
              <a:t>(1975)</a:t>
            </a:r>
          </a:p>
          <a:p>
            <a:pPr marL="342900" indent="-342900"/>
            <a:r>
              <a:rPr lang="en-US" dirty="0"/>
              <a:t>		</a:t>
            </a:r>
          </a:p>
          <a:p>
            <a:pPr marL="400050" indent="-400050"/>
            <a:r>
              <a:rPr lang="en-US" dirty="0"/>
              <a:t>Threat or punishment</a:t>
            </a:r>
          </a:p>
          <a:p>
            <a:pPr marL="400050" indent="-400050"/>
            <a:r>
              <a:rPr lang="en-US" dirty="0"/>
              <a:t>Refrain from discussing dentistry in front/ within hearing of child</a:t>
            </a:r>
          </a:p>
          <a:p>
            <a:pPr marL="400050" indent="-400050"/>
            <a:endParaRPr lang="en-US" dirty="0"/>
          </a:p>
          <a:p>
            <a:pPr marL="342900" indent="-342900"/>
            <a:endParaRPr lang="en-IN" dirty="0"/>
          </a:p>
        </p:txBody>
      </p:sp>
      <p:pic>
        <p:nvPicPr>
          <p:cNvPr id="1026" name="Picture 2" descr="C:\Program Files\Microsoft Office\MEDIA\OFFICE12\Bullets\BD10267_.gif"/>
          <p:cNvPicPr>
            <a:picLocks noChangeAspect="1" noChangeArrowheads="1"/>
          </p:cNvPicPr>
          <p:nvPr/>
        </p:nvPicPr>
        <p:blipFill>
          <a:blip r:embed="rId3" cstate="print"/>
          <a:srcRect/>
          <a:stretch>
            <a:fillRect/>
          </a:stretch>
        </p:blipFill>
        <p:spPr bwMode="auto">
          <a:xfrm>
            <a:off x="457200" y="2667000"/>
            <a:ext cx="114300" cy="114300"/>
          </a:xfrm>
          <a:prstGeom prst="rect">
            <a:avLst/>
          </a:prstGeom>
          <a:noFill/>
        </p:spPr>
      </p:pic>
      <p:pic>
        <p:nvPicPr>
          <p:cNvPr id="6" name="Picture 2" descr="C:\Program Files\Microsoft Office\MEDIA\OFFICE12\Bullets\BD10267_.gif"/>
          <p:cNvPicPr>
            <a:picLocks noChangeAspect="1" noChangeArrowheads="1"/>
          </p:cNvPicPr>
          <p:nvPr/>
        </p:nvPicPr>
        <p:blipFill>
          <a:blip r:embed="rId3" cstate="print"/>
          <a:srcRect/>
          <a:stretch>
            <a:fillRect/>
          </a:stretch>
        </p:blipFill>
        <p:spPr bwMode="auto">
          <a:xfrm>
            <a:off x="457200" y="2933700"/>
            <a:ext cx="114300" cy="114300"/>
          </a:xfrm>
          <a:prstGeom prst="rect">
            <a:avLst/>
          </a:prstGeom>
          <a:noFill/>
        </p:spPr>
      </p:pic>
      <p:sp>
        <p:nvSpPr>
          <p:cNvPr id="9" name="TextBox 8"/>
          <p:cNvSpPr txBox="1"/>
          <p:nvPr/>
        </p:nvSpPr>
        <p:spPr>
          <a:xfrm>
            <a:off x="1066800" y="1821359"/>
            <a:ext cx="5562600" cy="769441"/>
          </a:xfrm>
          <a:prstGeom prst="rect">
            <a:avLst/>
          </a:prstGeom>
          <a:noFill/>
        </p:spPr>
        <p:txBody>
          <a:bodyPr wrap="square" rtlCol="0">
            <a:spAutoFit/>
          </a:bodyPr>
          <a:lstStyle/>
          <a:p>
            <a:r>
              <a:rPr lang="en-US" sz="2400" b="1" dirty="0"/>
              <a:t>Maternal Anxiety</a:t>
            </a:r>
          </a:p>
          <a:p>
            <a:r>
              <a:rPr lang="en-US" sz="2000" dirty="0"/>
              <a:t>If the parent is afraid, the child is afraid</a:t>
            </a:r>
            <a:endParaRPr lang="en-IN" sz="2000" dirty="0"/>
          </a:p>
        </p:txBody>
      </p:sp>
      <p:pic>
        <p:nvPicPr>
          <p:cNvPr id="11" name="Picture 10" descr="Licari_FathersDay.jpg"/>
          <p:cNvPicPr>
            <a:picLocks noChangeAspect="1"/>
          </p:cNvPicPr>
          <p:nvPr/>
        </p:nvPicPr>
        <p:blipFill>
          <a:blip r:embed="rId4" cstate="print"/>
          <a:srcRect b="20627"/>
          <a:stretch>
            <a:fillRect/>
          </a:stretch>
        </p:blipFill>
        <p:spPr>
          <a:xfrm rot="20797205">
            <a:off x="2723495" y="3848632"/>
            <a:ext cx="3898306" cy="2057400"/>
          </a:xfrm>
          <a:prstGeom prst="rect">
            <a:avLst/>
          </a:prstGeom>
        </p:spPr>
      </p:pic>
      <p:sp>
        <p:nvSpPr>
          <p:cNvPr id="13" name="TextBox 12"/>
          <p:cNvSpPr txBox="1"/>
          <p:nvPr/>
        </p:nvSpPr>
        <p:spPr>
          <a:xfrm>
            <a:off x="533400" y="1524000"/>
            <a:ext cx="7924800" cy="923330"/>
          </a:xfrm>
          <a:prstGeom prst="rect">
            <a:avLst/>
          </a:prstGeom>
          <a:noFill/>
        </p:spPr>
        <p:txBody>
          <a:bodyPr wrap="square" rtlCol="0">
            <a:spAutoFit/>
          </a:bodyPr>
          <a:lstStyle/>
          <a:p>
            <a:r>
              <a:rPr lang="en-US" b="1" dirty="0" err="1"/>
              <a:t>Preappointment</a:t>
            </a:r>
            <a:r>
              <a:rPr lang="en-US" b="1" dirty="0"/>
              <a:t> Behavior Modification is referred to as anything that is said or done to positively influence a child’s behavior before a dental visit.</a:t>
            </a:r>
          </a:p>
          <a:p>
            <a:pPr algn="r"/>
            <a:r>
              <a:rPr lang="en-US" b="1" dirty="0"/>
              <a:t>		Wright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par>
                                <p:cTn id="34" presetID="18" presetClass="entr" presetSubtype="1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trips(downLeft)">
                                      <p:cBhvr>
                                        <p:cTn id="36" dur="500"/>
                                        <p:tgtEl>
                                          <p:spTgt spid="11"/>
                                        </p:tgtEl>
                                      </p:cBhvr>
                                    </p:animEffect>
                                  </p:childTnLst>
                                </p:cTn>
                              </p:par>
                              <p:par>
                                <p:cTn id="37" presetID="18" presetClass="entr" presetSubtype="1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13" grpId="0"/>
      <p:bldP spid="1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5791200" cy="569386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Methods :</a:t>
            </a:r>
          </a:p>
          <a:p>
            <a:pPr marL="457200" indent="-457200">
              <a:buAutoNum type="arabicPeriod"/>
            </a:pP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AutoNum type="arabicPeriod"/>
            </a:pPr>
            <a:r>
              <a:rPr lang="en-US" sz="2000" b="1" dirty="0">
                <a:solidFill>
                  <a:schemeClr val="accent1">
                    <a:lumMod val="50000"/>
                  </a:schemeClr>
                </a:solidFill>
                <a:latin typeface="Times New Roman" panose="02020603050405020304" pitchFamily="18" charset="0"/>
                <a:cs typeface="Times New Roman" panose="02020603050405020304" pitchFamily="18" charset="0"/>
              </a:rPr>
              <a:t>Audiovisual Modeling</a:t>
            </a:r>
          </a:p>
          <a:p>
            <a:pPr lvl="4">
              <a:buFont typeface="Arial" pitchFamily="34" charset="0"/>
              <a:buChar char="•"/>
            </a:pPr>
            <a:r>
              <a:rPr lang="en-US" sz="2000" b="1" dirty="0">
                <a:latin typeface="Times New Roman" panose="02020603050405020304" pitchFamily="18" charset="0"/>
                <a:cs typeface="Times New Roman" panose="02020603050405020304" pitchFamily="18" charset="0"/>
              </a:rPr>
              <a:t> Films/ Video</a:t>
            </a:r>
          </a:p>
          <a:p>
            <a:pPr lvl="4">
              <a:buFont typeface="Arial" pitchFamily="34" charset="0"/>
              <a:buChar char="•"/>
            </a:pPr>
            <a:r>
              <a:rPr lang="en-US" sz="2000" b="1" dirty="0">
                <a:latin typeface="Times New Roman" panose="02020603050405020304" pitchFamily="18" charset="0"/>
                <a:cs typeface="Times New Roman" panose="02020603050405020304" pitchFamily="18" charset="0"/>
              </a:rPr>
              <a:t>Puppets/ live models</a:t>
            </a:r>
          </a:p>
          <a:p>
            <a:r>
              <a:rPr lang="en-US" sz="2000" b="1" dirty="0">
                <a:latin typeface="Times New Roman" panose="02020603050405020304" pitchFamily="18" charset="0"/>
                <a:cs typeface="Times New Roman" panose="02020603050405020304" pitchFamily="18" charset="0"/>
              </a:rPr>
              <a:t>Advantages:</a:t>
            </a:r>
          </a:p>
          <a:p>
            <a:r>
              <a:rPr lang="en-US" sz="2000" b="1" dirty="0">
                <a:latin typeface="Times New Roman" panose="02020603050405020304" pitchFamily="18" charset="0"/>
                <a:cs typeface="Times New Roman" panose="02020603050405020304" pitchFamily="18" charset="0"/>
              </a:rPr>
              <a:t>- “canned” presentation</a:t>
            </a:r>
          </a:p>
          <a:p>
            <a:r>
              <a:rPr lang="en-US" sz="2000" b="1" dirty="0">
                <a:latin typeface="Times New Roman" panose="02020603050405020304" pitchFamily="18" charset="0"/>
                <a:cs typeface="Times New Roman" panose="02020603050405020304" pitchFamily="18" charset="0"/>
              </a:rPr>
              <a:t>- Efficient practice management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Disadvantages:</a:t>
            </a:r>
          </a:p>
          <a:p>
            <a:r>
              <a:rPr lang="en-US" sz="2000" b="1" dirty="0">
                <a:latin typeface="Times New Roman" panose="02020603050405020304" pitchFamily="18" charset="0"/>
                <a:cs typeface="Times New Roman" panose="02020603050405020304" pitchFamily="18" charset="0"/>
              </a:rPr>
              <a:t>- Expensive</a:t>
            </a:r>
          </a:p>
          <a:p>
            <a:pPr>
              <a:buFontTx/>
              <a:buChar char="-"/>
            </a:pPr>
            <a:r>
              <a:rPr lang="en-US" sz="2000" b="1" dirty="0">
                <a:latin typeface="Times New Roman" panose="02020603050405020304" pitchFamily="18" charset="0"/>
                <a:cs typeface="Times New Roman" panose="02020603050405020304" pitchFamily="18" charset="0"/>
              </a:rPr>
              <a:t>Impersonal</a:t>
            </a:r>
          </a:p>
          <a:p>
            <a:pPr>
              <a:buFontTx/>
              <a:buChar char="-"/>
            </a:pPr>
            <a:endParaRPr lang="en-US" sz="2000" b="1" dirty="0">
              <a:latin typeface="Times New Roman" panose="02020603050405020304" pitchFamily="18" charset="0"/>
              <a:cs typeface="Times New Roman" panose="02020603050405020304" pitchFamily="18" charset="0"/>
            </a:endParaRPr>
          </a:p>
          <a:p>
            <a:r>
              <a:rPr lang="en-US" sz="2000" b="1" dirty="0">
                <a:solidFill>
                  <a:schemeClr val="accent1">
                    <a:lumMod val="50000"/>
                  </a:schemeClr>
                </a:solidFill>
                <a:latin typeface="Times New Roman" panose="02020603050405020304" pitchFamily="18" charset="0"/>
                <a:cs typeface="Times New Roman" panose="02020603050405020304" pitchFamily="18" charset="0"/>
              </a:rPr>
              <a:t>2. Patient Modeling</a:t>
            </a:r>
          </a:p>
          <a:p>
            <a:pPr lvl="4">
              <a:buFont typeface="Arial" pitchFamily="34" charset="0"/>
              <a:buChar char="•"/>
            </a:pPr>
            <a:r>
              <a:rPr lang="en-US" sz="2000" b="1" dirty="0">
                <a:latin typeface="Times New Roman" panose="02020603050405020304" pitchFamily="18" charset="0"/>
                <a:cs typeface="Times New Roman" panose="02020603050405020304" pitchFamily="18" charset="0"/>
              </a:rPr>
              <a:t> Siblings </a:t>
            </a:r>
          </a:p>
          <a:p>
            <a:pPr lvl="4">
              <a:buFont typeface="Arial" pitchFamily="34" charset="0"/>
              <a:buChar char="•"/>
            </a:pPr>
            <a:r>
              <a:rPr lang="en-US" sz="2000" b="1" dirty="0">
                <a:latin typeface="Times New Roman" panose="02020603050405020304" pitchFamily="18" charset="0"/>
                <a:cs typeface="Times New Roman" panose="02020603050405020304" pitchFamily="18" charset="0"/>
              </a:rPr>
              <a:t> Other children</a:t>
            </a:r>
          </a:p>
          <a:p>
            <a:pPr lvl="4">
              <a:buFont typeface="Arial" pitchFamily="34" charset="0"/>
              <a:buChar char="•"/>
            </a:pPr>
            <a:r>
              <a:rPr lang="en-US" sz="2000" b="1" dirty="0">
                <a:latin typeface="Times New Roman" panose="02020603050405020304" pitchFamily="18" charset="0"/>
                <a:cs typeface="Times New Roman" panose="02020603050405020304" pitchFamily="18" charset="0"/>
              </a:rPr>
              <a:t> Parents</a:t>
            </a:r>
          </a:p>
          <a:p>
            <a:pPr lvl="4"/>
            <a:r>
              <a:rPr lang="en-US" sz="2400" b="1" dirty="0"/>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pic>
        <p:nvPicPr>
          <p:cNvPr id="6" name="Picture 5" descr="IMG_2158.JPG"/>
          <p:cNvPicPr>
            <a:picLocks noChangeAspect="1"/>
          </p:cNvPicPr>
          <p:nvPr/>
        </p:nvPicPr>
        <p:blipFill>
          <a:blip r:embed="rId2" cstate="print"/>
          <a:srcRect l="11667" t="16206" r="7500" b="-1316"/>
          <a:stretch>
            <a:fillRect/>
          </a:stretch>
        </p:blipFill>
        <p:spPr>
          <a:xfrm>
            <a:off x="4665009" y="3276600"/>
            <a:ext cx="4021791" cy="2819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9889"/>
            <a:ext cx="8382000" cy="495520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Merits Of Modeling</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Rimm</a:t>
            </a:r>
            <a:r>
              <a:rPr lang="en-US" sz="2000" b="1" dirty="0">
                <a:latin typeface="Times New Roman" panose="02020603050405020304" pitchFamily="18" charset="0"/>
                <a:cs typeface="Times New Roman" panose="02020603050405020304" pitchFamily="18" charset="0"/>
              </a:rPr>
              <a:t> And Masters, 1974)</a:t>
            </a:r>
          </a:p>
          <a:p>
            <a:pPr marL="342900" indent="-342900">
              <a:buFont typeface="+mj-lt"/>
              <a:buAutoNum type="arabicPeriod"/>
            </a:pPr>
            <a:r>
              <a:rPr lang="en-US" sz="2000" b="1" dirty="0">
                <a:latin typeface="Times New Roman" panose="02020603050405020304" pitchFamily="18" charset="0"/>
                <a:cs typeface="Times New Roman" panose="02020603050405020304" pitchFamily="18" charset="0"/>
              </a:rPr>
              <a:t>Stimulation of new behaviors</a:t>
            </a:r>
          </a:p>
          <a:p>
            <a:pPr marL="342900" indent="-342900">
              <a:buFont typeface="+mj-lt"/>
              <a:buAutoNum type="arabicPeriod"/>
            </a:pPr>
            <a:r>
              <a:rPr lang="en-US" sz="2000" b="1" dirty="0">
                <a:latin typeface="Times New Roman" panose="02020603050405020304" pitchFamily="18" charset="0"/>
                <a:cs typeface="Times New Roman" panose="02020603050405020304" pitchFamily="18" charset="0"/>
              </a:rPr>
              <a:t>Facilitation in more appropriate manner or time</a:t>
            </a:r>
          </a:p>
          <a:p>
            <a:pPr marL="342900" indent="-342900">
              <a:buFont typeface="+mj-lt"/>
              <a:buAutoNum type="arabicPeriod"/>
            </a:pPr>
            <a:r>
              <a:rPr lang="en-US" sz="2000" b="1" dirty="0" err="1">
                <a:latin typeface="Times New Roman" panose="02020603050405020304" pitchFamily="18" charset="0"/>
                <a:cs typeface="Times New Roman" panose="02020603050405020304" pitchFamily="18" charset="0"/>
              </a:rPr>
              <a:t>Disinhibition</a:t>
            </a:r>
            <a:r>
              <a:rPr lang="en-US" sz="2000" b="1" dirty="0">
                <a:latin typeface="Times New Roman" panose="02020603050405020304" pitchFamily="18" charset="0"/>
                <a:cs typeface="Times New Roman" panose="02020603050405020304" pitchFamily="18" charset="0"/>
              </a:rPr>
              <a:t> of inappropriate behavior</a:t>
            </a:r>
          </a:p>
          <a:p>
            <a:pPr marL="342900" indent="-342900">
              <a:buFont typeface="+mj-lt"/>
              <a:buAutoNum type="arabicPeriod"/>
            </a:pPr>
            <a:r>
              <a:rPr lang="en-US" sz="2000" b="1" dirty="0">
                <a:latin typeface="Times New Roman" panose="02020603050405020304" pitchFamily="18" charset="0"/>
                <a:cs typeface="Times New Roman" panose="02020603050405020304" pitchFamily="18" charset="0"/>
              </a:rPr>
              <a:t>Extinction of fears</a:t>
            </a:r>
          </a:p>
          <a:p>
            <a:pPr marL="342900" indent="-342900">
              <a:buFont typeface="+mj-lt"/>
              <a:buAutoNum type="arabicPeriod"/>
            </a:pPr>
            <a:endParaRPr lang="en-US" sz="2000" b="1" dirty="0">
              <a:latin typeface="Times New Roman" panose="02020603050405020304" pitchFamily="18" charset="0"/>
              <a:cs typeface="Times New Roman" panose="02020603050405020304" pitchFamily="18" charset="0"/>
            </a:endParaRPr>
          </a:p>
          <a:p>
            <a:pPr marL="342900" indent="-342900"/>
            <a:r>
              <a:rPr lang="en-US" sz="2000" b="1" dirty="0">
                <a:solidFill>
                  <a:schemeClr val="accent1">
                    <a:lumMod val="50000"/>
                  </a:schemeClr>
                </a:solidFill>
                <a:latin typeface="Times New Roman" panose="02020603050405020304" pitchFamily="18" charset="0"/>
                <a:cs typeface="Times New Roman" panose="02020603050405020304" pitchFamily="18" charset="0"/>
              </a:rPr>
              <a:t>3. Pre appointment Mailings</a:t>
            </a:r>
            <a:br>
              <a:rPr lang="en-US" sz="2000" b="1" dirty="0">
                <a:solidFill>
                  <a:schemeClr val="accent1">
                    <a:lumMod val="50000"/>
                  </a:schemeClr>
                </a:solidFill>
                <a:latin typeface="Times New Roman" panose="02020603050405020304" pitchFamily="18" charset="0"/>
                <a:cs typeface="Times New Roman" panose="02020603050405020304" pitchFamily="18" charset="0"/>
              </a:rPr>
            </a:br>
            <a:r>
              <a:rPr lang="en-US" sz="2000" b="1" dirty="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Provides directions for preparing the child</a:t>
            </a:r>
          </a:p>
          <a:p>
            <a:pPr marL="342900" indent="-342900"/>
            <a:r>
              <a:rPr lang="en-US" sz="2000" b="1" dirty="0">
                <a:latin typeface="Times New Roman" panose="02020603050405020304" pitchFamily="18" charset="0"/>
                <a:cs typeface="Times New Roman" panose="02020603050405020304" pitchFamily="18" charset="0"/>
              </a:rPr>
              <a:t>		Appointment reminder</a:t>
            </a:r>
          </a:p>
          <a:p>
            <a:pPr marL="342900" indent="-342900"/>
            <a:r>
              <a:rPr lang="en-US" sz="2000" b="1" dirty="0">
                <a:latin typeface="Times New Roman" panose="02020603050405020304" pitchFamily="18" charset="0"/>
                <a:cs typeface="Times New Roman" panose="02020603050405020304" pitchFamily="18" charset="0"/>
              </a:rPr>
              <a:t>		Establishes good public relations</a:t>
            </a:r>
          </a:p>
          <a:p>
            <a:pPr marL="342900" indent="-342900"/>
            <a:endParaRPr lang="en-US" sz="2400" b="1" dirty="0">
              <a:latin typeface="Times New Roman" panose="02020603050405020304" pitchFamily="18" charset="0"/>
              <a:cs typeface="Times New Roman" panose="02020603050405020304" pitchFamily="18" charset="0"/>
            </a:endParaRPr>
          </a:p>
          <a:p>
            <a:pPr marL="342900" indent="-342900"/>
            <a:endParaRPr lang="en-US" sz="2400" b="1" dirty="0"/>
          </a:p>
          <a:p>
            <a:pPr marL="342900" indent="-342900"/>
            <a:r>
              <a:rPr lang="en-US" sz="2400" b="1" dirty="0"/>
              <a:t>		</a:t>
            </a:r>
          </a:p>
          <a:p>
            <a:endParaRPr lang="en-IN" sz="24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pic>
        <p:nvPicPr>
          <p:cNvPr id="4" name="Picture 2" descr="I:\dental_appointment_card_business_card-p2403914800155509214j5c_400.jpg"/>
          <p:cNvPicPr>
            <a:picLocks noChangeAspect="1" noChangeArrowheads="1"/>
          </p:cNvPicPr>
          <p:nvPr/>
        </p:nvPicPr>
        <p:blipFill>
          <a:blip r:embed="rId3" cstate="print"/>
          <a:srcRect t="13513" b="13515"/>
          <a:stretch>
            <a:fillRect/>
          </a:stretch>
        </p:blipFill>
        <p:spPr bwMode="auto">
          <a:xfrm>
            <a:off x="5867400" y="4164013"/>
            <a:ext cx="3064858" cy="2236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F891A4F2-26BE-44DB-BE35-E09DA43C21C8}" type="slidenum">
              <a:rPr lang="en-US"/>
              <a:pPr/>
              <a:t>39</a:t>
            </a:fld>
            <a:endParaRPr lang="en-US"/>
          </a:p>
        </p:txBody>
      </p:sp>
      <p:sp>
        <p:nvSpPr>
          <p:cNvPr id="318469" name="Text Box 5"/>
          <p:cNvSpPr txBox="1">
            <a:spLocks noChangeArrowheads="1"/>
          </p:cNvSpPr>
          <p:nvPr/>
        </p:nvSpPr>
        <p:spPr bwMode="auto">
          <a:xfrm>
            <a:off x="304800" y="304800"/>
            <a:ext cx="8229600" cy="6801862"/>
          </a:xfrm>
          <a:prstGeom prst="rect">
            <a:avLst/>
          </a:prstGeom>
          <a:noFill/>
          <a:ln w="12700" cap="sq">
            <a:noFill/>
            <a:miter lim="800000"/>
            <a:headEnd type="none" w="sm" len="sm"/>
            <a:tailEnd type="none" w="sm" len="sm"/>
          </a:ln>
          <a:effectLst/>
        </p:spPr>
        <p:txBody>
          <a:bodyPr wrap="square">
            <a:spAutoFit/>
          </a:bodyPr>
          <a:lstStyle/>
          <a:p>
            <a:pPr marL="457200" indent="-457200">
              <a:spcBef>
                <a:spcPct val="50000"/>
              </a:spcBef>
            </a:pPr>
            <a:r>
              <a:rPr lang="en-US" sz="2400" b="1" dirty="0">
                <a:solidFill>
                  <a:schemeClr val="hlink"/>
                </a:solidFill>
                <a:latin typeface="Times New Roman" panose="02020603050405020304" pitchFamily="18" charset="0"/>
                <a:cs typeface="Times New Roman" panose="02020603050405020304" pitchFamily="18" charset="0"/>
              </a:rPr>
              <a:t>PREVISIT LETTER:</a:t>
            </a:r>
          </a:p>
          <a:p>
            <a:pPr marL="457200" indent="-457200">
              <a:spcBef>
                <a:spcPct val="50000"/>
              </a:spcBef>
              <a:buFontTx/>
              <a:buAutoNum type="arabicPeriod"/>
            </a:pPr>
            <a:r>
              <a:rPr lang="en-US" sz="2400" dirty="0">
                <a:latin typeface="Times New Roman" panose="02020603050405020304" pitchFamily="18" charset="0"/>
                <a:cs typeface="Times New Roman" panose="02020603050405020304" pitchFamily="18" charset="0"/>
              </a:rPr>
              <a:t>Confirmation</a:t>
            </a:r>
          </a:p>
          <a:p>
            <a:pPr marL="457200" indent="-457200">
              <a:spcBef>
                <a:spcPct val="50000"/>
              </a:spcBef>
              <a:buFontTx/>
              <a:buAutoNum type="arabicPeriod"/>
            </a:pPr>
            <a:r>
              <a:rPr lang="en-US" sz="2400" dirty="0">
                <a:latin typeface="Times New Roman" panose="02020603050405020304" pitchFamily="18" charset="0"/>
                <a:cs typeface="Times New Roman" panose="02020603050405020304" pitchFamily="18" charset="0"/>
              </a:rPr>
              <a:t>Expression of appreciation </a:t>
            </a:r>
          </a:p>
          <a:p>
            <a:pPr marL="457200" indent="-457200">
              <a:spcBef>
                <a:spcPct val="50000"/>
              </a:spcBef>
              <a:buFontTx/>
              <a:buAutoNum type="arabicPeriod"/>
            </a:pPr>
            <a:r>
              <a:rPr lang="en-US" sz="2400" dirty="0">
                <a:latin typeface="Times New Roman" panose="02020603050405020304" pitchFamily="18" charset="0"/>
                <a:cs typeface="Times New Roman" panose="02020603050405020304" pitchFamily="18" charset="0"/>
              </a:rPr>
              <a:t>Outline  </a:t>
            </a:r>
          </a:p>
          <a:p>
            <a:pPr marL="457200" indent="-457200">
              <a:spcBef>
                <a:spcPct val="50000"/>
              </a:spcBef>
              <a:buFontTx/>
              <a:buAutoNum type="arabicPeriod"/>
            </a:pPr>
            <a:r>
              <a:rPr lang="en-US" sz="2400" dirty="0">
                <a:latin typeface="Times New Roman" panose="02020603050405020304" pitchFamily="18" charset="0"/>
                <a:cs typeface="Times New Roman" panose="02020603050405020304" pitchFamily="18" charset="0"/>
              </a:rPr>
              <a:t>Educational material</a:t>
            </a:r>
          </a:p>
          <a:p>
            <a:pPr marL="457200" indent="-457200">
              <a:spcBef>
                <a:spcPct val="50000"/>
              </a:spcBef>
              <a:buFontTx/>
              <a:buAutoNum type="arabicPeriod"/>
            </a:pPr>
            <a:endParaRPr lang="en-US" sz="2400" dirty="0">
              <a:latin typeface="Times New Roman" panose="02020603050405020304" pitchFamily="18" charset="0"/>
              <a:cs typeface="Times New Roman" panose="02020603050405020304" pitchFamily="18" charset="0"/>
            </a:endParaRPr>
          </a:p>
          <a:p>
            <a:pPr marL="457200" indent="-457200"/>
            <a:r>
              <a:rPr lang="en-US" sz="2400" dirty="0">
                <a:latin typeface="Times New Roman" panose="02020603050405020304" pitchFamily="18" charset="0"/>
                <a:cs typeface="Times New Roman" panose="02020603050405020304" pitchFamily="18" charset="0"/>
              </a:rPr>
              <a:t>Any other specific information </a:t>
            </a:r>
          </a:p>
          <a:p>
            <a:pPr marL="457200" indent="-457200"/>
            <a:endParaRPr lang="en-US" sz="2400" dirty="0">
              <a:latin typeface="Times New Roman" panose="02020603050405020304" pitchFamily="18" charset="0"/>
              <a:cs typeface="Times New Roman" panose="02020603050405020304" pitchFamily="18" charset="0"/>
            </a:endParaRPr>
          </a:p>
          <a:p>
            <a:pPr marL="457200" indent="-457200"/>
            <a:endParaRPr lang="en-US" sz="2400" dirty="0">
              <a:latin typeface="Times New Roman" panose="02020603050405020304" pitchFamily="18" charset="0"/>
              <a:cs typeface="Times New Roman" panose="02020603050405020304" pitchFamily="18" charset="0"/>
            </a:endParaRPr>
          </a:p>
          <a:p>
            <a:pPr marL="457200" indent="-457200"/>
            <a:endParaRPr lang="en-US" sz="2400" dirty="0">
              <a:latin typeface="Times New Roman" panose="02020603050405020304" pitchFamily="18" charset="0"/>
              <a:cs typeface="Times New Roman" panose="02020603050405020304" pitchFamily="18" charset="0"/>
            </a:endParaRPr>
          </a:p>
          <a:p>
            <a:pPr marL="457200" indent="-457200"/>
            <a:r>
              <a:rPr lang="en-IN" sz="2400" dirty="0">
                <a:latin typeface="Times New Roman" panose="02020603050405020304" pitchFamily="18" charset="0"/>
                <a:cs typeface="Times New Roman" panose="02020603050405020304" pitchFamily="18" charset="0"/>
              </a:rPr>
              <a:t>Simple</a:t>
            </a:r>
          </a:p>
          <a:p>
            <a:pPr marL="457200" indent="-457200"/>
            <a:r>
              <a:rPr lang="en-IN" sz="2400" dirty="0">
                <a:latin typeface="Times New Roman" panose="02020603050405020304" pitchFamily="18" charset="0"/>
                <a:cs typeface="Times New Roman" panose="02020603050405020304" pitchFamily="18" charset="0"/>
              </a:rPr>
              <a:t>Not lengthy</a:t>
            </a:r>
          </a:p>
          <a:p>
            <a:pPr marL="457200" indent="-457200"/>
            <a:r>
              <a:rPr lang="en-IN" sz="2400" dirty="0">
                <a:latin typeface="Times New Roman" panose="02020603050405020304" pitchFamily="18" charset="0"/>
                <a:cs typeface="Times New Roman" panose="02020603050405020304" pitchFamily="18" charset="0"/>
              </a:rPr>
              <a:t>Avoid dental jargon</a:t>
            </a:r>
          </a:p>
          <a:p>
            <a:pPr marL="457200" indent="-457200"/>
            <a:r>
              <a:rPr lang="en-IN" sz="2400" dirty="0">
                <a:latin typeface="Times New Roman" panose="02020603050405020304" pitchFamily="18" charset="0"/>
                <a:cs typeface="Times New Roman" panose="02020603050405020304" pitchFamily="18" charset="0"/>
              </a:rPr>
              <a:t>Identify procedures to be used</a:t>
            </a:r>
          </a:p>
          <a:p>
            <a:pPr marL="457200" indent="-457200"/>
            <a:endParaRPr lang="en-US" sz="2000" dirty="0"/>
          </a:p>
          <a:p>
            <a:pPr marL="457200" indent="-457200"/>
            <a:endParaRPr lang="en-US" sz="2000" dirty="0"/>
          </a:p>
        </p:txBody>
      </p:sp>
      <p:pic>
        <p:nvPicPr>
          <p:cNvPr id="5" name="Picture 5" descr="33"/>
          <p:cNvPicPr>
            <a:picLocks noChangeAspect="1" noChangeArrowheads="1"/>
          </p:cNvPicPr>
          <p:nvPr/>
        </p:nvPicPr>
        <p:blipFill>
          <a:blip r:embed="rId3" cstate="print"/>
          <a:srcRect l="4634" t="11591" r="3171" b="20264"/>
          <a:stretch>
            <a:fillRect/>
          </a:stretch>
        </p:blipFill>
        <p:spPr bwMode="auto">
          <a:xfrm>
            <a:off x="4343400" y="914401"/>
            <a:ext cx="4495800" cy="427491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3657600"/>
          </a:xfrm>
        </p:spPr>
        <p:txBody>
          <a:bodyPr>
            <a:normAutofit/>
          </a:bodyPr>
          <a:lstStyle/>
          <a:p>
            <a:r>
              <a:rPr lang="en-US" sz="2400" dirty="0"/>
              <a:t>Behavior management in Daily Pediatric Practice</a:t>
            </a:r>
          </a:p>
          <a:p>
            <a:r>
              <a:rPr lang="en-US" sz="2400" dirty="0"/>
              <a:t>Behavior management of pre co operative child</a:t>
            </a:r>
          </a:p>
          <a:p>
            <a:r>
              <a:rPr lang="en-US" sz="2400" dirty="0" err="1"/>
              <a:t>Behaviour</a:t>
            </a:r>
            <a:r>
              <a:rPr lang="en-US" sz="2400" dirty="0"/>
              <a:t> management of Autistic child</a:t>
            </a:r>
          </a:p>
          <a:p>
            <a:r>
              <a:rPr lang="en-US" sz="2400" dirty="0"/>
              <a:t>References</a:t>
            </a:r>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57200"/>
            <a:ext cx="7086600" cy="3170099"/>
          </a:xfrm>
          <a:prstGeom prst="rect">
            <a:avLst/>
          </a:prstGeom>
          <a:noFill/>
        </p:spPr>
        <p:txBody>
          <a:bodyPr wrap="square" rtlCol="0">
            <a:spAutoFit/>
          </a:bodyPr>
          <a:lstStyle/>
          <a:p>
            <a:pPr marL="342900" indent="-342900"/>
            <a:r>
              <a:rPr lang="en-US" sz="2000" b="1" dirty="0">
                <a:latin typeface="Times New Roman" panose="02020603050405020304" pitchFamily="18" charset="0"/>
                <a:cs typeface="Times New Roman" panose="02020603050405020304" pitchFamily="18" charset="0"/>
              </a:rPr>
              <a:t>-----Prepares both child and parent------------</a:t>
            </a:r>
          </a:p>
          <a:p>
            <a:pPr marL="342900" indent="-342900"/>
            <a:endParaRPr lang="en-US" sz="2000" b="1" dirty="0">
              <a:latin typeface="Times New Roman" panose="02020603050405020304" pitchFamily="18" charset="0"/>
              <a:cs typeface="Times New Roman" panose="02020603050405020304" pitchFamily="18" charset="0"/>
            </a:endParaRPr>
          </a:p>
          <a:p>
            <a:pPr marL="342900" indent="-342900"/>
            <a:r>
              <a:rPr lang="en-US" sz="2000" b="1" i="1" u="sng" dirty="0">
                <a:latin typeface="Times New Roman" panose="02020603050405020304" pitchFamily="18" charset="0"/>
                <a:cs typeface="Times New Roman" panose="02020603050405020304" pitchFamily="18" charset="0"/>
              </a:rPr>
              <a:t>Importance of preparing the parent</a:t>
            </a:r>
          </a:p>
          <a:p>
            <a:pPr marL="342900" indent="-342900"/>
            <a:r>
              <a:rPr lang="en-US" sz="2000" b="1" i="1" dirty="0">
                <a:latin typeface="Times New Roman" panose="02020603050405020304" pitchFamily="18" charset="0"/>
                <a:cs typeface="Times New Roman" panose="02020603050405020304" pitchFamily="18" charset="0"/>
              </a:rPr>
              <a:t>prepare child positively</a:t>
            </a:r>
          </a:p>
          <a:p>
            <a:pPr marL="342900" indent="-342900"/>
            <a:r>
              <a:rPr lang="en-US" sz="2000" b="1" i="1" dirty="0">
                <a:latin typeface="Times New Roman" panose="02020603050405020304" pitchFamily="18" charset="0"/>
                <a:cs typeface="Times New Roman" panose="02020603050405020304" pitchFamily="18" charset="0"/>
              </a:rPr>
              <a:t>do not over prepare</a:t>
            </a:r>
          </a:p>
          <a:p>
            <a:pPr marL="342900" indent="-342900"/>
            <a:r>
              <a:rPr lang="en-US" sz="2000" b="1" i="1" dirty="0">
                <a:latin typeface="Times New Roman" panose="02020603050405020304" pitchFamily="18" charset="0"/>
                <a:cs typeface="Times New Roman" panose="02020603050405020304" pitchFamily="18" charset="0"/>
              </a:rPr>
              <a:t>if you don’t know, tell the child so</a:t>
            </a:r>
          </a:p>
          <a:p>
            <a:pPr marL="342900" indent="-342900"/>
            <a:endParaRPr lang="en-US" sz="2000" b="1" i="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a:p>
        </p:txBody>
      </p:sp>
      <p:pic>
        <p:nvPicPr>
          <p:cNvPr id="5" name="Picture 4" descr="making-your-childs-dental-v.jpg"/>
          <p:cNvPicPr>
            <a:picLocks noChangeAspect="1"/>
          </p:cNvPicPr>
          <p:nvPr/>
        </p:nvPicPr>
        <p:blipFill>
          <a:blip r:embed="rId2" cstate="print"/>
          <a:stretch>
            <a:fillRect/>
          </a:stretch>
        </p:blipFill>
        <p:spPr>
          <a:xfrm>
            <a:off x="2664107" y="2932112"/>
            <a:ext cx="3424238" cy="342423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Greeting The Child</a:t>
            </a:r>
            <a:endParaRPr lang="en-IN" sz="2000" dirty="0"/>
          </a:p>
        </p:txBody>
      </p:sp>
      <p:sp>
        <p:nvSpPr>
          <p:cNvPr id="3" name="Content Placeholder 2"/>
          <p:cNvSpPr>
            <a:spLocks noGrp="1"/>
          </p:cNvSpPr>
          <p:nvPr>
            <p:ph idx="1"/>
          </p:nvPr>
        </p:nvSpPr>
        <p:spPr/>
        <p:txBody>
          <a:bodyPr>
            <a:normAutofit/>
          </a:bodyPr>
          <a:lstStyle/>
          <a:p>
            <a:r>
              <a:rPr lang="en-IN" sz="2000" dirty="0"/>
              <a:t>The child's preferred name</a:t>
            </a:r>
          </a:p>
          <a:p>
            <a:r>
              <a:rPr lang="en-IN" sz="2000" dirty="0"/>
              <a:t>Baby talk’ /be overly friendly</a:t>
            </a:r>
          </a:p>
          <a:p>
            <a:r>
              <a:rPr lang="en-IN" sz="2000" dirty="0"/>
              <a:t>His / her level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146434" name="Picture 2" descr="http://www.visualphotos.com/photo/2x4004448/Dentist_greeting_child_patient_1822322.jpg"/>
          <p:cNvPicPr>
            <a:picLocks noChangeAspect="1" noChangeArrowheads="1"/>
          </p:cNvPicPr>
          <p:nvPr/>
        </p:nvPicPr>
        <p:blipFill>
          <a:blip r:embed="rId3" cstate="print"/>
          <a:srcRect/>
          <a:stretch>
            <a:fillRect/>
          </a:stretch>
        </p:blipFill>
        <p:spPr bwMode="auto">
          <a:xfrm>
            <a:off x="4457700" y="2954165"/>
            <a:ext cx="4305300" cy="337043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665C644-C261-4181-9BAA-5242C6484572}" type="slidenum">
              <a:rPr lang="en-US"/>
              <a:pPr/>
              <a:t>42</a:t>
            </a:fld>
            <a:endParaRPr lang="en-US"/>
          </a:p>
        </p:txBody>
      </p:sp>
      <p:sp>
        <p:nvSpPr>
          <p:cNvPr id="326660" name="Text Box 4"/>
          <p:cNvSpPr txBox="1">
            <a:spLocks noChangeArrowheads="1"/>
          </p:cNvSpPr>
          <p:nvPr/>
        </p:nvSpPr>
        <p:spPr bwMode="auto">
          <a:xfrm>
            <a:off x="457200" y="685800"/>
            <a:ext cx="8245475" cy="3970318"/>
          </a:xfrm>
          <a:prstGeom prst="rect">
            <a:avLst/>
          </a:prstGeom>
          <a:noFill/>
          <a:ln w="12700" cap="sq">
            <a:noFill/>
            <a:miter lim="800000"/>
            <a:headEnd type="none" w="sm" len="sm"/>
            <a:tailEnd type="none" w="sm" len="sm"/>
          </a:ln>
          <a:effectLst/>
        </p:spPr>
        <p:txBody>
          <a:bodyPr>
            <a:spAutoFit/>
          </a:bodyPr>
          <a:lstStyle/>
          <a:p>
            <a:r>
              <a:rPr lang="en-US" sz="2000" b="1" dirty="0">
                <a:solidFill>
                  <a:schemeClr val="hlink"/>
                </a:solidFill>
              </a:rPr>
              <a:t>SEQUENCING OF APPOINTMENTS:</a:t>
            </a:r>
          </a:p>
          <a:p>
            <a:endParaRPr lang="en-US" sz="2000" b="1" dirty="0">
              <a:solidFill>
                <a:schemeClr val="hlink"/>
              </a:solidFill>
            </a:endParaRPr>
          </a:p>
          <a:p>
            <a:pPr>
              <a:buFontTx/>
              <a:buChar char="•"/>
            </a:pPr>
            <a:r>
              <a:rPr lang="en-US" sz="2400" b="1" dirty="0"/>
              <a:t>Diagnostic appointment</a:t>
            </a:r>
          </a:p>
          <a:p>
            <a:pPr>
              <a:buFontTx/>
              <a:buChar char="•"/>
            </a:pPr>
            <a:r>
              <a:rPr lang="en-US" sz="2000" dirty="0"/>
              <a:t>No overt and  painful procedure in 1</a:t>
            </a:r>
            <a:r>
              <a:rPr lang="en-US" sz="2000" baseline="30000" dirty="0"/>
              <a:t>st</a:t>
            </a:r>
            <a:r>
              <a:rPr lang="en-US" sz="2000" dirty="0"/>
              <a:t> appointment.</a:t>
            </a:r>
          </a:p>
          <a:p>
            <a:pPr>
              <a:buFontTx/>
              <a:buChar char="•"/>
            </a:pPr>
            <a:endParaRPr lang="en-US" sz="2000" dirty="0"/>
          </a:p>
          <a:p>
            <a:pPr>
              <a:buFontTx/>
              <a:buChar char="•"/>
            </a:pPr>
            <a:r>
              <a:rPr lang="en-US" sz="2400" b="1" dirty="0"/>
              <a:t> Consultation appointment</a:t>
            </a:r>
          </a:p>
          <a:p>
            <a:r>
              <a:rPr lang="en-US" sz="2000" dirty="0"/>
              <a:t>Case presentation to parents</a:t>
            </a:r>
          </a:p>
          <a:p>
            <a:pPr>
              <a:buFont typeface="Arial" pitchFamily="34" charset="0"/>
              <a:buChar char="•"/>
            </a:pPr>
            <a:endParaRPr lang="en-US" sz="2000" b="1" dirty="0">
              <a:solidFill>
                <a:schemeClr val="hlink"/>
              </a:solidFill>
            </a:endParaRPr>
          </a:p>
          <a:p>
            <a:pPr>
              <a:buFont typeface="Arial" pitchFamily="34" charset="0"/>
              <a:buChar char="•"/>
            </a:pPr>
            <a:r>
              <a:rPr lang="en-US" sz="2400" b="1" dirty="0"/>
              <a:t>Treatment appointment</a:t>
            </a:r>
          </a:p>
          <a:p>
            <a:endParaRPr lang="en-US" sz="2000" dirty="0"/>
          </a:p>
          <a:p>
            <a:endParaRPr lang="en-US" sz="2000" dirty="0"/>
          </a:p>
          <a:p>
            <a:r>
              <a:rPr lang="en-US" sz="2000" b="1" dirty="0">
                <a:solidFill>
                  <a:schemeClr val="hlink"/>
                </a:solidFill>
              </a:rPr>
              <a:t> </a:t>
            </a:r>
            <a:endParaRPr lang="en-US" sz="2000" dirty="0"/>
          </a:p>
        </p:txBody>
      </p:sp>
      <p:pic>
        <p:nvPicPr>
          <p:cNvPr id="4" name="Picture 3" descr="dentist work.jpg"/>
          <p:cNvPicPr>
            <a:picLocks noChangeAspect="1"/>
          </p:cNvPicPr>
          <p:nvPr/>
        </p:nvPicPr>
        <p:blipFill>
          <a:blip r:embed="rId3" cstate="print"/>
          <a:stretch>
            <a:fillRect/>
          </a:stretch>
        </p:blipFill>
        <p:spPr>
          <a:xfrm>
            <a:off x="5029200" y="2057400"/>
            <a:ext cx="3402148" cy="2257425"/>
          </a:xfrm>
          <a:prstGeom prst="rect">
            <a:avLst/>
          </a:prstGeom>
        </p:spPr>
      </p:pic>
      <p:pic>
        <p:nvPicPr>
          <p:cNvPr id="6" name="Picture 5" descr="DSCN7836.JPG"/>
          <p:cNvPicPr>
            <a:picLocks noChangeAspect="1"/>
          </p:cNvPicPr>
          <p:nvPr/>
        </p:nvPicPr>
        <p:blipFill>
          <a:blip r:embed="rId4" cstate="print"/>
          <a:srcRect l="10714" b="17143"/>
          <a:stretch>
            <a:fillRect/>
          </a:stretch>
        </p:blipFill>
        <p:spPr>
          <a:xfrm>
            <a:off x="5181600" y="4419600"/>
            <a:ext cx="3175000" cy="2209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90600" y="228600"/>
            <a:ext cx="7772400" cy="1143000"/>
          </a:xfrm>
          <a:prstGeom prst="rect">
            <a:avLst/>
          </a:prstGeom>
          <a:noFill/>
          <a:ln w="9525">
            <a:noFill/>
            <a:miter lim="800000"/>
            <a:headEnd/>
            <a:tailEnd/>
          </a:ln>
        </p:spPr>
        <p:txBody>
          <a:bodyPr anchor="ctr"/>
          <a:lstStyle/>
          <a:p>
            <a:pPr algn="ctr" eaLnBrk="0" hangingPunct="0">
              <a:defRPr/>
            </a:pPr>
            <a:r>
              <a:rPr lang="en-US" sz="2000" b="1" kern="0" dirty="0">
                <a:solidFill>
                  <a:schemeClr val="accent6">
                    <a:lumMod val="50000"/>
                  </a:schemeClr>
                </a:solidFill>
                <a:ea typeface="+mj-ea"/>
                <a:cs typeface="+mj-cs"/>
              </a:rPr>
              <a:t>The  “Age  One”  Visit</a:t>
            </a:r>
          </a:p>
        </p:txBody>
      </p:sp>
      <p:sp>
        <p:nvSpPr>
          <p:cNvPr id="3" name="Rectangle 3"/>
          <p:cNvSpPr txBox="1">
            <a:spLocks noChangeArrowheads="1"/>
          </p:cNvSpPr>
          <p:nvPr/>
        </p:nvSpPr>
        <p:spPr bwMode="auto">
          <a:xfrm>
            <a:off x="457200" y="1752600"/>
            <a:ext cx="8229600" cy="3657600"/>
          </a:xfrm>
          <a:prstGeom prst="rect">
            <a:avLst/>
          </a:prstGeom>
          <a:noFill/>
          <a:ln w="9525">
            <a:noFill/>
            <a:miter lim="800000"/>
            <a:headEnd/>
            <a:tailEnd/>
          </a:ln>
        </p:spPr>
        <p:txBody>
          <a:bodyPr/>
          <a:lstStyle/>
          <a:p>
            <a:pPr eaLnBrk="0" hangingPunct="0">
              <a:spcBef>
                <a:spcPct val="20000"/>
              </a:spcBef>
              <a:defRPr/>
            </a:pPr>
            <a:r>
              <a:rPr lang="en-US" sz="2000" b="1" kern="0" dirty="0"/>
              <a:t>AAPD recommends </a:t>
            </a:r>
          </a:p>
          <a:p>
            <a:pPr eaLnBrk="0" hangingPunct="0">
              <a:spcBef>
                <a:spcPct val="20000"/>
              </a:spcBef>
              <a:defRPr/>
            </a:pPr>
            <a:r>
              <a:rPr lang="en-US" sz="2000" b="1" kern="0" dirty="0"/>
              <a:t>Child’s first visit to be no later than age one, but preferably when the first tooth erupts.</a:t>
            </a:r>
          </a:p>
          <a:p>
            <a:pPr eaLnBrk="0" hangingPunct="0">
              <a:spcBef>
                <a:spcPct val="20000"/>
              </a:spcBef>
              <a:defRPr/>
            </a:pPr>
            <a:endParaRPr lang="en-US" sz="2000" kern="0" dirty="0"/>
          </a:p>
          <a:p>
            <a:pPr eaLnBrk="0" hangingPunct="0">
              <a:spcBef>
                <a:spcPct val="20000"/>
              </a:spcBef>
              <a:defRPr/>
            </a:pPr>
            <a:r>
              <a:rPr lang="en-US" sz="2000" kern="0" dirty="0"/>
              <a:t> </a:t>
            </a:r>
            <a:r>
              <a:rPr lang="en-US" sz="2000" b="1" kern="0" dirty="0"/>
              <a:t>Dental Home</a:t>
            </a:r>
          </a:p>
          <a:p>
            <a:pPr eaLnBrk="0" hangingPunct="0">
              <a:spcBef>
                <a:spcPct val="20000"/>
              </a:spcBef>
              <a:defRPr/>
            </a:pPr>
            <a:r>
              <a:rPr lang="en-US" sz="2000" kern="0" dirty="0"/>
              <a:t> </a:t>
            </a:r>
            <a:r>
              <a:rPr lang="en-US" sz="2000" b="1" kern="0" dirty="0"/>
              <a:t>Anticipatory Guidance</a:t>
            </a:r>
            <a:endParaRPr lang="en-US" sz="2000" kern="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4" descr="babyteeth.jpg"/>
          <p:cNvPicPr>
            <a:picLocks noChangeAspect="1"/>
          </p:cNvPicPr>
          <p:nvPr/>
        </p:nvPicPr>
        <p:blipFill>
          <a:blip r:embed="rId2" cstate="print"/>
          <a:stretch>
            <a:fillRect/>
          </a:stretch>
        </p:blipFill>
        <p:spPr>
          <a:xfrm>
            <a:off x="5219700" y="3457575"/>
            <a:ext cx="2705100" cy="2714625"/>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762000" y="1981200"/>
            <a:ext cx="6934200" cy="1446550"/>
          </a:xfrm>
          <a:prstGeom prst="rect">
            <a:avLst/>
          </a:prstGeom>
          <a:noFill/>
          <a:ln w="9525">
            <a:noFill/>
            <a:miter lim="800000"/>
            <a:headEnd/>
            <a:tailEnd/>
          </a:ln>
        </p:spPr>
        <p:txBody>
          <a:bodyPr>
            <a:spAutoFit/>
          </a:bodyPr>
          <a:lstStyle/>
          <a:p>
            <a:pPr algn="just"/>
            <a:r>
              <a:rPr lang="en-US" sz="2800" dirty="0"/>
              <a:t> </a:t>
            </a:r>
            <a:r>
              <a:rPr lang="en-US" sz="2000" dirty="0">
                <a:latin typeface="Poor Richard" pitchFamily="18" charset="0"/>
              </a:rPr>
              <a:t>The dental home is the ongoing relationship  b/w  the dentist  &amp;  the  patient, inclusive  of  all  aspects  of oral  health  care delivered  in a comprehensive, continuously accessible,  co-</a:t>
            </a:r>
            <a:r>
              <a:rPr lang="en-US" sz="2000" dirty="0" err="1">
                <a:latin typeface="Poor Richard" pitchFamily="18" charset="0"/>
              </a:rPr>
              <a:t>ordinated</a:t>
            </a:r>
            <a:r>
              <a:rPr lang="en-US" sz="2000" dirty="0">
                <a:latin typeface="Poor Richard" pitchFamily="18" charset="0"/>
              </a:rPr>
              <a:t>, &amp;  family- centered way. </a:t>
            </a:r>
          </a:p>
        </p:txBody>
      </p:sp>
      <p:sp>
        <p:nvSpPr>
          <p:cNvPr id="33795" name="Rectangle 2"/>
          <p:cNvSpPr>
            <a:spLocks noChangeArrowheads="1"/>
          </p:cNvSpPr>
          <p:nvPr/>
        </p:nvSpPr>
        <p:spPr bwMode="auto">
          <a:xfrm>
            <a:off x="4603750" y="4114800"/>
            <a:ext cx="4006850" cy="369332"/>
          </a:xfrm>
          <a:prstGeom prst="rect">
            <a:avLst/>
          </a:prstGeom>
          <a:noFill/>
          <a:ln w="9525">
            <a:noFill/>
            <a:miter lim="800000"/>
            <a:headEnd/>
            <a:tailEnd/>
          </a:ln>
        </p:spPr>
        <p:txBody>
          <a:bodyPr>
            <a:spAutoFit/>
          </a:bodyPr>
          <a:lstStyle/>
          <a:p>
            <a:r>
              <a:rPr lang="en-US" b="1" dirty="0">
                <a:solidFill>
                  <a:srgbClr val="C00000"/>
                </a:solidFill>
                <a:latin typeface="Poor Richard" pitchFamily="18" charset="0"/>
              </a:rPr>
              <a:t>(AAPD Definition - 2006)</a:t>
            </a:r>
          </a:p>
        </p:txBody>
      </p:sp>
      <p:sp>
        <p:nvSpPr>
          <p:cNvPr id="4"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defRPr/>
            </a:pPr>
            <a:r>
              <a:rPr lang="en-US" sz="2800" b="1" kern="0" dirty="0">
                <a:solidFill>
                  <a:schemeClr val="accent6">
                    <a:lumMod val="50000"/>
                  </a:schemeClr>
                </a:solidFill>
                <a:latin typeface="+mj-lt"/>
                <a:ea typeface="+mj-ea"/>
                <a:cs typeface="+mj-cs"/>
              </a:rPr>
              <a:t>The  Dental  Home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3" name="Rectangle 2">
            <a:extLst>
              <a:ext uri="{FF2B5EF4-FFF2-40B4-BE49-F238E27FC236}">
                <a16:creationId xmlns:a16="http://schemas.microsoft.com/office/drawing/2014/main" xmlns="" id="{7544606B-D43A-428C-96A1-14CD3CC7F1A0}"/>
              </a:ext>
            </a:extLst>
          </p:cNvPr>
          <p:cNvSpPr/>
          <p:nvPr/>
        </p:nvSpPr>
        <p:spPr>
          <a:xfrm>
            <a:off x="304800" y="5943600"/>
            <a:ext cx="83820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Guideline on behaviour guidance for </a:t>
            </a:r>
            <a:r>
              <a:rPr lang="en-IN" dirty="0" err="1"/>
              <a:t>pediatric</a:t>
            </a:r>
            <a:r>
              <a:rPr lang="en-IN" dirty="0"/>
              <a:t> dental patient , AAPD 2006.</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defRPr/>
            </a:pPr>
            <a:r>
              <a:rPr lang="en-US" sz="2400" b="1" kern="0" dirty="0">
                <a:solidFill>
                  <a:schemeClr val="accent6">
                    <a:lumMod val="50000"/>
                  </a:schemeClr>
                </a:solidFill>
                <a:latin typeface="+mj-lt"/>
                <a:ea typeface="+mj-ea"/>
                <a:cs typeface="+mj-cs"/>
              </a:rPr>
              <a:t>Anticipatory  Guidance</a:t>
            </a:r>
          </a:p>
        </p:txBody>
      </p:sp>
      <p:sp>
        <p:nvSpPr>
          <p:cNvPr id="4" name="Rectangle 3"/>
          <p:cNvSpPr txBox="1">
            <a:spLocks noChangeArrowheads="1"/>
          </p:cNvSpPr>
          <p:nvPr/>
        </p:nvSpPr>
        <p:spPr bwMode="auto">
          <a:xfrm>
            <a:off x="990600" y="1752600"/>
            <a:ext cx="7391400" cy="2895600"/>
          </a:xfrm>
          <a:prstGeom prst="rect">
            <a:avLst/>
          </a:prstGeom>
          <a:noFill/>
          <a:ln w="9525">
            <a:noFill/>
            <a:miter lim="800000"/>
            <a:headEnd/>
            <a:tailEnd/>
          </a:ln>
        </p:spPr>
        <p:txBody>
          <a:bodyPr/>
          <a:lstStyle/>
          <a:p>
            <a:pPr eaLnBrk="0" hangingPunct="0">
              <a:spcBef>
                <a:spcPct val="20000"/>
              </a:spcBef>
              <a:defRPr/>
            </a:pPr>
            <a:r>
              <a:rPr lang="en-US" sz="2000" kern="0" dirty="0">
                <a:latin typeface="Poor Richard" pitchFamily="18" charset="0"/>
              </a:rPr>
              <a:t> Oral health education, professional examinations, preventive procedures  &amp; dietary instructions from      approximately age 6 </a:t>
            </a:r>
            <a:r>
              <a:rPr lang="en-US" sz="2000" kern="0" dirty="0" err="1">
                <a:latin typeface="Poor Richard" pitchFamily="18" charset="0"/>
              </a:rPr>
              <a:t>mon</a:t>
            </a:r>
            <a:r>
              <a:rPr lang="en-US" sz="2000" kern="0" dirty="0">
                <a:latin typeface="Poor Richard" pitchFamily="18" charset="0"/>
              </a:rPr>
              <a:t>. through 2 yrs.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aight Connector 3"/>
          <p:cNvSpPr/>
          <p:nvPr/>
        </p:nvSpPr>
        <p:spPr>
          <a:xfrm flipH="1">
            <a:off x="6248400" y="2391760"/>
            <a:ext cx="152400" cy="732440"/>
          </a:xfrm>
          <a:custGeom>
            <a:avLst/>
            <a:gdLst/>
            <a:ahLst/>
            <a:cxnLst/>
            <a:rect l="0" t="0" r="0" b="0"/>
            <a:pathLst>
              <a:path>
                <a:moveTo>
                  <a:pt x="1595650" y="0"/>
                </a:moveTo>
                <a:lnTo>
                  <a:pt x="1595650" y="911669"/>
                </a:lnTo>
                <a:lnTo>
                  <a:pt x="0" y="911669"/>
                </a:lnTo>
                <a:lnTo>
                  <a:pt x="0" y="1189640"/>
                </a:lnTo>
              </a:path>
            </a:pathLst>
          </a:custGeom>
          <a:noFill/>
          <a:sp3d z="-40000"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aphicFrame>
        <p:nvGraphicFramePr>
          <p:cNvPr id="4" name="Content Placeholder 3"/>
          <p:cNvGraphicFramePr>
            <a:graphicFrameLocks noGrp="1"/>
          </p:cNvGraphicFramePr>
          <p:nvPr>
            <p:ph idx="1"/>
          </p:nvPr>
        </p:nvGraphicFramePr>
        <p:xfrm>
          <a:off x="500063" y="685800"/>
          <a:ext cx="8429625"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2" name="Picture 1">
            <a:extLst>
              <a:ext uri="{FF2B5EF4-FFF2-40B4-BE49-F238E27FC236}">
                <a16:creationId xmlns:a16="http://schemas.microsoft.com/office/drawing/2014/main" xmlns="" id="{3EC13405-0030-41E3-B57E-FC7616E1E4EF}"/>
              </a:ext>
            </a:extLst>
          </p:cNvPr>
          <p:cNvPicPr>
            <a:picLocks noChangeAspect="1"/>
          </p:cNvPicPr>
          <p:nvPr/>
        </p:nvPicPr>
        <p:blipFill>
          <a:blip r:embed="rId6"/>
          <a:stretch>
            <a:fillRect/>
          </a:stretch>
        </p:blipFill>
        <p:spPr>
          <a:xfrm>
            <a:off x="200789" y="6172200"/>
            <a:ext cx="8742422" cy="573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0"/>
          <a:ext cx="9601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7" name="Rounded Rectangle 4"/>
          <p:cNvSpPr/>
          <p:nvPr/>
        </p:nvSpPr>
        <p:spPr bwMode="auto">
          <a:xfrm>
            <a:off x="2549525" y="5522913"/>
            <a:ext cx="1873250" cy="72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9050" tIns="12700" rIns="19050" bIns="12700" spcCol="1270" anchor="ctr"/>
          <a:lstStyle/>
          <a:p>
            <a:pPr algn="ctr" defTabSz="444500">
              <a:lnSpc>
                <a:spcPct val="90000"/>
              </a:lnSpc>
              <a:spcAft>
                <a:spcPct val="35000"/>
              </a:spcAft>
              <a:defRPr/>
            </a:pPr>
            <a:endParaRPr lang="en-IN"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ACF3BA-1328-4C59-976A-B76A7D2E0DD0}"/>
              </a:ext>
            </a:extLst>
          </p:cNvPr>
          <p:cNvSpPr>
            <a:spLocks noGrp="1"/>
          </p:cNvSpPr>
          <p:nvPr>
            <p:ph idx="1"/>
          </p:nvPr>
        </p:nvSpPr>
        <p:spPr>
          <a:xfrm>
            <a:off x="190500" y="1676400"/>
            <a:ext cx="8763000" cy="6584949"/>
          </a:xfrm>
        </p:spPr>
        <p:txBody>
          <a:bodyPr>
            <a:normAutofit/>
          </a:bodyPr>
          <a:lstStyle/>
          <a:p>
            <a:pPr algn="just"/>
            <a:r>
              <a:rPr lang="en-US" sz="2000" dirty="0">
                <a:latin typeface="Times New Roman" panose="02020603050405020304" pitchFamily="18" charset="0"/>
                <a:cs typeface="Times New Roman" panose="02020603050405020304" pitchFamily="18" charset="0"/>
              </a:rPr>
              <a:t>Behavior management is defined as</a:t>
            </a:r>
            <a:r>
              <a:rPr lang="en-US" sz="2000" dirty="0">
                <a:solidFill>
                  <a:schemeClr val="bg1"/>
                </a:solidFill>
                <a:latin typeface="Times New Roman" panose="02020603050405020304" pitchFamily="18" charset="0"/>
                <a:cs typeface="Times New Roman" panose="02020603050405020304" pitchFamily="18" charset="0"/>
              </a:rPr>
              <a:t> “ the means by which the dental health team effectively &amp; efficiently performs dental treatment &amp; thereby instills a positive attitude.” (Wright 1975)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Behavior modification is defined as </a:t>
            </a:r>
            <a:r>
              <a:rPr lang="en-US" sz="2000" dirty="0">
                <a:solidFill>
                  <a:schemeClr val="bg1"/>
                </a:solidFill>
                <a:latin typeface="Times New Roman" panose="02020603050405020304" pitchFamily="18" charset="0"/>
                <a:cs typeface="Times New Roman" panose="02020603050405020304" pitchFamily="18" charset="0"/>
              </a:rPr>
              <a:t>“the attempt to alter human behavior &amp; emotion in a beneficial manner according  to the laws of modern learning theory.” (Mathewson)</a:t>
            </a:r>
          </a:p>
          <a:p>
            <a:pPr algn="just"/>
            <a:endParaRPr lang="en-US"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xmlns="" id="{2181ECC4-91BC-440B-8C23-912FC49C02A7}"/>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xmlns="" val="1937464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8FE7B5-4B53-412F-869B-63DF7F39F309}"/>
              </a:ext>
            </a:extLst>
          </p:cNvPr>
          <p:cNvSpPr>
            <a:spLocks noGrp="1"/>
          </p:cNvSpPr>
          <p:nvPr>
            <p:ph idx="1"/>
          </p:nvPr>
        </p:nvSpPr>
        <p:spPr>
          <a:xfrm>
            <a:off x="457200" y="136526"/>
            <a:ext cx="8229600" cy="6416674"/>
          </a:xfrm>
        </p:spPr>
        <p:txBody>
          <a:bodyPr>
            <a:normAutofit/>
          </a:bodyPr>
          <a:lstStyle/>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Behavior shaping is defined as </a:t>
            </a:r>
            <a:r>
              <a:rPr lang="en-US" sz="2000" dirty="0">
                <a:solidFill>
                  <a:schemeClr val="bg1"/>
                </a:solidFill>
                <a:latin typeface="Times New Roman" panose="02020603050405020304" pitchFamily="18" charset="0"/>
                <a:cs typeface="Times New Roman" panose="02020603050405020304" pitchFamily="18" charset="0"/>
              </a:rPr>
              <a:t>“ the procedure which slowly develops behavior by reinforcing a successive approximation of the desired behavior until the desired behavior comes into being.”</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Its sometimes called </a:t>
            </a:r>
            <a:r>
              <a:rPr lang="en-US" sz="2000" dirty="0">
                <a:solidFill>
                  <a:schemeClr val="bg1"/>
                </a:solidFill>
                <a:latin typeface="Times New Roman" panose="02020603050405020304" pitchFamily="18" charset="0"/>
                <a:cs typeface="Times New Roman" panose="02020603050405020304" pitchFamily="18" charset="0"/>
              </a:rPr>
              <a:t>stimulus-response (S-R) theory, </a:t>
            </a:r>
            <a:r>
              <a:rPr lang="en-US" sz="2000" dirty="0">
                <a:latin typeface="Times New Roman" panose="02020603050405020304" pitchFamily="18" charset="0"/>
                <a:cs typeface="Times New Roman" panose="02020603050405020304" pitchFamily="18" charset="0"/>
              </a:rPr>
              <a:t>since most behavior is learned &amp; that learning is the establishment of a connection between a stimulus &amp; a response.</a:t>
            </a:r>
          </a:p>
          <a:p>
            <a:endParaRPr lang="en-IN" dirty="0"/>
          </a:p>
        </p:txBody>
      </p:sp>
      <p:sp>
        <p:nvSpPr>
          <p:cNvPr id="4" name="Slide Number Placeholder 3">
            <a:extLst>
              <a:ext uri="{FF2B5EF4-FFF2-40B4-BE49-F238E27FC236}">
                <a16:creationId xmlns:a16="http://schemas.microsoft.com/office/drawing/2014/main" xmlns="" id="{CB618900-A2F3-44CB-91CD-29C1C1AC8428}"/>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5" name="Picture 4">
            <a:extLst>
              <a:ext uri="{FF2B5EF4-FFF2-40B4-BE49-F238E27FC236}">
                <a16:creationId xmlns:a16="http://schemas.microsoft.com/office/drawing/2014/main" xmlns="" id="{0016C386-12A2-4E59-B9E6-4F1B4B5FE1AD}"/>
              </a:ext>
            </a:extLst>
          </p:cNvPr>
          <p:cNvPicPr>
            <a:picLocks noChangeAspect="1"/>
          </p:cNvPicPr>
          <p:nvPr/>
        </p:nvPicPr>
        <p:blipFill>
          <a:blip r:embed="rId2"/>
          <a:stretch>
            <a:fillRect/>
          </a:stretch>
        </p:blipFill>
        <p:spPr>
          <a:xfrm>
            <a:off x="200789" y="6148400"/>
            <a:ext cx="8742422" cy="573074"/>
          </a:xfrm>
          <a:prstGeom prst="rect">
            <a:avLst/>
          </a:prstGeom>
        </p:spPr>
      </p:pic>
    </p:spTree>
    <p:extLst>
      <p:ext uri="{BB962C8B-B14F-4D97-AF65-F5344CB8AC3E}">
        <p14:creationId xmlns:p14="http://schemas.microsoft.com/office/powerpoint/2010/main" xmlns="" val="167755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4FEE1E23-C123-05F4-1A77-32C74F01E681}"/>
              </a:ext>
            </a:extLst>
          </p:cNvPr>
          <p:cNvSpPr>
            <a:spLocks noGrp="1"/>
          </p:cNvSpPr>
          <p:nvPr>
            <p:ph type="title"/>
          </p:nvPr>
        </p:nvSpPr>
        <p:spPr/>
        <p:txBody>
          <a:bodyPr/>
          <a:lstStyle/>
          <a:p>
            <a:r>
              <a:rPr lang="en-US" altLang="en-US" b="1">
                <a:solidFill>
                  <a:srgbClr val="002060"/>
                </a:solidFill>
              </a:rPr>
              <a:t>Introduction </a:t>
            </a:r>
          </a:p>
        </p:txBody>
      </p:sp>
      <p:sp>
        <p:nvSpPr>
          <p:cNvPr id="4099" name="Content Placeholder 2">
            <a:extLst>
              <a:ext uri="{FF2B5EF4-FFF2-40B4-BE49-F238E27FC236}">
                <a16:creationId xmlns:a16="http://schemas.microsoft.com/office/drawing/2014/main" xmlns="" id="{714E23E7-D0DA-D671-7A05-4F3E0CBA17D7}"/>
              </a:ext>
            </a:extLst>
          </p:cNvPr>
          <p:cNvSpPr>
            <a:spLocks noGrp="1"/>
          </p:cNvSpPr>
          <p:nvPr>
            <p:ph idx="1"/>
          </p:nvPr>
        </p:nvSpPr>
        <p:spPr>
          <a:xfrm>
            <a:off x="457200" y="1830388"/>
            <a:ext cx="7848600" cy="4525962"/>
          </a:xfrm>
        </p:spPr>
        <p:txBody>
          <a:bodyPr>
            <a:normAutofit/>
          </a:bodyPr>
          <a:lstStyle/>
          <a:p>
            <a:pPr algn="just"/>
            <a:r>
              <a:rPr lang="en-US" altLang="en-US" sz="2000" dirty="0">
                <a:latin typeface="Times New Roman" panose="02020603050405020304" pitchFamily="18" charset="0"/>
                <a:cs typeface="Times New Roman" panose="02020603050405020304" pitchFamily="18" charset="0"/>
              </a:rPr>
              <a:t>The foundation of practicing dentistry for children is the ability to guide them through their dental experiences.</a:t>
            </a:r>
          </a:p>
          <a:p>
            <a:pPr algn="just">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lgn="just"/>
            <a:r>
              <a:rPr lang="en-US" altLang="en-US" sz="2000" dirty="0">
                <a:latin typeface="Times New Roman" panose="02020603050405020304" pitchFamily="18" charset="0"/>
                <a:cs typeface="Times New Roman" panose="02020603050405020304" pitchFamily="18" charset="0"/>
              </a:rPr>
              <a:t>A major difference between the treatment of children and the treatment of adults is the relationship. </a:t>
            </a:r>
          </a:p>
        </p:txBody>
      </p:sp>
      <p:sp>
        <p:nvSpPr>
          <p:cNvPr id="2" name="Slide Number Placeholder 1">
            <a:extLst>
              <a:ext uri="{FF2B5EF4-FFF2-40B4-BE49-F238E27FC236}">
                <a16:creationId xmlns:a16="http://schemas.microsoft.com/office/drawing/2014/main" xmlns="" id="{B3F7B659-2791-7D10-6923-0FAA559D5F31}"/>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05000" y="304800"/>
          <a:ext cx="994251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7" name="Diagram 6"/>
          <p:cNvGraphicFramePr/>
          <p:nvPr/>
        </p:nvGraphicFramePr>
        <p:xfrm>
          <a:off x="3581400" y="304800"/>
          <a:ext cx="6096000" cy="5715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a:extLst>
              <a:ext uri="{FF2B5EF4-FFF2-40B4-BE49-F238E27FC236}">
                <a16:creationId xmlns:a16="http://schemas.microsoft.com/office/drawing/2014/main" xmlns="" id="{02DDD800-BAA2-4616-9697-5E0F930A3915}"/>
              </a:ext>
            </a:extLst>
          </p:cNvPr>
          <p:cNvPicPr>
            <a:picLocks noChangeAspect="1"/>
          </p:cNvPicPr>
          <p:nvPr/>
        </p:nvPicPr>
        <p:blipFill>
          <a:blip r:embed="rId10"/>
          <a:stretch>
            <a:fillRect/>
          </a:stretch>
        </p:blipFill>
        <p:spPr>
          <a:xfrm>
            <a:off x="94100" y="6188542"/>
            <a:ext cx="8955800" cy="573074"/>
          </a:xfrm>
          <a:prstGeom prst="rect">
            <a:avLst/>
          </a:prstGeom>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en-US" sz="3200" dirty="0">
                <a:solidFill>
                  <a:srgbClr val="CC0099"/>
                </a:solidFill>
              </a:rPr>
              <a:t>Patient Management By Domain</a:t>
            </a:r>
          </a:p>
        </p:txBody>
      </p:sp>
      <p:sp>
        <p:nvSpPr>
          <p:cNvPr id="200707" name="Rectangle 3"/>
          <p:cNvSpPr>
            <a:spLocks noGrp="1" noChangeArrowheads="1"/>
          </p:cNvSpPr>
          <p:nvPr>
            <p:ph idx="1"/>
          </p:nvPr>
        </p:nvSpPr>
        <p:spPr>
          <a:xfrm>
            <a:off x="763588" y="1676400"/>
            <a:ext cx="7616825" cy="4348163"/>
          </a:xfrm>
        </p:spPr>
        <p:txBody>
          <a:bodyPr>
            <a:normAutofit/>
          </a:bodyPr>
          <a:lstStyle/>
          <a:p>
            <a:pPr marL="609600" indent="-609600">
              <a:buFont typeface="Wingdings" pitchFamily="2" charset="2"/>
              <a:buNone/>
            </a:pPr>
            <a:r>
              <a:rPr lang="en-US" sz="2000" b="1" i="1" dirty="0">
                <a:solidFill>
                  <a:srgbClr val="FF0066"/>
                </a:solidFill>
              </a:rPr>
              <a:t>  Dr David chambers (1977)</a:t>
            </a:r>
            <a:endParaRPr lang="en-US" sz="2000" b="1" dirty="0">
              <a:solidFill>
                <a:schemeClr val="hlink"/>
              </a:solidFill>
            </a:endParaRPr>
          </a:p>
          <a:p>
            <a:pPr marL="609600" indent="-609600">
              <a:buFont typeface="Wingdings" pitchFamily="2" charset="2"/>
              <a:buNone/>
            </a:pPr>
            <a:endParaRPr lang="en-US" sz="2000" b="1" dirty="0">
              <a:solidFill>
                <a:schemeClr val="hlink"/>
              </a:solidFill>
            </a:endParaRPr>
          </a:p>
          <a:p>
            <a:pPr marL="609600" indent="-609600">
              <a:buFont typeface="Wingdings" pitchFamily="2" charset="2"/>
              <a:buNone/>
            </a:pPr>
            <a:r>
              <a:rPr lang="en-US" sz="2000" b="1" dirty="0">
                <a:solidFill>
                  <a:schemeClr val="hlink"/>
                </a:solidFill>
              </a:rPr>
              <a:t>Five basic domains:</a:t>
            </a:r>
          </a:p>
          <a:p>
            <a:pPr marL="609600" indent="-609600">
              <a:buClr>
                <a:schemeClr val="tx1"/>
              </a:buClr>
              <a:buFont typeface="Wingdings" pitchFamily="2" charset="2"/>
              <a:buChar char="Ø"/>
            </a:pPr>
            <a:r>
              <a:rPr lang="en-US" sz="2000" dirty="0"/>
              <a:t>Physical domain</a:t>
            </a:r>
          </a:p>
          <a:p>
            <a:pPr marL="609600" indent="-609600">
              <a:buClr>
                <a:schemeClr val="tx1"/>
              </a:buClr>
              <a:buFont typeface="Wingdings" pitchFamily="2" charset="2"/>
              <a:buChar char="Ø"/>
            </a:pPr>
            <a:r>
              <a:rPr lang="en-US" sz="2000" dirty="0"/>
              <a:t>Pharmacological domain</a:t>
            </a:r>
          </a:p>
          <a:p>
            <a:pPr marL="609600" indent="-609600">
              <a:buClr>
                <a:schemeClr val="tx1"/>
              </a:buClr>
              <a:buFont typeface="Wingdings" pitchFamily="2" charset="2"/>
              <a:buChar char="Ø"/>
            </a:pPr>
            <a:r>
              <a:rPr lang="en-US" sz="2000" dirty="0"/>
              <a:t>Aversive domain</a:t>
            </a:r>
          </a:p>
          <a:p>
            <a:pPr marL="609600" indent="-609600">
              <a:buClr>
                <a:schemeClr val="tx1"/>
              </a:buClr>
              <a:buFont typeface="Wingdings" pitchFamily="2" charset="2"/>
              <a:buChar char="Ø"/>
            </a:pPr>
            <a:r>
              <a:rPr lang="en-US" sz="2000" dirty="0"/>
              <a:t>Reward oriented domain</a:t>
            </a:r>
          </a:p>
          <a:p>
            <a:pPr marL="609600" indent="-609600">
              <a:buClr>
                <a:schemeClr val="tx1"/>
              </a:buClr>
              <a:buFont typeface="Wingdings" pitchFamily="2" charset="2"/>
              <a:buChar char="Ø"/>
            </a:pPr>
            <a:r>
              <a:rPr lang="en-US" sz="2000" dirty="0"/>
              <a:t>Linguistic domain</a:t>
            </a:r>
          </a:p>
          <a:p>
            <a:pPr marL="609600" indent="-609600">
              <a:buFont typeface="Wingdings" pitchFamily="2" charset="2"/>
              <a:buChar char="Ø"/>
            </a:pPr>
            <a:endParaRPr lang="en-US" dirty="0"/>
          </a:p>
          <a:p>
            <a:pPr marL="609600" indent="-609600">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pic>
        <p:nvPicPr>
          <p:cNvPr id="4" name="Content Placeholder 3" descr="Discipline-WhosinCharge.jpg"/>
          <p:cNvPicPr>
            <a:picLocks noChangeAspect="1"/>
          </p:cNvPicPr>
          <p:nvPr/>
        </p:nvPicPr>
        <p:blipFill>
          <a:blip r:embed="rId2" cstate="print"/>
          <a:stretch>
            <a:fillRect/>
          </a:stretch>
        </p:blipFill>
        <p:spPr>
          <a:xfrm>
            <a:off x="6892007" y="3532909"/>
            <a:ext cx="2251993" cy="3325091"/>
          </a:xfrm>
          <a:prstGeom prst="rect">
            <a:avLst/>
          </a:prstGeom>
        </p:spPr>
      </p:pic>
      <p:sp>
        <p:nvSpPr>
          <p:cNvPr id="2" name="Rectangle 1">
            <a:extLst>
              <a:ext uri="{FF2B5EF4-FFF2-40B4-BE49-F238E27FC236}">
                <a16:creationId xmlns:a16="http://schemas.microsoft.com/office/drawing/2014/main" xmlns="" id="{D4990166-71D3-4A84-A09F-E323AE72EEE4}"/>
              </a:ext>
            </a:extLst>
          </p:cNvPr>
          <p:cNvSpPr/>
          <p:nvPr/>
        </p:nvSpPr>
        <p:spPr>
          <a:xfrm>
            <a:off x="609600" y="6172199"/>
            <a:ext cx="3124200" cy="5492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JADA 1977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p:cNvSpPr>
            <a:spLocks noGrp="1" noChangeArrowheads="1"/>
          </p:cNvSpPr>
          <p:nvPr>
            <p:ph idx="1"/>
          </p:nvPr>
        </p:nvSpPr>
        <p:spPr>
          <a:xfrm>
            <a:off x="304800" y="304801"/>
            <a:ext cx="8382000" cy="4953000"/>
          </a:xfrm>
        </p:spPr>
        <p:txBody>
          <a:bodyPr/>
          <a:lstStyle/>
          <a:p>
            <a:pPr marL="609600" indent="-609600">
              <a:buFont typeface="Wingdings" pitchFamily="2" charset="2"/>
              <a:buNone/>
            </a:pPr>
            <a:r>
              <a:rPr lang="en-US" sz="2000" b="1" dirty="0">
                <a:effectLst/>
                <a:latin typeface="Times New Roman" pitchFamily="18" charset="0"/>
              </a:rPr>
              <a:t>Physical domain: </a:t>
            </a:r>
          </a:p>
          <a:p>
            <a:pPr marL="609600" indent="-609600"/>
            <a:endParaRPr lang="en-US" sz="2000" dirty="0">
              <a:effectLst/>
              <a:latin typeface="Times New Roman" pitchFamily="18" charset="0"/>
            </a:endParaRPr>
          </a:p>
          <a:p>
            <a:pPr marL="609600" indent="-609600"/>
            <a:r>
              <a:rPr lang="en-US" sz="2000" dirty="0">
                <a:effectLst/>
                <a:latin typeface="Times New Roman" pitchFamily="18" charset="0"/>
              </a:rPr>
              <a:t>Treating emergencies on hysterical children &amp; children who cannot be reached in language due to their age</a:t>
            </a:r>
          </a:p>
          <a:p>
            <a:pPr marL="609600" indent="-609600">
              <a:buFont typeface="Wingdings" pitchFamily="2" charset="2"/>
              <a:buNone/>
            </a:pPr>
            <a:endParaRPr lang="en-US" sz="2000" dirty="0">
              <a:effectLst/>
              <a:latin typeface="Times New Roman" pitchFamily="18" charset="0"/>
            </a:endParaRPr>
          </a:p>
          <a:p>
            <a:pPr marL="609600" indent="-609600"/>
            <a:r>
              <a:rPr lang="en-US" sz="2000" dirty="0">
                <a:effectLst/>
                <a:latin typeface="Times New Roman" pitchFamily="18" charset="0"/>
              </a:rPr>
              <a:t>Developmental disabled children</a:t>
            </a:r>
          </a:p>
          <a:p>
            <a:pPr marL="609600" indent="-609600">
              <a:buFont typeface="Wingdings" pitchFamily="2" charset="2"/>
              <a:buNone/>
            </a:pPr>
            <a:endParaRPr lang="en-US" sz="2000" dirty="0">
              <a:effectLst/>
              <a:latin typeface="Times New Roman" pitchFamily="18" charset="0"/>
            </a:endParaRPr>
          </a:p>
          <a:p>
            <a:pPr marL="609600" indent="-609600"/>
            <a:r>
              <a:rPr lang="en-US" sz="2000" dirty="0">
                <a:effectLst/>
                <a:latin typeface="Times New Roman" pitchFamily="18" charset="0"/>
              </a:rPr>
              <a:t>Ranges from – use of hand restraint to  physical</a:t>
            </a:r>
          </a:p>
          <a:p>
            <a:pPr marL="609600" indent="-609600"/>
            <a:endParaRPr lang="en-US" sz="2000" dirty="0">
              <a:effectLst/>
              <a:latin typeface="Times New Roman" pitchFamily="18" charset="0"/>
            </a:endParaRPr>
          </a:p>
          <a:p>
            <a:pPr marL="609600" indent="-609600"/>
            <a:r>
              <a:rPr lang="en-US" sz="2000" dirty="0">
                <a:effectLst/>
                <a:latin typeface="Times New Roman" pitchFamily="18" charset="0"/>
              </a:rPr>
              <a:t>Informed consent.</a:t>
            </a:r>
          </a:p>
          <a:p>
            <a:pPr marL="609600" indent="-609600"/>
            <a:endParaRPr lang="en-US" sz="2400" dirty="0">
              <a:effectLst/>
              <a:latin typeface="Times New Roman" pitchFamily="18" charset="0"/>
            </a:endParaRPr>
          </a:p>
        </p:txBody>
      </p:sp>
      <p:sp>
        <p:nvSpPr>
          <p:cNvPr id="3" name="Slide Number Placeholder 5"/>
          <p:cNvSpPr>
            <a:spLocks noGrp="1"/>
          </p:cNvSpPr>
          <p:nvPr>
            <p:ph type="sldNum" sz="quarter" idx="12"/>
          </p:nvPr>
        </p:nvSpPr>
        <p:spPr/>
        <p:txBody>
          <a:bodyPr/>
          <a:lstStyle/>
          <a:p>
            <a:fld id="{61C498DB-CB45-4CE6-80AC-4B3441F87A74}" type="slidenum">
              <a:rPr lang="en-US"/>
              <a:pPr/>
              <a:t>52</a:t>
            </a:fld>
            <a:endParaRPr lang="en-US"/>
          </a:p>
        </p:txBody>
      </p:sp>
      <p:pic>
        <p:nvPicPr>
          <p:cNvPr id="91138" name="Picture 2" descr="http://www.nasbhc.org/atf/cf/%7BB241D183-DA6F-443F-9588-3230D027D8DB%7D/dentist%202.JPG"/>
          <p:cNvPicPr>
            <a:picLocks noChangeAspect="1" noChangeArrowheads="1"/>
          </p:cNvPicPr>
          <p:nvPr/>
        </p:nvPicPr>
        <p:blipFill>
          <a:blip r:embed="rId3" cstate="print"/>
          <a:srcRect/>
          <a:stretch>
            <a:fillRect/>
          </a:stretch>
        </p:blipFill>
        <p:spPr bwMode="auto">
          <a:xfrm>
            <a:off x="3886200" y="3810000"/>
            <a:ext cx="4267200" cy="280035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0C135211-AE30-4ED6-A048-31E26EFE94BD}" type="slidenum">
              <a:rPr lang="en-US"/>
              <a:pPr/>
              <a:t>53</a:t>
            </a:fld>
            <a:endParaRPr lang="en-US"/>
          </a:p>
        </p:txBody>
      </p:sp>
      <p:sp>
        <p:nvSpPr>
          <p:cNvPr id="471044" name="Text Box 4"/>
          <p:cNvSpPr txBox="1">
            <a:spLocks noChangeArrowheads="1"/>
          </p:cNvSpPr>
          <p:nvPr/>
        </p:nvSpPr>
        <p:spPr bwMode="auto">
          <a:xfrm>
            <a:off x="288925" y="269875"/>
            <a:ext cx="8855075" cy="4401205"/>
          </a:xfrm>
          <a:prstGeom prst="rect">
            <a:avLst/>
          </a:prstGeom>
          <a:noFill/>
          <a:ln w="12700" cap="sq">
            <a:noFill/>
            <a:miter lim="800000"/>
            <a:headEnd type="none" w="sm" len="sm"/>
            <a:tailEnd type="none" w="sm" len="sm"/>
          </a:ln>
          <a:effectLst/>
        </p:spPr>
        <p:txBody>
          <a:bodyPr>
            <a:spAutoFit/>
          </a:bodyPr>
          <a:lstStyle/>
          <a:p>
            <a:r>
              <a:rPr lang="en-US" sz="2000" b="1" dirty="0"/>
              <a:t>Pharmacological domain:</a:t>
            </a:r>
          </a:p>
          <a:p>
            <a:pPr>
              <a:buFontTx/>
              <a:buChar char="•"/>
            </a:pPr>
            <a:r>
              <a:rPr lang="en-US" sz="2000" dirty="0"/>
              <a:t>Use conscious sedation</a:t>
            </a:r>
          </a:p>
          <a:p>
            <a:pPr>
              <a:buFontTx/>
              <a:buChar char="•"/>
            </a:pPr>
            <a:r>
              <a:rPr lang="en-US" sz="2000" dirty="0"/>
              <a:t>Parental consent – required</a:t>
            </a:r>
          </a:p>
          <a:p>
            <a:pPr>
              <a:buFontTx/>
              <a:buChar char="•"/>
            </a:pPr>
            <a:r>
              <a:rPr lang="en-US" sz="2000" dirty="0"/>
              <a:t>Choice of drug – careful</a:t>
            </a:r>
          </a:p>
          <a:p>
            <a:pPr>
              <a:buFontTx/>
              <a:buChar char="•"/>
            </a:pPr>
            <a:r>
              <a:rPr lang="en-US" sz="2000" dirty="0"/>
              <a:t> last resort</a:t>
            </a:r>
          </a:p>
          <a:p>
            <a:pPr>
              <a:buFontTx/>
              <a:buChar char="•"/>
            </a:pPr>
            <a:r>
              <a:rPr lang="en-US" sz="2000" dirty="0"/>
              <a:t>Smaller the child –more the danger</a:t>
            </a:r>
          </a:p>
          <a:p>
            <a:pPr>
              <a:buFontTx/>
              <a:buChar char="•"/>
            </a:pPr>
            <a:r>
              <a:rPr lang="en-US" sz="2000" dirty="0"/>
              <a:t>Appropriate monitoring  required</a:t>
            </a:r>
          </a:p>
          <a:p>
            <a:pPr>
              <a:buFontTx/>
              <a:buChar char="•"/>
            </a:pPr>
            <a:endParaRPr lang="en-US" sz="2000" dirty="0"/>
          </a:p>
          <a:p>
            <a:pPr>
              <a:buFontTx/>
              <a:buChar char="•"/>
            </a:pPr>
            <a:endParaRPr lang="en-US" sz="2000" dirty="0"/>
          </a:p>
          <a:p>
            <a:pPr>
              <a:buFontTx/>
              <a:buChar char="•"/>
            </a:pPr>
            <a:endParaRPr lang="en-US" sz="2000" dirty="0"/>
          </a:p>
          <a:p>
            <a:r>
              <a:rPr lang="en-US" sz="2000" b="1" dirty="0"/>
              <a:t>Aversive domain:</a:t>
            </a:r>
          </a:p>
          <a:p>
            <a:pPr>
              <a:buFontTx/>
              <a:buChar char="•"/>
            </a:pPr>
            <a:r>
              <a:rPr lang="en-US" sz="2000" dirty="0"/>
              <a:t> HOME</a:t>
            </a:r>
          </a:p>
          <a:p>
            <a:pPr>
              <a:buFontTx/>
              <a:buChar char="•"/>
            </a:pPr>
            <a:r>
              <a:rPr lang="en-US" sz="2000" dirty="0"/>
              <a:t>Practiced aversively to quiet a crying or screaming child</a:t>
            </a:r>
          </a:p>
          <a:p>
            <a:pPr>
              <a:buFontTx/>
              <a:buChar char="•"/>
            </a:pPr>
            <a:r>
              <a:rPr lang="en-US" sz="2000" dirty="0"/>
              <a:t>Informed consent required</a:t>
            </a:r>
          </a:p>
        </p:txBody>
      </p:sp>
      <p:pic>
        <p:nvPicPr>
          <p:cNvPr id="89090" name="Picture 2" descr="http://www.oralhealthnet.co.uk/admin/wp-content/uploads/2011/06/Sedation.jpg"/>
          <p:cNvPicPr>
            <a:picLocks noChangeAspect="1" noChangeArrowheads="1"/>
          </p:cNvPicPr>
          <p:nvPr/>
        </p:nvPicPr>
        <p:blipFill>
          <a:blip r:embed="rId2" cstate="print"/>
          <a:srcRect/>
          <a:stretch>
            <a:fillRect/>
          </a:stretch>
        </p:blipFill>
        <p:spPr bwMode="auto">
          <a:xfrm>
            <a:off x="5600700" y="152400"/>
            <a:ext cx="3390900" cy="282575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2" name="Rectangle 6"/>
          <p:cNvSpPr>
            <a:spLocks noGrp="1" noChangeArrowheads="1"/>
          </p:cNvSpPr>
          <p:nvPr>
            <p:ph type="title"/>
          </p:nvPr>
        </p:nvSpPr>
        <p:spPr>
          <a:xfrm>
            <a:off x="457200" y="304800"/>
            <a:ext cx="8229600" cy="1139825"/>
          </a:xfrm>
        </p:spPr>
        <p:txBody>
          <a:bodyPr/>
          <a:lstStyle/>
          <a:p>
            <a:r>
              <a:rPr lang="en-US" sz="3200" b="1">
                <a:solidFill>
                  <a:schemeClr val="hlink"/>
                </a:solidFill>
                <a:effectLst/>
                <a:latin typeface="Times New Roman" pitchFamily="18" charset="0"/>
              </a:rPr>
              <a:t>AAPD classification:</a:t>
            </a:r>
            <a:r>
              <a:rPr lang="en-US" sz="3200">
                <a:solidFill>
                  <a:schemeClr val="tx1"/>
                </a:solidFill>
                <a:effectLst/>
                <a:latin typeface="Times New Roman" pitchFamily="18" charset="0"/>
              </a:rPr>
              <a:t>                                  </a:t>
            </a:r>
            <a:br>
              <a:rPr lang="en-US" sz="3200">
                <a:solidFill>
                  <a:schemeClr val="tx1"/>
                </a:solidFill>
                <a:effectLst/>
                <a:latin typeface="Times New Roman" pitchFamily="18" charset="0"/>
              </a:rPr>
            </a:br>
            <a:r>
              <a:rPr lang="en-US" sz="3200">
                <a:solidFill>
                  <a:schemeClr val="tx1"/>
                </a:solidFill>
                <a:effectLst/>
                <a:latin typeface="Times New Roman" pitchFamily="18" charset="0"/>
              </a:rPr>
              <a:t> </a:t>
            </a:r>
            <a:r>
              <a:rPr lang="en-US" sz="2400">
                <a:solidFill>
                  <a:schemeClr val="tx1"/>
                </a:solidFill>
                <a:effectLst/>
                <a:latin typeface="Times New Roman" pitchFamily="18" charset="0"/>
              </a:rPr>
              <a:t>Pediatr dent1994;16:13-17</a:t>
            </a:r>
          </a:p>
        </p:txBody>
      </p:sp>
      <p:sp>
        <p:nvSpPr>
          <p:cNvPr id="347143" name="Rectangle 7"/>
          <p:cNvSpPr>
            <a:spLocks noGrp="1" noChangeArrowheads="1"/>
          </p:cNvSpPr>
          <p:nvPr>
            <p:ph sz="half" idx="1"/>
          </p:nvPr>
        </p:nvSpPr>
        <p:spPr>
          <a:xfrm>
            <a:off x="304800" y="1905000"/>
            <a:ext cx="4495800" cy="4495800"/>
          </a:xfrm>
        </p:spPr>
        <p:txBody>
          <a:bodyPr/>
          <a:lstStyle/>
          <a:p>
            <a:pPr marL="533400" indent="-533400">
              <a:buFont typeface="Wingdings" pitchFamily="2" charset="2"/>
              <a:buNone/>
            </a:pPr>
            <a:r>
              <a:rPr lang="en-US" sz="2400" dirty="0">
                <a:solidFill>
                  <a:schemeClr val="hlink"/>
                </a:solidFill>
                <a:effectLst/>
                <a:latin typeface="Times New Roman" pitchFamily="18" charset="0"/>
              </a:rPr>
              <a:t>I )communication management techniques</a:t>
            </a:r>
            <a:r>
              <a:rPr lang="en-US" sz="2400" dirty="0">
                <a:effectLst/>
                <a:latin typeface="Times New Roman" pitchFamily="18" charset="0"/>
              </a:rPr>
              <a:t>: </a:t>
            </a:r>
          </a:p>
          <a:p>
            <a:pPr marL="533400" indent="-533400">
              <a:buFont typeface="Wingdings" pitchFamily="2" charset="2"/>
              <a:buNone/>
            </a:pPr>
            <a:endParaRPr lang="en-US" sz="2400" dirty="0">
              <a:effectLst/>
              <a:latin typeface="Times New Roman" pitchFamily="18" charset="0"/>
            </a:endParaRPr>
          </a:p>
          <a:p>
            <a:pPr marL="533400" indent="-533400"/>
            <a:r>
              <a:rPr lang="en-US" sz="2400" dirty="0">
                <a:effectLst/>
                <a:latin typeface="Times New Roman" pitchFamily="18" charset="0"/>
              </a:rPr>
              <a:t>Voice control</a:t>
            </a:r>
          </a:p>
          <a:p>
            <a:pPr marL="533400" indent="-533400"/>
            <a:r>
              <a:rPr lang="en-US" sz="2400" dirty="0">
                <a:effectLst/>
                <a:latin typeface="Times New Roman" pitchFamily="18" charset="0"/>
              </a:rPr>
              <a:t>TSD</a:t>
            </a:r>
          </a:p>
          <a:p>
            <a:pPr marL="533400" indent="-533400"/>
            <a:r>
              <a:rPr lang="en-US" sz="2400" dirty="0">
                <a:effectLst/>
                <a:latin typeface="Times New Roman" pitchFamily="18" charset="0"/>
              </a:rPr>
              <a:t>Positive reinforcement</a:t>
            </a:r>
          </a:p>
          <a:p>
            <a:pPr marL="533400" indent="-533400"/>
            <a:r>
              <a:rPr lang="en-US" sz="2400" dirty="0">
                <a:effectLst/>
                <a:latin typeface="Times New Roman" pitchFamily="18" charset="0"/>
              </a:rPr>
              <a:t>Distraction</a:t>
            </a:r>
          </a:p>
          <a:p>
            <a:pPr marL="533400" indent="-533400"/>
            <a:r>
              <a:rPr lang="en-US" sz="2400" dirty="0">
                <a:effectLst/>
                <a:latin typeface="Times New Roman" pitchFamily="18" charset="0"/>
              </a:rPr>
              <a:t>Nonverbal communication</a:t>
            </a:r>
            <a:endParaRPr lang="en-US" sz="2400" dirty="0">
              <a:latin typeface="Times New Roman" pitchFamily="18" charset="0"/>
            </a:endParaRPr>
          </a:p>
        </p:txBody>
      </p:sp>
      <p:sp>
        <p:nvSpPr>
          <p:cNvPr id="347144" name="Rectangle 8"/>
          <p:cNvSpPr>
            <a:spLocks noGrp="1" noChangeArrowheads="1"/>
          </p:cNvSpPr>
          <p:nvPr>
            <p:ph sz="half" idx="2"/>
          </p:nvPr>
        </p:nvSpPr>
        <p:spPr>
          <a:xfrm>
            <a:off x="4876800" y="1905000"/>
            <a:ext cx="4038600" cy="4114800"/>
          </a:xfrm>
        </p:spPr>
        <p:txBody>
          <a:bodyPr/>
          <a:lstStyle/>
          <a:p>
            <a:pPr marL="533400" indent="-533400">
              <a:buFont typeface="Wingdings" pitchFamily="2" charset="2"/>
              <a:buNone/>
            </a:pPr>
            <a:r>
              <a:rPr lang="en-US" sz="2400" dirty="0">
                <a:solidFill>
                  <a:schemeClr val="hlink"/>
                </a:solidFill>
                <a:effectLst/>
                <a:latin typeface="Times New Roman" pitchFamily="18" charset="0"/>
              </a:rPr>
              <a:t>III) HOM technique</a:t>
            </a:r>
          </a:p>
          <a:p>
            <a:pPr marL="533400" indent="-533400"/>
            <a:endParaRPr lang="en-US" sz="2400" dirty="0">
              <a:solidFill>
                <a:schemeClr val="hlink"/>
              </a:solidFill>
              <a:effectLst/>
              <a:latin typeface="Times New Roman" pitchFamily="18" charset="0"/>
            </a:endParaRPr>
          </a:p>
          <a:p>
            <a:pPr marL="533400" indent="-533400">
              <a:buFont typeface="Wingdings" pitchFamily="2" charset="2"/>
              <a:buNone/>
            </a:pPr>
            <a:r>
              <a:rPr lang="en-US" sz="2400" dirty="0">
                <a:solidFill>
                  <a:schemeClr val="hlink"/>
                </a:solidFill>
                <a:effectLst/>
                <a:latin typeface="Times New Roman" pitchFamily="18" charset="0"/>
              </a:rPr>
              <a:t>III) Physical restraint</a:t>
            </a:r>
          </a:p>
          <a:p>
            <a:pPr marL="533400" indent="-533400"/>
            <a:endParaRPr lang="en-US" sz="2400" dirty="0">
              <a:solidFill>
                <a:schemeClr val="hlink"/>
              </a:solidFill>
              <a:effectLst/>
              <a:latin typeface="Times New Roman" pitchFamily="18" charset="0"/>
            </a:endParaRPr>
          </a:p>
          <a:p>
            <a:pPr marL="533400" indent="-533400">
              <a:buFont typeface="Wingdings" pitchFamily="2" charset="2"/>
              <a:buNone/>
            </a:pPr>
            <a:r>
              <a:rPr lang="en-US" sz="2400" dirty="0">
                <a:solidFill>
                  <a:schemeClr val="hlink"/>
                </a:solidFill>
                <a:effectLst/>
                <a:latin typeface="Times New Roman" pitchFamily="18" charset="0"/>
              </a:rPr>
              <a:t>IV) Pharmacological methods</a:t>
            </a:r>
          </a:p>
          <a:p>
            <a:pPr marL="533400" indent="-533400"/>
            <a:r>
              <a:rPr lang="en-US" sz="2400" dirty="0">
                <a:effectLst/>
                <a:latin typeface="Times New Roman" pitchFamily="18" charset="0"/>
              </a:rPr>
              <a:t>Conscious sedation</a:t>
            </a:r>
          </a:p>
          <a:p>
            <a:pPr marL="533400" indent="-533400"/>
            <a:r>
              <a:rPr lang="en-US" sz="2400" dirty="0">
                <a:effectLst/>
                <a:latin typeface="Times New Roman" pitchFamily="18" charset="0"/>
              </a:rPr>
              <a:t>General anesthesia</a:t>
            </a:r>
            <a:endParaRPr lang="en-US" dirty="0"/>
          </a:p>
        </p:txBody>
      </p:sp>
      <p:sp>
        <p:nvSpPr>
          <p:cNvPr id="6" name="Slide Number Placeholder 6"/>
          <p:cNvSpPr>
            <a:spLocks noGrp="1"/>
          </p:cNvSpPr>
          <p:nvPr>
            <p:ph type="sldNum" sz="quarter" idx="12"/>
          </p:nvPr>
        </p:nvSpPr>
        <p:spPr/>
        <p:txBody>
          <a:bodyPr/>
          <a:lstStyle/>
          <a:p>
            <a:fld id="{5A4C4E3A-519A-477E-A425-7EC6CBE2E06D}" type="slidenum">
              <a:rPr lang="en-US"/>
              <a:pPr/>
              <a:t>55</a:t>
            </a:fld>
            <a:endParaRPr lang="en-US"/>
          </a:p>
        </p:txBody>
      </p:sp>
      <p:sp>
        <p:nvSpPr>
          <p:cNvPr id="347140" name="Text Box 4"/>
          <p:cNvSpPr txBox="1">
            <a:spLocks noChangeArrowheads="1"/>
          </p:cNvSpPr>
          <p:nvPr/>
        </p:nvSpPr>
        <p:spPr bwMode="auto">
          <a:xfrm>
            <a:off x="381000" y="457200"/>
            <a:ext cx="184150" cy="457200"/>
          </a:xfrm>
          <a:prstGeom prst="rect">
            <a:avLst/>
          </a:prstGeom>
          <a:noFill/>
          <a:ln w="12700" cap="sq">
            <a:noFill/>
            <a:miter lim="800000"/>
            <a:headEnd type="none" w="sm" len="sm"/>
            <a:tailEnd type="none" w="sm" len="sm"/>
          </a:ln>
          <a:effectLst/>
        </p:spPr>
        <p:txBody>
          <a:bodyPr wrap="none">
            <a:spAutoFit/>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1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71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71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71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714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714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714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714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714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71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endParaRPr lang="en-IN" dirty="0"/>
          </a:p>
        </p:txBody>
      </p:sp>
      <p:pic>
        <p:nvPicPr>
          <p:cNvPr id="4" name="Content Placeholder 3" descr="communication-983x1024.jpg"/>
          <p:cNvPicPr>
            <a:picLocks noGrp="1" noChangeAspect="1"/>
          </p:cNvPicPr>
          <p:nvPr>
            <p:ph idx="1"/>
          </p:nvPr>
        </p:nvPicPr>
        <p:blipFill>
          <a:blip r:embed="rId3" cstate="print"/>
          <a:stretch>
            <a:fillRect/>
          </a:stretch>
        </p:blipFill>
        <p:spPr>
          <a:xfrm>
            <a:off x="2665652" y="1371600"/>
            <a:ext cx="4344748"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609600" y="838200"/>
          <a:ext cx="7848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endParaRPr lang="en-IN"/>
          </a:p>
        </p:txBody>
      </p:sp>
      <p:sp>
        <p:nvSpPr>
          <p:cNvPr id="6" name="Content Placeholder 5"/>
          <p:cNvSpPr>
            <a:spLocks noGrp="1"/>
          </p:cNvSpPr>
          <p:nvPr>
            <p:ph idx="1"/>
          </p:nvPr>
        </p:nvSpPr>
        <p:spPr/>
        <p:txBody>
          <a:bodyPr/>
          <a:lstStyle/>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8DA531D-9A33-4976-8D35-F0EB436DFCBF}" type="slidenum">
              <a:rPr lang="en-US"/>
              <a:pPr/>
              <a:t>58</a:t>
            </a:fld>
            <a:endParaRPr lang="en-US"/>
          </a:p>
        </p:txBody>
      </p:sp>
      <p:sp>
        <p:nvSpPr>
          <p:cNvPr id="362500" name="Text Box 4"/>
          <p:cNvSpPr txBox="1">
            <a:spLocks noChangeArrowheads="1"/>
          </p:cNvSpPr>
          <p:nvPr/>
        </p:nvSpPr>
        <p:spPr bwMode="auto">
          <a:xfrm>
            <a:off x="457200" y="251222"/>
            <a:ext cx="8305800" cy="5970865"/>
          </a:xfrm>
          <a:prstGeom prst="rect">
            <a:avLst/>
          </a:prstGeom>
          <a:noFill/>
          <a:ln w="12700" cap="sq">
            <a:noFill/>
            <a:miter lim="800000"/>
            <a:headEnd type="none" w="sm" len="sm"/>
            <a:tailEnd type="none" w="sm" len="sm"/>
          </a:ln>
          <a:effectLst/>
        </p:spPr>
        <p:txBody>
          <a:bodyPr wrap="square">
            <a:spAutoFit/>
          </a:bodyPr>
          <a:lstStyle/>
          <a:p>
            <a:pPr marL="457200" indent="-457200" algn="ctr"/>
            <a:r>
              <a:rPr lang="en-US" sz="2800" b="1" dirty="0">
                <a:solidFill>
                  <a:schemeClr val="hlink"/>
                </a:solidFill>
              </a:rPr>
              <a:t>Key points of communicative technique:</a:t>
            </a:r>
          </a:p>
          <a:p>
            <a:pPr marL="457200" indent="-457200" algn="ctr"/>
            <a:endParaRPr lang="en-US" sz="2800" b="1" dirty="0">
              <a:solidFill>
                <a:schemeClr val="hlink"/>
              </a:solidFill>
            </a:endParaRPr>
          </a:p>
          <a:p>
            <a:pPr marL="457200" indent="-457200">
              <a:buFontTx/>
              <a:buAutoNum type="arabicPeriod"/>
            </a:pPr>
            <a:r>
              <a:rPr lang="en-US" sz="2800" b="1" dirty="0">
                <a:solidFill>
                  <a:schemeClr val="hlink"/>
                </a:solidFill>
              </a:rPr>
              <a:t>Establishing of communication:</a:t>
            </a:r>
          </a:p>
          <a:p>
            <a:pPr marL="457200" indent="-457200">
              <a:buFontTx/>
              <a:buChar char="•"/>
            </a:pPr>
            <a:r>
              <a:rPr lang="en-US" sz="2000" dirty="0"/>
              <a:t>First objective </a:t>
            </a:r>
          </a:p>
          <a:p>
            <a:pPr marL="457200" indent="-457200">
              <a:buFontTx/>
              <a:buChar char="•"/>
            </a:pPr>
            <a:r>
              <a:rPr lang="en-US" sz="2000" dirty="0"/>
              <a:t>conversation with child :- enables dentist to learn about pt</a:t>
            </a:r>
          </a:p>
          <a:p>
            <a:pPr marL="457200" indent="-457200">
              <a:buFontTx/>
              <a:buChar char="•"/>
            </a:pPr>
            <a:r>
              <a:rPr lang="en-US" sz="2000" dirty="0"/>
              <a:t>Relaxes the young child.</a:t>
            </a:r>
          </a:p>
          <a:p>
            <a:pPr marL="457200" indent="-457200">
              <a:buFontTx/>
              <a:buChar char="•"/>
            </a:pPr>
            <a:r>
              <a:rPr lang="en-US" sz="2000" dirty="0"/>
              <a:t>Differs with the age.</a:t>
            </a:r>
          </a:p>
          <a:p>
            <a:pPr marL="457200" indent="-457200">
              <a:buFontTx/>
              <a:buChar char="•"/>
            </a:pPr>
            <a:r>
              <a:rPr lang="en-US" sz="2000" dirty="0"/>
              <a:t>Vocabulary of the child –imp</a:t>
            </a:r>
          </a:p>
          <a:p>
            <a:pPr marL="457200" indent="-457200"/>
            <a:endParaRPr lang="en-US" sz="2000" dirty="0"/>
          </a:p>
          <a:p>
            <a:pPr marL="457200" indent="-457200"/>
            <a:r>
              <a:rPr lang="en-US" sz="2000" dirty="0">
                <a:solidFill>
                  <a:schemeClr val="tx2"/>
                </a:solidFill>
              </a:rPr>
              <a:t>Smith (1920):</a:t>
            </a:r>
          </a:p>
          <a:p>
            <a:pPr marL="457200" indent="-457200">
              <a:buFontTx/>
              <a:buChar char="•"/>
            </a:pPr>
            <a:r>
              <a:rPr lang="en-US" sz="2000" dirty="0"/>
              <a:t>12 months- 3 words</a:t>
            </a:r>
          </a:p>
          <a:p>
            <a:pPr marL="457200" indent="-457200">
              <a:buFontTx/>
              <a:buChar char="•"/>
            </a:pPr>
            <a:r>
              <a:rPr lang="en-US" sz="2000" dirty="0"/>
              <a:t>15 months-19 words</a:t>
            </a:r>
          </a:p>
          <a:p>
            <a:pPr marL="457200" indent="-457200">
              <a:buFontTx/>
              <a:buChar char="•"/>
            </a:pPr>
            <a:r>
              <a:rPr lang="en-US" sz="2000" dirty="0"/>
              <a:t>18 months- 22 words</a:t>
            </a:r>
          </a:p>
          <a:p>
            <a:pPr marL="457200" indent="-457200">
              <a:buFontTx/>
              <a:buChar char="•"/>
            </a:pPr>
            <a:r>
              <a:rPr lang="en-US" sz="2000" dirty="0"/>
              <a:t>21 months- 118 words</a:t>
            </a:r>
          </a:p>
          <a:p>
            <a:pPr marL="457200" indent="-457200">
              <a:buFontTx/>
              <a:buChar char="•"/>
            </a:pPr>
            <a:r>
              <a:rPr lang="en-US" sz="2000" dirty="0"/>
              <a:t>2yrs--- 272 words</a:t>
            </a:r>
          </a:p>
          <a:p>
            <a:pPr marL="457200" indent="-457200">
              <a:buFontTx/>
              <a:buChar char="•"/>
            </a:pPr>
            <a:r>
              <a:rPr lang="en-US" sz="2000" dirty="0"/>
              <a:t>3 yrs- 896 words</a:t>
            </a:r>
          </a:p>
          <a:p>
            <a:pPr marL="457200" indent="-457200">
              <a:buFontTx/>
              <a:buChar char="•"/>
            </a:pPr>
            <a:r>
              <a:rPr lang="en-US" sz="2000" dirty="0"/>
              <a:t>4 yr- 1540 words</a:t>
            </a:r>
          </a:p>
          <a:p>
            <a:pPr marL="457200" indent="-457200">
              <a:buFontTx/>
              <a:buChar char="•"/>
            </a:pPr>
            <a:r>
              <a:rPr lang="en-US" sz="2000" dirty="0"/>
              <a:t>5 yr --- &gt;2000 words.</a:t>
            </a:r>
          </a:p>
        </p:txBody>
      </p:sp>
      <p:pic>
        <p:nvPicPr>
          <p:cNvPr id="2" name="Picture 1">
            <a:extLst>
              <a:ext uri="{FF2B5EF4-FFF2-40B4-BE49-F238E27FC236}">
                <a16:creationId xmlns:a16="http://schemas.microsoft.com/office/drawing/2014/main" xmlns="" id="{090859C4-2D61-4302-A773-93FD929D0AC5}"/>
              </a:ext>
            </a:extLst>
          </p:cNvPr>
          <p:cNvPicPr>
            <a:picLocks noChangeAspect="1"/>
          </p:cNvPicPr>
          <p:nvPr/>
        </p:nvPicPr>
        <p:blipFill>
          <a:blip r:embed="rId2"/>
          <a:stretch>
            <a:fillRect/>
          </a:stretch>
        </p:blipFill>
        <p:spPr>
          <a:xfrm>
            <a:off x="689236" y="6288954"/>
            <a:ext cx="8090093" cy="49991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31E585C-4B4D-43BF-958B-1C28B321938F}" type="slidenum">
              <a:rPr lang="en-US"/>
              <a:pPr/>
              <a:t>59</a:t>
            </a:fld>
            <a:endParaRPr lang="en-US"/>
          </a:p>
        </p:txBody>
      </p:sp>
      <p:sp>
        <p:nvSpPr>
          <p:cNvPr id="363524" name="Text Box 4"/>
          <p:cNvSpPr txBox="1">
            <a:spLocks noChangeArrowheads="1"/>
          </p:cNvSpPr>
          <p:nvPr/>
        </p:nvSpPr>
        <p:spPr bwMode="auto">
          <a:xfrm>
            <a:off x="304800" y="457200"/>
            <a:ext cx="8839200" cy="5940088"/>
          </a:xfrm>
          <a:prstGeom prst="rect">
            <a:avLst/>
          </a:prstGeom>
          <a:noFill/>
          <a:ln w="12700" cap="sq">
            <a:noFill/>
            <a:miter lim="800000"/>
            <a:headEnd type="none" w="sm" len="sm"/>
            <a:tailEnd type="none" w="sm" len="sm"/>
          </a:ln>
          <a:effectLst/>
        </p:spPr>
        <p:txBody>
          <a:bodyPr wrap="square">
            <a:spAutoFit/>
          </a:bodyPr>
          <a:lstStyle/>
          <a:p>
            <a:pPr>
              <a:buFontTx/>
              <a:buChar char="•"/>
            </a:pPr>
            <a:r>
              <a:rPr lang="en-US" sz="2400" dirty="0">
                <a:latin typeface="Times New Roman" panose="02020603050405020304" pitchFamily="18" charset="0"/>
                <a:cs typeface="Times New Roman" panose="02020603050405020304" pitchFamily="18" charset="0"/>
              </a:rPr>
              <a:t>Grammar acquisition – imp.</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Brown &amp; Fraser –kids had  acquired the  fundamental grammatical rules at 2-3 yr </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Musser et al– age of 4, fundamental grammar is acquired.</a:t>
            </a:r>
          </a:p>
          <a:p>
            <a:pPr>
              <a:buFontTx/>
              <a:buChar char="•"/>
            </a:pPr>
            <a:endParaRPr lang="en-US" sz="2400" dirty="0">
              <a:latin typeface="Times New Roman" panose="02020603050405020304" pitchFamily="18" charset="0"/>
              <a:cs typeface="Times New Roman" panose="02020603050405020304" pitchFamily="18" charset="0"/>
            </a:endParaRPr>
          </a:p>
          <a:p>
            <a:r>
              <a:rPr lang="en-US" sz="2400" b="1" dirty="0">
                <a:solidFill>
                  <a:schemeClr val="tx2"/>
                </a:solidFill>
                <a:latin typeface="Times New Roman" panose="02020603050405020304" pitchFamily="18" charset="0"/>
                <a:cs typeface="Times New Roman" panose="02020603050405020304" pitchFamily="18" charset="0"/>
              </a:rPr>
              <a:t>Honesty of approach ---very imp</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Treated as imp person </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Should not be “talk down to” but  talked to his own level.</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Best initiated with complementary comments              </a:t>
            </a:r>
          </a:p>
          <a:p>
            <a:pPr>
              <a:buFontTx/>
              <a:buChar char="•"/>
            </a:pPr>
            <a:endParaRPr lang="en-US" sz="2400" dirty="0">
              <a:latin typeface="Times New Roman" panose="02020603050405020304" pitchFamily="18" charset="0"/>
              <a:cs typeface="Times New Roman" panose="02020603050405020304" pitchFamily="18" charset="0"/>
            </a:endParaRPr>
          </a:p>
          <a:p>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xmlns="" id="{57DC783E-E0DA-17C0-B592-D3651B417C0E}"/>
              </a:ext>
            </a:extLst>
          </p:cNvPr>
          <p:cNvSpPr>
            <a:spLocks noGrp="1"/>
          </p:cNvSpPr>
          <p:nvPr>
            <p:ph idx="1"/>
          </p:nvPr>
        </p:nvSpPr>
        <p:spPr>
          <a:xfrm>
            <a:off x="571500" y="1295400"/>
            <a:ext cx="8001000" cy="6096000"/>
          </a:xfrm>
        </p:spPr>
        <p:txBody>
          <a:bodyPr>
            <a:normAutofit/>
          </a:bodyPr>
          <a:lstStyle/>
          <a:p>
            <a:pPr algn="just"/>
            <a:r>
              <a:rPr lang="en-US" altLang="en-US" sz="2000" dirty="0">
                <a:latin typeface="Times New Roman" panose="02020603050405020304" pitchFamily="18" charset="0"/>
                <a:cs typeface="Times New Roman" panose="02020603050405020304" pitchFamily="18" charset="0"/>
              </a:rPr>
              <a:t>Behavior management -key factor in the care of children in Pediatric Dentistry.</a:t>
            </a:r>
          </a:p>
          <a:p>
            <a:pPr algn="just"/>
            <a:endParaRPr lang="en-US" altLang="en-US" sz="2000" dirty="0">
              <a:latin typeface="Times New Roman" panose="02020603050405020304" pitchFamily="18" charset="0"/>
              <a:cs typeface="Times New Roman" panose="02020603050405020304" pitchFamily="18" charset="0"/>
            </a:endParaRPr>
          </a:p>
          <a:p>
            <a:pPr algn="just"/>
            <a:r>
              <a:rPr lang="en-US" altLang="en-US" sz="2000" dirty="0">
                <a:latin typeface="Times New Roman" panose="02020603050405020304" pitchFamily="18" charset="0"/>
                <a:cs typeface="Times New Roman" panose="02020603050405020304" pitchFamily="18" charset="0"/>
              </a:rPr>
              <a:t>If a child’s behavior in the dental surgery/office cannot be managed then it is difficult if not impossible to carry out any dental care that is needed.</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Behavior management is therefore one of the corner stones of the specialty.</a:t>
            </a:r>
          </a:p>
        </p:txBody>
      </p:sp>
      <p:sp>
        <p:nvSpPr>
          <p:cNvPr id="2" name="Slide Number Placeholder 1">
            <a:extLst>
              <a:ext uri="{FF2B5EF4-FFF2-40B4-BE49-F238E27FC236}">
                <a16:creationId xmlns:a16="http://schemas.microsoft.com/office/drawing/2014/main" xmlns="" id="{7D7ECE92-0AFD-C228-462F-A1E905D4C0B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5DADBD0-3267-4F69-B8F2-21E134692CC1}" type="slidenum">
              <a:rPr lang="en-US"/>
              <a:pPr/>
              <a:t>60</a:t>
            </a:fld>
            <a:endParaRPr lang="en-US"/>
          </a:p>
        </p:txBody>
      </p:sp>
      <p:sp>
        <p:nvSpPr>
          <p:cNvPr id="364550" name="Text Box 6"/>
          <p:cNvSpPr txBox="1">
            <a:spLocks noChangeArrowheads="1"/>
          </p:cNvSpPr>
          <p:nvPr/>
        </p:nvSpPr>
        <p:spPr bwMode="auto">
          <a:xfrm>
            <a:off x="304800" y="391954"/>
            <a:ext cx="8763000" cy="5262979"/>
          </a:xfrm>
          <a:prstGeom prst="rect">
            <a:avLst/>
          </a:prstGeom>
          <a:noFill/>
          <a:ln w="12700" cap="sq">
            <a:noFill/>
            <a:miter lim="800000"/>
            <a:headEnd type="none" w="sm" len="sm"/>
            <a:tailEnd type="none" w="sm" len="sm"/>
          </a:ln>
          <a:effectLst/>
        </p:spPr>
        <p:txBody>
          <a:bodyPr>
            <a:spAutoFit/>
          </a:bodyPr>
          <a:lstStyle/>
          <a:p>
            <a:pPr marL="457200" indent="-457200"/>
            <a:r>
              <a:rPr lang="en-US" sz="3200" b="1" dirty="0">
                <a:solidFill>
                  <a:schemeClr val="hlink"/>
                </a:solidFill>
              </a:rPr>
              <a:t>2. Establishment of the communicator:</a:t>
            </a:r>
          </a:p>
          <a:p>
            <a:pPr marL="457200" indent="-457200">
              <a:buFontTx/>
              <a:buChar char="•"/>
            </a:pPr>
            <a:r>
              <a:rPr lang="en-US" sz="2400" dirty="0">
                <a:latin typeface="Times New Roman" panose="02020603050405020304" pitchFamily="18" charset="0"/>
                <a:cs typeface="Times New Roman" panose="02020603050405020304" pitchFamily="18" charset="0"/>
              </a:rPr>
              <a:t>Dental team- aware of their roles</a:t>
            </a:r>
          </a:p>
          <a:p>
            <a:pPr marL="457200" indent="-457200">
              <a:buFontTx/>
              <a:buChar char="•"/>
            </a:pPr>
            <a:r>
              <a:rPr lang="en-US" sz="2400" dirty="0">
                <a:latin typeface="Times New Roman" panose="02020603050405020304" pitchFamily="18" charset="0"/>
                <a:cs typeface="Times New Roman" panose="02020603050405020304" pitchFamily="18" charset="0"/>
              </a:rPr>
              <a:t> at the reception area- dental assistant should speak.</a:t>
            </a:r>
          </a:p>
          <a:p>
            <a:pPr marL="457200" indent="-457200">
              <a:buFontTx/>
              <a:buChar char="•"/>
            </a:pPr>
            <a:r>
              <a:rPr lang="en-US" sz="2400" dirty="0">
                <a:latin typeface="Times New Roman" panose="02020603050405020304" pitchFamily="18" charset="0"/>
                <a:cs typeface="Times New Roman" panose="02020603050405020304" pitchFamily="18" charset="0"/>
              </a:rPr>
              <a:t>When dentist arrives – dental assistant  should be passive.</a:t>
            </a:r>
          </a:p>
          <a:p>
            <a:pPr marL="457200" indent="-457200">
              <a:buFontTx/>
              <a:buChar char="•"/>
            </a:pPr>
            <a:r>
              <a:rPr lang="en-US" sz="2400" dirty="0">
                <a:latin typeface="Times New Roman" panose="02020603050405020304" pitchFamily="18" charset="0"/>
                <a:cs typeface="Times New Roman" panose="02020603050405020304" pitchFamily="18" charset="0"/>
              </a:rPr>
              <a:t>communication should occur from single source</a:t>
            </a:r>
          </a:p>
          <a:p>
            <a:pPr marL="457200" indent="-457200">
              <a:buFontTx/>
              <a:buChar char="•"/>
            </a:pPr>
            <a:endParaRPr lang="en-US" sz="2400" dirty="0">
              <a:latin typeface="Times New Roman" panose="02020603050405020304" pitchFamily="18" charset="0"/>
              <a:cs typeface="Times New Roman" panose="02020603050405020304" pitchFamily="18" charset="0"/>
            </a:endParaRPr>
          </a:p>
          <a:p>
            <a:pPr marL="457200" indent="-457200">
              <a:buFontTx/>
              <a:buChar char="•"/>
            </a:pPr>
            <a:endParaRPr lang="en-US" sz="2400" dirty="0">
              <a:latin typeface="Times New Roman" panose="02020603050405020304" pitchFamily="18" charset="0"/>
              <a:cs typeface="Times New Roman" panose="02020603050405020304" pitchFamily="18" charset="0"/>
            </a:endParaRPr>
          </a:p>
          <a:p>
            <a:pPr marL="457200" indent="-457200"/>
            <a:r>
              <a:rPr lang="en-US" sz="2400" b="1" dirty="0">
                <a:solidFill>
                  <a:schemeClr val="hlink"/>
                </a:solidFill>
                <a:latin typeface="Times New Roman" panose="02020603050405020304" pitchFamily="18" charset="0"/>
                <a:cs typeface="Times New Roman" panose="02020603050405020304" pitchFamily="18" charset="0"/>
              </a:rPr>
              <a:t>3. Message clarity:</a:t>
            </a:r>
          </a:p>
          <a:p>
            <a:pPr marL="457200" indent="-457200"/>
            <a:r>
              <a:rPr lang="en-US" sz="2400" dirty="0">
                <a:latin typeface="Times New Roman" panose="02020603050405020304" pitchFamily="18" charset="0"/>
                <a:cs typeface="Times New Roman" panose="02020603050405020304" pitchFamily="18" charset="0"/>
              </a:rPr>
              <a:t>Communication – multi sensory process</a:t>
            </a:r>
          </a:p>
          <a:p>
            <a:pPr marL="457200" indent="-457200"/>
            <a:endParaRPr lang="en-US" sz="2400" dirty="0">
              <a:latin typeface="Times New Roman" panose="02020603050405020304" pitchFamily="18" charset="0"/>
              <a:cs typeface="Times New Roman" panose="02020603050405020304" pitchFamily="18" charset="0"/>
            </a:endParaRPr>
          </a:p>
          <a:p>
            <a:pPr marL="457200" indent="-457200"/>
            <a:r>
              <a:rPr lang="en-US" sz="2400" dirty="0">
                <a:latin typeface="Times New Roman" panose="02020603050405020304" pitchFamily="18" charset="0"/>
                <a:cs typeface="Times New Roman" panose="02020603050405020304" pitchFamily="18" charset="0"/>
              </a:rPr>
              <a:t>North western university conference of </a:t>
            </a:r>
            <a:r>
              <a:rPr lang="en-US" sz="2400" dirty="0" err="1">
                <a:latin typeface="Times New Roman" panose="02020603050405020304" pitchFamily="18" charset="0"/>
                <a:cs typeface="Times New Roman" panose="02020603050405020304" pitchFamily="18" charset="0"/>
              </a:rPr>
              <a:t>pedodontic</a:t>
            </a:r>
            <a:r>
              <a:rPr lang="en-US" sz="2400" dirty="0">
                <a:latin typeface="Times New Roman" panose="02020603050405020304" pitchFamily="18" charset="0"/>
                <a:cs typeface="Times New Roman" panose="02020603050405020304" pitchFamily="18" charset="0"/>
              </a:rPr>
              <a:t> teachers (1971):  </a:t>
            </a:r>
          </a:p>
          <a:p>
            <a:pPr marL="457200" indent="-457200"/>
            <a:r>
              <a:rPr lang="en-US" sz="2400" dirty="0">
                <a:latin typeface="Times New Roman" panose="02020603050405020304" pitchFamily="18" charset="0"/>
                <a:cs typeface="Times New Roman" panose="02020603050405020304" pitchFamily="18" charset="0"/>
              </a:rPr>
              <a:t>3 aspects</a:t>
            </a:r>
          </a:p>
          <a:p>
            <a:pPr marL="457200" indent="-457200"/>
            <a:endParaRPr lang="en-US" sz="2000" dirty="0"/>
          </a:p>
          <a:p>
            <a:pPr marL="457200" indent="-457200"/>
            <a:endParaRPr lang="en-US" sz="2000" dirty="0"/>
          </a:p>
        </p:txBody>
      </p:sp>
      <p:graphicFrame>
        <p:nvGraphicFramePr>
          <p:cNvPr id="4" name="Diagram 3"/>
          <p:cNvGraphicFramePr/>
          <p:nvPr/>
        </p:nvGraphicFramePr>
        <p:xfrm>
          <a:off x="1524000" y="317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0" y="6019800"/>
            <a:ext cx="2590800" cy="369332"/>
          </a:xfrm>
          <a:prstGeom prst="rect">
            <a:avLst/>
          </a:prstGeom>
          <a:noFill/>
        </p:spPr>
        <p:txBody>
          <a:bodyPr wrap="square" rtlCol="0">
            <a:spAutoFit/>
          </a:bodyPr>
          <a:lstStyle/>
          <a:p>
            <a:r>
              <a:rPr lang="en-US" dirty="0"/>
              <a:t>Moss, 1972</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CF4611-0666-4B47-8BF6-317AD71FBD33}" type="slidenum">
              <a:rPr lang="en-US"/>
              <a:pPr/>
              <a:t>61</a:t>
            </a:fld>
            <a:endParaRPr lang="en-US"/>
          </a:p>
        </p:txBody>
      </p:sp>
      <p:sp>
        <p:nvSpPr>
          <p:cNvPr id="368644" name="Text Box 4"/>
          <p:cNvSpPr txBox="1">
            <a:spLocks noChangeArrowheads="1"/>
          </p:cNvSpPr>
          <p:nvPr/>
        </p:nvSpPr>
        <p:spPr bwMode="auto">
          <a:xfrm>
            <a:off x="338138" y="457200"/>
            <a:ext cx="8424862" cy="457200"/>
          </a:xfrm>
          <a:prstGeom prst="rect">
            <a:avLst/>
          </a:prstGeom>
          <a:noFill/>
          <a:ln w="12700" cap="sq">
            <a:noFill/>
            <a:miter lim="800000"/>
            <a:headEnd type="none" w="sm" len="sm"/>
            <a:tailEnd type="none" w="sm" len="sm"/>
          </a:ln>
          <a:effectLst/>
        </p:spPr>
        <p:txBody>
          <a:bodyPr>
            <a:spAutoFit/>
          </a:bodyPr>
          <a:lstStyle/>
          <a:p>
            <a:endParaRPr lang="en-NZ">
              <a:solidFill>
                <a:srgbClr val="FF3300"/>
              </a:solidFill>
            </a:endParaRPr>
          </a:p>
        </p:txBody>
      </p:sp>
      <p:sp>
        <p:nvSpPr>
          <p:cNvPr id="368646" name="Text Box 6"/>
          <p:cNvSpPr txBox="1">
            <a:spLocks noChangeArrowheads="1"/>
          </p:cNvSpPr>
          <p:nvPr/>
        </p:nvSpPr>
        <p:spPr bwMode="auto">
          <a:xfrm>
            <a:off x="304800" y="304800"/>
            <a:ext cx="8458200" cy="3816429"/>
          </a:xfrm>
          <a:prstGeom prst="rect">
            <a:avLst/>
          </a:prstGeom>
          <a:noFill/>
          <a:ln w="12700" cap="sq">
            <a:noFill/>
            <a:miter lim="800000"/>
            <a:headEnd type="none" w="sm" len="sm"/>
            <a:tailEnd type="none" w="sm" len="sm"/>
          </a:ln>
          <a:effectLst/>
        </p:spPr>
        <p:txBody>
          <a:bodyPr>
            <a:spAutoFit/>
          </a:bodyPr>
          <a:lstStyle/>
          <a:p>
            <a:r>
              <a:rPr lang="en-US" sz="2800" b="1" dirty="0">
                <a:solidFill>
                  <a:schemeClr val="hlink"/>
                </a:solidFill>
              </a:rPr>
              <a:t>4. Multisensory communication:</a:t>
            </a:r>
          </a:p>
          <a:p>
            <a:endParaRPr lang="en-US" sz="2800" b="1" dirty="0">
              <a:solidFill>
                <a:schemeClr val="hlink"/>
              </a:solidFill>
            </a:endParaRPr>
          </a:p>
          <a:p>
            <a:pPr>
              <a:buFontTx/>
              <a:buChar char="•"/>
            </a:pPr>
            <a:r>
              <a:rPr lang="en-US" sz="2400" dirty="0">
                <a:latin typeface="Times New Roman" panose="02020603050405020304" pitchFamily="18" charset="0"/>
                <a:cs typeface="Times New Roman" panose="02020603050405020304" pitchFamily="18" charset="0"/>
              </a:rPr>
              <a:t>Focus on what to say or how to say.</a:t>
            </a:r>
          </a:p>
          <a:p>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Placing a hand on child’s shoulder</a:t>
            </a:r>
          </a:p>
          <a:p>
            <a:pPr>
              <a:buFontTx/>
              <a:buChar char="•"/>
            </a:pP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Sitting and speaking at eye level</a:t>
            </a:r>
          </a:p>
          <a:p>
            <a:pPr>
              <a:buFontTx/>
              <a:buChar char="•"/>
            </a:pP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Avoidance of Eye contact</a:t>
            </a:r>
          </a:p>
          <a:p>
            <a:endParaRPr lang="en-US" dirty="0"/>
          </a:p>
        </p:txBody>
      </p:sp>
      <p:sp>
        <p:nvSpPr>
          <p:cNvPr id="2" name="Rectangle 1">
            <a:extLst>
              <a:ext uri="{FF2B5EF4-FFF2-40B4-BE49-F238E27FC236}">
                <a16:creationId xmlns:a16="http://schemas.microsoft.com/office/drawing/2014/main" xmlns="" id="{2287A147-C8FC-4FD5-B06E-61F0EE7D189F}"/>
              </a:ext>
            </a:extLst>
          </p:cNvPr>
          <p:cNvSpPr/>
          <p:nvPr/>
        </p:nvSpPr>
        <p:spPr>
          <a:xfrm>
            <a:off x="338138" y="6129111"/>
            <a:ext cx="8229600" cy="70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latin typeface="Times New Roman" panose="02020603050405020304" pitchFamily="18" charset="0"/>
                <a:cs typeface="Times New Roman" panose="02020603050405020304" pitchFamily="18" charset="0"/>
              </a:rPr>
              <a:t>Ripa</a:t>
            </a:r>
            <a:r>
              <a:rPr lang="en-IN" dirty="0">
                <a:latin typeface="Times New Roman" panose="02020603050405020304" pitchFamily="18" charset="0"/>
                <a:cs typeface="Times New Roman" panose="02020603050405020304" pitchFamily="18" charset="0"/>
              </a:rPr>
              <a:t> L </a:t>
            </a:r>
            <a:r>
              <a:rPr lang="en-IN" dirty="0" err="1">
                <a:latin typeface="Times New Roman" panose="02020603050405020304" pitchFamily="18" charset="0"/>
                <a:cs typeface="Times New Roman" panose="02020603050405020304" pitchFamily="18" charset="0"/>
              </a:rPr>
              <a:t>W.Barenie</a:t>
            </a:r>
            <a:r>
              <a:rPr lang="en-IN" dirty="0">
                <a:latin typeface="Times New Roman" panose="02020603050405020304" pitchFamily="18" charset="0"/>
                <a:cs typeface="Times New Roman" panose="02020603050405020304" pitchFamily="18" charset="0"/>
              </a:rPr>
              <a:t> J.T Management of dental behaviour in </a:t>
            </a:r>
            <a:r>
              <a:rPr lang="en-IN" dirty="0" err="1">
                <a:latin typeface="Times New Roman" panose="02020603050405020304" pitchFamily="18" charset="0"/>
                <a:cs typeface="Times New Roman" panose="02020603050405020304" pitchFamily="18" charset="0"/>
              </a:rPr>
              <a:t>childen</a:t>
            </a:r>
            <a:r>
              <a:rPr lang="en-IN" dirty="0">
                <a:latin typeface="Times New Roman" panose="02020603050405020304" pitchFamily="18" charset="0"/>
                <a:cs typeface="Times New Roman" panose="02020603050405020304" pitchFamily="18" charset="0"/>
              </a:rPr>
              <a:t> 1979.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F59EE9DC-5266-48D4-B687-6130480361B4}" type="slidenum">
              <a:rPr lang="en-US"/>
              <a:pPr/>
              <a:t>62</a:t>
            </a:fld>
            <a:endParaRPr lang="en-US"/>
          </a:p>
        </p:txBody>
      </p:sp>
      <p:sp>
        <p:nvSpPr>
          <p:cNvPr id="369668" name="Text Box 4"/>
          <p:cNvSpPr txBox="1">
            <a:spLocks noChangeArrowheads="1"/>
          </p:cNvSpPr>
          <p:nvPr/>
        </p:nvSpPr>
        <p:spPr bwMode="auto">
          <a:xfrm>
            <a:off x="152400" y="575131"/>
            <a:ext cx="8702675" cy="6001643"/>
          </a:xfrm>
          <a:prstGeom prst="rect">
            <a:avLst/>
          </a:prstGeom>
          <a:noFill/>
          <a:ln w="12700" cap="sq">
            <a:noFill/>
            <a:miter lim="800000"/>
            <a:headEnd type="none" w="sm" len="sm"/>
            <a:tailEnd type="none" w="sm" len="sm"/>
          </a:ln>
          <a:effectLst/>
        </p:spPr>
        <p:txBody>
          <a:bodyPr>
            <a:spAutoFit/>
          </a:bodyPr>
          <a:lstStyle/>
          <a:p>
            <a:r>
              <a:rPr lang="en-US" sz="2800" b="1" dirty="0">
                <a:solidFill>
                  <a:schemeClr val="hlink"/>
                </a:solidFill>
              </a:rPr>
              <a:t>5. Problem ownership:</a:t>
            </a:r>
            <a:r>
              <a:rPr lang="en-US" dirty="0"/>
              <a:t> </a:t>
            </a:r>
          </a:p>
          <a:p>
            <a:endParaRPr lang="en-US" sz="2000" dirty="0"/>
          </a:p>
          <a:p>
            <a:pPr>
              <a:buClr>
                <a:srgbClr val="FFCCFF"/>
              </a:buClr>
            </a:pPr>
            <a:r>
              <a:rPr lang="en-US" sz="2000" dirty="0"/>
              <a:t> </a:t>
            </a:r>
            <a:r>
              <a:rPr lang="en-US" sz="2400" b="1" dirty="0">
                <a:solidFill>
                  <a:srgbClr val="CC0099"/>
                </a:solidFill>
                <a:latin typeface="Times New Roman" panose="02020603050405020304" pitchFamily="18" charset="0"/>
                <a:cs typeface="Times New Roman" panose="02020603050405020304" pitchFamily="18" charset="0"/>
              </a:rPr>
              <a:t>Avoidance of “You messages”:</a:t>
            </a:r>
          </a:p>
          <a:p>
            <a:pPr>
              <a:buClr>
                <a:srgbClr val="FFCCFF"/>
              </a:buClr>
            </a:pPr>
            <a:r>
              <a:rPr lang="en-US" sz="2400" dirty="0">
                <a:latin typeface="Times New Roman" panose="02020603050405020304" pitchFamily="18" charset="0"/>
                <a:cs typeface="Times New Roman" panose="02020603050405020304" pitchFamily="18" charset="0"/>
              </a:rPr>
              <a:t>Negative messages </a:t>
            </a:r>
          </a:p>
          <a:p>
            <a:pPr>
              <a:buClr>
                <a:srgbClr val="FFCCFF"/>
              </a:buClr>
            </a:pPr>
            <a:r>
              <a:rPr lang="en-US" sz="2400" dirty="0">
                <a:latin typeface="Times New Roman" panose="02020603050405020304" pitchFamily="18" charset="0"/>
                <a:cs typeface="Times New Roman" panose="02020603050405020304" pitchFamily="18" charset="0"/>
              </a:rPr>
              <a:t>Undermine the rapport b/ n dentist &amp; patient.</a:t>
            </a:r>
          </a:p>
          <a:p>
            <a:pPr>
              <a:buClr>
                <a:srgbClr val="FFCCFF"/>
              </a:buClr>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you must sit still.</a:t>
            </a:r>
          </a:p>
          <a:p>
            <a:pPr>
              <a:buClr>
                <a:srgbClr val="FFCCFF"/>
              </a:buClr>
            </a:pPr>
            <a:r>
              <a:rPr lang="en-US" sz="2400" dirty="0">
                <a:latin typeface="Times New Roman" panose="02020603050405020304" pitchFamily="18" charset="0"/>
                <a:cs typeface="Times New Roman" panose="02020603050405020304" pitchFamily="18" charset="0"/>
              </a:rPr>
              <a:t> </a:t>
            </a:r>
          </a:p>
          <a:p>
            <a:pPr>
              <a:buClr>
                <a:srgbClr val="FFCCFF"/>
              </a:buClr>
            </a:pPr>
            <a:endParaRPr lang="en-US" sz="2400" dirty="0">
              <a:latin typeface="Times New Roman" panose="02020603050405020304" pitchFamily="18" charset="0"/>
              <a:cs typeface="Times New Roman" panose="02020603050405020304" pitchFamily="18" charset="0"/>
            </a:endParaRPr>
          </a:p>
          <a:p>
            <a:pPr>
              <a:buClr>
                <a:srgbClr val="FFCCFF"/>
              </a:buClr>
            </a:pPr>
            <a:endParaRPr lang="en-US" sz="2400" b="1" dirty="0">
              <a:solidFill>
                <a:schemeClr val="tx2"/>
              </a:solidFill>
              <a:latin typeface="Times New Roman" panose="02020603050405020304" pitchFamily="18" charset="0"/>
              <a:cs typeface="Times New Roman" panose="02020603050405020304" pitchFamily="18" charset="0"/>
            </a:endParaRPr>
          </a:p>
          <a:p>
            <a:pPr>
              <a:buClr>
                <a:srgbClr val="FFCCFF"/>
              </a:buClr>
            </a:pPr>
            <a:endParaRPr lang="en-US" sz="2400" b="1" dirty="0">
              <a:solidFill>
                <a:schemeClr val="tx2"/>
              </a:solidFill>
              <a:latin typeface="Times New Roman" panose="02020603050405020304" pitchFamily="18" charset="0"/>
              <a:cs typeface="Times New Roman" panose="02020603050405020304" pitchFamily="18" charset="0"/>
            </a:endParaRPr>
          </a:p>
          <a:p>
            <a:pPr>
              <a:buClr>
                <a:srgbClr val="FFCCFF"/>
              </a:buClr>
            </a:pP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a:solidFill>
                  <a:srgbClr val="CC0099"/>
                </a:solidFill>
                <a:latin typeface="Times New Roman" panose="02020603050405020304" pitchFamily="18" charset="0"/>
                <a:cs typeface="Times New Roman" panose="02020603050405020304" pitchFamily="18" charset="0"/>
              </a:rPr>
              <a:t>“I messages”:</a:t>
            </a:r>
          </a:p>
          <a:p>
            <a:pPr>
              <a:buClr>
                <a:srgbClr val="FFCCFF"/>
              </a:buClr>
            </a:pPr>
            <a:r>
              <a:rPr lang="en-US" sz="2400" dirty="0">
                <a:latin typeface="Times New Roman" panose="02020603050405020304" pitchFamily="18" charset="0"/>
                <a:cs typeface="Times New Roman" panose="02020603050405020304" pitchFamily="18" charset="0"/>
              </a:rPr>
              <a:t> establishes the focus of the problem</a:t>
            </a:r>
          </a:p>
          <a:p>
            <a:pPr>
              <a:buClr>
                <a:srgbClr val="FFCCFF"/>
              </a:buCl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I cant fix </a:t>
            </a:r>
            <a:r>
              <a:rPr lang="en-US" sz="2400" dirty="0" err="1">
                <a:latin typeface="Times New Roman" panose="02020603050405020304" pitchFamily="18" charset="0"/>
                <a:cs typeface="Times New Roman" panose="02020603050405020304" pitchFamily="18" charset="0"/>
              </a:rPr>
              <a:t>ur</a:t>
            </a:r>
            <a:r>
              <a:rPr lang="en-US" sz="2400" dirty="0">
                <a:latin typeface="Times New Roman" panose="02020603050405020304" pitchFamily="18" charset="0"/>
                <a:cs typeface="Times New Roman" panose="02020603050405020304" pitchFamily="18" charset="0"/>
              </a:rPr>
              <a:t> teeth if u don’t open </a:t>
            </a:r>
            <a:r>
              <a:rPr lang="en-US" sz="2400" dirty="0" err="1">
                <a:latin typeface="Times New Roman" panose="02020603050405020304" pitchFamily="18" charset="0"/>
                <a:cs typeface="Times New Roman" panose="02020603050405020304" pitchFamily="18" charset="0"/>
              </a:rPr>
              <a:t>ur</a:t>
            </a:r>
            <a:r>
              <a:rPr lang="en-US" sz="2400" dirty="0">
                <a:latin typeface="Times New Roman" panose="02020603050405020304" pitchFamily="18" charset="0"/>
                <a:cs typeface="Times New Roman" panose="02020603050405020304" pitchFamily="18" charset="0"/>
              </a:rPr>
              <a:t> mouth wide.</a:t>
            </a:r>
          </a:p>
          <a:p>
            <a:pPr>
              <a:buClr>
                <a:srgbClr val="FFCCFF"/>
              </a:buClr>
            </a:pPr>
            <a:endParaRPr lang="en-US" sz="2400" dirty="0">
              <a:latin typeface="Times New Roman" panose="02020603050405020304" pitchFamily="18" charset="0"/>
              <a:cs typeface="Times New Roman" panose="02020603050405020304" pitchFamily="18" charset="0"/>
            </a:endParaRPr>
          </a:p>
          <a:p>
            <a:pPr>
              <a:buClr>
                <a:srgbClr val="FFCCFF"/>
              </a:buClr>
            </a:pPr>
            <a:r>
              <a:rPr lang="en-US" sz="2400" dirty="0" err="1">
                <a:latin typeface="Times New Roman" panose="02020603050405020304" pitchFamily="18" charset="0"/>
                <a:cs typeface="Times New Roman" panose="02020603050405020304" pitchFamily="18" charset="0"/>
              </a:rPr>
              <a:t>Wepman</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sonnenberg</a:t>
            </a:r>
            <a:r>
              <a:rPr lang="en-US" sz="2400" dirty="0">
                <a:latin typeface="Times New Roman" panose="02020603050405020304" pitchFamily="18" charset="0"/>
                <a:cs typeface="Times New Roman" panose="02020603050405020304" pitchFamily="18" charset="0"/>
              </a:rPr>
              <a:t>:  well suited  to ↑ flow of information b/ n dentist &amp; child pt</a:t>
            </a:r>
          </a:p>
        </p:txBody>
      </p:sp>
      <p:pic>
        <p:nvPicPr>
          <p:cNvPr id="97282" name="Picture 2" descr="http://i.istockimg.com/file_thumbview_approve/5224342/2/stock-photo-5224342-pointing-at-you.jpg"/>
          <p:cNvPicPr>
            <a:picLocks noChangeAspect="1" noChangeArrowheads="1"/>
          </p:cNvPicPr>
          <p:nvPr/>
        </p:nvPicPr>
        <p:blipFill>
          <a:blip r:embed="rId2" cstate="print"/>
          <a:srcRect r="17460" b="28421"/>
          <a:stretch>
            <a:fillRect/>
          </a:stretch>
        </p:blipFill>
        <p:spPr bwMode="auto">
          <a:xfrm>
            <a:off x="5867400" y="609600"/>
            <a:ext cx="1981200" cy="25908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B1C67EE-2CBC-458C-B060-D23914A16C71}" type="slidenum">
              <a:rPr lang="en-US"/>
              <a:pPr/>
              <a:t>63</a:t>
            </a:fld>
            <a:endParaRPr lang="en-US"/>
          </a:p>
        </p:txBody>
      </p:sp>
      <p:sp>
        <p:nvSpPr>
          <p:cNvPr id="370692" name="Text Box 4"/>
          <p:cNvSpPr txBox="1">
            <a:spLocks noChangeArrowheads="1"/>
          </p:cNvSpPr>
          <p:nvPr/>
        </p:nvSpPr>
        <p:spPr bwMode="auto">
          <a:xfrm>
            <a:off x="228600" y="685800"/>
            <a:ext cx="6781799" cy="4647426"/>
          </a:xfrm>
          <a:prstGeom prst="rect">
            <a:avLst/>
          </a:prstGeom>
          <a:noFill/>
          <a:ln w="12700" cap="sq">
            <a:noFill/>
            <a:miter lim="800000"/>
            <a:headEnd type="none" w="sm" len="sm"/>
            <a:tailEnd type="none" w="sm" len="sm"/>
          </a:ln>
          <a:effectLst/>
        </p:spPr>
        <p:txBody>
          <a:bodyPr wrap="square">
            <a:spAutoFit/>
          </a:bodyPr>
          <a:lstStyle/>
          <a:p>
            <a:r>
              <a:rPr lang="en-US" sz="2400" b="1" dirty="0">
                <a:solidFill>
                  <a:schemeClr val="hlink"/>
                </a:solidFill>
              </a:rPr>
              <a:t>6. Active listening: </a:t>
            </a:r>
          </a:p>
          <a:p>
            <a:pPr>
              <a:buFontTx/>
              <a:buChar char="•"/>
            </a:pPr>
            <a:r>
              <a:rPr lang="en-US" dirty="0"/>
              <a:t> </a:t>
            </a:r>
            <a:r>
              <a:rPr lang="en-US" sz="2000" dirty="0"/>
              <a:t>Older children than young child</a:t>
            </a:r>
          </a:p>
          <a:p>
            <a:pPr>
              <a:buFontTx/>
              <a:buChar char="•"/>
            </a:pPr>
            <a:endParaRPr lang="en-US" sz="2000" dirty="0"/>
          </a:p>
          <a:p>
            <a:pPr>
              <a:buFontTx/>
              <a:buChar char="•"/>
            </a:pPr>
            <a:r>
              <a:rPr lang="en-US" sz="2000" dirty="0" err="1"/>
              <a:t>Wepman</a:t>
            </a:r>
            <a:r>
              <a:rPr lang="en-US" sz="2000" dirty="0"/>
              <a:t> &amp; </a:t>
            </a:r>
            <a:r>
              <a:rPr lang="en-US" sz="2000" dirty="0" err="1"/>
              <a:t>sonnenberg</a:t>
            </a:r>
            <a:r>
              <a:rPr lang="en-US" sz="2000" dirty="0"/>
              <a:t>  :</a:t>
            </a:r>
          </a:p>
          <a:p>
            <a:r>
              <a:rPr lang="en-US" sz="2000" dirty="0"/>
              <a:t>2</a:t>
            </a:r>
            <a:r>
              <a:rPr lang="en-US" sz="2000" baseline="30000" dirty="0"/>
              <a:t>nd</a:t>
            </a:r>
            <a:r>
              <a:rPr lang="en-US" sz="2000" dirty="0"/>
              <a:t> step in encouraging  genuine </a:t>
            </a:r>
          </a:p>
          <a:p>
            <a:r>
              <a:rPr lang="en-US" sz="2000" dirty="0"/>
              <a:t> communication.</a:t>
            </a:r>
          </a:p>
          <a:p>
            <a:pPr>
              <a:buFontTx/>
              <a:buChar char="•"/>
            </a:pPr>
            <a:endParaRPr lang="en-US" dirty="0"/>
          </a:p>
          <a:p>
            <a:endParaRPr lang="en-US" dirty="0"/>
          </a:p>
          <a:p>
            <a:r>
              <a:rPr lang="en-US" sz="2400" b="1" dirty="0">
                <a:solidFill>
                  <a:schemeClr val="hlink"/>
                </a:solidFill>
              </a:rPr>
              <a:t>7. Appropriate responses:</a:t>
            </a:r>
            <a:r>
              <a:rPr lang="en-US" sz="2800" b="1" dirty="0">
                <a:solidFill>
                  <a:schemeClr val="hlink"/>
                </a:solidFill>
              </a:rPr>
              <a:t> </a:t>
            </a:r>
          </a:p>
          <a:p>
            <a:endParaRPr lang="en-US" sz="2800" b="1" dirty="0">
              <a:solidFill>
                <a:schemeClr val="hlink"/>
              </a:solidFill>
            </a:endParaRPr>
          </a:p>
          <a:p>
            <a:r>
              <a:rPr lang="en-US" sz="2000" dirty="0"/>
              <a:t>Depends on : </a:t>
            </a:r>
          </a:p>
          <a:p>
            <a:pPr>
              <a:buFontTx/>
              <a:buChar char="•"/>
            </a:pPr>
            <a:r>
              <a:rPr lang="en-US" sz="2000" dirty="0"/>
              <a:t>Extent &amp; nature of the relationship of child</a:t>
            </a:r>
          </a:p>
          <a:p>
            <a:pPr>
              <a:buFontTx/>
              <a:buChar char="•"/>
            </a:pPr>
            <a:r>
              <a:rPr lang="en-US" sz="2000" dirty="0"/>
              <a:t>Age of the child</a:t>
            </a:r>
          </a:p>
          <a:p>
            <a:pPr>
              <a:buFontTx/>
              <a:buChar char="•"/>
            </a:pPr>
            <a:r>
              <a:rPr lang="en-US" sz="2000" dirty="0"/>
              <a:t>Evaluation of the motivation of child’s behavior</a:t>
            </a:r>
          </a:p>
        </p:txBody>
      </p:sp>
      <p:pic>
        <p:nvPicPr>
          <p:cNvPr id="96258" name="Picture 2" descr="http://www.appliedhappiness.org/mediaz/mm/11817723.jpg"/>
          <p:cNvPicPr>
            <a:picLocks noChangeAspect="1" noChangeArrowheads="1"/>
          </p:cNvPicPr>
          <p:nvPr/>
        </p:nvPicPr>
        <p:blipFill>
          <a:blip r:embed="rId2" cstate="print"/>
          <a:srcRect/>
          <a:stretch>
            <a:fillRect/>
          </a:stretch>
        </p:blipFill>
        <p:spPr bwMode="auto">
          <a:xfrm rot="919099">
            <a:off x="4876800" y="1003942"/>
            <a:ext cx="3581400" cy="21424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6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069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069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069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069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069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069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069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069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36866" name="Rectangle 2"/>
          <p:cNvSpPr>
            <a:spLocks noGrp="1" noChangeArrowheads="1"/>
          </p:cNvSpPr>
          <p:nvPr>
            <p:ph type="title" idx="4294967295"/>
          </p:nvPr>
        </p:nvSpPr>
        <p:spPr>
          <a:xfrm>
            <a:off x="0" y="304800"/>
            <a:ext cx="6870700" cy="685800"/>
          </a:xfrm>
        </p:spPr>
        <p:txBody>
          <a:bodyPr>
            <a:normAutofit/>
          </a:bodyPr>
          <a:lstStyle/>
          <a:p>
            <a:pPr eaLnBrk="1" fontAlgn="auto" hangingPunct="1">
              <a:spcAft>
                <a:spcPts val="0"/>
              </a:spcAft>
              <a:defRPr/>
            </a:pPr>
            <a:r>
              <a:rPr lang="en-US" dirty="0"/>
              <a:t>Euphemisms</a:t>
            </a:r>
          </a:p>
        </p:txBody>
      </p:sp>
      <p:graphicFrame>
        <p:nvGraphicFramePr>
          <p:cNvPr id="5" name="Group 46"/>
          <p:cNvGraphicFramePr>
            <a:graphicFrameLocks/>
          </p:cNvGraphicFramePr>
          <p:nvPr/>
        </p:nvGraphicFramePr>
        <p:xfrm>
          <a:off x="838200" y="1371600"/>
          <a:ext cx="7696200" cy="5120640"/>
        </p:xfrm>
        <a:graphic>
          <a:graphicData uri="http://schemas.openxmlformats.org/drawingml/2006/table">
            <a:tbl>
              <a:tblPr>
                <a:tableStyleId>{BDBED569-4797-4DF1-A0F4-6AAB3CD982D8}</a:tableStyleId>
              </a:tblPr>
              <a:tblGrid>
                <a:gridCol w="3741738">
                  <a:extLst>
                    <a:ext uri="{9D8B030D-6E8A-4147-A177-3AD203B41FA5}">
                      <a16:colId xmlns:a16="http://schemas.microsoft.com/office/drawing/2014/main" xmlns="" val="20000"/>
                    </a:ext>
                  </a:extLst>
                </a:gridCol>
                <a:gridCol w="3954462">
                  <a:extLst>
                    <a:ext uri="{9D8B030D-6E8A-4147-A177-3AD203B41FA5}">
                      <a16:colId xmlns:a16="http://schemas.microsoft.com/office/drawing/2014/main" xmlns="" val="2000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Dental terminology</a:t>
                      </a:r>
                      <a:endParaRPr kumimoji="0" lang="en-US" sz="2000" b="1" i="0" u="none" strike="noStrike" cap="none" normalizeH="0" baseline="0" dirty="0">
                        <a:ln>
                          <a:noFill/>
                        </a:ln>
                        <a:solidFill>
                          <a:schemeClr val="tx1"/>
                        </a:solidFill>
                        <a:effectLst/>
                        <a:latin typeface="Bookman Old Style"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           Word substitute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Rubber dam</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 Rain coat</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Rubber dam clamp</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Tooth button</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R D frame</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Coat rack</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Sealant </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Tooth paint</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4"/>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Topical fluoride gel</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Cavity fighter</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5"/>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Air syringe</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Wind gun</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6"/>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Suction</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Vacuum cleaner</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7"/>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Study models</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Statues</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8"/>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Alginate</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Pudding</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09"/>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High speeds</a:t>
                      </a:r>
                      <a:endParaRPr kumimoji="0" lang="en-US" sz="2000" b="0" i="0" u="none" strike="noStrike" cap="none" normalizeH="0" baseline="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Whistle</a:t>
                      </a:r>
                      <a:endParaRPr kumimoji="0" lang="en-US" sz="2000" b="0" i="0" u="none" strike="noStrike" cap="none" normalizeH="0" baseline="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1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Low speeds</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Motor cycle</a:t>
                      </a:r>
                      <a:endParaRPr kumimoji="0" lang="en-US" sz="2000" b="0" i="0" u="none" strike="noStrike" cap="none" normalizeH="0" baseline="0" dirty="0">
                        <a:ln>
                          <a:noFill/>
                        </a:ln>
                        <a:solidFill>
                          <a:schemeClr val="tx1"/>
                        </a:solidFill>
                        <a:effectLst/>
                        <a:latin typeface="Bookman Old Style" pitchFamily="18" charset="0"/>
                      </a:endParaRPr>
                    </a:p>
                  </a:txBody>
                  <a:tcPr horzOverflow="overflow"/>
                </a:tc>
                <a:extLst>
                  <a:ext uri="{0D108BD9-81ED-4DB2-BD59-A6C34878D82A}">
                    <a16:rowId xmlns:a16="http://schemas.microsoft.com/office/drawing/2014/main" xmlns="" val="1001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AE181B9-8C28-7FAB-41B7-4B57493E510E}"/>
              </a:ext>
            </a:extLst>
          </p:cNvPr>
          <p:cNvSpPr>
            <a:spLocks noGrp="1"/>
          </p:cNvSpPr>
          <p:nvPr>
            <p:ph type="sldNum" sz="quarter" idx="12"/>
          </p:nvPr>
        </p:nvSpPr>
        <p:spPr/>
        <p:txBody>
          <a:bodyPr/>
          <a:lstStyle/>
          <a:p>
            <a:fld id="{B6F15528-21DE-4FAA-801E-634DDDAF4B2B}" type="slidenum">
              <a:rPr lang="en-US" smtClean="0"/>
              <a:pPr/>
              <a:t>65</a:t>
            </a:fld>
            <a:endParaRPr lang="en-US"/>
          </a:p>
        </p:txBody>
      </p:sp>
      <p:sp>
        <p:nvSpPr>
          <p:cNvPr id="3" name="TextBox 2">
            <a:extLst>
              <a:ext uri="{FF2B5EF4-FFF2-40B4-BE49-F238E27FC236}">
                <a16:creationId xmlns:a16="http://schemas.microsoft.com/office/drawing/2014/main" xmlns="" id="{BFDA4DE4-03A3-8A9F-ECF4-4247EF884940}"/>
              </a:ext>
            </a:extLst>
          </p:cNvPr>
          <p:cNvSpPr txBox="1"/>
          <p:nvPr/>
        </p:nvSpPr>
        <p:spPr>
          <a:xfrm>
            <a:off x="1524000" y="1676400"/>
            <a:ext cx="5867400" cy="830997"/>
          </a:xfrm>
          <a:prstGeom prst="rect">
            <a:avLst/>
          </a:prstGeom>
          <a:noFill/>
        </p:spPr>
        <p:txBody>
          <a:bodyPr wrap="square" rtlCol="0">
            <a:spAutoFit/>
          </a:bodyPr>
          <a:lstStyle/>
          <a:p>
            <a:r>
              <a:rPr lang="en-IN" sz="4800" dirty="0"/>
              <a:t>PART 2</a:t>
            </a:r>
          </a:p>
        </p:txBody>
      </p:sp>
    </p:spTree>
    <p:extLst>
      <p:ext uri="{BB962C8B-B14F-4D97-AF65-F5344CB8AC3E}">
        <p14:creationId xmlns:p14="http://schemas.microsoft.com/office/powerpoint/2010/main" xmlns="" val="3518125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F2B0F28-9109-8F9B-06EE-6DD77388CC83}"/>
              </a:ext>
            </a:extLst>
          </p:cNvPr>
          <p:cNvSpPr>
            <a:spLocks noGrp="1"/>
          </p:cNvSpPr>
          <p:nvPr>
            <p:ph type="sldNum" sz="quarter" idx="12"/>
          </p:nvPr>
        </p:nvSpPr>
        <p:spPr/>
        <p:txBody>
          <a:bodyPr/>
          <a:lstStyle/>
          <a:p>
            <a:fld id="{B6F15528-21DE-4FAA-801E-634DDDAF4B2B}" type="slidenum">
              <a:rPr lang="en-US" smtClean="0"/>
              <a:pPr/>
              <a:t>66</a:t>
            </a:fld>
            <a:endParaRPr lang="en-US"/>
          </a:p>
        </p:txBody>
      </p:sp>
      <p:sp>
        <p:nvSpPr>
          <p:cNvPr id="3" name="TextBox 2">
            <a:extLst>
              <a:ext uri="{FF2B5EF4-FFF2-40B4-BE49-F238E27FC236}">
                <a16:creationId xmlns:a16="http://schemas.microsoft.com/office/drawing/2014/main" xmlns="" id="{92191183-448E-E819-B291-E4E2118E1AA4}"/>
              </a:ext>
            </a:extLst>
          </p:cNvPr>
          <p:cNvSpPr txBox="1"/>
          <p:nvPr/>
        </p:nvSpPr>
        <p:spPr>
          <a:xfrm>
            <a:off x="571500" y="685800"/>
            <a:ext cx="8001000" cy="5447645"/>
          </a:xfrm>
          <a:prstGeom prst="rect">
            <a:avLst/>
          </a:prstGeom>
          <a:noFill/>
        </p:spPr>
        <p:txBody>
          <a:bodyPr wrap="square" rtlCol="0">
            <a:spAutoFit/>
          </a:bodyPr>
          <a:lstStyle/>
          <a:p>
            <a:pPr algn="just"/>
            <a:r>
              <a:rPr lang="en-IN" sz="2000" b="1" dirty="0"/>
              <a:t>TELL SHOW DO</a:t>
            </a:r>
          </a:p>
          <a:p>
            <a:pPr algn="just"/>
            <a:endParaRPr lang="en-IN" sz="2000" b="1" dirty="0"/>
          </a:p>
          <a:p>
            <a:pPr algn="just"/>
            <a:r>
              <a:rPr lang="en-US" sz="2000" dirty="0">
                <a:latin typeface="Times New Roman" panose="02020603050405020304" pitchFamily="18" charset="0"/>
                <a:cs typeface="Times New Roman" panose="02020603050405020304" pitchFamily="18" charset="0"/>
              </a:rPr>
              <a:t>Tell-show-do (TSD), the cornerstone of behavior management was given by </a:t>
            </a:r>
            <a:r>
              <a:rPr lang="en-US" sz="2000" dirty="0" err="1">
                <a:latin typeface="Times New Roman" panose="02020603050405020304" pitchFamily="18" charset="0"/>
                <a:cs typeface="Times New Roman" panose="02020603050405020304" pitchFamily="18" charset="0"/>
              </a:rPr>
              <a:t>Addleston</a:t>
            </a:r>
            <a:r>
              <a:rPr lang="en-US" sz="2000" dirty="0">
                <a:latin typeface="Times New Roman" panose="02020603050405020304" pitchFamily="18" charset="0"/>
                <a:cs typeface="Times New Roman" panose="02020603050405020304" pitchFamily="18" charset="0"/>
              </a:rPr>
              <a:t> in 1959.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The classic model for communicating with children and favorably conditioning them to the dental experience is “Tell, Show, and Do.”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Specifically, the dentist tells the child what is going to be done in words the child can understand. Second, the dentist demonstrates to the child exactly how the procedure will be conducted. </a:t>
            </a: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Finally, the practitioner performs the procedure exactly as it was described and demonstrated. </a:t>
            </a:r>
          </a:p>
          <a:p>
            <a:pPr algn="just"/>
            <a:endParaRPr lang="en-US" sz="2000" dirty="0">
              <a:latin typeface="Times New Roman" panose="02020603050405020304" pitchFamily="18" charset="0"/>
              <a:cs typeface="Times New Roman" panose="02020603050405020304" pitchFamily="18" charset="0"/>
            </a:endParaRPr>
          </a:p>
          <a:p>
            <a:endParaRPr lang="en-IN" sz="2400" b="1" dirty="0"/>
          </a:p>
          <a:p>
            <a:endParaRPr lang="en-IN" sz="2400" b="1" dirty="0"/>
          </a:p>
        </p:txBody>
      </p:sp>
    </p:spTree>
    <p:extLst>
      <p:ext uri="{BB962C8B-B14F-4D97-AF65-F5344CB8AC3E}">
        <p14:creationId xmlns:p14="http://schemas.microsoft.com/office/powerpoint/2010/main" xmlns="" val="1062606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1" name="Rectangle 5"/>
          <p:cNvSpPr>
            <a:spLocks noGrp="1" noChangeArrowheads="1"/>
          </p:cNvSpPr>
          <p:nvPr>
            <p:ph type="body" sz="half" idx="1"/>
          </p:nvPr>
        </p:nvSpPr>
        <p:spPr>
          <a:xfrm>
            <a:off x="381000" y="304800"/>
            <a:ext cx="3657600" cy="2667000"/>
          </a:xfrm>
        </p:spPr>
        <p:txBody>
          <a:bodyPr/>
          <a:lstStyle/>
          <a:p>
            <a:pPr>
              <a:buFont typeface="Wingdings" pitchFamily="2" charset="2"/>
              <a:buNone/>
            </a:pPr>
            <a:r>
              <a:rPr lang="en-US" sz="2800" b="1" dirty="0">
                <a:effectLst/>
                <a:latin typeface="Times New Roman" pitchFamily="18" charset="0"/>
              </a:rPr>
              <a:t>Components:</a:t>
            </a:r>
          </a:p>
          <a:p>
            <a:pPr>
              <a:buFont typeface="Wingdings" pitchFamily="2" charset="2"/>
              <a:buNone/>
            </a:pPr>
            <a:r>
              <a:rPr lang="en-US" sz="2800" b="1" dirty="0">
                <a:solidFill>
                  <a:schemeClr val="hlink"/>
                </a:solidFill>
                <a:effectLst/>
                <a:latin typeface="Times New Roman" pitchFamily="18" charset="0"/>
              </a:rPr>
              <a:t>Tell:</a:t>
            </a:r>
            <a:endParaRPr lang="en-US" sz="2800" dirty="0">
              <a:effectLst/>
              <a:latin typeface="Times New Roman" pitchFamily="18" charset="0"/>
            </a:endParaRPr>
          </a:p>
          <a:p>
            <a:pPr>
              <a:buFont typeface="Wingdings" pitchFamily="2" charset="2"/>
              <a:buNone/>
            </a:pPr>
            <a:r>
              <a:rPr lang="en-US" sz="2800" b="1" dirty="0">
                <a:solidFill>
                  <a:schemeClr val="hlink"/>
                </a:solidFill>
                <a:effectLst/>
                <a:latin typeface="Times New Roman" pitchFamily="18" charset="0"/>
              </a:rPr>
              <a:t>Show:</a:t>
            </a:r>
            <a:r>
              <a:rPr lang="en-US" sz="2800" dirty="0">
                <a:effectLst/>
                <a:latin typeface="Times New Roman" pitchFamily="18" charset="0"/>
              </a:rPr>
              <a:t> </a:t>
            </a:r>
          </a:p>
          <a:p>
            <a:pPr>
              <a:buFont typeface="Wingdings" pitchFamily="2" charset="2"/>
              <a:buNone/>
            </a:pPr>
            <a:r>
              <a:rPr lang="en-US" sz="2800" b="1" dirty="0">
                <a:solidFill>
                  <a:schemeClr val="hlink"/>
                </a:solidFill>
                <a:effectLst/>
                <a:latin typeface="Times New Roman" pitchFamily="18" charset="0"/>
              </a:rPr>
              <a:t>Do:</a:t>
            </a:r>
            <a:endParaRPr lang="en-US" sz="2800" dirty="0">
              <a:effectLst/>
              <a:latin typeface="Times New Roman" pitchFamily="18" charset="0"/>
            </a:endParaRPr>
          </a:p>
        </p:txBody>
      </p:sp>
      <p:pic>
        <p:nvPicPr>
          <p:cNvPr id="372744" name="Picture 8" descr="44"/>
          <p:cNvPicPr>
            <a:picLocks noGrp="1" noChangeAspect="1" noChangeArrowheads="1"/>
          </p:cNvPicPr>
          <p:nvPr>
            <p:ph sz="half" idx="2"/>
          </p:nvPr>
        </p:nvPicPr>
        <p:blipFill>
          <a:blip r:embed="rId2" cstate="print"/>
          <a:srcRect l="3334" t="4260" r="1666" b="8389"/>
          <a:stretch>
            <a:fillRect/>
          </a:stretch>
        </p:blipFill>
        <p:spPr>
          <a:xfrm>
            <a:off x="4419600" y="228600"/>
            <a:ext cx="4343400" cy="3124200"/>
          </a:xfrm>
          <a:noFill/>
          <a:ln w="28575">
            <a:solidFill>
              <a:srgbClr val="004B7E"/>
            </a:solidFill>
          </a:ln>
        </p:spPr>
      </p:pic>
      <p:sp>
        <p:nvSpPr>
          <p:cNvPr id="4" name="Slide Number Placeholder 6"/>
          <p:cNvSpPr>
            <a:spLocks noGrp="1"/>
          </p:cNvSpPr>
          <p:nvPr>
            <p:ph type="sldNum" sz="quarter" idx="12"/>
          </p:nvPr>
        </p:nvSpPr>
        <p:spPr/>
        <p:txBody>
          <a:bodyPr/>
          <a:lstStyle/>
          <a:p>
            <a:fld id="{69DF6426-1AD3-4172-9115-4CF5B17775FB}" type="slidenum">
              <a:rPr lang="en-US"/>
              <a:pPr/>
              <a:t>67</a:t>
            </a:fld>
            <a:endParaRPr lang="en-US"/>
          </a:p>
        </p:txBody>
      </p:sp>
      <p:sp>
        <p:nvSpPr>
          <p:cNvPr id="5" name="Text Box 4"/>
          <p:cNvSpPr txBox="1">
            <a:spLocks noChangeArrowheads="1"/>
          </p:cNvSpPr>
          <p:nvPr/>
        </p:nvSpPr>
        <p:spPr bwMode="auto">
          <a:xfrm>
            <a:off x="365125" y="3289280"/>
            <a:ext cx="8474075" cy="3416320"/>
          </a:xfrm>
          <a:prstGeom prst="rect">
            <a:avLst/>
          </a:prstGeom>
          <a:noFill/>
          <a:ln w="12700" cap="sq">
            <a:noFill/>
            <a:miter lim="800000"/>
            <a:headEnd type="none" w="sm" len="sm"/>
            <a:tailEnd type="none" w="sm" len="sm"/>
          </a:ln>
          <a:effectLst/>
        </p:spPr>
        <p:txBody>
          <a:bodyPr>
            <a:spAutoFit/>
          </a:bodyPr>
          <a:lstStyle/>
          <a:p>
            <a:r>
              <a:rPr lang="en-US" b="1" dirty="0"/>
              <a:t>Objectives:</a:t>
            </a:r>
          </a:p>
          <a:p>
            <a:pPr>
              <a:buFontTx/>
              <a:buChar char="•"/>
            </a:pPr>
            <a:r>
              <a:rPr lang="en-US" dirty="0"/>
              <a:t>To teach the pt imp aspect of the dental visit &amp; familiarize the pt with dental setting</a:t>
            </a:r>
          </a:p>
          <a:p>
            <a:pPr>
              <a:buFontTx/>
              <a:buChar char="•"/>
            </a:pPr>
            <a:r>
              <a:rPr lang="en-US" dirty="0"/>
              <a:t>To shape the pt responses to procedures through desensitization &amp; well described expectation.</a:t>
            </a:r>
          </a:p>
          <a:p>
            <a:pPr>
              <a:buFontTx/>
              <a:buChar char="•"/>
            </a:pPr>
            <a:endParaRPr lang="en-US" b="1" dirty="0"/>
          </a:p>
          <a:p>
            <a:r>
              <a:rPr lang="en-US" b="1" dirty="0"/>
              <a:t>Indications:</a:t>
            </a:r>
          </a:p>
          <a:p>
            <a:pPr>
              <a:buFontTx/>
              <a:buChar char="•"/>
            </a:pPr>
            <a:r>
              <a:rPr lang="en-US" dirty="0"/>
              <a:t>first visit</a:t>
            </a:r>
          </a:p>
          <a:p>
            <a:pPr>
              <a:buFontTx/>
              <a:buChar char="•"/>
            </a:pPr>
            <a:r>
              <a:rPr lang="en-US" dirty="0"/>
              <a:t>Above 3 yrs age</a:t>
            </a:r>
          </a:p>
          <a:p>
            <a:pPr>
              <a:buFontTx/>
              <a:buChar char="•"/>
            </a:pPr>
            <a:r>
              <a:rPr lang="en-US" dirty="0"/>
              <a:t>Subsequent visit when introducing new dental procedure.</a:t>
            </a:r>
          </a:p>
          <a:p>
            <a:pPr>
              <a:buFontTx/>
              <a:buChar char="•"/>
            </a:pPr>
            <a:r>
              <a:rPr lang="en-US" dirty="0"/>
              <a:t>Apprehensive child</a:t>
            </a:r>
          </a:p>
          <a:p>
            <a:endParaRPr lang="en-US" dirty="0"/>
          </a:p>
          <a:p>
            <a:r>
              <a:rPr lang="en-US" dirty="0"/>
              <a:t> </a:t>
            </a:r>
          </a:p>
        </p:txBody>
      </p:sp>
      <p:pic>
        <p:nvPicPr>
          <p:cNvPr id="2" name="Picture 1">
            <a:extLst>
              <a:ext uri="{FF2B5EF4-FFF2-40B4-BE49-F238E27FC236}">
                <a16:creationId xmlns:a16="http://schemas.microsoft.com/office/drawing/2014/main" xmlns="" id="{8BA692F0-8EB4-4977-9020-36A650677B63}"/>
              </a:ext>
            </a:extLst>
          </p:cNvPr>
          <p:cNvPicPr>
            <a:picLocks noChangeAspect="1"/>
          </p:cNvPicPr>
          <p:nvPr/>
        </p:nvPicPr>
        <p:blipFill>
          <a:blip r:embed="rId3"/>
          <a:stretch>
            <a:fillRect/>
          </a:stretch>
        </p:blipFill>
        <p:spPr>
          <a:xfrm>
            <a:off x="152400" y="6204857"/>
            <a:ext cx="8254699" cy="571366"/>
          </a:xfrm>
          <a:prstGeom prst="rect">
            <a:avLst/>
          </a:prstGeom>
        </p:spPr>
      </p:pic>
    </p:spTree>
    <p:extLst>
      <p:ext uri="{BB962C8B-B14F-4D97-AF65-F5344CB8AC3E}">
        <p14:creationId xmlns:p14="http://schemas.microsoft.com/office/powerpoint/2010/main" xmlns="" val="14756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xmlns="" id="{DC6D6616-0C77-A5BA-1636-1CE291B5FBE5}"/>
              </a:ext>
            </a:extLst>
          </p:cNvPr>
          <p:cNvSpPr>
            <a:spLocks noGrp="1"/>
          </p:cNvSpPr>
          <p:nvPr>
            <p:ph idx="1"/>
          </p:nvPr>
        </p:nvSpPr>
        <p:spPr>
          <a:xfrm>
            <a:off x="838200" y="381000"/>
            <a:ext cx="7772400" cy="5745163"/>
          </a:xfrm>
        </p:spPr>
        <p:txBody>
          <a:bodyPr/>
          <a:lstStyle/>
          <a:p>
            <a:pPr algn="just" eaLnBrk="1" hangingPunct="1">
              <a:buFont typeface="Arial" panose="020B0604020202020204" pitchFamily="34" charset="0"/>
              <a:buNone/>
            </a:pPr>
            <a:endParaRPr lang="en-US" altLang="en-US" sz="2800" b="1" u="sng" dirty="0">
              <a:solidFill>
                <a:srgbClr val="C00000"/>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u="sng" dirty="0">
                <a:solidFill>
                  <a:srgbClr val="C00000"/>
                </a:solidFill>
                <a:latin typeface="Times New Roman" panose="02020603050405020304" pitchFamily="18" charset="0"/>
                <a:cs typeface="Times New Roman" panose="02020603050405020304" pitchFamily="18" charset="0"/>
              </a:rPr>
              <a:t> Tell:</a:t>
            </a:r>
          </a:p>
          <a:p>
            <a:pPr algn="just" eaLnBrk="1" hangingPunct="1">
              <a:buFont typeface="Arial" panose="020B0604020202020204" pitchFamily="34" charset="0"/>
              <a:buNone/>
            </a:pPr>
            <a:endParaRPr lang="en-US" altLang="en-US" sz="2800"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Tell the child before you do it, while you are doing it and after you have done it . </a:t>
            </a:r>
          </a:p>
          <a:p>
            <a:pPr algn="just" eaLnBrk="1" hangingPunct="1"/>
            <a:r>
              <a:rPr lang="en-US" altLang="en-US" sz="2000" dirty="0">
                <a:latin typeface="Times New Roman" panose="02020603050405020304" pitchFamily="18" charset="0"/>
                <a:cs typeface="Times New Roman" panose="02020603050405020304" pitchFamily="18" charset="0"/>
              </a:rPr>
              <a:t>Voice should be soft, firm, confident , continuous .</a:t>
            </a:r>
          </a:p>
          <a:p>
            <a:pPr algn="just" eaLnBrk="1" hangingPunct="1"/>
            <a:r>
              <a:rPr lang="en-US" altLang="en-US" sz="2000" dirty="0">
                <a:latin typeface="Times New Roman" panose="02020603050405020304" pitchFamily="18" charset="0"/>
                <a:cs typeface="Times New Roman" panose="02020603050405020304" pitchFamily="18" charset="0"/>
              </a:rPr>
              <a:t>Truthful with the child and if the procedure is going to be painful or uncomfortable , say so.</a:t>
            </a:r>
          </a:p>
          <a:p>
            <a:pPr algn="just" eaLnBrk="1" hangingPunct="1">
              <a:buFont typeface="Arial" panose="020B0604020202020204" pitchFamily="34" charset="0"/>
              <a:buNone/>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C3A5A145-1D6F-8F4E-9721-D054773E0D35}"/>
              </a:ext>
            </a:extLst>
          </p:cNvPr>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xmlns="" val="1913560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CC08BF3A-2B72-11B1-D77E-99604D2D04F9}"/>
              </a:ext>
            </a:extLst>
          </p:cNvPr>
          <p:cNvSpPr>
            <a:spLocks noGrp="1"/>
          </p:cNvSpPr>
          <p:nvPr>
            <p:ph idx="1"/>
          </p:nvPr>
        </p:nvSpPr>
        <p:spPr>
          <a:xfrm>
            <a:off x="762000" y="427038"/>
            <a:ext cx="8001000" cy="5668962"/>
          </a:xfrm>
        </p:spPr>
        <p:txBody>
          <a:bodyPr/>
          <a:lstStyle/>
          <a:p>
            <a:pPr algn="just" eaLnBrk="1" hangingPunct="1">
              <a:buFont typeface="Arial" panose="020B0604020202020204" pitchFamily="34" charset="0"/>
              <a:buNone/>
            </a:pPr>
            <a:r>
              <a:rPr lang="en-US" altLang="en-US" sz="2800" b="1" u="sng" dirty="0">
                <a:solidFill>
                  <a:srgbClr val="C00000"/>
                </a:solidFill>
                <a:latin typeface="Times New Roman" panose="02020603050405020304" pitchFamily="18" charset="0"/>
                <a:cs typeface="Times New Roman" panose="02020603050405020304" pitchFamily="18" charset="0"/>
              </a:rPr>
              <a:t>Show :</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Demonstration of the visual , auditory, olfactory and tactile aspect of the procedure in a carefully defined, nonthreatening setting</a:t>
            </a:r>
          </a:p>
          <a:p>
            <a:pPr algn="just" eaLnBrk="1" hangingPunct="1"/>
            <a:r>
              <a:rPr lang="en-US" altLang="en-US" sz="2000" dirty="0">
                <a:latin typeface="Times New Roman" panose="02020603050405020304" pitchFamily="18" charset="0"/>
                <a:cs typeface="Times New Roman" panose="02020603050405020304" pitchFamily="18" charset="0"/>
              </a:rPr>
              <a:t>The dentist can either demonstrate on himself or a inanimate object.</a:t>
            </a:r>
          </a:p>
          <a:p>
            <a:pPr algn="just" eaLnBrk="1" hangingPunct="1"/>
            <a:r>
              <a:rPr lang="en-US" altLang="en-US" sz="2000" dirty="0">
                <a:latin typeface="Times New Roman" panose="02020603050405020304" pitchFamily="18" charset="0"/>
                <a:cs typeface="Times New Roman" panose="02020603050405020304" pitchFamily="18" charset="0"/>
              </a:rPr>
              <a:t>The noise of running handpiece shows the child through the hearing medium. </a:t>
            </a:r>
          </a:p>
          <a:p>
            <a:pPr algn="just" eaLnBrk="1" hangingPunct="1"/>
            <a:r>
              <a:rPr lang="en-US" altLang="en-US" sz="2000" dirty="0">
                <a:latin typeface="Times New Roman" panose="02020603050405020304" pitchFamily="18" charset="0"/>
                <a:cs typeface="Times New Roman" panose="02020603050405020304" pitchFamily="18" charset="0"/>
              </a:rPr>
              <a:t>A pinch on the arm before anesthesia administration demonstrate to the child how the pinch of the injection in the mouth might feel.</a:t>
            </a:r>
          </a:p>
          <a:p>
            <a:pPr algn="just" eaLnBrk="1" hangingPunct="1"/>
            <a:r>
              <a:rPr lang="en-US" altLang="en-US" sz="2000" dirty="0">
                <a:latin typeface="Times New Roman" panose="02020603050405020304" pitchFamily="18" charset="0"/>
                <a:cs typeface="Times New Roman" panose="02020603050405020304" pitchFamily="18" charset="0"/>
              </a:rPr>
              <a:t> Bring equipment from behind the child.</a:t>
            </a:r>
          </a:p>
        </p:txBody>
      </p:sp>
      <p:sp>
        <p:nvSpPr>
          <p:cNvPr id="2" name="Slide Number Placeholder 1">
            <a:extLst>
              <a:ext uri="{FF2B5EF4-FFF2-40B4-BE49-F238E27FC236}">
                <a16:creationId xmlns:a16="http://schemas.microsoft.com/office/drawing/2014/main" xmlns="" id="{B8CBBF2E-93BF-6D33-4C59-B02015BA2CF4}"/>
              </a:ext>
            </a:extLst>
          </p:cNvPr>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xmlns="" val="294766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down)">
                                      <p:cBhvr>
                                        <p:cTn id="7" dur="500"/>
                                        <p:tgtEl>
                                          <p:spTgt spid="26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down)">
                                      <p:cBhvr>
                                        <p:cTn id="12" dur="500"/>
                                        <p:tgtEl>
                                          <p:spTgt spid="266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down)">
                                      <p:cBhvr>
                                        <p:cTn id="17" dur="500"/>
                                        <p:tgtEl>
                                          <p:spTgt spid="266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wipe(down)">
                                      <p:cBhvr>
                                        <p:cTn id="22" dur="500"/>
                                        <p:tgtEl>
                                          <p:spTgt spid="266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wipe(down)">
                                      <p:cBhvr>
                                        <p:cTn id="27" dur="500"/>
                                        <p:tgtEl>
                                          <p:spTgt spid="266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626">
                                            <p:txEl>
                                              <p:pRg st="5" end="5"/>
                                            </p:txEl>
                                          </p:spTgt>
                                        </p:tgtEl>
                                        <p:attrNameLst>
                                          <p:attrName>style.visibility</p:attrName>
                                        </p:attrNameLst>
                                      </p:cBhvr>
                                      <p:to>
                                        <p:strVal val="visible"/>
                                      </p:to>
                                    </p:set>
                                    <p:animEffect transition="in" filter="wipe(down)">
                                      <p:cBhvr>
                                        <p:cTn id="32"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xmlns="" id="{AB02EA58-867A-F22C-AD6A-ED91B4F39670}"/>
              </a:ext>
            </a:extLst>
          </p:cNvPr>
          <p:cNvSpPr>
            <a:spLocks noGrp="1"/>
          </p:cNvSpPr>
          <p:nvPr>
            <p:ph idx="1"/>
          </p:nvPr>
        </p:nvSpPr>
        <p:spPr>
          <a:xfrm>
            <a:off x="76200" y="2179638"/>
            <a:ext cx="8610600" cy="5668962"/>
          </a:xfrm>
        </p:spPr>
        <p:txBody>
          <a:bodyPr/>
          <a:lstStyle/>
          <a:p>
            <a:r>
              <a:rPr lang="en-US" altLang="en-US" sz="2000" dirty="0">
                <a:latin typeface="Times New Roman" panose="02020603050405020304" pitchFamily="18" charset="0"/>
                <a:cs typeface="Times New Roman" panose="02020603050405020304" pitchFamily="18" charset="0"/>
              </a:rPr>
              <a:t>The aim is to build and maintain relationships with the child and parent that will allow the highest quality of dentistry to be delivered.</a:t>
            </a:r>
          </a:p>
          <a:p>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1F747CA5-5F85-B33B-624D-33173A0F8082}"/>
              </a:ext>
            </a:extLst>
          </p:cNvPr>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a:extLst>
              <a:ext uri="{FF2B5EF4-FFF2-40B4-BE49-F238E27FC236}">
                <a16:creationId xmlns:a16="http://schemas.microsoft.com/office/drawing/2014/main" xmlns="" id="{6EACAAAE-EBDF-595B-4A4C-56E7C61258B0}"/>
              </a:ext>
            </a:extLst>
          </p:cNvPr>
          <p:cNvSpPr>
            <a:spLocks noGrp="1"/>
          </p:cNvSpPr>
          <p:nvPr>
            <p:ph idx="1"/>
          </p:nvPr>
        </p:nvSpPr>
        <p:spPr>
          <a:xfrm>
            <a:off x="457200" y="579438"/>
            <a:ext cx="8382000" cy="4525962"/>
          </a:xfrm>
        </p:spPr>
        <p:txBody>
          <a:bodyPr/>
          <a:lstStyle/>
          <a:p>
            <a:pPr algn="just" eaLnBrk="1" hangingPunct="1">
              <a:buFont typeface="Arial" panose="020B0604020202020204" pitchFamily="34" charset="0"/>
              <a:buNone/>
            </a:pPr>
            <a:r>
              <a:rPr lang="en-US" altLang="en-US" sz="2800" b="1" u="sng" dirty="0">
                <a:solidFill>
                  <a:srgbClr val="C00000"/>
                </a:solidFill>
                <a:latin typeface="Times New Roman" panose="02020603050405020304" pitchFamily="18" charset="0"/>
                <a:cs typeface="Times New Roman" panose="02020603050405020304" pitchFamily="18" charset="0"/>
              </a:rPr>
              <a:t>DO-</a:t>
            </a:r>
            <a:endParaRPr lang="en-US" altLang="en-US" sz="2000" b="1" u="sng" dirty="0">
              <a:solidFill>
                <a:srgbClr val="C00000"/>
              </a:solidFill>
              <a:latin typeface="Times New Roman" panose="02020603050405020304" pitchFamily="18" charset="0"/>
              <a:cs typeface="Times New Roman" panose="02020603050405020304" pitchFamily="18" charset="0"/>
            </a:endParaRPr>
          </a:p>
          <a:p>
            <a:pPr algn="just" eaLnBrk="1" hangingPunct="1"/>
            <a:endParaRPr lang="en-US" altLang="en-US" sz="2000"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Without deviating from explanation and demonstration dentist perform the previewed operation .</a:t>
            </a:r>
          </a:p>
          <a:p>
            <a:pPr algn="just" eaLnBrk="1" hangingPunct="1"/>
            <a:r>
              <a:rPr lang="en-US" altLang="en-US" sz="2000" dirty="0">
                <a:latin typeface="Times New Roman" panose="02020603050405020304" pitchFamily="18" charset="0"/>
                <a:cs typeface="Times New Roman" panose="02020603050405020304" pitchFamily="18" charset="0"/>
              </a:rPr>
              <a:t>In doing, do what you said you would do.</a:t>
            </a:r>
          </a:p>
          <a:p>
            <a:pPr algn="just" eaLnBrk="1" hangingPunct="1"/>
            <a:r>
              <a:rPr lang="en-US" altLang="en-US" sz="2000" dirty="0">
                <a:latin typeface="Times New Roman" panose="02020603050405020304" pitchFamily="18" charset="0"/>
                <a:cs typeface="Times New Roman" panose="02020603050405020304" pitchFamily="18" charset="0"/>
              </a:rPr>
              <a:t> Do not do until the child has clear awareness of what it is you are going to do.</a:t>
            </a:r>
          </a:p>
        </p:txBody>
      </p:sp>
      <p:sp>
        <p:nvSpPr>
          <p:cNvPr id="2" name="Slide Number Placeholder 1">
            <a:extLst>
              <a:ext uri="{FF2B5EF4-FFF2-40B4-BE49-F238E27FC236}">
                <a16:creationId xmlns:a16="http://schemas.microsoft.com/office/drawing/2014/main" xmlns="" id="{E93D8376-8877-2584-C3A3-36BBC4CB4F39}"/>
              </a:ext>
            </a:extLst>
          </p:cNvPr>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xmlns="" val="748094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86713-74D0-5EF1-CCB3-D82FF178C15C}"/>
              </a:ext>
            </a:extLst>
          </p:cNvPr>
          <p:cNvSpPr>
            <a:spLocks noGrp="1"/>
          </p:cNvSpPr>
          <p:nvPr>
            <p:ph type="title"/>
          </p:nvPr>
        </p:nvSpPr>
        <p:spPr/>
        <p:txBody>
          <a:bodyPr/>
          <a:lstStyle/>
          <a:p>
            <a:r>
              <a:rPr lang="en-US" dirty="0"/>
              <a:t>New Alternatives to TSD Technique</a:t>
            </a:r>
            <a:endParaRPr lang="en-IN" dirty="0"/>
          </a:p>
        </p:txBody>
      </p:sp>
      <p:sp>
        <p:nvSpPr>
          <p:cNvPr id="3" name="Content Placeholder 2">
            <a:extLst>
              <a:ext uri="{FF2B5EF4-FFF2-40B4-BE49-F238E27FC236}">
                <a16:creationId xmlns:a16="http://schemas.microsoft.com/office/drawing/2014/main" xmlns="" id="{47D595EC-8D92-2EEF-4F9F-145508DD9414}"/>
              </a:ext>
            </a:extLst>
          </p:cNvPr>
          <p:cNvSpPr>
            <a:spLocks noGrp="1"/>
          </p:cNvSpPr>
          <p:nvPr>
            <p:ph idx="1"/>
          </p:nvPr>
        </p:nvSpPr>
        <p:spPr/>
        <p:txBody>
          <a:bodyPr>
            <a:normAutofit/>
          </a:bodyPr>
          <a:lstStyle/>
          <a:p>
            <a:r>
              <a:rPr lang="en-US" dirty="0"/>
              <a:t>Ask–Tell–Ask </a:t>
            </a:r>
          </a:p>
          <a:p>
            <a:pPr algn="just"/>
            <a:r>
              <a:rPr lang="en-US" sz="2400" dirty="0"/>
              <a:t>This technique involves inquiring about the patient’s visit and feelings towards or about any planned procedure (Ask): explaining the procedures through demonstrations in a nonthreatening language appropriate to the cognitive level of the patient (Tell): and again inquiring if the patient understands and how he/she feels about the impending treatment (Ask).</a:t>
            </a:r>
            <a:endParaRPr lang="en-IN" sz="2400" dirty="0"/>
          </a:p>
        </p:txBody>
      </p:sp>
      <p:sp>
        <p:nvSpPr>
          <p:cNvPr id="4" name="Slide Number Placeholder 3">
            <a:extLst>
              <a:ext uri="{FF2B5EF4-FFF2-40B4-BE49-F238E27FC236}">
                <a16:creationId xmlns:a16="http://schemas.microsoft.com/office/drawing/2014/main" xmlns="" id="{2C5DE7CF-A761-F6EA-3149-FD2CC58935A2}"/>
              </a:ext>
            </a:extLst>
          </p:cNvPr>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xmlns="" val="4032764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E3F13-4315-012F-B637-90BCFC3AEEE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4EB98687-DB78-65CC-AB69-D1851377B422}"/>
              </a:ext>
            </a:extLst>
          </p:cNvPr>
          <p:cNvSpPr>
            <a:spLocks noGrp="1"/>
          </p:cNvSpPr>
          <p:nvPr>
            <p:ph idx="1"/>
          </p:nvPr>
        </p:nvSpPr>
        <p:spPr/>
        <p:txBody>
          <a:bodyPr>
            <a:normAutofit/>
          </a:bodyPr>
          <a:lstStyle/>
          <a:p>
            <a:r>
              <a:rPr lang="en-US" dirty="0"/>
              <a:t>Tell–Play–Do </a:t>
            </a:r>
          </a:p>
          <a:p>
            <a:pPr algn="just"/>
            <a:r>
              <a:rPr lang="en-US" sz="2000" dirty="0">
                <a:latin typeface="Times New Roman" panose="02020603050405020304" pitchFamily="18" charset="0"/>
                <a:cs typeface="Times New Roman" panose="02020603050405020304" pitchFamily="18" charset="0"/>
              </a:rPr>
              <a:t>This technique is based on the learning theory where interchange of thought and two-way interchange of information takes place.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This is done by performing dental treatment on dental imitating toys, where child understands the dentist’s frame of reference and feels more comfortable and develops cooperative behavior.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Source: Arena Prashanth Vishwakarma, effectiveness of 2 different behavior modification techniques among 5–7 years old. A randomized controlled trial. J Indian Soc </a:t>
            </a:r>
            <a:r>
              <a:rPr lang="en-US" sz="2000" dirty="0" err="1">
                <a:latin typeface="Times New Roman" panose="02020603050405020304" pitchFamily="18" charset="0"/>
                <a:cs typeface="Times New Roman" panose="02020603050405020304" pitchFamily="18" charset="0"/>
              </a:rPr>
              <a:t>Pedol</a:t>
            </a:r>
            <a:r>
              <a:rPr lang="en-US" sz="2000" dirty="0">
                <a:latin typeface="Times New Roman" panose="02020603050405020304" pitchFamily="18" charset="0"/>
                <a:cs typeface="Times New Roman" panose="02020603050405020304" pitchFamily="18" charset="0"/>
              </a:rPr>
              <a:t> Prov Dent 2017:35:143-9</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2034C900-C775-8398-4A30-7ED6DE122D03}"/>
              </a:ext>
            </a:extLst>
          </p:cNvPr>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xmlns="" val="3003511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4EB9C4B-DFE3-BF54-5081-3111B1ED5485}"/>
              </a:ext>
            </a:extLst>
          </p:cNvPr>
          <p:cNvSpPr>
            <a:spLocks noGrp="1"/>
          </p:cNvSpPr>
          <p:nvPr>
            <p:ph type="sldNum" sz="quarter" idx="12"/>
          </p:nvPr>
        </p:nvSpPr>
        <p:spPr/>
        <p:txBody>
          <a:bodyPr/>
          <a:lstStyle/>
          <a:p>
            <a:fld id="{B6F15528-21DE-4FAA-801E-634DDDAF4B2B}" type="slidenum">
              <a:rPr lang="en-US" smtClean="0"/>
              <a:pPr/>
              <a:t>73</a:t>
            </a:fld>
            <a:endParaRPr lang="en-US"/>
          </a:p>
        </p:txBody>
      </p:sp>
      <p:sp>
        <p:nvSpPr>
          <p:cNvPr id="3" name="TextBox 2">
            <a:extLst>
              <a:ext uri="{FF2B5EF4-FFF2-40B4-BE49-F238E27FC236}">
                <a16:creationId xmlns:a16="http://schemas.microsoft.com/office/drawing/2014/main" xmlns="" id="{07BE1E19-14FA-4C05-E1E1-E2F88E96AEAC}"/>
              </a:ext>
            </a:extLst>
          </p:cNvPr>
          <p:cNvSpPr txBox="1"/>
          <p:nvPr/>
        </p:nvSpPr>
        <p:spPr>
          <a:xfrm>
            <a:off x="1524000" y="1066800"/>
            <a:ext cx="6172200" cy="584775"/>
          </a:xfrm>
          <a:prstGeom prst="rect">
            <a:avLst/>
          </a:prstGeom>
          <a:noFill/>
        </p:spPr>
        <p:txBody>
          <a:bodyPr wrap="square" rtlCol="0">
            <a:spAutoFit/>
          </a:bodyPr>
          <a:lstStyle/>
          <a:p>
            <a:r>
              <a:rPr lang="en-US" sz="3200" b="1"/>
              <a:t>DESENSITIZATION</a:t>
            </a:r>
            <a:endParaRPr lang="en-IN" sz="3200" b="1" dirty="0"/>
          </a:p>
        </p:txBody>
      </p:sp>
      <p:sp>
        <p:nvSpPr>
          <p:cNvPr id="4" name="TextBox 3">
            <a:extLst>
              <a:ext uri="{FF2B5EF4-FFF2-40B4-BE49-F238E27FC236}">
                <a16:creationId xmlns:a16="http://schemas.microsoft.com/office/drawing/2014/main" xmlns="" id="{C0634C07-C0E2-DA56-63DE-57464131E37A}"/>
              </a:ext>
            </a:extLst>
          </p:cNvPr>
          <p:cNvSpPr txBox="1"/>
          <p:nvPr/>
        </p:nvSpPr>
        <p:spPr>
          <a:xfrm>
            <a:off x="609600" y="1981200"/>
            <a:ext cx="7924800" cy="3139321"/>
          </a:xfrm>
          <a:prstGeom prst="rect">
            <a:avLst/>
          </a:prstGeom>
          <a:noFill/>
        </p:spPr>
        <p:txBody>
          <a:bodyPr wrap="square" rtlCol="0">
            <a:spAutoFit/>
          </a:bodyPr>
          <a:lstStyle/>
          <a:p>
            <a:pPr marL="285750" indent="-285750" algn="just">
              <a:buSzPct val="129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technique was demonstrated by James and popularized by Wolpe. </a:t>
            </a:r>
          </a:p>
          <a:p>
            <a:pPr algn="just">
              <a:buSzPct val="129000"/>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It means to take away ones sensitivity to a type of behavior.</a:t>
            </a:r>
          </a:p>
          <a:p>
            <a:pPr algn="just"/>
            <a:endParaRPr lang="en-I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This is used in children having pre-established fears and uncooperative behavior.</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Desensitization is a therapeutic technique that pairs an anxiety-evoking stimulus with a response inhibitory to anxiety. </a:t>
            </a:r>
          </a:p>
          <a:p>
            <a:pPr algn="just"/>
            <a:endParaRPr lang="en-US" dirty="0"/>
          </a:p>
        </p:txBody>
      </p:sp>
    </p:spTree>
    <p:extLst>
      <p:ext uri="{BB962C8B-B14F-4D97-AF65-F5344CB8AC3E}">
        <p14:creationId xmlns:p14="http://schemas.microsoft.com/office/powerpoint/2010/main" xmlns="" val="351714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0AB0887-B17D-9F3A-B9FD-D50237EA8FDD}"/>
              </a:ext>
            </a:extLst>
          </p:cNvPr>
          <p:cNvSpPr>
            <a:spLocks noGrp="1"/>
          </p:cNvSpPr>
          <p:nvPr>
            <p:ph type="sldNum" sz="quarter" idx="12"/>
          </p:nvPr>
        </p:nvSpPr>
        <p:spPr/>
        <p:txBody>
          <a:bodyPr/>
          <a:lstStyle/>
          <a:p>
            <a:fld id="{B6F15528-21DE-4FAA-801E-634DDDAF4B2B}" type="slidenum">
              <a:rPr lang="en-US" smtClean="0"/>
              <a:pPr/>
              <a:t>74</a:t>
            </a:fld>
            <a:endParaRPr lang="en-US"/>
          </a:p>
        </p:txBody>
      </p:sp>
      <p:sp>
        <p:nvSpPr>
          <p:cNvPr id="3" name="TextBox 2">
            <a:extLst>
              <a:ext uri="{FF2B5EF4-FFF2-40B4-BE49-F238E27FC236}">
                <a16:creationId xmlns:a16="http://schemas.microsoft.com/office/drawing/2014/main" xmlns="" id="{F2DE0E0C-6F7B-BDE2-3755-A04F2938C187}"/>
              </a:ext>
            </a:extLst>
          </p:cNvPr>
          <p:cNvSpPr txBox="1"/>
          <p:nvPr/>
        </p:nvSpPr>
        <p:spPr>
          <a:xfrm>
            <a:off x="762000" y="952500"/>
            <a:ext cx="7620000" cy="4001095"/>
          </a:xfrm>
          <a:prstGeom prst="rect">
            <a:avLst/>
          </a:prstGeom>
          <a:noFill/>
        </p:spPr>
        <p:txBody>
          <a:bodyPr wrap="square" rtlCol="0">
            <a:spAutoFit/>
          </a:bodyPr>
          <a:lstStyle/>
          <a:p>
            <a:pPr marL="285750" indent="-285750" algn="just">
              <a:buSzPct val="125000"/>
              <a:buFont typeface="Arial" panose="020B0604020202020204" pitchFamily="34" charset="0"/>
              <a:buChar char="•"/>
            </a:pPr>
            <a:r>
              <a:rPr lang="en-US" sz="2000" dirty="0"/>
              <a:t>In such situations the perceived link between the stimulus and the anxiety response is weakened. </a:t>
            </a:r>
          </a:p>
          <a:p>
            <a:pPr algn="just"/>
            <a:endParaRPr lang="en-US" sz="2000" dirty="0"/>
          </a:p>
          <a:p>
            <a:pPr algn="just"/>
            <a:r>
              <a:rPr lang="en-US" sz="2000" dirty="0"/>
              <a:t>•  Wolpe used relaxation as the inhibitor of anxiety-visual imagery of anxiety-provoking stimuli with the patient maintaining profound muscle relaxation. </a:t>
            </a:r>
          </a:p>
          <a:p>
            <a:pPr algn="just"/>
            <a:endParaRPr lang="en-US" sz="2000" dirty="0"/>
          </a:p>
          <a:p>
            <a:pPr marL="285750" indent="-285750" algn="just">
              <a:buSzPct val="128000"/>
              <a:buFont typeface="Arial" panose="020B0604020202020204" pitchFamily="34" charset="0"/>
              <a:buChar char="•"/>
            </a:pPr>
            <a:r>
              <a:rPr lang="en-US" sz="2000" dirty="0"/>
              <a:t>The technique calls for a hierarchy of fear stimuli whereby the patient conquers fear or anxiety toward low-anxiety or moderate anxiety stimuli before approaching the more dramatic stimuli.</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xmlns="" val="1039678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8F19F8-89B7-1EF1-D1A6-906A6D3F6F47}"/>
              </a:ext>
            </a:extLst>
          </p:cNvPr>
          <p:cNvSpPr>
            <a:spLocks noGrp="1"/>
          </p:cNvSpPr>
          <p:nvPr>
            <p:ph type="sldNum" sz="quarter" idx="12"/>
          </p:nvPr>
        </p:nvSpPr>
        <p:spPr/>
        <p:txBody>
          <a:bodyPr/>
          <a:lstStyle/>
          <a:p>
            <a:fld id="{B6F15528-21DE-4FAA-801E-634DDDAF4B2B}" type="slidenum">
              <a:rPr lang="en-US" smtClean="0"/>
              <a:pPr/>
              <a:t>75</a:t>
            </a:fld>
            <a:endParaRPr lang="en-US"/>
          </a:p>
        </p:txBody>
      </p:sp>
      <p:sp>
        <p:nvSpPr>
          <p:cNvPr id="3" name="TextBox 2">
            <a:extLst>
              <a:ext uri="{FF2B5EF4-FFF2-40B4-BE49-F238E27FC236}">
                <a16:creationId xmlns:a16="http://schemas.microsoft.com/office/drawing/2014/main" xmlns="" id="{1EBF6F7B-1FEC-3BF9-0FE0-369C3663C212}"/>
              </a:ext>
            </a:extLst>
          </p:cNvPr>
          <p:cNvSpPr txBox="1"/>
          <p:nvPr/>
        </p:nvSpPr>
        <p:spPr>
          <a:xfrm>
            <a:off x="609600" y="914400"/>
            <a:ext cx="7848600" cy="3693319"/>
          </a:xfrm>
          <a:prstGeom prst="rect">
            <a:avLst/>
          </a:prstGeom>
          <a:noFill/>
        </p:spPr>
        <p:txBody>
          <a:bodyPr wrap="square" rtlCol="0">
            <a:spAutoFit/>
          </a:bodyPr>
          <a:lstStyle/>
          <a:p>
            <a:pPr marL="285750" indent="-285750" algn="just">
              <a:buSzPct val="125000"/>
              <a:buFont typeface="Arial" panose="020B0604020202020204" pitchFamily="34" charset="0"/>
              <a:buChar char="•"/>
            </a:pPr>
            <a:endParaRPr lang="en-US" dirty="0"/>
          </a:p>
          <a:p>
            <a:pPr marL="285750" indent="-285750" algn="just">
              <a:buSzPct val="125000"/>
              <a:buFont typeface="Arial" panose="020B0604020202020204" pitchFamily="34" charset="0"/>
              <a:buChar char="•"/>
            </a:pPr>
            <a:r>
              <a:rPr lang="en-US" dirty="0"/>
              <a:t>Gale and Ayer have written a description of this technique as used with dental phobia. </a:t>
            </a:r>
          </a:p>
          <a:p>
            <a:pPr marL="285750" indent="-285750" algn="just">
              <a:buSzPct val="125000"/>
              <a:buFont typeface="Arial" panose="020B0604020202020204" pitchFamily="34" charset="0"/>
              <a:buChar char="•"/>
            </a:pPr>
            <a:endParaRPr lang="en-US" dirty="0"/>
          </a:p>
          <a:p>
            <a:pPr marL="285750" indent="-285750" algn="just">
              <a:buSzPct val="125000"/>
              <a:buFont typeface="Arial" panose="020B0604020202020204" pitchFamily="34" charset="0"/>
              <a:buChar char="•"/>
            </a:pPr>
            <a:r>
              <a:rPr lang="en-US" dirty="0"/>
              <a:t>Technique usually involves teaching the patient to induce a state of deep muscle relaxation and while the patient is in relaxation state, tell him to imagine scenes that are relevant to his fears. </a:t>
            </a:r>
          </a:p>
          <a:p>
            <a:pPr marL="285750" indent="-285750" algn="just">
              <a:buSzPct val="125000"/>
              <a:buFont typeface="Arial" panose="020B0604020202020204" pitchFamily="34" charset="0"/>
              <a:buChar char="•"/>
            </a:pPr>
            <a:endParaRPr lang="en-US" dirty="0"/>
          </a:p>
          <a:p>
            <a:pPr marL="285750" indent="-285750" algn="just">
              <a:buSzPct val="125000"/>
              <a:buFont typeface="Arial" panose="020B0604020202020204" pitchFamily="34" charset="0"/>
              <a:buChar char="•"/>
            </a:pPr>
            <a:r>
              <a:rPr lang="en-US" dirty="0"/>
              <a:t>Imaginary scenes are presented to the patient in a graduated fashion so that scenes provoking only minimal anxiety are initially described and gradually more stressful situations are presented.</a:t>
            </a:r>
          </a:p>
          <a:p>
            <a:endParaRPr lang="en-US" dirty="0"/>
          </a:p>
          <a:p>
            <a:endParaRPr lang="en-IN" dirty="0"/>
          </a:p>
        </p:txBody>
      </p:sp>
    </p:spTree>
    <p:extLst>
      <p:ext uri="{BB962C8B-B14F-4D97-AF65-F5344CB8AC3E}">
        <p14:creationId xmlns:p14="http://schemas.microsoft.com/office/powerpoint/2010/main" xmlns="" val="2465958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F44C571-E72A-CFBD-C66F-993E737F7AE6}"/>
              </a:ext>
            </a:extLst>
          </p:cNvPr>
          <p:cNvSpPr>
            <a:spLocks noGrp="1"/>
          </p:cNvSpPr>
          <p:nvPr>
            <p:ph type="sldNum" sz="quarter" idx="12"/>
          </p:nvPr>
        </p:nvSpPr>
        <p:spPr/>
        <p:txBody>
          <a:bodyPr/>
          <a:lstStyle/>
          <a:p>
            <a:fld id="{B6F15528-21DE-4FAA-801E-634DDDAF4B2B}" type="slidenum">
              <a:rPr lang="en-US" smtClean="0"/>
              <a:pPr/>
              <a:t>76</a:t>
            </a:fld>
            <a:endParaRPr lang="en-US"/>
          </a:p>
        </p:txBody>
      </p:sp>
      <p:sp>
        <p:nvSpPr>
          <p:cNvPr id="3" name="TextBox 2">
            <a:extLst>
              <a:ext uri="{FF2B5EF4-FFF2-40B4-BE49-F238E27FC236}">
                <a16:creationId xmlns:a16="http://schemas.microsoft.com/office/drawing/2014/main" xmlns="" id="{1B61E738-8503-391A-025B-14C694DE6200}"/>
              </a:ext>
            </a:extLst>
          </p:cNvPr>
          <p:cNvSpPr txBox="1"/>
          <p:nvPr/>
        </p:nvSpPr>
        <p:spPr>
          <a:xfrm>
            <a:off x="457200" y="990600"/>
            <a:ext cx="8077200" cy="3170099"/>
          </a:xfrm>
          <a:prstGeom prst="rect">
            <a:avLst/>
          </a:prstGeom>
          <a:noFill/>
        </p:spPr>
        <p:txBody>
          <a:bodyPr wrap="square" rtlCol="0">
            <a:spAutoFit/>
          </a:bodyPr>
          <a:lstStyle/>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Preventive desensitization is philosophically possible for the child dental patient approaching the first dental appointment. </a:t>
            </a:r>
          </a:p>
          <a:p>
            <a:pPr marL="285750" indent="-285750" algn="just">
              <a:buSzPct val="125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graded introduction of the child to dentistry, tell-show-do approaches, and accomplishment of easy procedures (examination, prophylaxis, fluoride treatment, brushing instruction) are aspects of preventive desensitization</a:t>
            </a:r>
          </a:p>
          <a:p>
            <a:pPr marL="285750" indent="-285750" algn="just">
              <a:buSzPct val="125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conflict in the term preventive desensitization is due to the fact that logically nothing can be desensitized unless previously sensitized</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6935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1449E7B-6A10-3FB4-9729-3BC944F9B294}"/>
              </a:ext>
            </a:extLst>
          </p:cNvPr>
          <p:cNvSpPr>
            <a:spLocks noGrp="1"/>
          </p:cNvSpPr>
          <p:nvPr>
            <p:ph type="sldNum" sz="quarter" idx="12"/>
          </p:nvPr>
        </p:nvSpPr>
        <p:spPr/>
        <p:txBody>
          <a:bodyPr/>
          <a:lstStyle/>
          <a:p>
            <a:fld id="{B6F15528-21DE-4FAA-801E-634DDDAF4B2B}" type="slidenum">
              <a:rPr lang="en-US" smtClean="0"/>
              <a:pPr/>
              <a:t>77</a:t>
            </a:fld>
            <a:endParaRPr lang="en-US"/>
          </a:p>
        </p:txBody>
      </p:sp>
      <p:sp>
        <p:nvSpPr>
          <p:cNvPr id="3" name="TextBox 2">
            <a:extLst>
              <a:ext uri="{FF2B5EF4-FFF2-40B4-BE49-F238E27FC236}">
                <a16:creationId xmlns:a16="http://schemas.microsoft.com/office/drawing/2014/main" xmlns="" id="{5649B55B-23E7-CC57-39C8-65BFB3289A95}"/>
              </a:ext>
            </a:extLst>
          </p:cNvPr>
          <p:cNvSpPr txBox="1"/>
          <p:nvPr/>
        </p:nvSpPr>
        <p:spPr>
          <a:xfrm>
            <a:off x="762000" y="914400"/>
            <a:ext cx="7696200" cy="3785652"/>
          </a:xfrm>
          <a:prstGeom prst="rect">
            <a:avLst/>
          </a:prstGeom>
          <a:noFill/>
        </p:spPr>
        <p:txBody>
          <a:bodyPr wrap="square" rtlCol="0">
            <a:spAutoFit/>
          </a:bodyPr>
          <a:lstStyle/>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Because of mass media and fears acquired from siblings, peers, and parents, it is reasonable to believe that most children age 30 months or older are to a degree sensitized to dentistry before their first appointment. </a:t>
            </a:r>
          </a:p>
          <a:p>
            <a:pPr marL="285750" indent="-285750" algn="just">
              <a:buSzPct val="125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Additionally, medical appointments may have sensitized the child to any clinical setting. </a:t>
            </a:r>
          </a:p>
          <a:p>
            <a:pPr marL="285750" indent="-285750" algn="just">
              <a:buSzPct val="125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SzPct val="125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Howitt and Stricker addressed the hierarchy of anxiety evolving stimuli in the dental experience in children as: injection &gt; exposure to dental environment &gt; dental drill &gt; rubber dam &gt; hand instruments &gt; prophylaxis.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4766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6B11A-9088-F6D0-025C-64F6EF618B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B44B98A-143D-06B1-664A-DB503C471572}"/>
              </a:ext>
            </a:extLst>
          </p:cNvPr>
          <p:cNvSpPr>
            <a:spLocks noGrp="1"/>
          </p:cNvSpPr>
          <p:nvPr>
            <p:ph idx="1"/>
          </p:nvPr>
        </p:nvSpPr>
        <p:spPr/>
        <p:txBody>
          <a:bodyPr/>
          <a:lstStyle/>
          <a:p>
            <a:pPr algn="just" eaLnBrk="1" hangingPunct="1">
              <a:buFontTx/>
              <a:buNone/>
            </a:pPr>
            <a:r>
              <a:rPr lang="en-US" altLang="en-US" sz="2400" dirty="0">
                <a:solidFill>
                  <a:schemeClr val="tx2"/>
                </a:solidFill>
              </a:rPr>
              <a:t>Desensitization:-</a:t>
            </a:r>
            <a:r>
              <a:rPr lang="en-US" altLang="en-US" sz="2400" dirty="0">
                <a:solidFill>
                  <a:srgbClr val="000066"/>
                </a:solidFill>
              </a:rPr>
              <a:t> Joseph Wolpe 1975</a:t>
            </a:r>
          </a:p>
          <a:p>
            <a:pPr algn="just" eaLnBrk="1" hangingPunct="1">
              <a:buFontTx/>
              <a:buBlip>
                <a:blip r:embed="rId3"/>
              </a:buBlip>
            </a:pPr>
            <a:r>
              <a:rPr lang="en-US" altLang="en-US" sz="2400" dirty="0"/>
              <a:t>Reciprocal inhibition</a:t>
            </a:r>
          </a:p>
          <a:p>
            <a:pPr algn="just" eaLnBrk="1" hangingPunct="1">
              <a:buFontTx/>
              <a:buBlip>
                <a:blip r:embed="rId3"/>
              </a:buBlip>
            </a:pPr>
            <a:r>
              <a:rPr lang="en-US" altLang="en-US" sz="2400" dirty="0"/>
              <a:t>Deep muscle relaxation</a:t>
            </a:r>
            <a:endParaRPr lang="en-US" altLang="en-US" sz="2400" dirty="0">
              <a:solidFill>
                <a:srgbClr val="000066"/>
              </a:solidFill>
            </a:endParaRPr>
          </a:p>
          <a:p>
            <a:pPr algn="just" eaLnBrk="1" hangingPunct="1">
              <a:buFontTx/>
              <a:buBlip>
                <a:blip r:embed="rId3"/>
              </a:buBlip>
            </a:pPr>
            <a:r>
              <a:rPr lang="en-US" altLang="en-US" sz="2400" dirty="0"/>
              <a:t>Most effective method for reducing maladaptive anxiety</a:t>
            </a:r>
          </a:p>
          <a:p>
            <a:pPr algn="just" eaLnBrk="1" hangingPunct="1">
              <a:buFontTx/>
              <a:buBlip>
                <a:blip r:embed="rId3"/>
              </a:buBlip>
            </a:pPr>
            <a:r>
              <a:rPr lang="en-US" altLang="en-US" sz="2400" dirty="0"/>
              <a:t>Removes fears and tension – previous unpleasant experience</a:t>
            </a:r>
          </a:p>
          <a:p>
            <a:pPr marL="0" indent="0">
              <a:buNone/>
            </a:pPr>
            <a:endParaRPr lang="en-IN" dirty="0"/>
          </a:p>
        </p:txBody>
      </p:sp>
      <p:sp>
        <p:nvSpPr>
          <p:cNvPr id="4" name="Slide Number Placeholder 3">
            <a:extLst>
              <a:ext uri="{FF2B5EF4-FFF2-40B4-BE49-F238E27FC236}">
                <a16:creationId xmlns:a16="http://schemas.microsoft.com/office/drawing/2014/main" xmlns="" id="{7F8E1731-C27E-3CBB-181C-2E13D64670A6}"/>
              </a:ext>
            </a:extLst>
          </p:cNvPr>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xmlns="" val="42283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0157" y="304800"/>
            <a:ext cx="2093843" cy="584775"/>
          </a:xfrm>
          <a:prstGeom prst="rect">
            <a:avLst/>
          </a:prstGeom>
        </p:spPr>
        <p:txBody>
          <a:bodyPr wrap="none">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Modeling</a:t>
            </a:r>
          </a:p>
        </p:txBody>
      </p:sp>
      <p:sp>
        <p:nvSpPr>
          <p:cNvPr id="4" name="Rectangle 3"/>
          <p:cNvSpPr/>
          <p:nvPr/>
        </p:nvSpPr>
        <p:spPr>
          <a:xfrm>
            <a:off x="990600" y="1074510"/>
            <a:ext cx="7239000" cy="3046988"/>
          </a:xfrm>
          <a:prstGeom prst="rect">
            <a:avLst/>
          </a:prstGeom>
        </p:spPr>
        <p:txBody>
          <a:bodyPr wrap="square">
            <a:spAutoFit/>
          </a:bodyPr>
          <a:lstStyle/>
          <a:p>
            <a:pPr>
              <a:buFontTx/>
              <a:buNone/>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Bandura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:-1967</a:t>
            </a:r>
          </a:p>
          <a:p>
            <a:pPr>
              <a:buFontTx/>
              <a:buBlip>
                <a:blip r:embed="rId3"/>
              </a:buBlip>
            </a:pPr>
            <a:r>
              <a:rPr lang="en-US" sz="2400" b="1" dirty="0"/>
              <a:t>Allowing a pt to observe 1/more individual who demonstrate appropriate behavior in particular situation. </a:t>
            </a:r>
          </a:p>
          <a:p>
            <a:pPr>
              <a:buFontTx/>
              <a:buBlip>
                <a:blip r:embed="rId3"/>
              </a:buBlip>
            </a:pPr>
            <a:endParaRPr lang="en-US" sz="2400" b="1" dirty="0"/>
          </a:p>
          <a:p>
            <a:pPr>
              <a:buFontTx/>
              <a:buChar char="•"/>
            </a:pPr>
            <a:r>
              <a:rPr lang="en-US" sz="2400" dirty="0"/>
              <a:t>Pt attention obtained</a:t>
            </a:r>
          </a:p>
          <a:p>
            <a:pPr>
              <a:buFontTx/>
              <a:buChar char="•"/>
            </a:pPr>
            <a:r>
              <a:rPr lang="en-US" sz="2400" dirty="0"/>
              <a:t>Desired behavior is modeled.</a:t>
            </a:r>
          </a:p>
          <a:p>
            <a:pPr>
              <a:buFontTx/>
              <a:buChar char="•"/>
            </a:pPr>
            <a:r>
              <a:rPr lang="en-US" sz="2400" dirty="0"/>
              <a:t>Physical guidance of the desired behavior </a:t>
            </a:r>
            <a:endParaRPr lang="en-US" sz="2400" b="1" dirty="0"/>
          </a:p>
        </p:txBody>
      </p:sp>
      <p:pic>
        <p:nvPicPr>
          <p:cNvPr id="5" name="Picture 4" descr="PICT0002"/>
          <p:cNvPicPr>
            <a:picLocks noChangeAspect="1" noChangeArrowheads="1"/>
          </p:cNvPicPr>
          <p:nvPr/>
        </p:nvPicPr>
        <p:blipFill>
          <a:blip r:embed="rId4" cstate="print">
            <a:lum bright="12000" contrast="18000"/>
          </a:blip>
          <a:srcRect b="6520"/>
          <a:stretch>
            <a:fillRect/>
          </a:stretch>
        </p:blipFill>
        <p:spPr bwMode="auto">
          <a:xfrm>
            <a:off x="1219200" y="4440238"/>
            <a:ext cx="2362200" cy="1655762"/>
          </a:xfrm>
          <a:prstGeom prst="rect">
            <a:avLst/>
          </a:prstGeom>
          <a:solidFill>
            <a:srgbClr val="99CCFF"/>
          </a:solidFill>
          <a:ln w="38100">
            <a:solidFill>
              <a:srgbClr val="99CCFF"/>
            </a:solidFill>
            <a:miter lim="800000"/>
            <a:headEnd/>
            <a:tailEnd/>
          </a:ln>
        </p:spPr>
      </p:pic>
      <p:pic>
        <p:nvPicPr>
          <p:cNvPr id="6" name="Picture 5" descr="2"/>
          <p:cNvPicPr>
            <a:picLocks noChangeAspect="1" noChangeArrowheads="1"/>
          </p:cNvPicPr>
          <p:nvPr/>
        </p:nvPicPr>
        <p:blipFill>
          <a:blip r:embed="rId5" cstate="print"/>
          <a:srcRect/>
          <a:stretch>
            <a:fillRect/>
          </a:stretch>
        </p:blipFill>
        <p:spPr bwMode="auto">
          <a:xfrm>
            <a:off x="5562600" y="4343400"/>
            <a:ext cx="2743200" cy="1981200"/>
          </a:xfrm>
          <a:prstGeom prst="rect">
            <a:avLst/>
          </a:prstGeom>
          <a:noFill/>
          <a:ln w="9525">
            <a:solidFill>
              <a:schemeClr val="folHlink"/>
            </a:solid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xmlns="" id="{D25762F3-5571-2C21-C83E-0F5BD63BEF42}"/>
              </a:ext>
            </a:extLst>
          </p:cNvPr>
          <p:cNvSpPr>
            <a:spLocks noGrp="1"/>
          </p:cNvSpPr>
          <p:nvPr>
            <p:ph idx="1"/>
          </p:nvPr>
        </p:nvSpPr>
        <p:spPr>
          <a:xfrm>
            <a:off x="457200" y="140826"/>
            <a:ext cx="8229600" cy="6477000"/>
          </a:xfrm>
        </p:spPr>
        <p:txBody>
          <a:bodyPr/>
          <a:lstStyle/>
          <a:p>
            <a:pPr marL="0" indent="0">
              <a:buFont typeface="Arial" panose="020B0604020202020204" pitchFamily="34" charset="0"/>
              <a:buNone/>
            </a:pPr>
            <a:r>
              <a:rPr lang="en-US" altLang="en-US" sz="4800" b="1" dirty="0"/>
              <a:t>                  BEHAVIOUR</a:t>
            </a:r>
          </a:p>
          <a:p>
            <a:pPr marL="0" indent="0">
              <a:buFont typeface="Arial" panose="020B0604020202020204" pitchFamily="34" charset="0"/>
              <a:buNone/>
            </a:pPr>
            <a:r>
              <a:rPr lang="en-US" altLang="en-US" sz="4800" b="1" dirty="0"/>
              <a:t>         </a:t>
            </a:r>
          </a:p>
          <a:p>
            <a:pPr marL="0" indent="0" algn="ctr">
              <a:buFont typeface="Arial" panose="020B0604020202020204" pitchFamily="34" charset="0"/>
              <a:buNone/>
            </a:pPr>
            <a:r>
              <a:rPr lang="en-US" altLang="en-US" sz="2400" dirty="0" err="1"/>
              <a:t>Behaviour</a:t>
            </a:r>
            <a:r>
              <a:rPr lang="en-US" altLang="en-US" sz="2400" dirty="0"/>
              <a:t> is any change observed or seen in  functioning of the individual.</a:t>
            </a:r>
            <a:endParaRPr lang="en-US" altLang="en-US" sz="2400" b="1" dirty="0"/>
          </a:p>
        </p:txBody>
      </p:sp>
      <p:sp>
        <p:nvSpPr>
          <p:cNvPr id="2" name="Slide Number Placeholder 1">
            <a:extLst>
              <a:ext uri="{FF2B5EF4-FFF2-40B4-BE49-F238E27FC236}">
                <a16:creationId xmlns:a16="http://schemas.microsoft.com/office/drawing/2014/main" xmlns="" id="{2C4AA530-BF37-418B-04E1-F0A58F6DD551}"/>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9144000" cy="4339650"/>
          </a:xfrm>
          <a:prstGeom prst="rect">
            <a:avLst/>
          </a:prstGeom>
        </p:spPr>
        <p:txBody>
          <a:bodyPr wrap="square">
            <a:spAutoFit/>
          </a:bodyPr>
          <a:lstStyle/>
          <a:p>
            <a:pPr>
              <a:buFontTx/>
              <a:buNone/>
            </a:pPr>
            <a:r>
              <a:rPr lang="en-US" sz="2800" b="1" dirty="0">
                <a:solidFill>
                  <a:srgbClr val="9E0000"/>
                </a:solidFill>
              </a:rPr>
              <a:t>Types:</a:t>
            </a:r>
          </a:p>
          <a:p>
            <a:pPr marL="514350" indent="-514350"/>
            <a:endParaRPr lang="en-US" sz="2800" b="1" dirty="0">
              <a:solidFill>
                <a:srgbClr val="9E0000"/>
              </a:solidFill>
            </a:endParaRPr>
          </a:p>
          <a:p>
            <a:pPr>
              <a:buFontTx/>
              <a:buNone/>
            </a:pPr>
            <a:r>
              <a:rPr lang="en-US" sz="2400" b="1" dirty="0"/>
              <a:t>1. Live model:</a:t>
            </a:r>
          </a:p>
          <a:p>
            <a:endParaRPr lang="en-US" sz="2400" b="1" dirty="0"/>
          </a:p>
          <a:p>
            <a:pPr>
              <a:buFontTx/>
              <a:buNone/>
            </a:pPr>
            <a:r>
              <a:rPr lang="en-US" sz="2400" b="1" dirty="0"/>
              <a:t>2. Symbolic or vicarious model:</a:t>
            </a:r>
            <a:endParaRPr lang="en-US" sz="2400" b="1" dirty="0">
              <a:solidFill>
                <a:srgbClr val="FF3399"/>
              </a:solidFill>
            </a:endParaRPr>
          </a:p>
          <a:p>
            <a:pPr>
              <a:buFontTx/>
              <a:buNone/>
            </a:pPr>
            <a:endParaRPr lang="en-US" sz="2400" b="1" dirty="0">
              <a:solidFill>
                <a:srgbClr val="FF3399"/>
              </a:solidFill>
            </a:endParaRPr>
          </a:p>
          <a:p>
            <a:pPr>
              <a:buFontTx/>
              <a:buNone/>
            </a:pPr>
            <a:r>
              <a:rPr lang="en-US" sz="2800" b="1" dirty="0">
                <a:solidFill>
                  <a:srgbClr val="FF0000"/>
                </a:solidFill>
              </a:rPr>
              <a:t>Basic functions: (</a:t>
            </a:r>
            <a:r>
              <a:rPr lang="en-US" sz="2800" b="1" dirty="0" err="1">
                <a:solidFill>
                  <a:srgbClr val="FF0000"/>
                </a:solidFill>
              </a:rPr>
              <a:t>rimm</a:t>
            </a:r>
            <a:r>
              <a:rPr lang="en-US" sz="2800" b="1" dirty="0">
                <a:solidFill>
                  <a:srgbClr val="FF0000"/>
                </a:solidFill>
              </a:rPr>
              <a:t> &amp; masters)</a:t>
            </a:r>
          </a:p>
          <a:p>
            <a:pPr lvl="1">
              <a:buFont typeface="Courier New" pitchFamily="49" charset="0"/>
              <a:buChar char="o"/>
            </a:pPr>
            <a:r>
              <a:rPr lang="en-US" sz="2400" b="1" dirty="0">
                <a:solidFill>
                  <a:srgbClr val="002060"/>
                </a:solidFill>
              </a:rPr>
              <a:t> Stimulation of new behavior</a:t>
            </a:r>
          </a:p>
          <a:p>
            <a:pPr lvl="1">
              <a:buFont typeface="Courier New" pitchFamily="49" charset="0"/>
              <a:buChar char="o"/>
            </a:pPr>
            <a:r>
              <a:rPr lang="en-US" sz="2400" b="1" dirty="0">
                <a:solidFill>
                  <a:srgbClr val="002060"/>
                </a:solidFill>
              </a:rPr>
              <a:t> Facilitation of behavior in a more appropriate manner</a:t>
            </a:r>
          </a:p>
          <a:p>
            <a:pPr lvl="1">
              <a:buFont typeface="Courier New" pitchFamily="49" charset="0"/>
              <a:buChar char="o"/>
            </a:pPr>
            <a:r>
              <a:rPr lang="en-US" sz="2400" b="1" dirty="0">
                <a:solidFill>
                  <a:srgbClr val="002060"/>
                </a:solidFill>
              </a:rPr>
              <a:t> Disinhibition of in appropriate behavior </a:t>
            </a:r>
          </a:p>
          <a:p>
            <a:pPr lvl="1">
              <a:buFont typeface="Courier New" pitchFamily="49" charset="0"/>
              <a:buChar char="o"/>
            </a:pPr>
            <a:r>
              <a:rPr lang="en-US" sz="2400" b="1" dirty="0">
                <a:solidFill>
                  <a:srgbClr val="002060"/>
                </a:solidFill>
              </a:rPr>
              <a:t> Extinction of fear</a:t>
            </a:r>
          </a:p>
        </p:txBody>
      </p:sp>
      <p:pic>
        <p:nvPicPr>
          <p:cNvPr id="4" name="Picture 5"/>
          <p:cNvPicPr>
            <a:picLocks noChangeAspect="1" noChangeArrowheads="1"/>
          </p:cNvPicPr>
          <p:nvPr/>
        </p:nvPicPr>
        <p:blipFill>
          <a:blip r:embed="rId3" cstate="print"/>
          <a:srcRect l="1947" t="1546" r="2632" b="52063"/>
          <a:stretch>
            <a:fillRect/>
          </a:stretch>
        </p:blipFill>
        <p:spPr bwMode="auto">
          <a:xfrm>
            <a:off x="5410200" y="990600"/>
            <a:ext cx="2895600" cy="1773238"/>
          </a:xfrm>
          <a:prstGeom prst="rect">
            <a:avLst/>
          </a:prstGeom>
          <a:noFill/>
          <a:ln w="38100">
            <a:solidFill>
              <a:schemeClr val="folHlink"/>
            </a:solidFill>
            <a:miter lim="800000"/>
            <a:headEnd/>
            <a:tailEnd/>
          </a:ln>
        </p:spPr>
      </p:pic>
      <p:pic>
        <p:nvPicPr>
          <p:cNvPr id="5" name="Picture 6"/>
          <p:cNvPicPr>
            <a:picLocks noChangeAspect="1" noChangeArrowheads="1"/>
          </p:cNvPicPr>
          <p:nvPr/>
        </p:nvPicPr>
        <p:blipFill>
          <a:blip r:embed="rId3" cstate="print"/>
          <a:srcRect t="49855" r="2632" b="3522"/>
          <a:stretch>
            <a:fillRect/>
          </a:stretch>
        </p:blipFill>
        <p:spPr bwMode="auto">
          <a:xfrm>
            <a:off x="5410200" y="4724400"/>
            <a:ext cx="2895600" cy="1878454"/>
          </a:xfrm>
          <a:prstGeom prst="rect">
            <a:avLst/>
          </a:prstGeom>
          <a:noFill/>
          <a:ln w="38100">
            <a:solidFill>
              <a:schemeClr val="folHlink"/>
            </a:solid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80</a:t>
            </a:fld>
            <a:endParaRPr lang="en-US"/>
          </a:p>
        </p:txBody>
      </p:sp>
      <p:sp>
        <p:nvSpPr>
          <p:cNvPr id="6" name="TextBox 5"/>
          <p:cNvSpPr txBox="1"/>
          <p:nvPr/>
        </p:nvSpPr>
        <p:spPr>
          <a:xfrm>
            <a:off x="2438400" y="1295400"/>
            <a:ext cx="2133600" cy="923330"/>
          </a:xfrm>
          <a:prstGeom prst="rect">
            <a:avLst/>
          </a:prstGeom>
          <a:noFill/>
        </p:spPr>
        <p:txBody>
          <a:bodyPr wrap="square" rtlCol="0">
            <a:spAutoFit/>
          </a:bodyPr>
          <a:lstStyle/>
          <a:p>
            <a:pPr marL="514350" indent="-514350">
              <a:buFontTx/>
              <a:buAutoNum type="arabicPeriod"/>
            </a:pPr>
            <a:r>
              <a:rPr lang="en-US" b="1" dirty="0">
                <a:solidFill>
                  <a:srgbClr val="9E0000"/>
                </a:solidFill>
              </a:rPr>
              <a:t>Coping </a:t>
            </a:r>
          </a:p>
          <a:p>
            <a:pPr marL="514350" indent="-514350">
              <a:buFontTx/>
              <a:buAutoNum type="arabicPeriod"/>
            </a:pPr>
            <a:endParaRPr lang="en-US" b="1" dirty="0">
              <a:solidFill>
                <a:srgbClr val="9E0000"/>
              </a:solidFill>
            </a:endParaRPr>
          </a:p>
          <a:p>
            <a:pPr marL="514350" indent="-514350">
              <a:buFontTx/>
              <a:buAutoNum type="arabicPeriod"/>
            </a:pPr>
            <a:r>
              <a:rPr lang="en-US" b="1" dirty="0">
                <a:solidFill>
                  <a:srgbClr val="9E0000"/>
                </a:solidFill>
              </a:rPr>
              <a:t>Mastery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81000"/>
            <a:ext cx="5405647" cy="584775"/>
          </a:xfrm>
          <a:prstGeom prst="rect">
            <a:avLst/>
          </a:prstGeom>
        </p:spPr>
        <p:txBody>
          <a:bodyPr wrap="none">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Contingency management</a:t>
            </a:r>
          </a:p>
        </p:txBody>
      </p:sp>
      <p:sp>
        <p:nvSpPr>
          <p:cNvPr id="4" name="Rectangle 3"/>
          <p:cNvSpPr/>
          <p:nvPr/>
        </p:nvSpPr>
        <p:spPr>
          <a:xfrm>
            <a:off x="457200" y="1394772"/>
            <a:ext cx="8087586" cy="3194721"/>
          </a:xfrm>
          <a:prstGeom prst="rect">
            <a:avLst/>
          </a:prstGeom>
        </p:spPr>
        <p:txBody>
          <a:bodyPr wrap="square">
            <a:spAutoFit/>
          </a:bodyPr>
          <a:lstStyle/>
          <a:p>
            <a:pPr>
              <a:lnSpc>
                <a:spcPct val="90000"/>
              </a:lnSpc>
            </a:pPr>
            <a:r>
              <a:rPr lang="en-US" sz="2800" dirty="0"/>
              <a:t>Skinner (1938)</a:t>
            </a:r>
          </a:p>
          <a:p>
            <a:pPr>
              <a:lnSpc>
                <a:spcPct val="90000"/>
              </a:lnSpc>
            </a:pPr>
            <a:endParaRPr lang="en-US" sz="2800" dirty="0"/>
          </a:p>
          <a:p>
            <a:pPr>
              <a:lnSpc>
                <a:spcPct val="90000"/>
              </a:lnSpc>
            </a:pPr>
            <a:r>
              <a:rPr lang="en-US" sz="2800" dirty="0"/>
              <a:t>Modifying the behavior of children by presentation or withdrawal of reinforces.</a:t>
            </a:r>
          </a:p>
          <a:p>
            <a:pPr>
              <a:lnSpc>
                <a:spcPct val="90000"/>
              </a:lnSpc>
            </a:pPr>
            <a:endParaRPr lang="en-US" sz="2800" dirty="0"/>
          </a:p>
          <a:p>
            <a:pPr>
              <a:lnSpc>
                <a:spcPct val="90000"/>
              </a:lnSpc>
              <a:buFontTx/>
              <a:buNone/>
            </a:pPr>
            <a:r>
              <a:rPr lang="en-US" sz="2800" dirty="0">
                <a:solidFill>
                  <a:srgbClr val="9E0000"/>
                </a:solidFill>
              </a:rPr>
              <a:t>Positive </a:t>
            </a:r>
            <a:r>
              <a:rPr lang="en-US" sz="2800" dirty="0" err="1">
                <a:solidFill>
                  <a:srgbClr val="9E0000"/>
                </a:solidFill>
              </a:rPr>
              <a:t>reinforcers</a:t>
            </a:r>
            <a:r>
              <a:rPr lang="en-US" sz="2800" dirty="0">
                <a:solidFill>
                  <a:srgbClr val="9E0000"/>
                </a:solidFill>
              </a:rPr>
              <a:t>:</a:t>
            </a:r>
            <a:r>
              <a:rPr lang="en-US" sz="2800" dirty="0"/>
              <a:t> Henry W </a:t>
            </a:r>
            <a:r>
              <a:rPr lang="en-US" sz="2800" dirty="0" err="1"/>
              <a:t>Feilds</a:t>
            </a:r>
            <a:endParaRPr lang="en-US" sz="2800" dirty="0"/>
          </a:p>
          <a:p>
            <a:pPr>
              <a:lnSpc>
                <a:spcPct val="90000"/>
              </a:lnSpc>
              <a:buFontTx/>
              <a:buNone/>
            </a:pPr>
            <a:endParaRPr lang="en-US" sz="2800" dirty="0"/>
          </a:p>
          <a:p>
            <a:pPr>
              <a:lnSpc>
                <a:spcPct val="90000"/>
              </a:lnSpc>
              <a:buFontTx/>
              <a:buNone/>
            </a:pPr>
            <a:r>
              <a:rPr lang="en-US" sz="2800" dirty="0">
                <a:solidFill>
                  <a:srgbClr val="9E0000"/>
                </a:solidFill>
              </a:rPr>
              <a:t>Negative </a:t>
            </a:r>
            <a:r>
              <a:rPr lang="en-US" sz="2800" dirty="0" err="1">
                <a:solidFill>
                  <a:srgbClr val="9E0000"/>
                </a:solidFill>
              </a:rPr>
              <a:t>reinforcers</a:t>
            </a:r>
            <a:r>
              <a:rPr lang="en-US" sz="2800" dirty="0">
                <a:solidFill>
                  <a:srgbClr val="9E0000"/>
                </a:solidFill>
              </a:rPr>
              <a:t>:</a:t>
            </a:r>
            <a:r>
              <a:rPr lang="en-US" sz="2800" dirty="0"/>
              <a:t> Stokes and Kennedy</a:t>
            </a:r>
          </a:p>
        </p:txBody>
      </p:sp>
      <p:pic>
        <p:nvPicPr>
          <p:cNvPr id="71682" name="Picture 2" descr="http://images.jumpto.com/0/jumpto-web-browser-just-for-kids-jumping.png"/>
          <p:cNvPicPr>
            <a:picLocks noChangeAspect="1" noChangeArrowheads="1"/>
          </p:cNvPicPr>
          <p:nvPr/>
        </p:nvPicPr>
        <p:blipFill>
          <a:blip r:embed="rId3" cstate="print"/>
          <a:srcRect/>
          <a:stretch>
            <a:fillRect/>
          </a:stretch>
        </p:blipFill>
        <p:spPr bwMode="auto">
          <a:xfrm>
            <a:off x="4114800" y="4710546"/>
            <a:ext cx="4876800" cy="1995054"/>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2" name="Picture 10" descr="http://www.clipartguide.com/_named_clipart_images/0511-1105-1016-1713_Boy_Going_on_a_Backpacking_Trip_clipart_image.jpg"/>
          <p:cNvPicPr>
            <a:picLocks noChangeAspect="1" noChangeArrowheads="1"/>
          </p:cNvPicPr>
          <p:nvPr/>
        </p:nvPicPr>
        <p:blipFill>
          <a:blip r:embed="rId3" cstate="print"/>
          <a:srcRect/>
          <a:stretch>
            <a:fillRect/>
          </a:stretch>
        </p:blipFill>
        <p:spPr bwMode="auto">
          <a:xfrm rot="1035918">
            <a:off x="6213858" y="4800600"/>
            <a:ext cx="1565148" cy="1733550"/>
          </a:xfrm>
          <a:prstGeom prst="rect">
            <a:avLst/>
          </a:prstGeom>
          <a:noFill/>
        </p:spPr>
      </p:pic>
      <p:grpSp>
        <p:nvGrpSpPr>
          <p:cNvPr id="2" name="Group 4"/>
          <p:cNvGrpSpPr/>
          <p:nvPr/>
        </p:nvGrpSpPr>
        <p:grpSpPr>
          <a:xfrm>
            <a:off x="962174" y="457200"/>
            <a:ext cx="2466826" cy="4114800"/>
            <a:chOff x="949" y="-1"/>
            <a:chExt cx="2466826" cy="4114800"/>
          </a:xfrm>
          <a:scene3d>
            <a:camera prst="orthographicFront"/>
            <a:lightRig rig="threePt" dir="t">
              <a:rot lat="0" lon="0" rev="7500000"/>
            </a:lightRig>
          </a:scene3d>
        </p:grpSpPr>
        <p:sp>
          <p:nvSpPr>
            <p:cNvPr id="6" name="Flowchart: Manual Operation 5"/>
            <p:cNvSpPr/>
            <p:nvPr/>
          </p:nvSpPr>
          <p:spPr>
            <a:xfrm rot="16200000">
              <a:off x="-823038" y="823986"/>
              <a:ext cx="4114800" cy="2466826"/>
            </a:xfrm>
            <a:prstGeom prst="flowChartManualOperation">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Flowchart: Manual Operation 4"/>
            <p:cNvSpPr/>
            <p:nvPr/>
          </p:nvSpPr>
          <p:spPr>
            <a:xfrm rot="21600000">
              <a:off x="949" y="822959"/>
              <a:ext cx="2466826" cy="24688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0" tIns="0" rIns="172951" bIns="0" numCol="1" spcCol="1270" anchor="t" anchorCtr="0">
              <a:noAutofit/>
            </a:bodyPr>
            <a:lstStyle/>
            <a:p>
              <a:pPr lvl="0" algn="l" defTabSz="1200150">
                <a:lnSpc>
                  <a:spcPct val="90000"/>
                </a:lnSpc>
                <a:spcBef>
                  <a:spcPct val="0"/>
                </a:spcBef>
                <a:spcAft>
                  <a:spcPct val="35000"/>
                </a:spcAft>
              </a:pPr>
              <a:r>
                <a:rPr lang="en-US" sz="2700" kern="1200" dirty="0"/>
                <a:t>Material</a:t>
              </a:r>
              <a:endParaRPr lang="en-IN" sz="2700" kern="1200" dirty="0"/>
            </a:p>
            <a:p>
              <a:pPr marL="228600" lvl="1" indent="-228600" algn="l" defTabSz="933450">
                <a:lnSpc>
                  <a:spcPct val="90000"/>
                </a:lnSpc>
                <a:spcBef>
                  <a:spcPct val="0"/>
                </a:spcBef>
                <a:spcAft>
                  <a:spcPct val="15000"/>
                </a:spcAft>
                <a:buChar char="••"/>
              </a:pPr>
              <a:r>
                <a:rPr lang="en-US" sz="2100" kern="1200" dirty="0"/>
                <a:t>Candies</a:t>
              </a:r>
              <a:endParaRPr lang="en-IN" sz="2100" kern="1200" dirty="0"/>
            </a:p>
            <a:p>
              <a:pPr marL="228600" lvl="1" indent="-228600" algn="l" defTabSz="933450">
                <a:lnSpc>
                  <a:spcPct val="90000"/>
                </a:lnSpc>
                <a:spcBef>
                  <a:spcPct val="0"/>
                </a:spcBef>
                <a:spcAft>
                  <a:spcPct val="15000"/>
                </a:spcAft>
                <a:buChar char="••"/>
              </a:pPr>
              <a:r>
                <a:rPr lang="en-US" sz="2100" kern="1200" dirty="0"/>
                <a:t>Gums</a:t>
              </a:r>
              <a:endParaRPr lang="en-IN" sz="2100" kern="1200" dirty="0"/>
            </a:p>
            <a:p>
              <a:pPr marL="228600" lvl="1" indent="-228600" algn="l" defTabSz="933450">
                <a:lnSpc>
                  <a:spcPct val="90000"/>
                </a:lnSpc>
                <a:spcBef>
                  <a:spcPct val="0"/>
                </a:spcBef>
                <a:spcAft>
                  <a:spcPct val="15000"/>
                </a:spcAft>
                <a:buChar char="••"/>
              </a:pPr>
              <a:r>
                <a:rPr lang="en-US" sz="2100" kern="1200" dirty="0"/>
                <a:t>Cookies</a:t>
              </a:r>
              <a:endParaRPr lang="en-IN" sz="2100" kern="1200" dirty="0"/>
            </a:p>
            <a:p>
              <a:pPr marL="228600" lvl="1" indent="-228600" algn="l" defTabSz="933450">
                <a:lnSpc>
                  <a:spcPct val="90000"/>
                </a:lnSpc>
                <a:spcBef>
                  <a:spcPct val="0"/>
                </a:spcBef>
                <a:spcAft>
                  <a:spcPct val="15000"/>
                </a:spcAft>
                <a:buChar char="••"/>
              </a:pPr>
              <a:r>
                <a:rPr lang="en-US" sz="2100" kern="1200" dirty="0"/>
                <a:t>Toys</a:t>
              </a:r>
              <a:endParaRPr lang="en-IN" sz="2100" kern="1200" dirty="0"/>
            </a:p>
          </p:txBody>
        </p:sp>
      </p:grpSp>
      <p:grpSp>
        <p:nvGrpSpPr>
          <p:cNvPr id="3" name="Group 7"/>
          <p:cNvGrpSpPr/>
          <p:nvPr/>
        </p:nvGrpSpPr>
        <p:grpSpPr>
          <a:xfrm>
            <a:off x="3233961" y="228600"/>
            <a:ext cx="2466826" cy="4114800"/>
            <a:chOff x="2652787" y="-1"/>
            <a:chExt cx="2466826" cy="4114800"/>
          </a:xfrm>
          <a:scene3d>
            <a:camera prst="orthographicFront"/>
            <a:lightRig rig="threePt" dir="t">
              <a:rot lat="0" lon="0" rev="7500000"/>
            </a:lightRig>
          </a:scene3d>
        </p:grpSpPr>
        <p:sp>
          <p:nvSpPr>
            <p:cNvPr id="9" name="Flowchart: Manual Operation 8"/>
            <p:cNvSpPr/>
            <p:nvPr/>
          </p:nvSpPr>
          <p:spPr>
            <a:xfrm rot="16200000">
              <a:off x="1828800" y="823986"/>
              <a:ext cx="4114800" cy="2466826"/>
            </a:xfrm>
            <a:prstGeom prst="flowChartManualOperation">
              <a:avLst/>
            </a:prstGeom>
            <a:sp3d prstMaterial="plastic">
              <a:bevelT w="127000" h="25400" prst="relaxedInset"/>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0" name="Flowchart: Manual Operation 4"/>
            <p:cNvSpPr/>
            <p:nvPr/>
          </p:nvSpPr>
          <p:spPr>
            <a:xfrm rot="21600000">
              <a:off x="2652787" y="822959"/>
              <a:ext cx="2466826" cy="24688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0" tIns="0" rIns="172951" bIns="0" numCol="1" spcCol="1270" anchor="t" anchorCtr="0">
              <a:noAutofit/>
            </a:bodyPr>
            <a:lstStyle/>
            <a:p>
              <a:pPr lvl="0" algn="l" defTabSz="1200150">
                <a:lnSpc>
                  <a:spcPct val="90000"/>
                </a:lnSpc>
                <a:spcBef>
                  <a:spcPct val="0"/>
                </a:spcBef>
                <a:spcAft>
                  <a:spcPct val="35000"/>
                </a:spcAft>
              </a:pPr>
              <a:r>
                <a:rPr lang="en-US" sz="2700" kern="1200" dirty="0"/>
                <a:t>Social</a:t>
              </a:r>
              <a:endParaRPr lang="en-IN" sz="2700" kern="1200" dirty="0"/>
            </a:p>
            <a:p>
              <a:pPr marL="228600" lvl="1" indent="-228600" algn="l" defTabSz="933450">
                <a:lnSpc>
                  <a:spcPct val="90000"/>
                </a:lnSpc>
                <a:spcBef>
                  <a:spcPct val="0"/>
                </a:spcBef>
                <a:spcAft>
                  <a:spcPct val="15000"/>
                </a:spcAft>
                <a:buChar char="••"/>
              </a:pPr>
              <a:r>
                <a:rPr lang="en-US" sz="2100" kern="1200" dirty="0"/>
                <a:t>Praise</a:t>
              </a:r>
              <a:endParaRPr lang="en-IN" sz="2100" kern="1200" dirty="0"/>
            </a:p>
            <a:p>
              <a:pPr marL="228600" lvl="1" indent="-228600" algn="l" defTabSz="933450">
                <a:lnSpc>
                  <a:spcPct val="90000"/>
                </a:lnSpc>
                <a:spcBef>
                  <a:spcPct val="0"/>
                </a:spcBef>
                <a:spcAft>
                  <a:spcPct val="15000"/>
                </a:spcAft>
                <a:buChar char="••"/>
              </a:pPr>
              <a:r>
                <a:rPr lang="en-US" sz="2100" kern="1200" dirty="0"/>
                <a:t>Facial expressions</a:t>
              </a:r>
              <a:endParaRPr lang="en-IN" sz="2100" kern="1200" dirty="0"/>
            </a:p>
            <a:p>
              <a:pPr marL="228600" lvl="1" indent="-228600" algn="l" defTabSz="933450">
                <a:lnSpc>
                  <a:spcPct val="90000"/>
                </a:lnSpc>
                <a:spcBef>
                  <a:spcPct val="0"/>
                </a:spcBef>
                <a:spcAft>
                  <a:spcPct val="15000"/>
                </a:spcAft>
                <a:buChar char="••"/>
              </a:pPr>
              <a:r>
                <a:rPr lang="en-US" sz="2100" kern="1200" dirty="0"/>
                <a:t>Nearness</a:t>
              </a:r>
              <a:endParaRPr lang="en-IN" sz="2100" kern="1200" dirty="0"/>
            </a:p>
            <a:p>
              <a:pPr marL="228600" lvl="1" indent="-228600" algn="l" defTabSz="933450">
                <a:lnSpc>
                  <a:spcPct val="90000"/>
                </a:lnSpc>
                <a:spcBef>
                  <a:spcPct val="0"/>
                </a:spcBef>
                <a:spcAft>
                  <a:spcPct val="15000"/>
                </a:spcAft>
                <a:buChar char="••"/>
              </a:pPr>
              <a:r>
                <a:rPr lang="en-US" sz="2100" kern="1200" dirty="0"/>
                <a:t>Physical  contact</a:t>
              </a:r>
              <a:endParaRPr lang="en-IN" sz="2100" kern="1200" dirty="0"/>
            </a:p>
          </p:txBody>
        </p:sp>
      </p:grpSp>
      <p:grpSp>
        <p:nvGrpSpPr>
          <p:cNvPr id="5" name="Group 10"/>
          <p:cNvGrpSpPr/>
          <p:nvPr/>
        </p:nvGrpSpPr>
        <p:grpSpPr>
          <a:xfrm>
            <a:off x="5686574" y="304800"/>
            <a:ext cx="2466826" cy="4114800"/>
            <a:chOff x="5304625" y="-1"/>
            <a:chExt cx="2466826" cy="4114800"/>
          </a:xfrm>
          <a:scene3d>
            <a:camera prst="orthographicFront"/>
            <a:lightRig rig="threePt" dir="t">
              <a:rot lat="0" lon="0" rev="7500000"/>
            </a:lightRig>
          </a:scene3d>
        </p:grpSpPr>
        <p:sp>
          <p:nvSpPr>
            <p:cNvPr id="12" name="Flowchart: Manual Operation 11"/>
            <p:cNvSpPr/>
            <p:nvPr/>
          </p:nvSpPr>
          <p:spPr>
            <a:xfrm rot="16200000">
              <a:off x="4480638" y="823986"/>
              <a:ext cx="4114800" cy="2466826"/>
            </a:xfrm>
            <a:prstGeom prst="flowChartManualOperation">
              <a:avLst/>
            </a:prstGeom>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3" name="Flowchart: Manual Operation 4"/>
            <p:cNvSpPr/>
            <p:nvPr/>
          </p:nvSpPr>
          <p:spPr>
            <a:xfrm rot="21600000">
              <a:off x="5304625" y="822959"/>
              <a:ext cx="2466826" cy="24688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0" tIns="0" rIns="172951" bIns="0" numCol="1" spcCol="1270" anchor="t" anchorCtr="0">
              <a:noAutofit/>
            </a:bodyPr>
            <a:lstStyle/>
            <a:p>
              <a:pPr lvl="0" algn="l" defTabSz="1200150">
                <a:lnSpc>
                  <a:spcPct val="90000"/>
                </a:lnSpc>
                <a:spcBef>
                  <a:spcPct val="0"/>
                </a:spcBef>
                <a:spcAft>
                  <a:spcPct val="35000"/>
                </a:spcAft>
              </a:pPr>
              <a:r>
                <a:rPr lang="en-US" sz="2700" kern="1200" dirty="0"/>
                <a:t>Activity</a:t>
              </a:r>
              <a:endParaRPr lang="en-IN" sz="2700" kern="1200" dirty="0"/>
            </a:p>
            <a:p>
              <a:pPr marL="228600" lvl="1" indent="-228600" algn="l" defTabSz="933450">
                <a:lnSpc>
                  <a:spcPct val="90000"/>
                </a:lnSpc>
                <a:spcBef>
                  <a:spcPct val="0"/>
                </a:spcBef>
                <a:spcAft>
                  <a:spcPct val="15000"/>
                </a:spcAft>
                <a:buChar char="••"/>
              </a:pPr>
              <a:r>
                <a:rPr lang="en-US" sz="2100" kern="1200" dirty="0"/>
                <a:t>TV</a:t>
              </a:r>
              <a:endParaRPr lang="en-IN" sz="2100" kern="1200" dirty="0"/>
            </a:p>
            <a:p>
              <a:pPr marL="228600" lvl="1" indent="-228600" algn="l" defTabSz="933450">
                <a:lnSpc>
                  <a:spcPct val="90000"/>
                </a:lnSpc>
                <a:spcBef>
                  <a:spcPct val="0"/>
                </a:spcBef>
                <a:spcAft>
                  <a:spcPct val="15000"/>
                </a:spcAft>
                <a:buChar char="••"/>
              </a:pPr>
              <a:r>
                <a:rPr lang="en-US" sz="2100" kern="1200" dirty="0"/>
                <a:t>Camping outdoor</a:t>
              </a:r>
              <a:endParaRPr lang="en-IN" sz="2100" kern="1200" dirty="0"/>
            </a:p>
            <a:p>
              <a:pPr marL="228600" lvl="1" indent="-228600" algn="l" defTabSz="933450">
                <a:lnSpc>
                  <a:spcPct val="90000"/>
                </a:lnSpc>
                <a:spcBef>
                  <a:spcPct val="0"/>
                </a:spcBef>
                <a:spcAft>
                  <a:spcPct val="15000"/>
                </a:spcAft>
                <a:buChar char="••"/>
              </a:pPr>
              <a:r>
                <a:rPr lang="en-US" sz="2100" kern="1200" dirty="0"/>
                <a:t>Music</a:t>
              </a:r>
              <a:endParaRPr lang="en-IN" sz="2100" kern="1200" dirty="0"/>
            </a:p>
          </p:txBody>
        </p:sp>
      </p:grpSp>
      <p:pic>
        <p:nvPicPr>
          <p:cNvPr id="69634" name="Picture 2" descr="http://honcorpsmembers.files.wordpress.com/2011/12/stock-illustration-4724445-elves-and-toys.jpg"/>
          <p:cNvPicPr>
            <a:picLocks noChangeAspect="1" noChangeArrowheads="1"/>
          </p:cNvPicPr>
          <p:nvPr/>
        </p:nvPicPr>
        <p:blipFill>
          <a:blip r:embed="rId4" cstate="print"/>
          <a:srcRect l="11863" t="17080" r="10851" b="455"/>
          <a:stretch>
            <a:fillRect/>
          </a:stretch>
        </p:blipFill>
        <p:spPr bwMode="auto">
          <a:xfrm rot="20274431">
            <a:off x="2221336" y="4834144"/>
            <a:ext cx="2110529" cy="1688968"/>
          </a:xfrm>
          <a:prstGeom prst="rect">
            <a:avLst/>
          </a:prstGeom>
          <a:noFill/>
        </p:spPr>
      </p:pic>
      <p:pic>
        <p:nvPicPr>
          <p:cNvPr id="69636" name="Picture 4" descr="http://4.bp.blogspot.com/-eWdZp_v7Vsk/TZnaeVf74lI/AAAAAAAAAFg/pkqv3DZyYQY/s1600/Grouping2.jpg"/>
          <p:cNvPicPr>
            <a:picLocks noChangeAspect="1" noChangeArrowheads="1"/>
          </p:cNvPicPr>
          <p:nvPr/>
        </p:nvPicPr>
        <p:blipFill>
          <a:blip r:embed="rId5" cstate="print"/>
          <a:srcRect l="9353" t="8621" r="8805" b="8621"/>
          <a:stretch>
            <a:fillRect/>
          </a:stretch>
        </p:blipFill>
        <p:spPr bwMode="auto">
          <a:xfrm rot="2034172">
            <a:off x="338058" y="5067045"/>
            <a:ext cx="1898643" cy="1301926"/>
          </a:xfrm>
          <a:prstGeom prst="rect">
            <a:avLst/>
          </a:prstGeom>
          <a:noFill/>
        </p:spPr>
      </p:pic>
      <p:pic>
        <p:nvPicPr>
          <p:cNvPr id="69638" name="Picture 6" descr="Girl Getting a Pat on the Back for a Job Well Done"/>
          <p:cNvPicPr>
            <a:picLocks noChangeAspect="1" noChangeArrowheads="1"/>
          </p:cNvPicPr>
          <p:nvPr/>
        </p:nvPicPr>
        <p:blipFill>
          <a:blip r:embed="rId6" cstate="print"/>
          <a:srcRect/>
          <a:stretch>
            <a:fillRect/>
          </a:stretch>
        </p:blipFill>
        <p:spPr bwMode="auto">
          <a:xfrm>
            <a:off x="4419600" y="4953000"/>
            <a:ext cx="1728965" cy="1724026"/>
          </a:xfrm>
          <a:prstGeom prst="rect">
            <a:avLst/>
          </a:prstGeom>
          <a:noFill/>
        </p:spPr>
      </p:pic>
      <p:pic>
        <p:nvPicPr>
          <p:cNvPr id="69644" name="Picture 12" descr="http://t1.gstatic.com/images?q=tbn:ANd9GcQiTU9GO3m6J2ZSeYdUApWiJKSCD080I6E9d1cf5k_VBxIxm0-SYyUy9UlB"/>
          <p:cNvPicPr>
            <a:picLocks noChangeAspect="1" noChangeArrowheads="1"/>
          </p:cNvPicPr>
          <p:nvPr/>
        </p:nvPicPr>
        <p:blipFill>
          <a:blip r:embed="rId7" cstate="print"/>
          <a:srcRect/>
          <a:stretch>
            <a:fillRect/>
          </a:stretch>
        </p:blipFill>
        <p:spPr bwMode="auto">
          <a:xfrm>
            <a:off x="7686675" y="5324475"/>
            <a:ext cx="1381125" cy="1381125"/>
          </a:xfrm>
          <a:prstGeom prst="rect">
            <a:avLst/>
          </a:prstGeom>
          <a:noFill/>
        </p:spPr>
      </p:pic>
      <p:sp>
        <p:nvSpPr>
          <p:cNvPr id="20" name="Slide Number Placeholder 19"/>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5632311"/>
          </a:xfrm>
          <a:prstGeom prst="rect">
            <a:avLst/>
          </a:prstGeom>
        </p:spPr>
        <p:txBody>
          <a:bodyPr wrap="square">
            <a:spAutoFit/>
          </a:bodyPr>
          <a:lstStyle/>
          <a:p>
            <a:pPr marL="457200" indent="-457200">
              <a:buFont typeface="Wingdings" pitchFamily="2" charset="2"/>
              <a:buNone/>
            </a:pPr>
            <a:r>
              <a:rPr lang="en-US" b="1" dirty="0"/>
              <a:t>Material </a:t>
            </a:r>
            <a:r>
              <a:rPr lang="en-US" b="1" dirty="0" err="1"/>
              <a:t>reinforcers</a:t>
            </a:r>
            <a:r>
              <a:rPr lang="en-US" b="1" dirty="0"/>
              <a:t>:</a:t>
            </a:r>
            <a:r>
              <a:rPr lang="en-US" dirty="0"/>
              <a:t> </a:t>
            </a:r>
          </a:p>
          <a:p>
            <a:pPr marL="457200" indent="-457200">
              <a:buFont typeface="Wingdings" pitchFamily="2" charset="2"/>
              <a:buChar char="q"/>
            </a:pPr>
            <a:r>
              <a:rPr lang="en-US" dirty="0"/>
              <a:t>Effective for children &amp; frequently are baneful to oral health.</a:t>
            </a:r>
          </a:p>
          <a:p>
            <a:pPr marL="457200" indent="-457200">
              <a:buFont typeface="Wingdings" pitchFamily="2" charset="2"/>
              <a:buChar char="q"/>
            </a:pPr>
            <a:r>
              <a:rPr lang="en-US" dirty="0" err="1"/>
              <a:t>Eg</a:t>
            </a:r>
            <a:r>
              <a:rPr lang="en-US" dirty="0"/>
              <a:t>: candy, gum, cookies</a:t>
            </a:r>
          </a:p>
          <a:p>
            <a:pPr marL="457200" indent="-457200">
              <a:buFont typeface="Wingdings" pitchFamily="2" charset="2"/>
              <a:buNone/>
            </a:pPr>
            <a:endParaRPr lang="en-US" dirty="0"/>
          </a:p>
          <a:p>
            <a:pPr marL="457200" indent="-457200">
              <a:buFont typeface="Wingdings" pitchFamily="2" charset="2"/>
              <a:buNone/>
            </a:pPr>
            <a:r>
              <a:rPr lang="en-US" b="1" dirty="0"/>
              <a:t>Social </a:t>
            </a:r>
            <a:r>
              <a:rPr lang="en-US" b="1" dirty="0" err="1"/>
              <a:t>reinforcers</a:t>
            </a:r>
            <a:r>
              <a:rPr lang="en-US" b="1" dirty="0"/>
              <a:t>: </a:t>
            </a:r>
          </a:p>
          <a:p>
            <a:pPr marL="457200" indent="-457200">
              <a:buFont typeface="Wingdings" pitchFamily="2" charset="2"/>
              <a:buChar char="q"/>
            </a:pPr>
            <a:r>
              <a:rPr lang="en-US" dirty="0"/>
              <a:t>Should be dispensed throughout  each visit .</a:t>
            </a:r>
          </a:p>
          <a:p>
            <a:pPr marL="457200" indent="-457200">
              <a:buFont typeface="Wingdings" pitchFamily="2" charset="2"/>
              <a:buChar char="q"/>
            </a:pPr>
            <a:r>
              <a:rPr lang="en-US" dirty="0"/>
              <a:t>pt should never be neglected ,on completion </a:t>
            </a:r>
            <a:r>
              <a:rPr lang="en-US" baseline="-25000" dirty="0"/>
              <a:t> .</a:t>
            </a:r>
          </a:p>
          <a:p>
            <a:pPr marL="457200" indent="-457200">
              <a:buFont typeface="Wingdings" pitchFamily="2" charset="2"/>
              <a:buChar char="q"/>
            </a:pPr>
            <a:r>
              <a:rPr lang="en-US" dirty="0"/>
              <a:t>Can shape the behavior of the hesitant &amp; inexperienced pt </a:t>
            </a:r>
          </a:p>
          <a:p>
            <a:pPr marL="457200" indent="-457200">
              <a:buFont typeface="Wingdings" pitchFamily="2" charset="2"/>
              <a:buChar char="q"/>
            </a:pPr>
            <a:r>
              <a:rPr lang="en-US" dirty="0"/>
              <a:t>Anxious pt can be reassured </a:t>
            </a:r>
          </a:p>
          <a:p>
            <a:pPr marL="457200" indent="-457200"/>
            <a:endParaRPr lang="en-US" dirty="0"/>
          </a:p>
          <a:p>
            <a:r>
              <a:rPr lang="en-US" b="1" dirty="0"/>
              <a:t>Activity </a:t>
            </a:r>
            <a:r>
              <a:rPr lang="en-US" b="1" dirty="0" err="1"/>
              <a:t>reinforcers</a:t>
            </a:r>
            <a:r>
              <a:rPr lang="en-US" b="1" dirty="0"/>
              <a:t>: </a:t>
            </a:r>
          </a:p>
          <a:p>
            <a:pPr>
              <a:buFontTx/>
              <a:buChar char="•"/>
            </a:pPr>
            <a:r>
              <a:rPr lang="en-US" dirty="0"/>
              <a:t>Involve the opportunity /privilege of participating in a preferred activity after performance of a less preferred behavior</a:t>
            </a:r>
          </a:p>
          <a:p>
            <a:endParaRPr lang="en-US" dirty="0"/>
          </a:p>
          <a:p>
            <a:pPr>
              <a:buFontTx/>
              <a:buChar char="•"/>
            </a:pPr>
            <a:r>
              <a:rPr lang="en-US" dirty="0"/>
              <a:t>Little Application in operatory dentistry</a:t>
            </a:r>
          </a:p>
          <a:p>
            <a:pPr>
              <a:buFontTx/>
              <a:buChar char="•"/>
            </a:pPr>
            <a:endParaRPr lang="en-US" dirty="0"/>
          </a:p>
          <a:p>
            <a:pPr>
              <a:buFontTx/>
              <a:buChar char="•"/>
            </a:pPr>
            <a:r>
              <a:rPr lang="en-US" dirty="0"/>
              <a:t>Successful in the home programs- plaque control, habit breaking therapies.</a:t>
            </a:r>
          </a:p>
          <a:p>
            <a:pPr>
              <a:buFontTx/>
              <a:buChar char="•"/>
            </a:pPr>
            <a:endParaRPr lang="en-US" dirty="0"/>
          </a:p>
          <a:p>
            <a:pPr marL="457200" indent="-457200"/>
            <a:endParaRPr lang="en-US" dirty="0"/>
          </a:p>
          <a:p>
            <a:pPr marL="457200" indent="-457200"/>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83</a:t>
            </a:fld>
            <a:endParaRPr lang="en-US"/>
          </a:p>
        </p:txBody>
      </p:sp>
      <p:pic>
        <p:nvPicPr>
          <p:cNvPr id="4" name="Picture 3">
            <a:extLst>
              <a:ext uri="{FF2B5EF4-FFF2-40B4-BE49-F238E27FC236}">
                <a16:creationId xmlns:a16="http://schemas.microsoft.com/office/drawing/2014/main" xmlns="" id="{3FD4F233-D002-4A49-BA65-5992FCA7AFDC}"/>
              </a:ext>
            </a:extLst>
          </p:cNvPr>
          <p:cNvPicPr>
            <a:picLocks noChangeAspect="1"/>
          </p:cNvPicPr>
          <p:nvPr/>
        </p:nvPicPr>
        <p:blipFill>
          <a:blip r:embed="rId2"/>
          <a:stretch>
            <a:fillRect/>
          </a:stretch>
        </p:blipFill>
        <p:spPr>
          <a:xfrm>
            <a:off x="464758" y="5995988"/>
            <a:ext cx="8254699" cy="72548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341293"/>
            <a:ext cx="4572000" cy="954107"/>
          </a:xfrm>
          <a:prstGeom prst="rect">
            <a:avLst/>
          </a:prstGeom>
        </p:spPr>
        <p:txBody>
          <a:bodyPr>
            <a:spAutoFit/>
          </a:bodyPr>
          <a:lstStyle/>
          <a:p>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IMPLOSION THERAPY</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85800" y="1692057"/>
            <a:ext cx="7239000" cy="3108543"/>
          </a:xfrm>
          <a:prstGeom prst="rect">
            <a:avLst/>
          </a:prstGeom>
        </p:spPr>
        <p:txBody>
          <a:bodyPr wrap="square">
            <a:spAutoFit/>
          </a:bodyPr>
          <a:lstStyle/>
          <a:p>
            <a:pPr lvl="1"/>
            <a:r>
              <a:rPr lang="en-US" sz="2800" b="1" dirty="0"/>
              <a:t>Sudden flooding with a barrage of stimulus which have affected him adversely and child has no other choice but to face the stimulus until negative response disappears</a:t>
            </a:r>
          </a:p>
          <a:p>
            <a:pPr lvl="1"/>
            <a:endParaRPr lang="en-US" sz="2800" b="1" dirty="0"/>
          </a:p>
          <a:p>
            <a:pPr lvl="1"/>
            <a:r>
              <a:rPr lang="en-US" sz="2800" b="1" dirty="0"/>
              <a:t>Consists of HOME,VOICE CONTROL,PHYSICAL RESTRAINT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pic>
        <p:nvPicPr>
          <p:cNvPr id="2" name="Picture 1">
            <a:extLst>
              <a:ext uri="{FF2B5EF4-FFF2-40B4-BE49-F238E27FC236}">
                <a16:creationId xmlns:a16="http://schemas.microsoft.com/office/drawing/2014/main" xmlns="" id="{DDB7BA7C-56EA-4E15-A687-A8E84AC1E505}"/>
              </a:ext>
            </a:extLst>
          </p:cNvPr>
          <p:cNvPicPr>
            <a:picLocks noChangeAspect="1"/>
          </p:cNvPicPr>
          <p:nvPr/>
        </p:nvPicPr>
        <p:blipFill>
          <a:blip r:embed="rId3"/>
          <a:stretch>
            <a:fillRect/>
          </a:stretch>
        </p:blipFill>
        <p:spPr>
          <a:xfrm>
            <a:off x="707571" y="5995988"/>
            <a:ext cx="8254699" cy="72548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Grp="1" noChangeArrowheads="1"/>
          </p:cNvSpPr>
          <p:nvPr>
            <p:ph type="title"/>
          </p:nvPr>
        </p:nvSpPr>
        <p:spPr>
          <a:xfrm>
            <a:off x="2819400" y="228600"/>
            <a:ext cx="3352800" cy="609600"/>
          </a:xfrm>
        </p:spPr>
        <p:txBody>
          <a:bodyPr>
            <a:normAutofit/>
          </a:bodyPr>
          <a:lstStyle/>
          <a:p>
            <a:pPr marL="1117600" indent="-1117600" algn="l"/>
            <a:r>
              <a:rPr lang="en-US" sz="3600" b="1">
                <a:effectLst/>
                <a:latin typeface="Times New Roman" pitchFamily="18" charset="0"/>
              </a:rPr>
              <a:t>Voice control</a:t>
            </a:r>
          </a:p>
        </p:txBody>
      </p:sp>
      <p:sp>
        <p:nvSpPr>
          <p:cNvPr id="389125" name="Rectangle 5"/>
          <p:cNvSpPr>
            <a:spLocks noGrp="1" noChangeArrowheads="1"/>
          </p:cNvSpPr>
          <p:nvPr>
            <p:ph idx="1"/>
          </p:nvPr>
        </p:nvSpPr>
        <p:spPr>
          <a:xfrm>
            <a:off x="0" y="838200"/>
            <a:ext cx="8763000" cy="3733800"/>
          </a:xfrm>
        </p:spPr>
        <p:txBody>
          <a:bodyPr>
            <a:normAutofit/>
          </a:bodyPr>
          <a:lstStyle/>
          <a:p>
            <a:endParaRPr lang="en-US" sz="2400" dirty="0">
              <a:effectLst/>
              <a:latin typeface="Times New Roman" pitchFamily="18" charset="0"/>
            </a:endParaRPr>
          </a:p>
          <a:p>
            <a:r>
              <a:rPr lang="en-US" sz="2400" dirty="0"/>
              <a:t>Pinkham -“facial expression  imp as tone of the voice”</a:t>
            </a:r>
          </a:p>
          <a:p>
            <a:endParaRPr lang="en-US" sz="2400" dirty="0"/>
          </a:p>
          <a:p>
            <a:pPr>
              <a:buNone/>
            </a:pPr>
            <a:r>
              <a:rPr lang="en-US" sz="2400" dirty="0"/>
              <a:t>     Facial expression of the dentist conveys the child the dentist is serious &amp; in control</a:t>
            </a:r>
          </a:p>
          <a:p>
            <a:endParaRPr lang="en-US" sz="2400" dirty="0">
              <a:effectLst/>
              <a:latin typeface="Times New Roman" pitchFamily="18" charset="0"/>
            </a:endParaRPr>
          </a:p>
          <a:p>
            <a:r>
              <a:rPr lang="en-US" sz="2400" dirty="0">
                <a:effectLst/>
                <a:latin typeface="Times New Roman" pitchFamily="18" charset="0"/>
              </a:rPr>
              <a:t>Wright - “what u say is not critical as how u say”</a:t>
            </a:r>
          </a:p>
        </p:txBody>
      </p:sp>
      <p:sp>
        <p:nvSpPr>
          <p:cNvPr id="6" name="Slide Number Placeholder 5"/>
          <p:cNvSpPr>
            <a:spLocks noGrp="1"/>
          </p:cNvSpPr>
          <p:nvPr>
            <p:ph type="sldNum" sz="quarter" idx="12"/>
          </p:nvPr>
        </p:nvSpPr>
        <p:spPr/>
        <p:txBody>
          <a:bodyPr/>
          <a:lstStyle/>
          <a:p>
            <a:fld id="{17B92E42-2D11-4F68-BB29-28993D9648B1}" type="slidenum">
              <a:rPr lang="en-US"/>
              <a:pPr/>
              <a:t>85</a:t>
            </a:fld>
            <a:endParaRPr lang="en-US"/>
          </a:p>
        </p:txBody>
      </p:sp>
      <p:sp>
        <p:nvSpPr>
          <p:cNvPr id="389126" name="Text Box 6"/>
          <p:cNvSpPr txBox="1">
            <a:spLocks noChangeArrowheads="1"/>
          </p:cNvSpPr>
          <p:nvPr/>
        </p:nvSpPr>
        <p:spPr bwMode="auto">
          <a:xfrm>
            <a:off x="6080125" y="1031875"/>
            <a:ext cx="184150" cy="457200"/>
          </a:xfrm>
          <a:prstGeom prst="rect">
            <a:avLst/>
          </a:prstGeom>
          <a:noFill/>
          <a:ln w="12700" cap="sq">
            <a:noFill/>
            <a:miter lim="800000"/>
            <a:headEnd type="none" w="sm" len="sm"/>
            <a:tailEnd type="none" w="sm" len="sm"/>
          </a:ln>
          <a:effectLst/>
        </p:spPr>
        <p:txBody>
          <a:bodyPr wrap="none">
            <a:spAutoFit/>
          </a:bodyPr>
          <a:lstStyle/>
          <a:p>
            <a:endParaRPr lang="en-NZ"/>
          </a:p>
        </p:txBody>
      </p:sp>
      <p:pic>
        <p:nvPicPr>
          <p:cNvPr id="294914" name="Picture 2" descr="http://t1.gstatic.com/images?q=tbn:ANd9GcRiKpF0b5CuwOZiUjw-ZndqZCHljAspS9GvZrU78p2zQB2gVSLdhEPPRinjTg"/>
          <p:cNvPicPr>
            <a:picLocks noChangeAspect="1" noChangeArrowheads="1"/>
          </p:cNvPicPr>
          <p:nvPr/>
        </p:nvPicPr>
        <p:blipFill>
          <a:blip r:embed="rId3" cstate="print"/>
          <a:srcRect/>
          <a:stretch>
            <a:fillRect/>
          </a:stretch>
        </p:blipFill>
        <p:spPr bwMode="auto">
          <a:xfrm rot="20097818">
            <a:off x="2545644" y="4533445"/>
            <a:ext cx="2057182" cy="1976333"/>
          </a:xfrm>
          <a:prstGeom prst="rect">
            <a:avLst/>
          </a:prstGeom>
          <a:ln>
            <a:noFill/>
          </a:ln>
          <a:effectLst>
            <a:softEdge rad="112500"/>
          </a:effectLst>
        </p:spPr>
      </p:pic>
      <p:pic>
        <p:nvPicPr>
          <p:cNvPr id="294916" name="Picture 4" descr="http://www.google.co.in/url?source=imglanding&amp;ct=img&amp;q=http://www.wcpghan2008.com/wp-content/uploads/2010/03/kids-dentistry.jpg&amp;sa=X&amp;ei=ZE9WT9_bGtHprQf9ge2DBw&amp;ved=0CAwQ8wc4TQ&amp;usg=AFQjCNG9ZQDMRL98cpgGwvxtWxTJNSKQcw"/>
          <p:cNvPicPr>
            <a:picLocks noChangeAspect="1" noChangeArrowheads="1"/>
          </p:cNvPicPr>
          <p:nvPr/>
        </p:nvPicPr>
        <p:blipFill>
          <a:blip r:embed="rId4" cstate="print"/>
          <a:srcRect/>
          <a:stretch>
            <a:fillRect/>
          </a:stretch>
        </p:blipFill>
        <p:spPr bwMode="auto">
          <a:xfrm rot="1009763">
            <a:off x="4678092" y="4703275"/>
            <a:ext cx="2495632" cy="1593194"/>
          </a:xfrm>
          <a:prstGeom prst="rect">
            <a:avLst/>
          </a:prstGeom>
          <a:noFill/>
        </p:spPr>
      </p:pic>
      <p:pic>
        <p:nvPicPr>
          <p:cNvPr id="294918" name="Picture 6" descr="http://sherisrainbow.com/RB12-01/RB120127/cartoonParentsKids.jpg"/>
          <p:cNvPicPr>
            <a:picLocks noChangeAspect="1" noChangeArrowheads="1"/>
          </p:cNvPicPr>
          <p:nvPr/>
        </p:nvPicPr>
        <p:blipFill>
          <a:blip r:embed="rId5" cstate="print"/>
          <a:srcRect t="7576"/>
          <a:stretch>
            <a:fillRect/>
          </a:stretch>
        </p:blipFill>
        <p:spPr bwMode="auto">
          <a:xfrm>
            <a:off x="2057400" y="990600"/>
            <a:ext cx="4698687"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94918"/>
                                        </p:tgtEl>
                                        <p:attrNameLst>
                                          <p:attrName>style.visibility</p:attrName>
                                        </p:attrNameLst>
                                      </p:cBhvr>
                                      <p:to>
                                        <p:strVal val="visible"/>
                                      </p:to>
                                    </p:set>
                                    <p:animEffect transition="in" filter="fade">
                                      <p:cBhvr>
                                        <p:cTn id="7" dur="100"/>
                                        <p:tgtEl>
                                          <p:spTgt spid="294918"/>
                                        </p:tgtEl>
                                      </p:cBhvr>
                                    </p:animEffect>
                                    <p:anim calcmode="lin" valueType="num">
                                      <p:cBhvr>
                                        <p:cTn id="8" dur="400" fill="hold"/>
                                        <p:tgtEl>
                                          <p:spTgt spid="294918"/>
                                        </p:tgtEl>
                                        <p:attrNameLst>
                                          <p:attrName>ppt_x</p:attrName>
                                        </p:attrNameLst>
                                      </p:cBhvr>
                                      <p:tavLst>
                                        <p:tav tm="0">
                                          <p:val>
                                            <p:strVal val="#ppt_x"/>
                                          </p:val>
                                        </p:tav>
                                        <p:tav tm="100000">
                                          <p:val>
                                            <p:strVal val="#ppt_x"/>
                                          </p:val>
                                        </p:tav>
                                      </p:tavLst>
                                    </p:anim>
                                    <p:anim calcmode="lin" valueType="num">
                                      <p:cBhvr>
                                        <p:cTn id="9" dur="400" fill="hold"/>
                                        <p:tgtEl>
                                          <p:spTgt spid="29491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949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949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9491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8912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89125">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89125">
                                            <p:txEl>
                                              <p:pRg st="3" end="3"/>
                                            </p:txEl>
                                          </p:spTgt>
                                        </p:tgtEl>
                                        <p:attrNameLst>
                                          <p:attrName>style.visibility</p:attrName>
                                        </p:attrNameLst>
                                      </p:cBhvr>
                                      <p:to>
                                        <p:strVal val="visible"/>
                                      </p:to>
                                    </p:set>
                                  </p:childTnLst>
                                </p:cTn>
                              </p:par>
                              <p:par>
                                <p:cTn id="22" presetID="9" presetClass="entr" presetSubtype="0" fill="hold" nodeType="withEffect">
                                  <p:stCondLst>
                                    <p:cond delay="0"/>
                                  </p:stCondLst>
                                  <p:childTnLst>
                                    <p:set>
                                      <p:cBhvr>
                                        <p:cTn id="23" dur="1" fill="hold">
                                          <p:stCondLst>
                                            <p:cond delay="0"/>
                                          </p:stCondLst>
                                        </p:cTn>
                                        <p:tgtEl>
                                          <p:spTgt spid="294914"/>
                                        </p:tgtEl>
                                        <p:attrNameLst>
                                          <p:attrName>style.visibility</p:attrName>
                                        </p:attrNameLst>
                                      </p:cBhvr>
                                      <p:to>
                                        <p:strVal val="visible"/>
                                      </p:to>
                                    </p:set>
                                    <p:animEffect transition="in" filter="dissolve">
                                      <p:cBhvr>
                                        <p:cTn id="24" dur="500"/>
                                        <p:tgtEl>
                                          <p:spTgt spid="294914"/>
                                        </p:tgtEl>
                                      </p:cBhvr>
                                    </p:animEffect>
                                  </p:childTnLst>
                                </p:cTn>
                              </p:par>
                              <p:par>
                                <p:cTn id="25" presetID="9" presetClass="entr" presetSubtype="0" fill="hold" nodeType="withEffect">
                                  <p:stCondLst>
                                    <p:cond delay="0"/>
                                  </p:stCondLst>
                                  <p:childTnLst>
                                    <p:set>
                                      <p:cBhvr>
                                        <p:cTn id="26" dur="1" fill="hold">
                                          <p:stCondLst>
                                            <p:cond delay="0"/>
                                          </p:stCondLst>
                                        </p:cTn>
                                        <p:tgtEl>
                                          <p:spTgt spid="294916"/>
                                        </p:tgtEl>
                                        <p:attrNameLst>
                                          <p:attrName>style.visibility</p:attrName>
                                        </p:attrNameLst>
                                      </p:cBhvr>
                                      <p:to>
                                        <p:strVal val="visible"/>
                                      </p:to>
                                    </p:set>
                                    <p:animEffect transition="in" filter="dissolve">
                                      <p:cBhvr>
                                        <p:cTn id="27"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304800"/>
            <a:ext cx="3273910" cy="523220"/>
          </a:xfrm>
          <a:prstGeom prst="rect">
            <a:avLst/>
          </a:prstGeom>
        </p:spPr>
        <p:txBody>
          <a:bodyPr wrap="none">
            <a:spAutoFit/>
          </a:bodyPr>
          <a:lstStyle/>
          <a:p>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Hand Over Mouth</a:t>
            </a:r>
          </a:p>
        </p:txBody>
      </p:sp>
      <p:sp>
        <p:nvSpPr>
          <p:cNvPr id="4" name="Rectangle 3"/>
          <p:cNvSpPr/>
          <p:nvPr/>
        </p:nvSpPr>
        <p:spPr>
          <a:xfrm>
            <a:off x="381000" y="1809588"/>
            <a:ext cx="8686800" cy="5078313"/>
          </a:xfrm>
          <a:prstGeom prst="rect">
            <a:avLst/>
          </a:prstGeom>
        </p:spPr>
        <p:txBody>
          <a:bodyPr wrap="square">
            <a:spAutoFit/>
          </a:bodyPr>
          <a:lstStyle/>
          <a:p>
            <a:pPr>
              <a:lnSpc>
                <a:spcPct val="160000"/>
              </a:lnSpc>
              <a:buFontTx/>
              <a:buNone/>
            </a:pPr>
            <a:r>
              <a:rPr lang="en-US" sz="2000" b="1" dirty="0">
                <a:solidFill>
                  <a:srgbClr val="FF0000"/>
                </a:solidFill>
              </a:rPr>
              <a:t>Evangeline Jordan (1920)</a:t>
            </a:r>
          </a:p>
          <a:p>
            <a:pPr>
              <a:spcBef>
                <a:spcPct val="20000"/>
              </a:spcBef>
              <a:buClr>
                <a:schemeClr val="hlink"/>
              </a:buClr>
              <a:buSzPct val="80000"/>
            </a:pPr>
            <a:r>
              <a:rPr lang="en-US" sz="2000" b="1" dirty="0">
                <a:solidFill>
                  <a:srgbClr val="FF0000"/>
                </a:solidFill>
              </a:rPr>
              <a:t>Rand and Associates' </a:t>
            </a:r>
            <a:r>
              <a:rPr lang="en-US" sz="2000" dirty="0"/>
              <a:t>“The first rule is to gain the child's attention. ….to make sure he hears words' of command”.</a:t>
            </a:r>
          </a:p>
          <a:p>
            <a:endParaRPr lang="en-US" sz="2000" b="1" dirty="0">
              <a:solidFill>
                <a:srgbClr val="FF0000"/>
              </a:solidFill>
            </a:endParaRPr>
          </a:p>
          <a:p>
            <a:r>
              <a:rPr lang="en-US" sz="2000" b="1" dirty="0">
                <a:solidFill>
                  <a:srgbClr val="FF0000"/>
                </a:solidFill>
              </a:rPr>
              <a:t>Samson </a:t>
            </a:r>
            <a:r>
              <a:rPr lang="en-US" sz="2000" dirty="0"/>
              <a:t>- “the child must understand quite clearly what is to be done-if old enough, why it is to be done. and certainly that, at all costs, it is going to be done”</a:t>
            </a:r>
          </a:p>
          <a:p>
            <a:endParaRPr lang="en-US" sz="2000" dirty="0"/>
          </a:p>
          <a:p>
            <a:r>
              <a:rPr lang="en-US" sz="2000" dirty="0"/>
              <a:t>If a normal child will not listen but continues to cry and struggle…. Hold a folded napkin over the child’s mouth…and gently but firmly hold his mouth shut </a:t>
            </a:r>
            <a:r>
              <a:rPr lang="en-US" sz="2000" b="1" dirty="0"/>
              <a:t>and whisper the desired behavior in his ears</a:t>
            </a:r>
            <a:endParaRPr lang="en-US" sz="2000" dirty="0"/>
          </a:p>
          <a:p>
            <a:r>
              <a:rPr lang="en-US" sz="2000" dirty="0"/>
              <a:t>For a dentist</a:t>
            </a:r>
            <a:r>
              <a:rPr lang="en-US" sz="2000" baseline="0" dirty="0"/>
              <a:t> to continue the treatment there must be an effective communication child with temper and tantrum delay the treatment as well as alter </a:t>
            </a:r>
            <a:r>
              <a:rPr lang="en-US" sz="2000" baseline="0" dirty="0" err="1"/>
              <a:t>rthe</a:t>
            </a:r>
            <a:r>
              <a:rPr lang="en-US" sz="2000" baseline="0" dirty="0"/>
              <a:t> mood of dental health team.</a:t>
            </a:r>
            <a:endParaRPr lang="en-US" sz="2000" dirty="0"/>
          </a:p>
          <a:p>
            <a:r>
              <a:rPr lang="te-IN" sz="2400" dirty="0"/>
              <a:t/>
            </a:r>
            <a:br>
              <a:rPr lang="te-IN" sz="2400" dirty="0"/>
            </a:br>
            <a:endParaRPr lang="en-US" sz="2400" b="1" dirty="0"/>
          </a:p>
        </p:txBody>
      </p:sp>
      <p:pic>
        <p:nvPicPr>
          <p:cNvPr id="62466" name="Picture 2" descr="http://www.glamour.com/weddings/blogs/save-the-date/2010/07/25/0727-girl-with-hand-over-mouth_we.jpg"/>
          <p:cNvPicPr>
            <a:picLocks noChangeAspect="1" noChangeArrowheads="1"/>
          </p:cNvPicPr>
          <p:nvPr/>
        </p:nvPicPr>
        <p:blipFill>
          <a:blip r:embed="rId3" cstate="print"/>
          <a:srcRect/>
          <a:stretch>
            <a:fillRect/>
          </a:stretch>
        </p:blipFill>
        <p:spPr bwMode="auto">
          <a:xfrm rot="352616">
            <a:off x="6420013" y="207238"/>
            <a:ext cx="2419676" cy="1603036"/>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1168872"/>
            <a:ext cx="6553200" cy="1255728"/>
          </a:xfrm>
          <a:prstGeom prst="rect">
            <a:avLst/>
          </a:prstGeom>
        </p:spPr>
        <p:txBody>
          <a:bodyPr wrap="square">
            <a:spAutoFit/>
          </a:bodyPr>
          <a:lstStyle/>
          <a:p>
            <a:pPr>
              <a:lnSpc>
                <a:spcPct val="90000"/>
              </a:lnSpc>
              <a:buFontTx/>
              <a:buNone/>
            </a:pPr>
            <a:r>
              <a:rPr lang="en-US" sz="2000" b="1" dirty="0">
                <a:solidFill>
                  <a:schemeClr val="accent3">
                    <a:lumMod val="75000"/>
                  </a:schemeClr>
                </a:solidFill>
              </a:rPr>
              <a:t>Indication:</a:t>
            </a:r>
          </a:p>
          <a:p>
            <a:pPr>
              <a:lnSpc>
                <a:spcPct val="90000"/>
              </a:lnSpc>
            </a:pPr>
            <a:r>
              <a:rPr lang="en-US" sz="2000" b="1" dirty="0"/>
              <a:t>Normal children who are momentarily hysterical, belligerent or defiant</a:t>
            </a:r>
          </a:p>
          <a:p>
            <a:pPr>
              <a:lnSpc>
                <a:spcPct val="90000"/>
              </a:lnSpc>
            </a:pPr>
            <a:endParaRPr lang="en-US" sz="2400" b="1" dirty="0"/>
          </a:p>
        </p:txBody>
      </p:sp>
      <p:sp>
        <p:nvSpPr>
          <p:cNvPr id="4" name="Rectangle 3"/>
          <p:cNvSpPr/>
          <p:nvPr/>
        </p:nvSpPr>
        <p:spPr>
          <a:xfrm>
            <a:off x="533400" y="3475875"/>
            <a:ext cx="5638800" cy="1477328"/>
          </a:xfrm>
          <a:prstGeom prst="rect">
            <a:avLst/>
          </a:prstGeom>
        </p:spPr>
        <p:txBody>
          <a:bodyPr wrap="square">
            <a:spAutoFit/>
          </a:bodyPr>
          <a:lstStyle/>
          <a:p>
            <a:pPr>
              <a:lnSpc>
                <a:spcPct val="90000"/>
              </a:lnSpc>
              <a:buFontTx/>
              <a:buNone/>
            </a:pPr>
            <a:r>
              <a:rPr lang="en-US" sz="2000" b="1" dirty="0">
                <a:solidFill>
                  <a:srgbClr val="FF0000"/>
                </a:solidFill>
              </a:rPr>
              <a:t>Contraindication:</a:t>
            </a:r>
          </a:p>
          <a:p>
            <a:pPr>
              <a:lnSpc>
                <a:spcPct val="90000"/>
              </a:lnSpc>
            </a:pPr>
            <a:r>
              <a:rPr lang="en-US" sz="2000" b="1" dirty="0"/>
              <a:t>Very young &lt;3 years</a:t>
            </a:r>
          </a:p>
          <a:p>
            <a:pPr>
              <a:lnSpc>
                <a:spcPct val="90000"/>
              </a:lnSpc>
            </a:pPr>
            <a:r>
              <a:rPr lang="en-US" sz="2000" b="1" dirty="0"/>
              <a:t>Immature</a:t>
            </a:r>
          </a:p>
          <a:p>
            <a:pPr>
              <a:lnSpc>
                <a:spcPct val="90000"/>
              </a:lnSpc>
            </a:pPr>
            <a:r>
              <a:rPr lang="en-US" sz="2000" b="1" dirty="0"/>
              <a:t>Frightened</a:t>
            </a:r>
          </a:p>
          <a:p>
            <a:pPr>
              <a:lnSpc>
                <a:spcPct val="90000"/>
              </a:lnSpc>
            </a:pPr>
            <a:r>
              <a:rPr lang="en-US" sz="2000" b="1" dirty="0"/>
              <a:t>Serious physical, mental or emotional handicap.</a:t>
            </a:r>
          </a:p>
        </p:txBody>
      </p:sp>
      <p:pic>
        <p:nvPicPr>
          <p:cNvPr id="60418" name="Picture 2" descr="http://icons.iconarchive.com/icons/deleket/sleek-xp-basic/256/Ok-icon.png"/>
          <p:cNvPicPr>
            <a:picLocks noChangeAspect="1" noChangeArrowheads="1"/>
          </p:cNvPicPr>
          <p:nvPr/>
        </p:nvPicPr>
        <p:blipFill>
          <a:blip r:embed="rId3" cstate="print"/>
          <a:srcRect/>
          <a:stretch>
            <a:fillRect/>
          </a:stretch>
        </p:blipFill>
        <p:spPr bwMode="auto">
          <a:xfrm>
            <a:off x="457200" y="1066800"/>
            <a:ext cx="1295400" cy="1295400"/>
          </a:xfrm>
          <a:prstGeom prst="rect">
            <a:avLst/>
          </a:prstGeom>
          <a:noFill/>
        </p:spPr>
      </p:pic>
      <p:pic>
        <p:nvPicPr>
          <p:cNvPr id="60420" name="Picture 4" descr="http://georgeypipo.apuestasblog.com/wp-content/uploads/2011/01/fallo10-150x150.png"/>
          <p:cNvPicPr>
            <a:picLocks noChangeAspect="1" noChangeArrowheads="1"/>
          </p:cNvPicPr>
          <p:nvPr/>
        </p:nvPicPr>
        <p:blipFill>
          <a:blip r:embed="rId4" cstate="print"/>
          <a:srcRect/>
          <a:stretch>
            <a:fillRect/>
          </a:stretch>
        </p:blipFill>
        <p:spPr bwMode="auto">
          <a:xfrm>
            <a:off x="6343650" y="3905250"/>
            <a:ext cx="1428750" cy="1428750"/>
          </a:xfrm>
          <a:prstGeom prst="rect">
            <a:avLst/>
          </a:prstGeom>
          <a:noFill/>
        </p:spPr>
      </p:pic>
      <p:sp>
        <p:nvSpPr>
          <p:cNvPr id="9" name="Slide Number Placeholder 8"/>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572869"/>
            <a:ext cx="3429000" cy="646331"/>
          </a:xfrm>
          <a:prstGeom prst="rect">
            <a:avLst/>
          </a:prstGeom>
        </p:spPr>
        <p:txBody>
          <a:bodyPr wrap="square">
            <a:spAutoFit/>
          </a:bodyPr>
          <a:lstStyle/>
          <a:p>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Variations</a:t>
            </a:r>
          </a:p>
        </p:txBody>
      </p:sp>
      <p:sp>
        <p:nvSpPr>
          <p:cNvPr id="4" name="Rectangle 3"/>
          <p:cNvSpPr/>
          <p:nvPr/>
        </p:nvSpPr>
        <p:spPr>
          <a:xfrm>
            <a:off x="774790" y="2073057"/>
            <a:ext cx="4572000" cy="2369880"/>
          </a:xfrm>
          <a:prstGeom prst="rect">
            <a:avLst/>
          </a:prstGeom>
        </p:spPr>
        <p:txBody>
          <a:bodyPr>
            <a:spAutoFit/>
          </a:bodyPr>
          <a:lstStyle/>
          <a:p>
            <a:pPr algn="just"/>
            <a:r>
              <a:rPr lang="en-US" sz="2000" b="1" dirty="0"/>
              <a:t>HOMAR:</a:t>
            </a:r>
          </a:p>
          <a:p>
            <a:pPr algn="just"/>
            <a:endParaRPr lang="en-US" sz="2000" b="1" dirty="0"/>
          </a:p>
          <a:p>
            <a:pPr algn="just"/>
            <a:r>
              <a:rPr lang="en-US" sz="2000" b="1" dirty="0"/>
              <a:t>HOME, airway unrestricted</a:t>
            </a:r>
          </a:p>
          <a:p>
            <a:pPr algn="just">
              <a:buFontTx/>
              <a:buBlip>
                <a:blip r:embed="rId3"/>
              </a:buBlip>
            </a:pPr>
            <a:endParaRPr lang="en-US" sz="2000" b="1" dirty="0"/>
          </a:p>
          <a:p>
            <a:pPr algn="just"/>
            <a:r>
              <a:rPr lang="en-US" sz="2000" b="1" dirty="0"/>
              <a:t>Hand Over both Nose &amp; mouth , airway restricted</a:t>
            </a:r>
          </a:p>
          <a:p>
            <a:pPr>
              <a:buFontTx/>
              <a:buBlip>
                <a:blip r:embed="rId3"/>
              </a:buBlip>
            </a:pPr>
            <a:endParaRPr lang="en-US" sz="2800" b="1" dirty="0"/>
          </a:p>
        </p:txBody>
      </p:sp>
      <p:pic>
        <p:nvPicPr>
          <p:cNvPr id="58372" name="Picture 4" descr="http://charmeck.org/mecklenburg/county/dss/PublishingImages/Children/ChildAbuseSILENCE.jpg"/>
          <p:cNvPicPr>
            <a:picLocks noChangeAspect="1" noChangeArrowheads="1"/>
          </p:cNvPicPr>
          <p:nvPr/>
        </p:nvPicPr>
        <p:blipFill>
          <a:blip r:embed="rId4" cstate="print"/>
          <a:srcRect/>
          <a:stretch>
            <a:fillRect/>
          </a:stretch>
        </p:blipFill>
        <p:spPr bwMode="auto">
          <a:xfrm rot="920935">
            <a:off x="5833020" y="1694068"/>
            <a:ext cx="2333625" cy="3509211"/>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752600" y="304800"/>
            <a:ext cx="5029200" cy="835025"/>
          </a:xfrm>
        </p:spPr>
        <p:txBody>
          <a:bodyPr>
            <a:normAutofit/>
          </a:bodyPr>
          <a:lstStyle/>
          <a:p>
            <a:r>
              <a:rPr lang="en-US" sz="2400" b="1" dirty="0">
                <a:solidFill>
                  <a:schemeClr val="hlink"/>
                </a:solidFill>
                <a:effectLst/>
                <a:latin typeface="Times New Roman" pitchFamily="18" charset="0"/>
              </a:rPr>
              <a:t>Physical Restraints</a:t>
            </a:r>
          </a:p>
        </p:txBody>
      </p:sp>
      <p:sp>
        <p:nvSpPr>
          <p:cNvPr id="393219" name="Rectangle 3"/>
          <p:cNvSpPr>
            <a:spLocks noGrp="1" noChangeArrowheads="1"/>
          </p:cNvSpPr>
          <p:nvPr>
            <p:ph idx="1"/>
          </p:nvPr>
        </p:nvSpPr>
        <p:spPr>
          <a:xfrm>
            <a:off x="228600" y="914400"/>
            <a:ext cx="6324600" cy="5791200"/>
          </a:xfrm>
        </p:spPr>
        <p:txBody>
          <a:bodyPr>
            <a:normAutofit/>
          </a:bodyPr>
          <a:lstStyle/>
          <a:p>
            <a:pPr>
              <a:buFont typeface="Wingdings" pitchFamily="2" charset="2"/>
              <a:buNone/>
            </a:pPr>
            <a:r>
              <a:rPr lang="en-US" sz="2000" b="1" dirty="0">
                <a:effectLst/>
                <a:latin typeface="Times New Roman" pitchFamily="18" charset="0"/>
              </a:rPr>
              <a:t>Objectives : </a:t>
            </a:r>
          </a:p>
          <a:p>
            <a:r>
              <a:rPr lang="en-US" sz="2000" dirty="0">
                <a:effectLst/>
                <a:latin typeface="Times New Roman" pitchFamily="18" charset="0"/>
              </a:rPr>
              <a:t>Reduce/ eliminate the untoward movement</a:t>
            </a:r>
          </a:p>
          <a:p>
            <a:r>
              <a:rPr lang="en-US" sz="2000" dirty="0">
                <a:effectLst/>
                <a:latin typeface="Times New Roman" pitchFamily="18" charset="0"/>
              </a:rPr>
              <a:t>Protect dental staff/ pt from the injury</a:t>
            </a:r>
          </a:p>
          <a:p>
            <a:r>
              <a:rPr lang="en-US" sz="2000" dirty="0">
                <a:effectLst/>
                <a:latin typeface="Times New Roman" pitchFamily="18" charset="0"/>
              </a:rPr>
              <a:t>Render quality dental treatment in these pts.</a:t>
            </a:r>
          </a:p>
          <a:p>
            <a:endParaRPr lang="en-US" sz="2000" dirty="0">
              <a:effectLst/>
              <a:latin typeface="Times New Roman" pitchFamily="18" charset="0"/>
            </a:endParaRPr>
          </a:p>
          <a:p>
            <a:endParaRPr lang="en-US" sz="2000" dirty="0">
              <a:effectLst/>
              <a:latin typeface="Times New Roman" pitchFamily="18" charset="0"/>
            </a:endParaRPr>
          </a:p>
          <a:p>
            <a:pPr>
              <a:buFont typeface="Wingdings" pitchFamily="2" charset="2"/>
              <a:buNone/>
            </a:pPr>
            <a:r>
              <a:rPr lang="en-US" sz="2000" b="1" dirty="0">
                <a:effectLst/>
                <a:latin typeface="Times New Roman" pitchFamily="18" charset="0"/>
              </a:rPr>
              <a:t>Indications: </a:t>
            </a:r>
          </a:p>
          <a:p>
            <a:r>
              <a:rPr lang="en-US" sz="2000" dirty="0">
                <a:effectLst/>
                <a:latin typeface="Times New Roman" pitchFamily="18" charset="0"/>
              </a:rPr>
              <a:t>Cannot co-operate</a:t>
            </a:r>
          </a:p>
          <a:p>
            <a:r>
              <a:rPr lang="en-US" sz="2000" dirty="0">
                <a:effectLst/>
                <a:latin typeface="Times New Roman" pitchFamily="18" charset="0"/>
              </a:rPr>
              <a:t>Does not co-operate</a:t>
            </a:r>
          </a:p>
          <a:p>
            <a:r>
              <a:rPr lang="en-US" sz="2000" dirty="0">
                <a:effectLst/>
                <a:latin typeface="Times New Roman" pitchFamily="18" charset="0"/>
              </a:rPr>
              <a:t>Other technique have failed</a:t>
            </a:r>
          </a:p>
          <a:p>
            <a:r>
              <a:rPr lang="en-US" sz="2000" dirty="0">
                <a:effectLst/>
                <a:latin typeface="Times New Roman" pitchFamily="18" charset="0"/>
              </a:rPr>
              <a:t>Safety of dental staff  &amp; or pt at risk</a:t>
            </a:r>
          </a:p>
        </p:txBody>
      </p:sp>
      <p:sp>
        <p:nvSpPr>
          <p:cNvPr id="4" name="Slide Number Placeholder 5"/>
          <p:cNvSpPr>
            <a:spLocks noGrp="1"/>
          </p:cNvSpPr>
          <p:nvPr>
            <p:ph type="sldNum" sz="quarter" idx="12"/>
          </p:nvPr>
        </p:nvSpPr>
        <p:spPr/>
        <p:txBody>
          <a:bodyPr/>
          <a:lstStyle/>
          <a:p>
            <a:fld id="{0A9F1B45-F721-4124-A7AF-275C998170A6}" type="slidenum">
              <a:rPr lang="en-US"/>
              <a:pPr/>
              <a:t>89</a:t>
            </a:fld>
            <a:endParaRPr lang="en-US"/>
          </a:p>
        </p:txBody>
      </p:sp>
      <p:sp>
        <p:nvSpPr>
          <p:cNvPr id="53252" name="AutoShape 4" descr="https://www.theelectricaltoolstore.com/images/cartoon-guy-tied-u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54" name="AutoShape 6" descr="https://www.theelectricaltoolstore.com/images/cartoon-guy-tied-u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 name="Picture 1">
            <a:extLst>
              <a:ext uri="{FF2B5EF4-FFF2-40B4-BE49-F238E27FC236}">
                <a16:creationId xmlns:a16="http://schemas.microsoft.com/office/drawing/2014/main" xmlns="" id="{D259037B-6D30-4CA1-9602-0E281991E22D}"/>
              </a:ext>
            </a:extLst>
          </p:cNvPr>
          <p:cNvPicPr>
            <a:picLocks noChangeAspect="1"/>
          </p:cNvPicPr>
          <p:nvPr/>
        </p:nvPicPr>
        <p:blipFill>
          <a:blip r:embed="rId3"/>
          <a:stretch>
            <a:fillRect/>
          </a:stretch>
        </p:blipFill>
        <p:spPr>
          <a:xfrm>
            <a:off x="432101" y="6080205"/>
            <a:ext cx="8254699" cy="725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3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32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321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3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32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3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Guidance</a:t>
            </a:r>
            <a:endParaRPr lang="en-IN" dirty="0"/>
          </a:p>
        </p:txBody>
      </p:sp>
      <p:sp>
        <p:nvSpPr>
          <p:cNvPr id="3" name="Content Placeholder 2"/>
          <p:cNvSpPr>
            <a:spLocks noGrp="1"/>
          </p:cNvSpPr>
          <p:nvPr>
            <p:ph idx="1"/>
          </p:nvPr>
        </p:nvSpPr>
        <p:spPr/>
        <p:txBody>
          <a:bodyPr>
            <a:normAutofit/>
          </a:bodyPr>
          <a:lstStyle/>
          <a:p>
            <a:endParaRPr lang="en-IN" dirty="0"/>
          </a:p>
          <a:p>
            <a:pPr algn="ctr">
              <a:buNone/>
            </a:pPr>
            <a:r>
              <a:rPr lang="en-IN" sz="2800" dirty="0"/>
              <a:t>	</a:t>
            </a:r>
            <a:r>
              <a:rPr lang="en-IN" sz="2000" dirty="0">
                <a:latin typeface="Times New Roman" panose="02020603050405020304" pitchFamily="18" charset="0"/>
                <a:cs typeface="Times New Roman" panose="02020603050405020304" pitchFamily="18" charset="0"/>
              </a:rPr>
              <a:t>Behaviour guidance is a continuum of interaction involving the dentist and dental team, the patient, and the parent directed towards communication and education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xmlns="" id="{4E55C3D8-3642-4340-A5CF-EE00D9E31AF6}"/>
              </a:ext>
            </a:extLst>
          </p:cNvPr>
          <p:cNvPicPr>
            <a:picLocks noChangeAspect="1"/>
          </p:cNvPicPr>
          <p:nvPr/>
        </p:nvPicPr>
        <p:blipFill>
          <a:blip r:embed="rId2"/>
          <a:stretch>
            <a:fillRect/>
          </a:stretch>
        </p:blipFill>
        <p:spPr>
          <a:xfrm>
            <a:off x="457200" y="6126163"/>
            <a:ext cx="7931583" cy="768163"/>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0858C060-3626-4BD9-AF29-61BD825ED18F}" type="slidenum">
              <a:rPr lang="en-US"/>
              <a:pPr/>
              <a:t>90</a:t>
            </a:fld>
            <a:endParaRPr lang="en-US"/>
          </a:p>
        </p:txBody>
      </p:sp>
      <p:sp>
        <p:nvSpPr>
          <p:cNvPr id="395268" name="Text Box 4"/>
          <p:cNvSpPr txBox="1">
            <a:spLocks noChangeArrowheads="1"/>
          </p:cNvSpPr>
          <p:nvPr/>
        </p:nvSpPr>
        <p:spPr bwMode="auto">
          <a:xfrm>
            <a:off x="838200" y="1308080"/>
            <a:ext cx="4267200" cy="2246769"/>
          </a:xfrm>
          <a:prstGeom prst="rect">
            <a:avLst/>
          </a:prstGeom>
          <a:noFill/>
          <a:ln w="12700" cap="sq">
            <a:noFill/>
            <a:miter lim="800000"/>
            <a:headEnd type="none" w="sm" len="sm"/>
            <a:tailEnd type="none" w="sm" len="sm"/>
          </a:ln>
          <a:effectLst/>
        </p:spPr>
        <p:txBody>
          <a:bodyPr>
            <a:spAutoFit/>
          </a:bodyPr>
          <a:lstStyle/>
          <a:p>
            <a:r>
              <a:rPr lang="en-US" sz="2000" b="1" dirty="0"/>
              <a:t>Contraindications: </a:t>
            </a:r>
          </a:p>
          <a:p>
            <a:pPr>
              <a:buFontTx/>
              <a:buChar char="•"/>
            </a:pPr>
            <a:r>
              <a:rPr lang="en-US" sz="2000" dirty="0"/>
              <a:t>Cooperative  pt</a:t>
            </a:r>
          </a:p>
          <a:p>
            <a:endParaRPr lang="en-US" sz="2000" dirty="0"/>
          </a:p>
          <a:p>
            <a:endParaRPr lang="en-US" sz="2000" b="1" dirty="0"/>
          </a:p>
          <a:p>
            <a:r>
              <a:rPr lang="en-US" sz="2000" b="1" dirty="0"/>
              <a:t>Considerations:</a:t>
            </a:r>
          </a:p>
          <a:p>
            <a:pPr>
              <a:buFontTx/>
              <a:buChar char="•"/>
            </a:pPr>
            <a:r>
              <a:rPr lang="en-US" sz="2000" dirty="0"/>
              <a:t>Informed consent</a:t>
            </a:r>
          </a:p>
          <a:p>
            <a:pPr>
              <a:buFontTx/>
              <a:buChar char="•"/>
            </a:pPr>
            <a:r>
              <a:rPr lang="en-US" sz="2000" dirty="0"/>
              <a:t>Type of restraint used</a:t>
            </a:r>
          </a:p>
        </p:txBody>
      </p:sp>
      <p:sp>
        <p:nvSpPr>
          <p:cNvPr id="51202" name="AutoShape 2" descr="https://www.theelectricaltoolstore.com/images/cartoon-guy-tied-u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 name="Picture 6" descr="papoose1">
            <a:extLst>
              <a:ext uri="{FF2B5EF4-FFF2-40B4-BE49-F238E27FC236}">
                <a16:creationId xmlns:a16="http://schemas.microsoft.com/office/drawing/2014/main" xmlns="" id="{370AB76C-3248-4A3A-82B8-7263FBA394E7}"/>
              </a:ext>
            </a:extLst>
          </p:cNvPr>
          <p:cNvPicPr>
            <a:picLocks noChangeAspect="1" noChangeArrowheads="1"/>
          </p:cNvPicPr>
          <p:nvPr/>
        </p:nvPicPr>
        <p:blipFill>
          <a:blip r:embed="rId2" cstate="print"/>
          <a:srcRect/>
          <a:stretch>
            <a:fillRect/>
          </a:stretch>
        </p:blipFill>
        <p:spPr bwMode="auto">
          <a:xfrm>
            <a:off x="5410200" y="1371600"/>
            <a:ext cx="2630488" cy="35052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A58A03-9307-4950-9042-0EADDD228006}" type="slidenum">
              <a:rPr lang="en-US"/>
              <a:pPr/>
              <a:t>91</a:t>
            </a:fld>
            <a:endParaRPr lang="en-US" dirty="0"/>
          </a:p>
        </p:txBody>
      </p:sp>
      <p:sp>
        <p:nvSpPr>
          <p:cNvPr id="396292" name="Text Box 4"/>
          <p:cNvSpPr txBox="1">
            <a:spLocks noChangeArrowheads="1"/>
          </p:cNvSpPr>
          <p:nvPr/>
        </p:nvSpPr>
        <p:spPr bwMode="auto">
          <a:xfrm>
            <a:off x="457200" y="0"/>
            <a:ext cx="3673475" cy="5078313"/>
          </a:xfrm>
          <a:prstGeom prst="rect">
            <a:avLst/>
          </a:prstGeom>
          <a:noFill/>
          <a:ln w="12700" cap="sq">
            <a:noFill/>
            <a:miter lim="800000"/>
            <a:headEnd type="none" w="sm" len="sm"/>
            <a:tailEnd type="none" w="sm" len="sm"/>
          </a:ln>
          <a:effectLst/>
        </p:spPr>
        <p:txBody>
          <a:bodyPr>
            <a:spAutoFit/>
          </a:bodyPr>
          <a:lstStyle/>
          <a:p>
            <a:pPr marL="457200" indent="-457200"/>
            <a:r>
              <a:rPr lang="en-US" sz="2000" b="1" dirty="0">
                <a:solidFill>
                  <a:schemeClr val="hlink"/>
                </a:solidFill>
              </a:rPr>
              <a:t>Types:</a:t>
            </a:r>
          </a:p>
          <a:p>
            <a:pPr marL="457200" indent="-457200">
              <a:buFontTx/>
              <a:buAutoNum type="arabicPeriod"/>
            </a:pPr>
            <a:endParaRPr lang="en-US" sz="2000" b="1" dirty="0">
              <a:solidFill>
                <a:srgbClr val="FFCCFF"/>
              </a:solidFill>
            </a:endParaRPr>
          </a:p>
          <a:p>
            <a:pPr marL="457200" indent="-457200">
              <a:buFontTx/>
              <a:buAutoNum type="arabicPeriod"/>
            </a:pPr>
            <a:r>
              <a:rPr lang="en-US" sz="2000" b="1" dirty="0">
                <a:solidFill>
                  <a:srgbClr val="FFCCFF"/>
                </a:solidFill>
              </a:rPr>
              <a:t>Oral:</a:t>
            </a:r>
          </a:p>
          <a:p>
            <a:pPr marL="457200" indent="-457200">
              <a:buFontTx/>
              <a:buChar char="•"/>
            </a:pPr>
            <a:r>
              <a:rPr lang="en-US" sz="2000" dirty="0"/>
              <a:t>Mouth props</a:t>
            </a:r>
          </a:p>
          <a:p>
            <a:pPr marL="457200" indent="-457200">
              <a:buFontTx/>
              <a:buChar char="•"/>
            </a:pPr>
            <a:r>
              <a:rPr lang="en-US" sz="2000" dirty="0"/>
              <a:t>Padded wrapped tongue blades</a:t>
            </a:r>
          </a:p>
          <a:p>
            <a:pPr marL="457200" indent="-457200">
              <a:buFontTx/>
              <a:buChar char="•"/>
            </a:pPr>
            <a:r>
              <a:rPr lang="en-US" sz="2000" dirty="0"/>
              <a:t>Rubber bite blocks</a:t>
            </a:r>
          </a:p>
          <a:p>
            <a:pPr marL="457200" indent="-457200">
              <a:buFontTx/>
              <a:buChar char="•"/>
            </a:pPr>
            <a:endParaRPr lang="en-US" sz="2000" dirty="0"/>
          </a:p>
          <a:p>
            <a:pPr marL="457200" indent="-457200">
              <a:buFontTx/>
              <a:buAutoNum type="arabicPeriod" startAt="2"/>
            </a:pPr>
            <a:r>
              <a:rPr lang="en-US" sz="2000" b="1" dirty="0">
                <a:solidFill>
                  <a:srgbClr val="FFCCFF"/>
                </a:solidFill>
              </a:rPr>
              <a:t>Body: </a:t>
            </a:r>
          </a:p>
          <a:p>
            <a:pPr marL="457200" indent="-457200">
              <a:buFontTx/>
              <a:buChar char="•"/>
            </a:pPr>
            <a:r>
              <a:rPr lang="en-US" sz="2000" dirty="0"/>
              <a:t>Papoose board</a:t>
            </a:r>
          </a:p>
          <a:p>
            <a:pPr marL="457200" indent="-457200">
              <a:buFontTx/>
              <a:buChar char="•"/>
            </a:pPr>
            <a:r>
              <a:rPr lang="en-US" sz="2000" dirty="0"/>
              <a:t>Triangular sheet </a:t>
            </a:r>
          </a:p>
          <a:p>
            <a:pPr marL="457200" indent="-457200">
              <a:buFontTx/>
              <a:buChar char="•"/>
            </a:pPr>
            <a:r>
              <a:rPr lang="en-US" sz="2000" dirty="0"/>
              <a:t>Pedi wrap</a:t>
            </a:r>
          </a:p>
          <a:p>
            <a:pPr marL="457200" indent="-457200">
              <a:buFontTx/>
              <a:buChar char="•"/>
            </a:pPr>
            <a:r>
              <a:rPr lang="en-US" sz="2000" dirty="0"/>
              <a:t>Bean bag dental chair insert</a:t>
            </a:r>
          </a:p>
          <a:p>
            <a:pPr marL="457200" indent="-457200">
              <a:buFontTx/>
              <a:buChar char="•"/>
            </a:pPr>
            <a:r>
              <a:rPr lang="en-US" sz="2000" dirty="0"/>
              <a:t>Safety belt</a:t>
            </a:r>
          </a:p>
          <a:p>
            <a:pPr marL="457200" indent="-457200">
              <a:buFontTx/>
              <a:buChar char="•"/>
            </a:pPr>
            <a:r>
              <a:rPr lang="en-US" sz="2000" dirty="0"/>
              <a:t>Extra assistant</a:t>
            </a:r>
          </a:p>
          <a:p>
            <a:pPr marL="457200" indent="-457200">
              <a:buFontTx/>
              <a:buChar char="•"/>
            </a:pPr>
            <a:endParaRPr lang="en-US" sz="2400" dirty="0"/>
          </a:p>
        </p:txBody>
      </p:sp>
      <p:sp>
        <p:nvSpPr>
          <p:cNvPr id="396293" name="Text Box 5"/>
          <p:cNvSpPr txBox="1">
            <a:spLocks noChangeArrowheads="1"/>
          </p:cNvSpPr>
          <p:nvPr/>
        </p:nvSpPr>
        <p:spPr bwMode="auto">
          <a:xfrm>
            <a:off x="4838700" y="1166842"/>
            <a:ext cx="3429000" cy="3908762"/>
          </a:xfrm>
          <a:prstGeom prst="rect">
            <a:avLst/>
          </a:prstGeom>
          <a:noFill/>
          <a:ln w="12700" cap="sq">
            <a:noFill/>
            <a:miter lim="800000"/>
            <a:headEnd type="none" w="sm" len="sm"/>
            <a:tailEnd type="none" w="sm" len="sm"/>
          </a:ln>
          <a:effectLst/>
        </p:spPr>
        <p:txBody>
          <a:bodyPr>
            <a:spAutoFit/>
          </a:bodyPr>
          <a:lstStyle/>
          <a:p>
            <a:pPr marL="457200" indent="-457200">
              <a:buFontTx/>
              <a:buAutoNum type="arabicPeriod" startAt="3"/>
            </a:pPr>
            <a:r>
              <a:rPr lang="en-US" sz="2000" b="1" dirty="0">
                <a:solidFill>
                  <a:srgbClr val="FFCCFF"/>
                </a:solidFill>
              </a:rPr>
              <a:t>Extremities:</a:t>
            </a:r>
          </a:p>
          <a:p>
            <a:pPr marL="457200" indent="-457200">
              <a:buFontTx/>
              <a:buChar char="•"/>
            </a:pPr>
            <a:r>
              <a:rPr lang="en-US" sz="2000" dirty="0"/>
              <a:t>Posey straps</a:t>
            </a:r>
          </a:p>
          <a:p>
            <a:pPr marL="457200" indent="-457200">
              <a:buFontTx/>
              <a:buChar char="•"/>
            </a:pPr>
            <a:r>
              <a:rPr lang="en-US" sz="2000" dirty="0"/>
              <a:t>Velcro straps</a:t>
            </a:r>
          </a:p>
          <a:p>
            <a:pPr marL="457200" indent="-457200">
              <a:buFontTx/>
              <a:buChar char="•"/>
            </a:pPr>
            <a:r>
              <a:rPr lang="en-US" sz="2000" dirty="0"/>
              <a:t>Towel  &amp; tape</a:t>
            </a:r>
          </a:p>
          <a:p>
            <a:pPr marL="457200" indent="-457200">
              <a:buFontTx/>
              <a:buChar char="•"/>
            </a:pPr>
            <a:r>
              <a:rPr lang="en-US" sz="2000" dirty="0"/>
              <a:t>Extra assistant</a:t>
            </a:r>
          </a:p>
          <a:p>
            <a:pPr marL="457200" indent="-457200">
              <a:buFontTx/>
              <a:buChar char="•"/>
            </a:pPr>
            <a:endParaRPr lang="en-US" sz="2000" dirty="0"/>
          </a:p>
          <a:p>
            <a:pPr marL="457200" indent="-457200">
              <a:buFontTx/>
              <a:buAutoNum type="arabicPeriod" startAt="4"/>
            </a:pPr>
            <a:r>
              <a:rPr lang="en-US" sz="2000" b="1" dirty="0">
                <a:solidFill>
                  <a:srgbClr val="FFCCFF"/>
                </a:solidFill>
              </a:rPr>
              <a:t>Head:</a:t>
            </a:r>
          </a:p>
          <a:p>
            <a:pPr marL="457200" indent="-457200">
              <a:buFontTx/>
              <a:buChar char="•"/>
            </a:pPr>
            <a:r>
              <a:rPr lang="en-US" sz="2000" dirty="0"/>
              <a:t>Fore body support</a:t>
            </a:r>
          </a:p>
          <a:p>
            <a:pPr marL="457200" indent="-457200">
              <a:buFontTx/>
              <a:buChar char="•"/>
            </a:pPr>
            <a:r>
              <a:rPr lang="en-US" sz="2000" dirty="0"/>
              <a:t>Head protector</a:t>
            </a:r>
          </a:p>
          <a:p>
            <a:pPr marL="457200" indent="-457200">
              <a:buFontTx/>
              <a:buChar char="•"/>
            </a:pPr>
            <a:r>
              <a:rPr lang="en-US" sz="2000" dirty="0"/>
              <a:t>Extra assistant</a:t>
            </a:r>
          </a:p>
          <a:p>
            <a:pPr marL="457200" indent="-457200">
              <a:buFontTx/>
              <a:buChar char="•"/>
            </a:pPr>
            <a:endParaRPr lang="en-US" sz="2400" dirty="0"/>
          </a:p>
          <a:p>
            <a:pPr marL="457200" indent="-457200">
              <a:buFontTx/>
              <a:buChar char="•"/>
            </a:pPr>
            <a:endParaRPr lang="en-US" sz="2400" dirty="0"/>
          </a:p>
        </p:txBody>
      </p:sp>
      <p:pic>
        <p:nvPicPr>
          <p:cNvPr id="2" name="Picture 1">
            <a:extLst>
              <a:ext uri="{FF2B5EF4-FFF2-40B4-BE49-F238E27FC236}">
                <a16:creationId xmlns:a16="http://schemas.microsoft.com/office/drawing/2014/main" xmlns="" id="{E9820FBE-181E-4B20-A0EA-624B66124EF3}"/>
              </a:ext>
            </a:extLst>
          </p:cNvPr>
          <p:cNvPicPr>
            <a:picLocks noChangeAspect="1"/>
          </p:cNvPicPr>
          <p:nvPr/>
        </p:nvPicPr>
        <p:blipFill>
          <a:blip r:embed="rId2"/>
          <a:stretch>
            <a:fillRect/>
          </a:stretch>
        </p:blipFill>
        <p:spPr>
          <a:xfrm>
            <a:off x="457200" y="6050869"/>
            <a:ext cx="8254699" cy="725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629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629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629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629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629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629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629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629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629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6292">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629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629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629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629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629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629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629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629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62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BA5B4-3721-43B9-BFC7-D4CBEC3CA088}" type="slidenum">
              <a:rPr lang="en-US"/>
              <a:pPr/>
              <a:t>92</a:t>
            </a:fld>
            <a:endParaRPr lang="en-US"/>
          </a:p>
        </p:txBody>
      </p:sp>
      <p:sp>
        <p:nvSpPr>
          <p:cNvPr id="397316" name="Text Box 4"/>
          <p:cNvSpPr txBox="1">
            <a:spLocks noChangeArrowheads="1"/>
          </p:cNvSpPr>
          <p:nvPr/>
        </p:nvSpPr>
        <p:spPr bwMode="auto">
          <a:xfrm>
            <a:off x="304800" y="609600"/>
            <a:ext cx="4419600" cy="3693319"/>
          </a:xfrm>
          <a:prstGeom prst="rect">
            <a:avLst/>
          </a:prstGeom>
          <a:noFill/>
          <a:ln w="12700" cap="sq">
            <a:noFill/>
            <a:miter lim="800000"/>
            <a:headEnd type="none" w="sm" len="sm"/>
            <a:tailEnd type="none" w="sm" len="sm"/>
          </a:ln>
          <a:effectLst/>
        </p:spPr>
        <p:txBody>
          <a:bodyPr wrap="square">
            <a:spAutoFit/>
          </a:bodyPr>
          <a:lstStyle/>
          <a:p>
            <a:r>
              <a:rPr lang="en-US" sz="2000" b="1" dirty="0">
                <a:solidFill>
                  <a:schemeClr val="hlink"/>
                </a:solidFill>
              </a:rPr>
              <a:t>Oral :</a:t>
            </a:r>
            <a:r>
              <a:rPr lang="en-US" sz="2000" dirty="0"/>
              <a:t> </a:t>
            </a:r>
          </a:p>
          <a:p>
            <a:endParaRPr lang="en-US" sz="2000" dirty="0"/>
          </a:p>
          <a:p>
            <a:r>
              <a:rPr lang="en-US" sz="2000" dirty="0">
                <a:sym typeface="Wingdings" pitchFamily="2" charset="2"/>
              </a:rPr>
              <a:t>At the time of injection</a:t>
            </a:r>
          </a:p>
          <a:p>
            <a:pPr>
              <a:buFontTx/>
              <a:buChar char="•"/>
            </a:pPr>
            <a:r>
              <a:rPr lang="en-US" sz="2000" dirty="0">
                <a:sym typeface="Wingdings" pitchFamily="2" charset="2"/>
              </a:rPr>
              <a:t>Stubborn child/ defiant child</a:t>
            </a:r>
          </a:p>
          <a:p>
            <a:pPr>
              <a:buFontTx/>
              <a:buChar char="•"/>
            </a:pPr>
            <a:r>
              <a:rPr lang="en-US" sz="2000" dirty="0">
                <a:sym typeface="Wingdings" pitchFamily="2" charset="2"/>
              </a:rPr>
              <a:t>Mentally handicapped child</a:t>
            </a:r>
          </a:p>
          <a:p>
            <a:pPr>
              <a:buFontTx/>
              <a:buChar char="•"/>
            </a:pPr>
            <a:r>
              <a:rPr lang="en-US" sz="2000" dirty="0">
                <a:sym typeface="Wingdings" pitchFamily="2" charset="2"/>
              </a:rPr>
              <a:t>Very young child</a:t>
            </a:r>
          </a:p>
          <a:p>
            <a:endParaRPr lang="en-US" sz="2000" dirty="0">
              <a:sym typeface="Wingdings" pitchFamily="2" charset="2"/>
            </a:endParaRPr>
          </a:p>
          <a:p>
            <a:pPr>
              <a:buFontTx/>
              <a:buChar char="•"/>
            </a:pPr>
            <a:r>
              <a:rPr lang="en-US" sz="2000" b="1" dirty="0">
                <a:solidFill>
                  <a:srgbClr val="FFFF00"/>
                </a:solidFill>
                <a:sym typeface="Wingdings" pitchFamily="2" charset="2"/>
              </a:rPr>
              <a:t>NOT IN APREHENSIVE CHILD-</a:t>
            </a:r>
          </a:p>
          <a:p>
            <a:r>
              <a:rPr lang="en-US" sz="2000" b="1" dirty="0">
                <a:solidFill>
                  <a:srgbClr val="FFFF00"/>
                </a:solidFill>
                <a:cs typeface="Times New Roman" pitchFamily="18" charset="0"/>
                <a:sym typeface="Wingdings" pitchFamily="2" charset="2"/>
              </a:rPr>
              <a:t> ↑ HIS FEARS </a:t>
            </a:r>
          </a:p>
          <a:p>
            <a:pPr>
              <a:buFontTx/>
              <a:buChar char="•"/>
            </a:pPr>
            <a:endParaRPr lang="en-US" dirty="0">
              <a:sym typeface="Wingdings" pitchFamily="2" charset="2"/>
            </a:endParaRPr>
          </a:p>
          <a:p>
            <a:pPr>
              <a:buFontTx/>
              <a:buChar char="•"/>
            </a:pPr>
            <a:endParaRPr lang="en-US" dirty="0">
              <a:sym typeface="Wingdings" pitchFamily="2" charset="2"/>
            </a:endParaRPr>
          </a:p>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5638800" y="1676400"/>
            <a:ext cx="2971800" cy="2136890"/>
          </a:xfrm>
          <a:prstGeom prst="rect">
            <a:avLst/>
          </a:prstGeom>
          <a:noFill/>
          <a:ln w="9525">
            <a:noFill/>
            <a:miter lim="800000"/>
            <a:headEnd/>
            <a:tailEnd/>
          </a:ln>
        </p:spPr>
      </p:pic>
      <p:grpSp>
        <p:nvGrpSpPr>
          <p:cNvPr id="6" name="Group 4"/>
          <p:cNvGrpSpPr>
            <a:grpSpLocks/>
          </p:cNvGrpSpPr>
          <p:nvPr/>
        </p:nvGrpSpPr>
        <p:grpSpPr bwMode="auto">
          <a:xfrm>
            <a:off x="304800" y="5105400"/>
            <a:ext cx="4267200" cy="1295400"/>
            <a:chOff x="624" y="1824"/>
            <a:chExt cx="4704" cy="1657"/>
          </a:xfrm>
        </p:grpSpPr>
        <p:pic>
          <p:nvPicPr>
            <p:cNvPr id="7" name="Picture 5" descr="MoltProp1"/>
            <p:cNvPicPr>
              <a:picLocks noChangeAspect="1" noChangeArrowheads="1"/>
            </p:cNvPicPr>
            <p:nvPr/>
          </p:nvPicPr>
          <p:blipFill>
            <a:blip r:embed="rId4" cstate="print"/>
            <a:srcRect/>
            <a:stretch>
              <a:fillRect/>
            </a:stretch>
          </p:blipFill>
          <p:spPr bwMode="auto">
            <a:xfrm>
              <a:off x="624" y="1824"/>
              <a:ext cx="2256" cy="1657"/>
            </a:xfrm>
            <a:prstGeom prst="rect">
              <a:avLst/>
            </a:prstGeom>
            <a:noFill/>
            <a:ln w="9525">
              <a:noFill/>
              <a:miter lim="800000"/>
              <a:headEnd/>
              <a:tailEnd/>
            </a:ln>
          </p:spPr>
        </p:pic>
        <p:pic>
          <p:nvPicPr>
            <p:cNvPr id="8" name="Picture 6" descr="MoltProp2"/>
            <p:cNvPicPr>
              <a:picLocks noChangeAspect="1" noChangeArrowheads="1"/>
            </p:cNvPicPr>
            <p:nvPr/>
          </p:nvPicPr>
          <p:blipFill>
            <a:blip r:embed="rId5" cstate="print"/>
            <a:srcRect/>
            <a:stretch>
              <a:fillRect/>
            </a:stretch>
          </p:blipFill>
          <p:spPr bwMode="auto">
            <a:xfrm>
              <a:off x="3072" y="1824"/>
              <a:ext cx="2256" cy="1628"/>
            </a:xfrm>
            <a:prstGeom prst="rect">
              <a:avLst/>
            </a:prstGeom>
            <a:noFill/>
            <a:ln w="9525">
              <a:noFill/>
              <a:miter lim="800000"/>
              <a:headEnd/>
              <a:tailEnd/>
            </a:ln>
          </p:spPr>
        </p:pic>
      </p:grpSp>
      <p:pic>
        <p:nvPicPr>
          <p:cNvPr id="9" name="Picture 8" descr="tongue depressor with tape makes it easy to hold the mouth open"/>
          <p:cNvPicPr>
            <a:picLocks noChangeAspect="1" noChangeArrowheads="1"/>
          </p:cNvPicPr>
          <p:nvPr/>
        </p:nvPicPr>
        <p:blipFill>
          <a:blip r:embed="rId6" cstate="print">
            <a:lum bright="-12000" contrast="18000"/>
          </a:blip>
          <a:srcRect/>
          <a:stretch>
            <a:fillRect/>
          </a:stretch>
        </p:blipFill>
        <p:spPr bwMode="auto">
          <a:xfrm>
            <a:off x="6981824" y="4724400"/>
            <a:ext cx="2162176" cy="1554129"/>
          </a:xfrm>
          <a:prstGeom prst="rect">
            <a:avLst/>
          </a:prstGeom>
          <a:noFill/>
          <a:ln w="9525">
            <a:noFill/>
            <a:miter lim="800000"/>
            <a:headEnd/>
            <a:tailEnd/>
          </a:ln>
        </p:spPr>
      </p:pic>
      <p:pic>
        <p:nvPicPr>
          <p:cNvPr id="10" name="Picture 10" descr="Wraparound Mouth Prop"/>
          <p:cNvPicPr>
            <a:picLocks noChangeAspect="1" noChangeArrowheads="1"/>
          </p:cNvPicPr>
          <p:nvPr/>
        </p:nvPicPr>
        <p:blipFill>
          <a:blip r:embed="rId7" cstate="print"/>
          <a:srcRect/>
          <a:stretch>
            <a:fillRect/>
          </a:stretch>
        </p:blipFill>
        <p:spPr bwMode="auto">
          <a:xfrm>
            <a:off x="4648200" y="4724400"/>
            <a:ext cx="212725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50765337-0F60-406C-9EA8-B440CF89B61C}" type="slidenum">
              <a:rPr lang="en-US"/>
              <a:pPr/>
              <a:t>93</a:t>
            </a:fld>
            <a:endParaRPr lang="en-US"/>
          </a:p>
        </p:txBody>
      </p:sp>
      <p:sp>
        <p:nvSpPr>
          <p:cNvPr id="399364" name="Text Box 4"/>
          <p:cNvSpPr txBox="1">
            <a:spLocks noChangeArrowheads="1"/>
          </p:cNvSpPr>
          <p:nvPr/>
        </p:nvSpPr>
        <p:spPr bwMode="auto">
          <a:xfrm>
            <a:off x="228600" y="609601"/>
            <a:ext cx="4953000" cy="4401205"/>
          </a:xfrm>
          <a:prstGeom prst="rect">
            <a:avLst/>
          </a:prstGeom>
          <a:noFill/>
          <a:ln w="12700" cap="sq">
            <a:noFill/>
            <a:miter lim="800000"/>
            <a:headEnd type="none" w="sm" len="sm"/>
            <a:tailEnd type="none" w="sm" len="sm"/>
          </a:ln>
          <a:effectLst/>
        </p:spPr>
        <p:txBody>
          <a:bodyPr wrap="square">
            <a:spAutoFit/>
          </a:bodyPr>
          <a:lstStyle/>
          <a:p>
            <a:r>
              <a:rPr lang="en-US" sz="2000" b="1" dirty="0">
                <a:solidFill>
                  <a:schemeClr val="hlink"/>
                </a:solidFill>
              </a:rPr>
              <a:t>Body:</a:t>
            </a:r>
          </a:p>
          <a:p>
            <a:pPr>
              <a:buFontTx/>
              <a:buChar char="•"/>
            </a:pPr>
            <a:r>
              <a:rPr lang="en-US" sz="2000" dirty="0"/>
              <a:t>Restrict the pt movements</a:t>
            </a:r>
          </a:p>
          <a:p>
            <a:endParaRPr lang="en-US" sz="2000" dirty="0"/>
          </a:p>
          <a:p>
            <a:pPr>
              <a:buFontTx/>
              <a:buChar char="•"/>
            </a:pPr>
            <a:r>
              <a:rPr lang="en-US" sz="2000" dirty="0"/>
              <a:t>Used frequently in pt &lt; 2yrs of age</a:t>
            </a:r>
          </a:p>
          <a:p>
            <a:pPr>
              <a:buFontTx/>
              <a:buChar char="•"/>
            </a:pPr>
            <a:endParaRPr lang="en-US" sz="2000" dirty="0"/>
          </a:p>
          <a:p>
            <a:endParaRPr lang="en-US" sz="2000" b="1" dirty="0"/>
          </a:p>
          <a:p>
            <a:r>
              <a:rPr lang="en-US" sz="2000" b="1" dirty="0"/>
              <a:t>Types:</a:t>
            </a:r>
          </a:p>
          <a:p>
            <a:endParaRPr lang="en-US" sz="2000" b="1" dirty="0"/>
          </a:p>
          <a:p>
            <a:pPr>
              <a:buFontTx/>
              <a:buChar char="•"/>
            </a:pPr>
            <a:r>
              <a:rPr lang="en-US" sz="2000" dirty="0"/>
              <a:t>Papoose board</a:t>
            </a:r>
          </a:p>
          <a:p>
            <a:pPr>
              <a:buFontTx/>
              <a:buChar char="•"/>
            </a:pPr>
            <a:r>
              <a:rPr lang="en-US" sz="2000" dirty="0"/>
              <a:t>Triangular sheet </a:t>
            </a:r>
          </a:p>
          <a:p>
            <a:pPr>
              <a:buFontTx/>
              <a:buChar char="•"/>
            </a:pPr>
            <a:r>
              <a:rPr lang="en-US" sz="2000" dirty="0"/>
              <a:t>Pedi wrap</a:t>
            </a:r>
          </a:p>
          <a:p>
            <a:pPr>
              <a:buFontTx/>
              <a:buChar char="•"/>
            </a:pPr>
            <a:r>
              <a:rPr lang="en-US" sz="2000" dirty="0"/>
              <a:t>Bean bag dental chair insert</a:t>
            </a:r>
          </a:p>
          <a:p>
            <a:pPr>
              <a:buFontTx/>
              <a:buChar char="•"/>
            </a:pPr>
            <a:r>
              <a:rPr lang="en-US" sz="2000" dirty="0"/>
              <a:t>Safety belt</a:t>
            </a:r>
          </a:p>
          <a:p>
            <a:pPr>
              <a:buFontTx/>
              <a:buChar char="•"/>
            </a:pPr>
            <a:r>
              <a:rPr lang="en-US" sz="2000" dirty="0"/>
              <a:t>Extra assistant</a:t>
            </a:r>
          </a:p>
        </p:txBody>
      </p:sp>
      <p:pic>
        <p:nvPicPr>
          <p:cNvPr id="399367" name="Picture 7" descr="P8160079-174x122"/>
          <p:cNvPicPr>
            <a:picLocks noChangeAspect="1" noChangeArrowheads="1"/>
          </p:cNvPicPr>
          <p:nvPr/>
        </p:nvPicPr>
        <p:blipFill>
          <a:blip r:embed="rId2" cstate="print"/>
          <a:srcRect/>
          <a:stretch>
            <a:fillRect/>
          </a:stretch>
        </p:blipFill>
        <p:spPr bwMode="auto">
          <a:xfrm>
            <a:off x="5791200" y="304800"/>
            <a:ext cx="3124200" cy="254635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4DA3693-ACE7-4891-826B-3B117776AB24}" type="slidenum">
              <a:rPr lang="en-US"/>
              <a:pPr/>
              <a:t>94</a:t>
            </a:fld>
            <a:endParaRPr lang="en-US"/>
          </a:p>
        </p:txBody>
      </p:sp>
      <p:sp>
        <p:nvSpPr>
          <p:cNvPr id="398340" name="Text Box 4"/>
          <p:cNvSpPr txBox="1">
            <a:spLocks noChangeArrowheads="1"/>
          </p:cNvSpPr>
          <p:nvPr/>
        </p:nvSpPr>
        <p:spPr bwMode="auto">
          <a:xfrm>
            <a:off x="533400" y="457200"/>
            <a:ext cx="7086600" cy="4093428"/>
          </a:xfrm>
          <a:prstGeom prst="rect">
            <a:avLst/>
          </a:prstGeom>
          <a:noFill/>
          <a:ln w="12700" cap="sq">
            <a:noFill/>
            <a:miter lim="800000"/>
            <a:headEnd type="none" w="sm" len="sm"/>
            <a:tailEnd type="none" w="sm" len="sm"/>
          </a:ln>
          <a:effectLst/>
        </p:spPr>
        <p:txBody>
          <a:bodyPr>
            <a:spAutoFit/>
          </a:bodyPr>
          <a:lstStyle/>
          <a:p>
            <a:r>
              <a:rPr lang="en-US" sz="2000" b="1" dirty="0">
                <a:solidFill>
                  <a:schemeClr val="hlink"/>
                </a:solidFill>
              </a:rPr>
              <a:t>Extremities: </a:t>
            </a:r>
          </a:p>
          <a:p>
            <a:endParaRPr lang="en-US" sz="2000" b="1" dirty="0">
              <a:solidFill>
                <a:schemeClr val="hlink"/>
              </a:solidFill>
            </a:endParaRPr>
          </a:p>
          <a:p>
            <a:pPr>
              <a:buFontTx/>
              <a:buChar char="•"/>
            </a:pPr>
            <a:r>
              <a:rPr lang="en-US" sz="2000" dirty="0"/>
              <a:t>Attach to the dental unit restraint a pt at the chest waist, legs.</a:t>
            </a:r>
          </a:p>
          <a:p>
            <a:pPr>
              <a:buFontTx/>
              <a:buChar char="•"/>
            </a:pPr>
            <a:r>
              <a:rPr lang="en-US" sz="2000" dirty="0"/>
              <a:t>To control the activity of the mentally / physically handicapped pt who cannot control his own movements.</a:t>
            </a:r>
          </a:p>
          <a:p>
            <a:pPr>
              <a:buFontTx/>
              <a:buChar char="•"/>
            </a:pPr>
            <a:r>
              <a:rPr lang="en-US" sz="2000" dirty="0"/>
              <a:t>Prevent the pt from getting injured himself</a:t>
            </a:r>
          </a:p>
          <a:p>
            <a:pPr>
              <a:buFontTx/>
              <a:buChar char="•"/>
            </a:pPr>
            <a:r>
              <a:rPr lang="en-US" sz="2000" dirty="0"/>
              <a:t>Prevent from interfering in the dental procedure. </a:t>
            </a:r>
          </a:p>
          <a:p>
            <a:endParaRPr lang="en-US" sz="2000" dirty="0"/>
          </a:p>
          <a:p>
            <a:r>
              <a:rPr lang="en-US" sz="2000" b="1" dirty="0"/>
              <a:t>Extremities:</a:t>
            </a:r>
          </a:p>
          <a:p>
            <a:pPr>
              <a:buFontTx/>
              <a:buChar char="•"/>
            </a:pPr>
            <a:r>
              <a:rPr lang="en-US" sz="2000" dirty="0"/>
              <a:t>Posey straps</a:t>
            </a:r>
          </a:p>
          <a:p>
            <a:pPr>
              <a:buFontTx/>
              <a:buChar char="•"/>
            </a:pPr>
            <a:r>
              <a:rPr lang="en-US" sz="2000" dirty="0"/>
              <a:t>Velcro straps</a:t>
            </a:r>
          </a:p>
          <a:p>
            <a:pPr>
              <a:buFontTx/>
              <a:buChar char="•"/>
            </a:pPr>
            <a:r>
              <a:rPr lang="en-US" sz="2000" dirty="0"/>
              <a:t>Towel  &amp; tape</a:t>
            </a:r>
          </a:p>
          <a:p>
            <a:pPr>
              <a:buFontTx/>
              <a:buChar char="•"/>
            </a:pPr>
            <a:r>
              <a:rPr lang="en-US" sz="2000" dirty="0"/>
              <a:t>Extra assistant</a:t>
            </a:r>
            <a:endParaRPr lang="en-US" sz="2000" b="1" dirty="0">
              <a:solidFill>
                <a:srgbClr val="FF33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88160A66-D6C8-4121-B6E0-D0E21C7D1EAA}" type="slidenum">
              <a:rPr lang="en-US"/>
              <a:pPr/>
              <a:t>95</a:t>
            </a:fld>
            <a:endParaRPr lang="en-US"/>
          </a:p>
        </p:txBody>
      </p:sp>
      <p:sp>
        <p:nvSpPr>
          <p:cNvPr id="478212" name="Text Box 4"/>
          <p:cNvSpPr txBox="1">
            <a:spLocks noChangeArrowheads="1"/>
          </p:cNvSpPr>
          <p:nvPr/>
        </p:nvSpPr>
        <p:spPr bwMode="auto">
          <a:xfrm>
            <a:off x="1127125" y="1946275"/>
            <a:ext cx="184150" cy="457200"/>
          </a:xfrm>
          <a:prstGeom prst="rect">
            <a:avLst/>
          </a:prstGeom>
          <a:noFill/>
          <a:ln w="12700" cap="sq">
            <a:noFill/>
            <a:miter lim="800000"/>
            <a:headEnd type="none" w="sm" len="sm"/>
            <a:tailEnd type="none" w="sm" len="sm"/>
          </a:ln>
          <a:effectLst/>
        </p:spPr>
        <p:txBody>
          <a:bodyPr wrap="none">
            <a:spAutoFit/>
          </a:bodyPr>
          <a:lstStyle/>
          <a:p>
            <a:endParaRPr lang="en-NZ"/>
          </a:p>
        </p:txBody>
      </p:sp>
      <p:pic>
        <p:nvPicPr>
          <p:cNvPr id="478213" name="Picture 5" descr="0611125-01"/>
          <p:cNvPicPr>
            <a:picLocks noChangeAspect="1" noChangeArrowheads="1"/>
          </p:cNvPicPr>
          <p:nvPr/>
        </p:nvPicPr>
        <p:blipFill>
          <a:blip r:embed="rId3" cstate="print"/>
          <a:srcRect/>
          <a:stretch>
            <a:fillRect/>
          </a:stretch>
        </p:blipFill>
        <p:spPr bwMode="auto">
          <a:xfrm>
            <a:off x="838200" y="1397000"/>
            <a:ext cx="3352800" cy="3352800"/>
          </a:xfrm>
          <a:prstGeom prst="rect">
            <a:avLst/>
          </a:prstGeom>
          <a:noFill/>
        </p:spPr>
      </p:pic>
      <p:pic>
        <p:nvPicPr>
          <p:cNvPr id="478214" name="Picture 6" descr="CAWX6VSL"/>
          <p:cNvPicPr>
            <a:picLocks noChangeAspect="1" noChangeArrowheads="1"/>
          </p:cNvPicPr>
          <p:nvPr/>
        </p:nvPicPr>
        <p:blipFill>
          <a:blip r:embed="rId4" cstate="print"/>
          <a:srcRect/>
          <a:stretch>
            <a:fillRect/>
          </a:stretch>
        </p:blipFill>
        <p:spPr bwMode="auto">
          <a:xfrm>
            <a:off x="4738255" y="2238375"/>
            <a:ext cx="3948545" cy="2714625"/>
          </a:xfrm>
          <a:prstGeom prst="rect">
            <a:avLst/>
          </a:prstGeom>
          <a:noFill/>
        </p:spPr>
      </p:pic>
      <p:sp>
        <p:nvSpPr>
          <p:cNvPr id="478215" name="Text Box 7"/>
          <p:cNvSpPr txBox="1">
            <a:spLocks noChangeArrowheads="1"/>
          </p:cNvSpPr>
          <p:nvPr/>
        </p:nvSpPr>
        <p:spPr bwMode="auto">
          <a:xfrm>
            <a:off x="1371600" y="5334000"/>
            <a:ext cx="2438400" cy="523220"/>
          </a:xfrm>
          <a:prstGeom prst="rect">
            <a:avLst/>
          </a:prstGeom>
          <a:noFill/>
          <a:ln w="12700" cap="sq">
            <a:noFill/>
            <a:miter lim="800000"/>
            <a:headEnd type="none" w="sm" len="sm"/>
            <a:tailEnd type="none" w="sm" len="sm"/>
          </a:ln>
          <a:effectLst/>
        </p:spPr>
        <p:txBody>
          <a:bodyPr wrap="square">
            <a:spAutoFit/>
          </a:bodyPr>
          <a:lstStyle/>
          <a:p>
            <a:r>
              <a:rPr lang="en-US" sz="2800" dirty="0"/>
              <a:t>Velcro straps</a:t>
            </a:r>
          </a:p>
        </p:txBody>
      </p:sp>
      <p:sp>
        <p:nvSpPr>
          <p:cNvPr id="478216" name="Rectangle 8"/>
          <p:cNvSpPr>
            <a:spLocks noChangeArrowheads="1"/>
          </p:cNvSpPr>
          <p:nvPr/>
        </p:nvSpPr>
        <p:spPr bwMode="auto">
          <a:xfrm>
            <a:off x="5943600" y="1524000"/>
            <a:ext cx="1987852" cy="523220"/>
          </a:xfrm>
          <a:prstGeom prst="rect">
            <a:avLst/>
          </a:prstGeom>
          <a:noFill/>
          <a:ln w="12700" cap="sq">
            <a:noFill/>
            <a:miter lim="800000"/>
            <a:headEnd type="none" w="sm" len="sm"/>
            <a:tailEnd type="none" w="sm" len="sm"/>
          </a:ln>
          <a:effectLst/>
        </p:spPr>
        <p:txBody>
          <a:bodyPr wrap="none">
            <a:spAutoFit/>
          </a:bodyPr>
          <a:lstStyle/>
          <a:p>
            <a:r>
              <a:rPr lang="en-US" sz="2800" dirty="0"/>
              <a:t>Posey straps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Grp="1" noChangeArrowheads="1"/>
          </p:cNvSpPr>
          <p:nvPr>
            <p:ph type="body" sz="half" idx="1"/>
          </p:nvPr>
        </p:nvSpPr>
        <p:spPr>
          <a:xfrm>
            <a:off x="381000" y="685800"/>
            <a:ext cx="4114800" cy="5440363"/>
          </a:xfrm>
        </p:spPr>
        <p:txBody>
          <a:bodyPr/>
          <a:lstStyle/>
          <a:p>
            <a:pPr marL="609600" indent="-609600"/>
            <a:r>
              <a:rPr lang="en-US" sz="2000" b="1" dirty="0">
                <a:effectLst/>
                <a:latin typeface="Times New Roman" pitchFamily="18" charset="0"/>
              </a:rPr>
              <a:t>Head:</a:t>
            </a:r>
          </a:p>
          <a:p>
            <a:pPr marL="609600" indent="-609600"/>
            <a:r>
              <a:rPr lang="en-US" sz="2000" dirty="0">
                <a:effectLst/>
                <a:latin typeface="Times New Roman" pitchFamily="18" charset="0"/>
              </a:rPr>
              <a:t>Supports the head</a:t>
            </a:r>
          </a:p>
          <a:p>
            <a:pPr marL="609600" indent="-609600"/>
            <a:r>
              <a:rPr lang="en-US" sz="2000" dirty="0">
                <a:effectLst/>
                <a:latin typeface="Times New Roman" pitchFamily="18" charset="0"/>
              </a:rPr>
              <a:t>Protects the pt from getting injured himself &amp; pt.</a:t>
            </a:r>
          </a:p>
          <a:p>
            <a:pPr marL="609600" indent="-609600">
              <a:buFont typeface="Wingdings" pitchFamily="2" charset="2"/>
              <a:buNone/>
            </a:pPr>
            <a:endParaRPr lang="en-US" sz="2000" dirty="0">
              <a:effectLst/>
              <a:latin typeface="Times New Roman" pitchFamily="18" charset="0"/>
            </a:endParaRPr>
          </a:p>
          <a:p>
            <a:pPr marL="609600" indent="-609600">
              <a:buFont typeface="Wingdings" pitchFamily="2" charset="2"/>
              <a:buNone/>
            </a:pPr>
            <a:endParaRPr lang="en-US" sz="2000" dirty="0">
              <a:effectLst/>
              <a:latin typeface="Times New Roman" pitchFamily="18" charset="0"/>
            </a:endParaRPr>
          </a:p>
          <a:p>
            <a:pPr marL="609600" indent="-609600">
              <a:buFont typeface="Wingdings" pitchFamily="2" charset="2"/>
              <a:buNone/>
            </a:pPr>
            <a:r>
              <a:rPr lang="en-US" sz="2000" dirty="0">
                <a:effectLst/>
                <a:latin typeface="Times New Roman" pitchFamily="18" charset="0"/>
              </a:rPr>
              <a:t>Types: </a:t>
            </a:r>
          </a:p>
          <a:p>
            <a:pPr marL="609600" indent="-609600"/>
            <a:r>
              <a:rPr lang="en-US" sz="2000" dirty="0">
                <a:effectLst/>
                <a:latin typeface="Times New Roman" pitchFamily="18" charset="0"/>
              </a:rPr>
              <a:t>Fore body support</a:t>
            </a:r>
          </a:p>
          <a:p>
            <a:pPr marL="609600" indent="-609600"/>
            <a:r>
              <a:rPr lang="en-US" sz="2000" dirty="0">
                <a:effectLst/>
                <a:latin typeface="Times New Roman" pitchFamily="18" charset="0"/>
              </a:rPr>
              <a:t>Head protector</a:t>
            </a:r>
          </a:p>
          <a:p>
            <a:pPr marL="609600" indent="-609600"/>
            <a:r>
              <a:rPr lang="en-US" sz="2000" dirty="0">
                <a:effectLst/>
                <a:latin typeface="Times New Roman" pitchFamily="18" charset="0"/>
              </a:rPr>
              <a:t>Extra assistant</a:t>
            </a:r>
          </a:p>
          <a:p>
            <a:pPr marL="609600" indent="-609600"/>
            <a:endParaRPr lang="en-US" sz="2400" dirty="0">
              <a:effectLst/>
              <a:latin typeface="Times New Roman" pitchFamily="18" charset="0"/>
            </a:endParaRPr>
          </a:p>
          <a:p>
            <a:pPr marL="609600" indent="-609600"/>
            <a:endParaRPr lang="en-US" sz="2400" dirty="0">
              <a:latin typeface="Times New Roman" pitchFamily="18" charset="0"/>
            </a:endParaRPr>
          </a:p>
        </p:txBody>
      </p:sp>
      <p:sp>
        <p:nvSpPr>
          <p:cNvPr id="3" name="Slide Number Placeholder 6"/>
          <p:cNvSpPr>
            <a:spLocks noGrp="1"/>
          </p:cNvSpPr>
          <p:nvPr>
            <p:ph type="sldNum" sz="quarter" idx="12"/>
          </p:nvPr>
        </p:nvSpPr>
        <p:spPr/>
        <p:txBody>
          <a:bodyPr/>
          <a:lstStyle/>
          <a:p>
            <a:fld id="{6E102F0F-B676-4998-BC7F-69CF792181EF}" type="slidenum">
              <a:rPr lang="en-US"/>
              <a:pPr/>
              <a:t>96</a:t>
            </a:fld>
            <a:endParaRPr lang="en-US"/>
          </a:p>
        </p:txBody>
      </p:sp>
      <p:pic>
        <p:nvPicPr>
          <p:cNvPr id="4" name="Picture 8" descr="Stay N Place® Pillows"/>
          <p:cNvPicPr>
            <a:picLocks noChangeAspect="1" noChangeArrowheads="1"/>
          </p:cNvPicPr>
          <p:nvPr/>
        </p:nvPicPr>
        <p:blipFill>
          <a:blip r:embed="rId2" cstate="print"/>
          <a:srcRect/>
          <a:stretch>
            <a:fillRect/>
          </a:stretch>
        </p:blipFill>
        <p:spPr bwMode="auto">
          <a:xfrm>
            <a:off x="5267975" y="762000"/>
            <a:ext cx="3571225" cy="32766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4" name="Rectangle 6"/>
          <p:cNvSpPr>
            <a:spLocks noGrp="1" noChangeArrowheads="1"/>
          </p:cNvSpPr>
          <p:nvPr>
            <p:ph type="title"/>
          </p:nvPr>
        </p:nvSpPr>
        <p:spPr/>
        <p:txBody>
          <a:bodyPr>
            <a:normAutofit/>
          </a:bodyPr>
          <a:lstStyle/>
          <a:p>
            <a:r>
              <a:rPr lang="en-US" sz="3600" b="1" dirty="0">
                <a:solidFill>
                  <a:schemeClr val="hlink"/>
                </a:solidFill>
                <a:effectLst/>
                <a:latin typeface="Times New Roman" pitchFamily="18" charset="0"/>
              </a:rPr>
              <a:t>Other Behavior management techniques:</a:t>
            </a:r>
            <a:endParaRPr lang="en-US" sz="3600" b="1" dirty="0">
              <a:solidFill>
                <a:srgbClr val="FFFF66"/>
              </a:solidFill>
              <a:effectLst/>
              <a:latin typeface="Times New Roman" pitchFamily="18" charset="0"/>
            </a:endParaRPr>
          </a:p>
        </p:txBody>
      </p:sp>
      <p:sp>
        <p:nvSpPr>
          <p:cNvPr id="529415" name="Rectangle 7"/>
          <p:cNvSpPr>
            <a:spLocks noGrp="1" noChangeArrowheads="1"/>
          </p:cNvSpPr>
          <p:nvPr>
            <p:ph idx="1"/>
          </p:nvPr>
        </p:nvSpPr>
        <p:spPr/>
        <p:txBody>
          <a:bodyPr/>
          <a:lstStyle/>
          <a:p>
            <a:pPr algn="ctr">
              <a:buNone/>
            </a:pPr>
            <a:r>
              <a:rPr lang="en-US" sz="2800" b="1" dirty="0">
                <a:solidFill>
                  <a:srgbClr val="CC0099"/>
                </a:solidFill>
                <a:effectLst/>
                <a:latin typeface="Times New Roman" pitchFamily="18" charset="0"/>
              </a:rPr>
              <a:t>DISTRACTION</a:t>
            </a:r>
          </a:p>
          <a:p>
            <a:endParaRPr lang="en-US" sz="2400" dirty="0">
              <a:latin typeface="Times New Roman" pitchFamily="18" charset="0"/>
            </a:endParaRPr>
          </a:p>
          <a:p>
            <a:r>
              <a:rPr lang="en-US" sz="2400" dirty="0">
                <a:effectLst/>
                <a:latin typeface="Times New Roman" pitchFamily="18" charset="0"/>
              </a:rPr>
              <a:t>Newer technique:</a:t>
            </a:r>
          </a:p>
          <a:p>
            <a:endParaRPr lang="en-US" sz="2400" dirty="0">
              <a:effectLst/>
              <a:latin typeface="Times New Roman" pitchFamily="18" charset="0"/>
            </a:endParaRPr>
          </a:p>
          <a:p>
            <a:pPr>
              <a:buFont typeface="Wingdings" pitchFamily="2" charset="2"/>
              <a:buNone/>
            </a:pPr>
            <a:endParaRPr lang="en-US" sz="2400" dirty="0">
              <a:effectLst/>
              <a:latin typeface="Times New Roman" pitchFamily="18" charset="0"/>
            </a:endParaRPr>
          </a:p>
          <a:p>
            <a:pPr>
              <a:buFont typeface="Wingdings" pitchFamily="2" charset="2"/>
              <a:buNone/>
            </a:pPr>
            <a:r>
              <a:rPr lang="en-US" sz="2400" dirty="0">
                <a:effectLst/>
                <a:latin typeface="Times New Roman" pitchFamily="18" charset="0"/>
              </a:rPr>
              <a:t>2 types:</a:t>
            </a:r>
          </a:p>
          <a:p>
            <a:r>
              <a:rPr lang="en-US" sz="2400" dirty="0">
                <a:effectLst/>
                <a:latin typeface="Times New Roman" pitchFamily="18" charset="0"/>
              </a:rPr>
              <a:t>Audio</a:t>
            </a:r>
          </a:p>
          <a:p>
            <a:r>
              <a:rPr lang="en-US" sz="2400" dirty="0">
                <a:effectLst/>
                <a:latin typeface="Times New Roman" pitchFamily="18" charset="0"/>
              </a:rPr>
              <a:t>Audio visual</a:t>
            </a:r>
          </a:p>
        </p:txBody>
      </p:sp>
      <p:sp>
        <p:nvSpPr>
          <p:cNvPr id="4" name="Slide Number Placeholder 5"/>
          <p:cNvSpPr>
            <a:spLocks noGrp="1"/>
          </p:cNvSpPr>
          <p:nvPr>
            <p:ph type="sldNum" sz="quarter" idx="12"/>
          </p:nvPr>
        </p:nvSpPr>
        <p:spPr/>
        <p:txBody>
          <a:bodyPr/>
          <a:lstStyle/>
          <a:p>
            <a:fld id="{7DD0A0F8-F796-4201-9621-B6B0BA13E80C}" type="slidenum">
              <a:rPr lang="en-US"/>
              <a:pPr/>
              <a:t>97</a:t>
            </a:fld>
            <a:endParaRPr lang="en-US"/>
          </a:p>
        </p:txBody>
      </p:sp>
      <p:pic>
        <p:nvPicPr>
          <p:cNvPr id="5" name="Picture 7" descr="girl%20watching%20tv"/>
          <p:cNvPicPr>
            <a:picLocks noChangeAspect="1" noChangeArrowheads="1"/>
          </p:cNvPicPr>
          <p:nvPr/>
        </p:nvPicPr>
        <p:blipFill>
          <a:blip r:embed="rId2" cstate="print"/>
          <a:srcRect/>
          <a:stretch>
            <a:fillRect/>
          </a:stretch>
        </p:blipFill>
        <p:spPr bwMode="auto">
          <a:xfrm>
            <a:off x="4800600" y="2971800"/>
            <a:ext cx="1871663" cy="2819400"/>
          </a:xfrm>
          <a:prstGeom prst="rect">
            <a:avLst/>
          </a:prstGeom>
          <a:ln>
            <a:noFill/>
          </a:ln>
          <a:effectLst>
            <a:softEdge rad="112500"/>
          </a:effectLst>
        </p:spPr>
      </p:pic>
      <p:pic>
        <p:nvPicPr>
          <p:cNvPr id="2" name="Picture 1">
            <a:extLst>
              <a:ext uri="{FF2B5EF4-FFF2-40B4-BE49-F238E27FC236}">
                <a16:creationId xmlns:a16="http://schemas.microsoft.com/office/drawing/2014/main" xmlns="" id="{0E2F293C-3BF6-4578-A471-20BD274BE74C}"/>
              </a:ext>
            </a:extLst>
          </p:cNvPr>
          <p:cNvPicPr>
            <a:picLocks noChangeAspect="1"/>
          </p:cNvPicPr>
          <p:nvPr/>
        </p:nvPicPr>
        <p:blipFill>
          <a:blip r:embed="rId3"/>
          <a:stretch>
            <a:fillRect/>
          </a:stretch>
        </p:blipFill>
        <p:spPr>
          <a:xfrm>
            <a:off x="432101" y="6126163"/>
            <a:ext cx="8254699" cy="725487"/>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706813" y="376238"/>
            <a:ext cx="2379882" cy="646331"/>
          </a:xfrm>
          <a:prstGeom prst="rect">
            <a:avLst/>
          </a:prstGeom>
          <a:noFill/>
          <a:ln w="9525">
            <a:noFill/>
            <a:miter lim="800000"/>
            <a:headEnd/>
            <a:tailEnd/>
          </a:ln>
        </p:spPr>
        <p:txBody>
          <a:bodyPr wrap="none">
            <a:spAutoFit/>
          </a:bodyPr>
          <a:lstStyle/>
          <a:p>
            <a:pPr>
              <a:defRPr/>
            </a:pPr>
            <a:r>
              <a:rPr lang="en-US" sz="3600" b="1" dirty="0">
                <a:solidFill>
                  <a:schemeClr val="accent6">
                    <a:lumMod val="50000"/>
                  </a:schemeClr>
                </a:solidFill>
                <a:latin typeface="+mj-lt"/>
              </a:rPr>
              <a:t>Distraction </a:t>
            </a:r>
            <a:endParaRPr lang="en-US" sz="3600" dirty="0">
              <a:solidFill>
                <a:schemeClr val="accent6">
                  <a:lumMod val="50000"/>
                </a:schemeClr>
              </a:solidFill>
              <a:latin typeface="+mj-lt"/>
            </a:endParaRPr>
          </a:p>
        </p:txBody>
      </p:sp>
      <p:sp>
        <p:nvSpPr>
          <p:cNvPr id="81923" name="Rectangle 2"/>
          <p:cNvSpPr>
            <a:spLocks noChangeArrowheads="1"/>
          </p:cNvSpPr>
          <p:nvPr/>
        </p:nvSpPr>
        <p:spPr bwMode="auto">
          <a:xfrm>
            <a:off x="1676400" y="1676400"/>
            <a:ext cx="7162800" cy="3785652"/>
          </a:xfrm>
          <a:prstGeom prst="rect">
            <a:avLst/>
          </a:prstGeom>
          <a:noFill/>
          <a:ln w="9525">
            <a:noFill/>
            <a:miter lim="800000"/>
            <a:headEnd/>
            <a:tailEnd/>
          </a:ln>
        </p:spPr>
        <p:txBody>
          <a:bodyPr wrap="square">
            <a:spAutoFit/>
          </a:bodyPr>
          <a:lstStyle/>
          <a:p>
            <a:r>
              <a:rPr lang="en-US" sz="2400" b="1" dirty="0"/>
              <a:t>               Objectives :</a:t>
            </a:r>
          </a:p>
          <a:p>
            <a:r>
              <a:rPr lang="en-US" sz="2400" dirty="0"/>
              <a:t>                 </a:t>
            </a:r>
            <a:r>
              <a:rPr lang="en-US" sz="2400" dirty="0">
                <a:solidFill>
                  <a:srgbClr val="C00000"/>
                </a:solidFill>
              </a:rPr>
              <a:t>1</a:t>
            </a:r>
            <a:r>
              <a:rPr lang="en-US" sz="2400" dirty="0">
                <a:solidFill>
                  <a:srgbClr val="792909"/>
                </a:solidFill>
              </a:rPr>
              <a:t>.  Decrease the perception of unpleasantness;</a:t>
            </a:r>
          </a:p>
          <a:p>
            <a:r>
              <a:rPr lang="en-US" sz="2400" dirty="0">
                <a:solidFill>
                  <a:srgbClr val="792909"/>
                </a:solidFill>
              </a:rPr>
              <a:t>                 2.  Avert negative or avoidance behavior.</a:t>
            </a:r>
          </a:p>
          <a:p>
            <a:r>
              <a:rPr lang="en-US" sz="2400" b="1" dirty="0">
                <a:solidFill>
                  <a:srgbClr val="792909"/>
                </a:solidFill>
              </a:rPr>
              <a:t> </a:t>
            </a:r>
          </a:p>
          <a:p>
            <a:endParaRPr lang="en-US" sz="2400" b="1" dirty="0"/>
          </a:p>
          <a:p>
            <a:r>
              <a:rPr lang="en-US" sz="2400" b="1" dirty="0"/>
              <a:t>                Indications : </a:t>
            </a:r>
            <a:r>
              <a:rPr lang="en-US" sz="2400" dirty="0">
                <a:solidFill>
                  <a:srgbClr val="792909"/>
                </a:solidFill>
              </a:rPr>
              <a:t>May be used with any patient.</a:t>
            </a:r>
          </a:p>
          <a:p>
            <a:r>
              <a:rPr lang="en-US" sz="2400" dirty="0">
                <a:solidFill>
                  <a:srgbClr val="792909"/>
                </a:solidFill>
              </a:rPr>
              <a:t> </a:t>
            </a:r>
          </a:p>
          <a:p>
            <a:endParaRPr lang="en-US" sz="2400" b="1" dirty="0"/>
          </a:p>
          <a:p>
            <a:endParaRPr lang="en-US" sz="2400" b="1" dirty="0"/>
          </a:p>
          <a:p>
            <a:r>
              <a:rPr lang="en-US" sz="2400" b="1" dirty="0"/>
              <a:t>                Contraindications : </a:t>
            </a:r>
            <a:r>
              <a:rPr lang="en-US" sz="2400" dirty="0">
                <a:solidFill>
                  <a:schemeClr val="bg1"/>
                </a:solidFill>
              </a:rPr>
              <a:t>None.</a:t>
            </a:r>
          </a:p>
        </p:txBody>
      </p:sp>
      <p:pic>
        <p:nvPicPr>
          <p:cNvPr id="81924" name="Picture 4" descr="distraction"/>
          <p:cNvPicPr>
            <a:picLocks noChangeAspect="1" noChangeArrowheads="1"/>
          </p:cNvPicPr>
          <p:nvPr/>
        </p:nvPicPr>
        <p:blipFill>
          <a:blip r:embed="rId2" cstate="print"/>
          <a:srcRect/>
          <a:stretch>
            <a:fillRect/>
          </a:stretch>
        </p:blipFill>
        <p:spPr bwMode="auto">
          <a:xfrm>
            <a:off x="304800" y="609600"/>
            <a:ext cx="2286000" cy="299049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xmlns="" id="{DE64D822-74D9-27AD-A8A7-827EC40A1D3A}"/>
              </a:ext>
            </a:extLst>
          </p:cNvPr>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diamond(in)">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8" name="Rectangle 4"/>
          <p:cNvSpPr>
            <a:spLocks noGrp="1" noChangeArrowheads="1"/>
          </p:cNvSpPr>
          <p:nvPr>
            <p:ph type="title"/>
          </p:nvPr>
        </p:nvSpPr>
        <p:spPr/>
        <p:txBody>
          <a:bodyPr/>
          <a:lstStyle/>
          <a:p>
            <a:r>
              <a:rPr lang="en-US" sz="3600" b="1" dirty="0">
                <a:solidFill>
                  <a:srgbClr val="FFFF66"/>
                </a:solidFill>
                <a:effectLst/>
                <a:latin typeface="Times New Roman" pitchFamily="18" charset="0"/>
              </a:rPr>
              <a:t>Audio analgesia</a:t>
            </a:r>
          </a:p>
        </p:txBody>
      </p:sp>
      <p:sp>
        <p:nvSpPr>
          <p:cNvPr id="400389" name="Rectangle 5"/>
          <p:cNvSpPr>
            <a:spLocks noGrp="1" noChangeArrowheads="1"/>
          </p:cNvSpPr>
          <p:nvPr>
            <p:ph idx="1"/>
          </p:nvPr>
        </p:nvSpPr>
        <p:spPr>
          <a:xfrm>
            <a:off x="304800" y="1371600"/>
            <a:ext cx="6172200" cy="5105400"/>
          </a:xfrm>
          <a:noFill/>
        </p:spPr>
        <p:txBody>
          <a:bodyPr/>
          <a:lstStyle/>
          <a:p>
            <a:pPr marL="812800" indent="-812800">
              <a:lnSpc>
                <a:spcPct val="80000"/>
              </a:lnSpc>
              <a:buNone/>
            </a:pPr>
            <a:endParaRPr lang="en-US" sz="2400" dirty="0">
              <a:effectLst/>
              <a:latin typeface="Times New Roman" pitchFamily="18" charset="0"/>
            </a:endParaRPr>
          </a:p>
          <a:p>
            <a:pPr marL="812800" indent="-812800">
              <a:lnSpc>
                <a:spcPct val="80000"/>
              </a:lnSpc>
              <a:buNone/>
            </a:pPr>
            <a:endParaRPr lang="en-US" sz="2400" dirty="0">
              <a:latin typeface="Times New Roman" pitchFamily="18" charset="0"/>
            </a:endParaRPr>
          </a:p>
          <a:p>
            <a:pPr marL="812800" indent="-812800">
              <a:lnSpc>
                <a:spcPct val="80000"/>
              </a:lnSpc>
              <a:buNone/>
            </a:pPr>
            <a:r>
              <a:rPr lang="en-US" sz="2000" dirty="0">
                <a:effectLst/>
                <a:latin typeface="Times New Roman" pitchFamily="18" charset="0"/>
              </a:rPr>
              <a:t>White noise</a:t>
            </a:r>
          </a:p>
          <a:p>
            <a:pPr marL="812800" indent="-812800">
              <a:lnSpc>
                <a:spcPct val="80000"/>
              </a:lnSpc>
            </a:pPr>
            <a:endParaRPr lang="en-US" sz="2000" dirty="0">
              <a:effectLst/>
              <a:latin typeface="Times New Roman" pitchFamily="18" charset="0"/>
            </a:endParaRPr>
          </a:p>
          <a:p>
            <a:pPr marL="812800" indent="-812800">
              <a:lnSpc>
                <a:spcPct val="80000"/>
              </a:lnSpc>
              <a:buNone/>
            </a:pPr>
            <a:r>
              <a:rPr lang="en-US" sz="2000" dirty="0">
                <a:effectLst/>
                <a:latin typeface="Times New Roman" pitchFamily="18" charset="0"/>
              </a:rPr>
              <a:t>Sound stimulus of such intensity that the patient</a:t>
            </a:r>
          </a:p>
          <a:p>
            <a:pPr marL="812800" indent="-812800">
              <a:lnSpc>
                <a:spcPct val="80000"/>
              </a:lnSpc>
              <a:buNone/>
            </a:pPr>
            <a:r>
              <a:rPr lang="en-US" sz="2000" dirty="0">
                <a:effectLst/>
                <a:latin typeface="Times New Roman" pitchFamily="18" charset="0"/>
              </a:rPr>
              <a:t>finds it difficult to attend to anything else. </a:t>
            </a:r>
          </a:p>
          <a:p>
            <a:pPr marL="812800" indent="-812800">
              <a:lnSpc>
                <a:spcPct val="80000"/>
              </a:lnSpc>
            </a:pPr>
            <a:endParaRPr lang="en-US" sz="2000" dirty="0">
              <a:effectLst/>
              <a:latin typeface="Times New Roman" pitchFamily="18" charset="0"/>
            </a:endParaRPr>
          </a:p>
          <a:p>
            <a:pPr marL="812800" indent="-812800">
              <a:lnSpc>
                <a:spcPct val="80000"/>
              </a:lnSpc>
            </a:pPr>
            <a:r>
              <a:rPr lang="en-US" sz="2000" dirty="0">
                <a:latin typeface="Times New Roman" pitchFamily="18" charset="0"/>
              </a:rPr>
              <a:t>S</a:t>
            </a:r>
            <a:r>
              <a:rPr lang="en-US" sz="2000" dirty="0">
                <a:effectLst/>
                <a:latin typeface="Times New Roman" pitchFamily="18" charset="0"/>
              </a:rPr>
              <a:t>timulus distraction</a:t>
            </a:r>
          </a:p>
          <a:p>
            <a:pPr marL="812800" indent="-812800">
              <a:lnSpc>
                <a:spcPct val="80000"/>
              </a:lnSpc>
            </a:pPr>
            <a:r>
              <a:rPr lang="en-US" sz="2000" dirty="0">
                <a:effectLst/>
                <a:latin typeface="Times New Roman" pitchFamily="18" charset="0"/>
              </a:rPr>
              <a:t>Displacement of attention</a:t>
            </a:r>
          </a:p>
          <a:p>
            <a:pPr marL="812800" indent="-812800">
              <a:lnSpc>
                <a:spcPct val="80000"/>
              </a:lnSpc>
            </a:pPr>
            <a:r>
              <a:rPr lang="en-US" sz="2000" dirty="0">
                <a:effectLst/>
                <a:latin typeface="Times New Roman" pitchFamily="18" charset="0"/>
              </a:rPr>
              <a:t>Positive feeling on the part of the dentist that it can help.</a:t>
            </a:r>
          </a:p>
          <a:p>
            <a:pPr marL="812800" indent="-812800">
              <a:lnSpc>
                <a:spcPct val="80000"/>
              </a:lnSpc>
              <a:buFont typeface="Wingdings" pitchFamily="2" charset="2"/>
              <a:buNone/>
            </a:pPr>
            <a:endParaRPr lang="en-US" sz="2400" dirty="0">
              <a:effectLst/>
              <a:latin typeface="Times New Roman" pitchFamily="18" charset="0"/>
            </a:endParaRPr>
          </a:p>
          <a:p>
            <a:pPr marL="812800" indent="-812800">
              <a:lnSpc>
                <a:spcPct val="80000"/>
              </a:lnSpc>
            </a:pPr>
            <a:endParaRPr lang="en-US" sz="2400" dirty="0">
              <a:effectLst/>
              <a:latin typeface="Times New Roman" pitchFamily="18" charset="0"/>
            </a:endParaRPr>
          </a:p>
        </p:txBody>
      </p:sp>
      <p:sp>
        <p:nvSpPr>
          <p:cNvPr id="4" name="Slide Number Placeholder 5"/>
          <p:cNvSpPr>
            <a:spLocks noGrp="1"/>
          </p:cNvSpPr>
          <p:nvPr>
            <p:ph type="sldNum" sz="quarter" idx="12"/>
          </p:nvPr>
        </p:nvSpPr>
        <p:spPr/>
        <p:txBody>
          <a:bodyPr/>
          <a:lstStyle/>
          <a:p>
            <a:fld id="{20290A43-2CED-494B-AD01-A7725465AF8C}" type="slidenum">
              <a:rPr lang="en-US"/>
              <a:pPr/>
              <a:t>99</a:t>
            </a:fld>
            <a:endParaRPr lang="en-US"/>
          </a:p>
        </p:txBody>
      </p:sp>
      <p:pic>
        <p:nvPicPr>
          <p:cNvPr id="17410" name="Picture 2" descr="http://www.edgertonandfisher.com/assets/images/leland-nc-dentist-sedation-dentistry.jpg"/>
          <p:cNvPicPr>
            <a:picLocks noChangeAspect="1" noChangeArrowheads="1"/>
          </p:cNvPicPr>
          <p:nvPr/>
        </p:nvPicPr>
        <p:blipFill>
          <a:blip r:embed="rId3" cstate="print"/>
          <a:srcRect/>
          <a:stretch>
            <a:fillRect/>
          </a:stretch>
        </p:blipFill>
        <p:spPr bwMode="auto">
          <a:xfrm>
            <a:off x="6477000" y="1219200"/>
            <a:ext cx="2381250" cy="381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TotalTime>
  <Words>7581</Words>
  <Application>Microsoft Office PowerPoint</Application>
  <PresentationFormat>On-screen Show (4:3)</PresentationFormat>
  <Paragraphs>1402</Paragraphs>
  <Slides>120</Slides>
  <Notes>45</Notes>
  <HiddenSlides>1</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NON PHARMACOLOGICAL BEHAVIOUR MANAGEMENT</vt:lpstr>
      <vt:lpstr>Contents</vt:lpstr>
      <vt:lpstr>Slide 3</vt:lpstr>
      <vt:lpstr>Slide 4</vt:lpstr>
      <vt:lpstr>Introduction </vt:lpstr>
      <vt:lpstr>Slide 6</vt:lpstr>
      <vt:lpstr>Slide 7</vt:lpstr>
      <vt:lpstr>Slide 8</vt:lpstr>
      <vt:lpstr>Behaviour Guidance</vt:lpstr>
      <vt:lpstr>Objectives</vt:lpstr>
      <vt:lpstr>Fundamentals Of Behavior Management</vt:lpstr>
      <vt:lpstr>Slide 12</vt:lpstr>
      <vt:lpstr>Slide 13</vt:lpstr>
      <vt:lpstr>Slide 14</vt:lpstr>
      <vt:lpstr>Slide 15</vt:lpstr>
      <vt:lpstr>Pedodontic triangle </vt:lpstr>
      <vt:lpstr>Slide 17</vt:lpstr>
      <vt:lpstr>Slide 18</vt:lpstr>
      <vt:lpstr>Slide 19</vt:lpstr>
      <vt:lpstr>Slide 20</vt:lpstr>
      <vt:lpstr>Slide 21</vt:lpstr>
      <vt:lpstr>Slide 22</vt:lpstr>
      <vt:lpstr>Slide 23</vt:lpstr>
      <vt:lpstr>Behavior problems in children </vt:lpstr>
      <vt:lpstr>Slide 25</vt:lpstr>
      <vt:lpstr>Slide 26</vt:lpstr>
      <vt:lpstr>Slide 27</vt:lpstr>
      <vt:lpstr>Slide 28</vt:lpstr>
      <vt:lpstr>Parents behavior </vt:lpstr>
      <vt:lpstr>Slide 30</vt:lpstr>
      <vt:lpstr>Slide 31</vt:lpstr>
      <vt:lpstr>Slide 32</vt:lpstr>
      <vt:lpstr>Slide 33</vt:lpstr>
      <vt:lpstr>Slide 34</vt:lpstr>
      <vt:lpstr>Procedures &amp; Skills For Behavior Guidance</vt:lpstr>
      <vt:lpstr>Preappointment Behavior Modification</vt:lpstr>
      <vt:lpstr>Slide 37</vt:lpstr>
      <vt:lpstr>Slide 38</vt:lpstr>
      <vt:lpstr>Slide 39</vt:lpstr>
      <vt:lpstr>Slide 40</vt:lpstr>
      <vt:lpstr>Greeting The Child</vt:lpstr>
      <vt:lpstr>Slide 42</vt:lpstr>
      <vt:lpstr>Slide 43</vt:lpstr>
      <vt:lpstr>Slide 44</vt:lpstr>
      <vt:lpstr>Slide 45</vt:lpstr>
      <vt:lpstr>Slide 46</vt:lpstr>
      <vt:lpstr>Slide 47</vt:lpstr>
      <vt:lpstr>Slide 48</vt:lpstr>
      <vt:lpstr>Slide 49</vt:lpstr>
      <vt:lpstr>Slide 50</vt:lpstr>
      <vt:lpstr>Patient Management By Domain</vt:lpstr>
      <vt:lpstr>Slide 52</vt:lpstr>
      <vt:lpstr>Slide 53</vt:lpstr>
      <vt:lpstr>Slide 54</vt:lpstr>
      <vt:lpstr>AAPD classification:                                    Pediatr dent1994;16:13-17</vt:lpstr>
      <vt:lpstr>Communication</vt:lpstr>
      <vt:lpstr>Slide 57</vt:lpstr>
      <vt:lpstr>Slide 58</vt:lpstr>
      <vt:lpstr>Slide 59</vt:lpstr>
      <vt:lpstr>Slide 60</vt:lpstr>
      <vt:lpstr>Slide 61</vt:lpstr>
      <vt:lpstr>Slide 62</vt:lpstr>
      <vt:lpstr>Slide 63</vt:lpstr>
      <vt:lpstr>Euphemisms</vt:lpstr>
      <vt:lpstr>Slide 65</vt:lpstr>
      <vt:lpstr>Slide 66</vt:lpstr>
      <vt:lpstr>Slide 67</vt:lpstr>
      <vt:lpstr>Slide 68</vt:lpstr>
      <vt:lpstr>Slide 69</vt:lpstr>
      <vt:lpstr>Slide 70</vt:lpstr>
      <vt:lpstr>New Alternatives to TSD Technique</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Voice control</vt:lpstr>
      <vt:lpstr>Slide 86</vt:lpstr>
      <vt:lpstr>Slide 87</vt:lpstr>
      <vt:lpstr>Slide 88</vt:lpstr>
      <vt:lpstr>Physical Restraints</vt:lpstr>
      <vt:lpstr>Slide 90</vt:lpstr>
      <vt:lpstr>Slide 91</vt:lpstr>
      <vt:lpstr>Slide 92</vt:lpstr>
      <vt:lpstr>Slide 93</vt:lpstr>
      <vt:lpstr>Slide 94</vt:lpstr>
      <vt:lpstr>Slide 95</vt:lpstr>
      <vt:lpstr>Slide 96</vt:lpstr>
      <vt:lpstr>Other Behavior management techniques:</vt:lpstr>
      <vt:lpstr>Slide 98</vt:lpstr>
      <vt:lpstr>Audio analgesia</vt:lpstr>
      <vt:lpstr>Slide 100</vt:lpstr>
      <vt:lpstr>Coping</vt:lpstr>
      <vt:lpstr>Slide 102</vt:lpstr>
      <vt:lpstr>Slide 103</vt:lpstr>
      <vt:lpstr>Slide 104</vt:lpstr>
      <vt:lpstr>Slide 105</vt:lpstr>
      <vt:lpstr>Slide 106</vt:lpstr>
      <vt:lpstr>Relaxation</vt:lpstr>
      <vt:lpstr>Biofeed back</vt:lpstr>
      <vt:lpstr>Hypnosis</vt:lpstr>
      <vt:lpstr>Slide 110</vt:lpstr>
      <vt:lpstr>PLACEBO</vt:lpstr>
      <vt:lpstr>  Humor</vt:lpstr>
      <vt:lpstr>Behavior Management During Daily Pediatric Care</vt:lpstr>
      <vt:lpstr>Behavior management in pre- cooperative child</vt:lpstr>
      <vt:lpstr>Slide 115</vt:lpstr>
      <vt:lpstr>Behavior management of autistic child</vt:lpstr>
      <vt:lpstr>Slide 117</vt:lpstr>
      <vt:lpstr>Magic trick for strong willed children</vt:lpstr>
      <vt:lpstr>REFERENCES</vt:lpstr>
      <vt:lpstr>Slide 120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Dr. Jooie Joshi</dc:creator>
  <cp:lastModifiedBy>YJKALE</cp:lastModifiedBy>
  <cp:revision>331</cp:revision>
  <cp:lastPrinted>2023-05-19T15:30:48Z</cp:lastPrinted>
  <dcterms:created xsi:type="dcterms:W3CDTF">2006-08-16T00:00:00Z</dcterms:created>
  <dcterms:modified xsi:type="dcterms:W3CDTF">2023-05-30T06:02:21Z</dcterms:modified>
</cp:coreProperties>
</file>