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2"/>
  </p:notesMasterIdLst>
  <p:sldIdLst>
    <p:sldId id="465" r:id="rId2"/>
    <p:sldId id="469" r:id="rId3"/>
    <p:sldId id="467" r:id="rId4"/>
    <p:sldId id="468" r:id="rId5"/>
    <p:sldId id="464" r:id="rId6"/>
    <p:sldId id="466" r:id="rId7"/>
    <p:sldId id="380" r:id="rId8"/>
    <p:sldId id="257" r:id="rId9"/>
    <p:sldId id="412" r:id="rId10"/>
    <p:sldId id="414" r:id="rId11"/>
    <p:sldId id="415" r:id="rId12"/>
    <p:sldId id="417" r:id="rId13"/>
    <p:sldId id="363" r:id="rId14"/>
    <p:sldId id="389" r:id="rId15"/>
    <p:sldId id="390" r:id="rId16"/>
    <p:sldId id="436" r:id="rId17"/>
    <p:sldId id="437" r:id="rId18"/>
    <p:sldId id="438" r:id="rId19"/>
    <p:sldId id="271" r:id="rId20"/>
    <p:sldId id="272" r:id="rId21"/>
    <p:sldId id="273" r:id="rId22"/>
    <p:sldId id="274" r:id="rId23"/>
    <p:sldId id="276" r:id="rId24"/>
    <p:sldId id="277" r:id="rId25"/>
    <p:sldId id="279" r:id="rId26"/>
    <p:sldId id="280" r:id="rId27"/>
    <p:sldId id="284" r:id="rId28"/>
    <p:sldId id="285" r:id="rId29"/>
    <p:sldId id="286" r:id="rId30"/>
    <p:sldId id="287" r:id="rId31"/>
    <p:sldId id="292" r:id="rId32"/>
    <p:sldId id="296" r:id="rId33"/>
    <p:sldId id="297" r:id="rId34"/>
    <p:sldId id="298" r:id="rId35"/>
    <p:sldId id="425" r:id="rId36"/>
    <p:sldId id="426" r:id="rId37"/>
    <p:sldId id="308" r:id="rId38"/>
    <p:sldId id="309" r:id="rId39"/>
    <p:sldId id="312" r:id="rId40"/>
    <p:sldId id="314" r:id="rId41"/>
    <p:sldId id="317" r:id="rId42"/>
    <p:sldId id="318" r:id="rId43"/>
    <p:sldId id="319" r:id="rId44"/>
    <p:sldId id="430" r:id="rId45"/>
    <p:sldId id="322" r:id="rId46"/>
    <p:sldId id="321" r:id="rId47"/>
    <p:sldId id="324" r:id="rId48"/>
    <p:sldId id="326" r:id="rId49"/>
    <p:sldId id="325" r:id="rId50"/>
    <p:sldId id="450" r:id="rId51"/>
    <p:sldId id="330" r:id="rId52"/>
    <p:sldId id="337" r:id="rId53"/>
    <p:sldId id="331" r:id="rId54"/>
    <p:sldId id="333" r:id="rId55"/>
    <p:sldId id="335" r:id="rId56"/>
    <p:sldId id="336" r:id="rId57"/>
    <p:sldId id="343" r:id="rId58"/>
    <p:sldId id="451" r:id="rId59"/>
    <p:sldId id="452" r:id="rId60"/>
    <p:sldId id="453" r:id="rId61"/>
    <p:sldId id="344" r:id="rId62"/>
    <p:sldId id="345" r:id="rId63"/>
    <p:sldId id="455" r:id="rId64"/>
    <p:sldId id="445" r:id="rId65"/>
    <p:sldId id="446" r:id="rId66"/>
    <p:sldId id="447" r:id="rId67"/>
    <p:sldId id="463" r:id="rId68"/>
    <p:sldId id="358" r:id="rId69"/>
    <p:sldId id="359" r:id="rId70"/>
    <p:sldId id="449" r:id="rId71"/>
    <p:sldId id="360" r:id="rId72"/>
    <p:sldId id="361" r:id="rId73"/>
    <p:sldId id="362" r:id="rId74"/>
    <p:sldId id="409" r:id="rId75"/>
    <p:sldId id="370" r:id="rId76"/>
    <p:sldId id="394" r:id="rId77"/>
    <p:sldId id="462" r:id="rId78"/>
    <p:sldId id="375" r:id="rId79"/>
    <p:sldId id="376" r:id="rId80"/>
    <p:sldId id="37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41" autoAdjust="0"/>
    <p:restoredTop sz="94624" autoAdjust="0"/>
  </p:normalViewPr>
  <p:slideViewPr>
    <p:cSldViewPr>
      <p:cViewPr>
        <p:scale>
          <a:sx n="68" d="100"/>
          <a:sy n="68" d="100"/>
        </p:scale>
        <p:origin x="-1434" y="-492"/>
      </p:cViewPr>
      <p:guideLst>
        <p:guide orient="horz" pos="2160"/>
        <p:guide pos="2880"/>
      </p:guideLst>
    </p:cSldViewPr>
  </p:slideViewPr>
  <p:outlineViewPr>
    <p:cViewPr>
      <p:scale>
        <a:sx n="33" d="100"/>
        <a:sy n="33" d="100"/>
      </p:scale>
      <p:origin x="0" y="111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EFF7F-2294-46C7-A661-234CC95C5D5B}" type="datetimeFigureOut">
              <a:rPr lang="en-US" smtClean="0"/>
              <a:pPr/>
              <a:t>28/04/2023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29D06-FA96-4B88-809D-F2CE6315C2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829D06-FA96-4B88-809D-F2CE6315C257}"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7A41A8-3EFE-45EC-995F-1B1A9A8CF5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A41A8-3EFE-45EC-995F-1B1A9A8CF54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A41A8-3EFE-45EC-995F-1B1A9A8CF5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7DF9A3-93A1-4043-A34A-32AB52C64228}" type="datetimeFigureOut">
              <a:rPr lang="en-US" smtClean="0"/>
              <a:pPr/>
              <a:t>28/04/2023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7A41A8-3EFE-45EC-995F-1B1A9A8CF54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7DF9A3-93A1-4043-A34A-32AB52C64228}" type="datetimeFigureOut">
              <a:rPr lang="en-US" smtClean="0"/>
              <a:pPr/>
              <a:t>28/04/2023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7A41A8-3EFE-45EC-995F-1B1A9A8CF54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ickwilsondmd.typepad.com/.a/6a01156e42deab970c014e60139d88970c-p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efinition+of+Operative+Dentistry.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5105400"/>
          </a:xfrm>
        </p:spPr>
        <p:txBody>
          <a:bodyPr>
            <a:normAutofit/>
          </a:bodyPr>
          <a:lstStyle/>
          <a:p>
            <a:endParaRPr lang="en-US" b="1" i="1" dirty="0" smtClean="0"/>
          </a:p>
          <a:p>
            <a:endParaRPr lang="en-US" b="1" i="1" dirty="0" smtClean="0"/>
          </a:p>
          <a:p>
            <a:r>
              <a:rPr lang="en-US" b="1" i="1" dirty="0" smtClean="0"/>
              <a:t>II.	According to the shape of the powdered particles.</a:t>
            </a:r>
            <a:endParaRPr lang="en-US" dirty="0" smtClean="0"/>
          </a:p>
          <a:p>
            <a:r>
              <a:rPr lang="en-US" dirty="0" smtClean="0"/>
              <a:t>1. Spherical shape (smooth surfaced spheres).</a:t>
            </a:r>
          </a:p>
          <a:p>
            <a:r>
              <a:rPr lang="en-US" dirty="0" smtClean="0"/>
              <a:t>2. Lathe cut (Irregular ranging from spindles to shavings).</a:t>
            </a:r>
          </a:p>
          <a:p>
            <a:r>
              <a:rPr lang="en-US" dirty="0" smtClean="0"/>
              <a:t>3. Combination of spherical and lathe cut (admixed).</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389120"/>
          </a:xfrm>
        </p:spPr>
        <p:txBody>
          <a:bodyPr/>
          <a:lstStyle/>
          <a:p>
            <a:endParaRPr lang="en-US" b="1" i="1" dirty="0" smtClean="0"/>
          </a:p>
          <a:p>
            <a:endParaRPr lang="en-US" b="1" i="1" dirty="0" smtClean="0"/>
          </a:p>
          <a:p>
            <a:endParaRPr lang="en-US" b="1" i="1" dirty="0" smtClean="0"/>
          </a:p>
          <a:p>
            <a:r>
              <a:rPr lang="en-US" b="1" i="1" dirty="0" smtClean="0"/>
              <a:t>III.	According to copper content of powder</a:t>
            </a:r>
          </a:p>
          <a:p>
            <a:r>
              <a:rPr lang="en-US" dirty="0" smtClean="0"/>
              <a:t>1. Low copper content alloy - Less than 4%</a:t>
            </a:r>
          </a:p>
          <a:p>
            <a:r>
              <a:rPr lang="en-US" dirty="0" smtClean="0"/>
              <a:t>2. High copper content alloy - more than 10%</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8229600" cy="4389120"/>
          </a:xfrm>
        </p:spPr>
        <p:txBody>
          <a:bodyPr/>
          <a:lstStyle/>
          <a:p>
            <a:pPr lvl="0"/>
            <a:endParaRPr lang="en-US" b="1" i="1" dirty="0" smtClean="0"/>
          </a:p>
          <a:p>
            <a:pPr lvl="0"/>
            <a:r>
              <a:rPr lang="en-US" b="1" i="1" dirty="0" smtClean="0"/>
              <a:t>IV. According to Presence of zinc.</a:t>
            </a:r>
            <a:endParaRPr lang="en-US" dirty="0" smtClean="0"/>
          </a:p>
          <a:p>
            <a:pPr>
              <a:buNone/>
            </a:pPr>
            <a:endParaRPr lang="en-US" dirty="0" smtClean="0"/>
          </a:p>
          <a:p>
            <a:pPr lvl="0"/>
            <a:r>
              <a:rPr lang="en-US" dirty="0" smtClean="0"/>
              <a:t>Zinc containing (more than 0.01%).</a:t>
            </a:r>
          </a:p>
          <a:p>
            <a:pPr lvl="0"/>
            <a:r>
              <a:rPr lang="en-US" dirty="0" smtClean="0"/>
              <a:t>Non zinc containing (less than 0.01%).</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b="1" dirty="0" smtClean="0"/>
              <a:t>INDICATIONS OF AMALGAM</a:t>
            </a:r>
            <a:r>
              <a:rPr lang="en-US" dirty="0" smtClean="0"/>
              <a:t/>
            </a:r>
            <a:br>
              <a:rPr lang="en-US" dirty="0" smtClean="0"/>
            </a:br>
            <a:endParaRPr lang="en-US" dirty="0"/>
          </a:p>
        </p:txBody>
      </p:sp>
      <p:sp>
        <p:nvSpPr>
          <p:cNvPr id="3" name="Content Placeholder 2"/>
          <p:cNvSpPr>
            <a:spLocks noGrp="1"/>
          </p:cNvSpPr>
          <p:nvPr>
            <p:ph idx="1"/>
          </p:nvPr>
        </p:nvSpPr>
        <p:spPr>
          <a:xfrm>
            <a:off x="228600" y="1981200"/>
            <a:ext cx="8686800" cy="4693920"/>
          </a:xfrm>
        </p:spPr>
        <p:txBody>
          <a:bodyPr>
            <a:normAutofit/>
          </a:bodyPr>
          <a:lstStyle/>
          <a:p>
            <a:pPr marL="660400" indent="-660400">
              <a:lnSpc>
                <a:spcPct val="80000"/>
              </a:lnSpc>
            </a:pPr>
            <a:r>
              <a:rPr lang="en-US" sz="2400" dirty="0" smtClean="0"/>
              <a:t>Class I and class II cavities.-moderate to large restorations.</a:t>
            </a:r>
          </a:p>
          <a:p>
            <a:pPr marL="660400" indent="-660400">
              <a:lnSpc>
                <a:spcPct val="80000"/>
              </a:lnSpc>
            </a:pPr>
            <a:endParaRPr lang="en-US" sz="2400" dirty="0" smtClean="0"/>
          </a:p>
          <a:p>
            <a:pPr marL="660400" indent="-660400">
              <a:lnSpc>
                <a:spcPct val="80000"/>
              </a:lnSpc>
            </a:pPr>
            <a:r>
              <a:rPr lang="en-US" sz="2400" dirty="0" smtClean="0"/>
              <a:t>As a core build up material.</a:t>
            </a:r>
          </a:p>
          <a:p>
            <a:pPr marL="660400" indent="-660400">
              <a:lnSpc>
                <a:spcPct val="80000"/>
              </a:lnSpc>
            </a:pPr>
            <a:endParaRPr lang="en-US" sz="2400" dirty="0" smtClean="0"/>
          </a:p>
          <a:p>
            <a:pPr marL="660400" indent="-660400">
              <a:lnSpc>
                <a:spcPct val="80000"/>
              </a:lnSpc>
            </a:pPr>
            <a:r>
              <a:rPr lang="en-US" sz="2400" dirty="0" smtClean="0"/>
              <a:t>Can be used for </a:t>
            </a:r>
            <a:r>
              <a:rPr lang="en-US" sz="2400" dirty="0" err="1" smtClean="0"/>
              <a:t>cuspal</a:t>
            </a:r>
            <a:r>
              <a:rPr lang="en-US" sz="2400" dirty="0" smtClean="0"/>
              <a:t> restorations (with pins usually)</a:t>
            </a:r>
          </a:p>
          <a:p>
            <a:pPr marL="660400" indent="-660400">
              <a:lnSpc>
                <a:spcPct val="70000"/>
              </a:lnSpc>
            </a:pPr>
            <a:endParaRPr lang="en-US" sz="2400" dirty="0" smtClean="0"/>
          </a:p>
          <a:p>
            <a:pPr marL="660400" indent="-660400">
              <a:lnSpc>
                <a:spcPct val="70000"/>
              </a:lnSpc>
            </a:pPr>
            <a:r>
              <a:rPr lang="en-US" sz="2400" dirty="0" smtClean="0"/>
              <a:t>Restorations that have heavy </a:t>
            </a:r>
            <a:r>
              <a:rPr lang="en-US" sz="2400" dirty="0" err="1" smtClean="0"/>
              <a:t>occlusal</a:t>
            </a:r>
            <a:r>
              <a:rPr lang="en-US" sz="2400" dirty="0" smtClean="0"/>
              <a:t> contacts.</a:t>
            </a:r>
          </a:p>
          <a:p>
            <a:pPr marL="660400" indent="-660400">
              <a:lnSpc>
                <a:spcPct val="70000"/>
              </a:lnSpc>
              <a:buNone/>
            </a:pPr>
            <a:endParaRPr lang="en-US" sz="2400" dirty="0" smtClean="0"/>
          </a:p>
          <a:p>
            <a:pPr marL="660400" indent="-660400">
              <a:lnSpc>
                <a:spcPct val="70000"/>
              </a:lnSpc>
            </a:pPr>
            <a:r>
              <a:rPr lang="en-US" sz="2400" dirty="0" smtClean="0"/>
              <a:t>Restorations that cannot be well isolated</a:t>
            </a:r>
          </a:p>
          <a:p>
            <a:pPr marL="660400" indent="-660400">
              <a:lnSpc>
                <a:spcPct val="70000"/>
              </a:lnSpc>
            </a:pPr>
            <a:endParaRPr lang="en-US" sz="2400" dirty="0" smtClean="0"/>
          </a:p>
          <a:p>
            <a:r>
              <a:rPr lang="en-US" sz="2400" dirty="0" smtClean="0"/>
              <a:t>     In teeth that act as an abutment for removable appliances</a:t>
            </a:r>
          </a:p>
          <a:p>
            <a:pPr>
              <a:buNone/>
            </a:pPr>
            <a:endParaRPr lang="en-US" sz="24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rmAutofit fontScale="90000"/>
          </a:bodyPr>
          <a:lstStyle/>
          <a:p>
            <a:r>
              <a:rPr lang="en-US" b="1" dirty="0" smtClean="0"/>
              <a:t>INDICATIONS OF AMALGAM</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nSpc>
                <a:spcPct val="90000"/>
              </a:lnSpc>
            </a:pPr>
            <a:r>
              <a:rPr lang="en-US" dirty="0" smtClean="0"/>
              <a:t>Class 3 in unaesthetic areas e.g. distal aspect of canine. especially if Preparation is extensive with minimal facial involvement</a:t>
            </a:r>
          </a:p>
          <a:p>
            <a:pPr>
              <a:lnSpc>
                <a:spcPct val="90000"/>
              </a:lnSpc>
              <a:buFont typeface="Wingdings" pitchFamily="2" charset="2"/>
              <a:buChar char="Ø"/>
            </a:pPr>
            <a:endParaRPr lang="en-US" dirty="0" smtClean="0"/>
          </a:p>
          <a:p>
            <a:pPr>
              <a:lnSpc>
                <a:spcPct val="90000"/>
              </a:lnSpc>
            </a:pPr>
            <a:r>
              <a:rPr lang="en-US" dirty="0" smtClean="0"/>
              <a:t>Class 5 lesions in non esthetic areas especially when access is limited and moisture control is difficult and for areas that are significantly deep </a:t>
            </a:r>
            <a:r>
              <a:rPr lang="en-US" dirty="0" err="1" smtClean="0"/>
              <a:t>gingivally</a:t>
            </a:r>
            <a:r>
              <a:rPr lang="en-US" dirty="0" smtClean="0"/>
              <a:t>.</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t>CONTRA INDICATIONS OF AMALGAM</a:t>
            </a:r>
            <a:endParaRPr lang="en-US" sz="4000" dirty="0"/>
          </a:p>
        </p:txBody>
      </p:sp>
      <p:sp>
        <p:nvSpPr>
          <p:cNvPr id="3" name="Content Placeholder 2"/>
          <p:cNvSpPr>
            <a:spLocks noGrp="1"/>
          </p:cNvSpPr>
          <p:nvPr>
            <p:ph idx="1"/>
          </p:nvPr>
        </p:nvSpPr>
        <p:spPr/>
        <p:txBody>
          <a:bodyPr/>
          <a:lstStyle/>
          <a:p>
            <a:r>
              <a:rPr lang="en-US" dirty="0" smtClean="0"/>
              <a:t>Anterior teeth where esthetics is a prime concern</a:t>
            </a:r>
          </a:p>
          <a:p>
            <a:endParaRPr lang="en-US" dirty="0" smtClean="0"/>
          </a:p>
          <a:p>
            <a:r>
              <a:rPr lang="en-US" dirty="0" smtClean="0"/>
              <a:t>Esthetically prominent areas of posterior teeth.</a:t>
            </a:r>
          </a:p>
          <a:p>
            <a:endParaRPr lang="en-US" dirty="0" smtClean="0"/>
          </a:p>
          <a:p>
            <a:r>
              <a:rPr lang="en-US" dirty="0" smtClean="0"/>
              <a:t>Small –to-moderate classes I and II restorations that can be well isolated.</a:t>
            </a:r>
          </a:p>
          <a:p>
            <a:endParaRPr lang="en-US" dirty="0" smtClean="0"/>
          </a:p>
          <a:p>
            <a:r>
              <a:rPr lang="en-US" dirty="0" smtClean="0"/>
              <a:t>Small class VI restorations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Advantages</a:t>
            </a:r>
            <a:endParaRPr lang="en-US" dirty="0"/>
          </a:p>
        </p:txBody>
      </p:sp>
      <p:sp>
        <p:nvSpPr>
          <p:cNvPr id="3" name="Content Placeholder 2"/>
          <p:cNvSpPr>
            <a:spLocks noGrp="1"/>
          </p:cNvSpPr>
          <p:nvPr>
            <p:ph idx="1"/>
          </p:nvPr>
        </p:nvSpPr>
        <p:spPr/>
        <p:txBody>
          <a:bodyPr/>
          <a:lstStyle/>
          <a:p>
            <a:pPr>
              <a:lnSpc>
                <a:spcPct val="80000"/>
              </a:lnSpc>
            </a:pPr>
            <a:r>
              <a:rPr lang="en-US" sz="2400" dirty="0" smtClean="0"/>
              <a:t> Ease of use, Easy to manipulate</a:t>
            </a:r>
            <a:r>
              <a:rPr lang="en-US" sz="2400" b="1" dirty="0" smtClean="0"/>
              <a:t> </a:t>
            </a:r>
          </a:p>
          <a:p>
            <a:pPr>
              <a:lnSpc>
                <a:spcPct val="80000"/>
              </a:lnSpc>
            </a:pPr>
            <a:endParaRPr lang="en-US" sz="2400" dirty="0" smtClean="0"/>
          </a:p>
          <a:p>
            <a:pPr>
              <a:lnSpc>
                <a:spcPct val="80000"/>
              </a:lnSpc>
            </a:pPr>
            <a:r>
              <a:rPr lang="en-US" sz="2400" dirty="0" smtClean="0"/>
              <a:t> Relatively inexpensive</a:t>
            </a:r>
          </a:p>
          <a:p>
            <a:pPr>
              <a:lnSpc>
                <a:spcPct val="80000"/>
              </a:lnSpc>
            </a:pPr>
            <a:endParaRPr lang="en-US" sz="2400" dirty="0" smtClean="0"/>
          </a:p>
          <a:p>
            <a:pPr>
              <a:lnSpc>
                <a:spcPct val="80000"/>
              </a:lnSpc>
            </a:pPr>
            <a:r>
              <a:rPr lang="en-US" sz="2400" dirty="0" smtClean="0"/>
              <a:t> Excellent wear resistance</a:t>
            </a:r>
          </a:p>
          <a:p>
            <a:pPr>
              <a:lnSpc>
                <a:spcPct val="80000"/>
              </a:lnSpc>
            </a:pPr>
            <a:endParaRPr lang="en-US" sz="2400" dirty="0" smtClean="0"/>
          </a:p>
          <a:p>
            <a:pPr>
              <a:lnSpc>
                <a:spcPct val="80000"/>
              </a:lnSpc>
            </a:pPr>
            <a:r>
              <a:rPr lang="en-US" sz="2400" dirty="0" smtClean="0"/>
              <a:t> Restoration is completed within one   sitting without requiring much chair side time.</a:t>
            </a:r>
          </a:p>
          <a:p>
            <a:pPr>
              <a:lnSpc>
                <a:spcPct val="80000"/>
              </a:lnSpc>
            </a:pPr>
            <a:endParaRPr lang="en-US" sz="2400" dirty="0" smtClean="0"/>
          </a:p>
          <a:p>
            <a:pPr>
              <a:lnSpc>
                <a:spcPct val="80000"/>
              </a:lnSpc>
            </a:pPr>
            <a:r>
              <a:rPr lang="en-US" sz="2400" dirty="0" smtClean="0"/>
              <a:t> Well condensed and triturated amalgam has good compressive strength.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pPr marL="609600" indent="-609600">
              <a:lnSpc>
                <a:spcPct val="80000"/>
              </a:lnSpc>
            </a:pPr>
            <a:r>
              <a:rPr lang="en-US" sz="2800" dirty="0" smtClean="0"/>
              <a:t>Sealing ability improves with age by formation of corrosion products at tooth amalgam interface.</a:t>
            </a:r>
          </a:p>
          <a:p>
            <a:pPr marL="609600" indent="-609600">
              <a:lnSpc>
                <a:spcPct val="80000"/>
              </a:lnSpc>
            </a:pPr>
            <a:r>
              <a:rPr lang="en-US" sz="2800" dirty="0" smtClean="0"/>
              <a:t>Relatively not technique sensitive.</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a:bodyPr>
          <a:lstStyle/>
          <a:p>
            <a:r>
              <a:rPr lang="en-US" dirty="0" smtClean="0"/>
              <a:t> Unnatural appearance (non esthetic)</a:t>
            </a:r>
          </a:p>
          <a:p>
            <a:r>
              <a:rPr lang="en-US" dirty="0" smtClean="0"/>
              <a:t> Tarnish and corrosion</a:t>
            </a:r>
          </a:p>
          <a:p>
            <a:r>
              <a:rPr lang="en-US" dirty="0" smtClean="0"/>
              <a:t> Metallic taste and galvanic shock</a:t>
            </a:r>
          </a:p>
          <a:p>
            <a:r>
              <a:rPr lang="en-US" sz="2400" dirty="0" smtClean="0"/>
              <a:t> Discoloration of tooth structure</a:t>
            </a:r>
          </a:p>
          <a:p>
            <a:r>
              <a:rPr lang="en-US" sz="2400" dirty="0" smtClean="0"/>
              <a:t> Lack of chemical or mechanical adhesion to the tooth structure.</a:t>
            </a:r>
          </a:p>
          <a:p>
            <a:r>
              <a:rPr lang="en-US" sz="2400" dirty="0" smtClean="0"/>
              <a:t> Mercury toxicity</a:t>
            </a:r>
          </a:p>
          <a:p>
            <a:r>
              <a:rPr lang="en-US" sz="2400" dirty="0" smtClean="0"/>
              <a:t> Promotes plaque adhesion</a:t>
            </a:r>
          </a:p>
          <a:p>
            <a:r>
              <a:rPr lang="en-US" sz="2400" dirty="0" smtClean="0"/>
              <a:t> Delayed expansion</a:t>
            </a:r>
          </a:p>
          <a:p>
            <a:endParaRPr lang="en-US" sz="24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Composition of amalgam</a:t>
            </a:r>
            <a:endParaRPr lang="en-US" dirty="0"/>
          </a:p>
        </p:txBody>
      </p:sp>
      <p:sp>
        <p:nvSpPr>
          <p:cNvPr id="3" name="Content Placeholder 2"/>
          <p:cNvSpPr>
            <a:spLocks noGrp="1"/>
          </p:cNvSpPr>
          <p:nvPr>
            <p:ph idx="1"/>
          </p:nvPr>
        </p:nvSpPr>
        <p:spPr>
          <a:xfrm>
            <a:off x="457200" y="1905000"/>
            <a:ext cx="8229600" cy="4770120"/>
          </a:xfrm>
        </p:spPr>
        <p:txBody>
          <a:bodyPr>
            <a:normAutofit lnSpcReduction="10000"/>
          </a:bodyPr>
          <a:lstStyle/>
          <a:p>
            <a:pPr>
              <a:buNone/>
            </a:pPr>
            <a:r>
              <a:rPr lang="en-US" sz="2800" b="1" i="1" dirty="0" smtClean="0"/>
              <a:t>   Conventional Amalgam Alloys</a:t>
            </a:r>
            <a:r>
              <a:rPr lang="en-US" sz="2800" b="1" dirty="0" smtClean="0"/>
              <a:t>: (G.V. Black’s: Silver- tin alloy or Low copper alloy).</a:t>
            </a:r>
            <a:r>
              <a:rPr lang="en-US" dirty="0" smtClean="0"/>
              <a:t/>
            </a:r>
            <a:br>
              <a:rPr lang="en-US" dirty="0" smtClean="0"/>
            </a:br>
            <a:endParaRPr lang="en-US" dirty="0" smtClean="0"/>
          </a:p>
          <a:p>
            <a:r>
              <a:rPr lang="en-US" dirty="0" smtClean="0"/>
              <a:t>Low copper alloys are available as comminuted particles (Lathe -cut and Pulverized) and spherical particles.</a:t>
            </a:r>
          </a:p>
          <a:p>
            <a:pPr>
              <a:buNone/>
            </a:pPr>
            <a:r>
              <a:rPr lang="en-US" b="1" dirty="0" smtClean="0"/>
              <a:t>   Low copper composition:</a:t>
            </a:r>
            <a:endParaRPr lang="en-US" dirty="0" smtClean="0"/>
          </a:p>
          <a:p>
            <a:r>
              <a:rPr lang="en-US" dirty="0" smtClean="0"/>
              <a:t>Silver		: 63-70%		</a:t>
            </a:r>
          </a:p>
          <a:p>
            <a:r>
              <a:rPr lang="en-US" dirty="0" smtClean="0"/>
              <a:t>Tin      	           :  26-28%</a:t>
            </a:r>
          </a:p>
          <a:p>
            <a:r>
              <a:rPr lang="en-US" dirty="0" smtClean="0"/>
              <a:t>Copper	           :  2- 5%		</a:t>
            </a:r>
          </a:p>
          <a:p>
            <a:r>
              <a:rPr lang="en-US" dirty="0" smtClean="0"/>
              <a:t>Zinc	                      : 0-2%</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cation+for+Placement+of+a+Bas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t>Role of individual component</a:t>
            </a:r>
            <a:endParaRPr lang="en-US" sz="4000" b="1" dirty="0"/>
          </a:p>
        </p:txBody>
      </p:sp>
      <p:sp>
        <p:nvSpPr>
          <p:cNvPr id="3" name="Content Placeholder 2"/>
          <p:cNvSpPr>
            <a:spLocks noGrp="1"/>
          </p:cNvSpPr>
          <p:nvPr>
            <p:ph idx="1"/>
          </p:nvPr>
        </p:nvSpPr>
        <p:spPr>
          <a:xfrm>
            <a:off x="457200" y="1935480"/>
            <a:ext cx="5715000" cy="4389120"/>
          </a:xfrm>
        </p:spPr>
        <p:txBody>
          <a:bodyPr>
            <a:normAutofit lnSpcReduction="10000"/>
          </a:bodyPr>
          <a:lstStyle/>
          <a:p>
            <a:pPr>
              <a:buNone/>
            </a:pPr>
            <a:r>
              <a:rPr lang="en-US" b="1" dirty="0" smtClean="0"/>
              <a:t>Silver:</a:t>
            </a:r>
            <a:r>
              <a:rPr lang="en-US" dirty="0" smtClean="0"/>
              <a:t> </a:t>
            </a:r>
          </a:p>
          <a:p>
            <a:r>
              <a:rPr lang="en-US" dirty="0" smtClean="0"/>
              <a:t> Constitutes approximately 2/3rd </a:t>
            </a:r>
            <a:r>
              <a:rPr lang="en-US" i="1" dirty="0" smtClean="0"/>
              <a:t>of </a:t>
            </a:r>
            <a:r>
              <a:rPr lang="en-US" dirty="0" smtClean="0"/>
              <a:t>conventional amalgam alloy. </a:t>
            </a:r>
          </a:p>
          <a:p>
            <a:r>
              <a:rPr lang="en-US" dirty="0" smtClean="0"/>
              <a:t> Contributes to strength of finished amalgam restoration. </a:t>
            </a:r>
          </a:p>
          <a:p>
            <a:pPr>
              <a:buNone/>
            </a:pPr>
            <a:r>
              <a:rPr lang="en-US" dirty="0" smtClean="0"/>
              <a:t>  </a:t>
            </a:r>
          </a:p>
          <a:p>
            <a:r>
              <a:rPr lang="en-US" dirty="0" smtClean="0"/>
              <a:t> Increases expansion </a:t>
            </a:r>
            <a:r>
              <a:rPr lang="en-US" i="1" dirty="0" smtClean="0"/>
              <a:t>on </a:t>
            </a:r>
            <a:r>
              <a:rPr lang="en-US" dirty="0" smtClean="0"/>
              <a:t>setting and offers resistance to tarnish. </a:t>
            </a:r>
          </a:p>
          <a:p>
            <a:r>
              <a:rPr lang="en-US" dirty="0" smtClean="0"/>
              <a:t>To some extent it regulates the setting time.</a:t>
            </a:r>
          </a:p>
          <a:p>
            <a:endParaRPr lang="en-US" dirty="0"/>
          </a:p>
        </p:txBody>
      </p:sp>
      <p:pic>
        <p:nvPicPr>
          <p:cNvPr id="4" name="Picture 8" descr="C:\DOCUME~1\KSVAND~1\LOCALS~1\Temp\npo000018.tmp"/>
          <p:cNvPicPr>
            <a:picLocks noChangeAspect="1" noChangeArrowheads="1"/>
          </p:cNvPicPr>
          <p:nvPr/>
        </p:nvPicPr>
        <p:blipFill>
          <a:blip r:embed="rId2" cstate="print"/>
          <a:srcRect/>
          <a:stretch>
            <a:fillRect/>
          </a:stretch>
        </p:blipFill>
        <p:spPr bwMode="auto">
          <a:xfrm>
            <a:off x="6324600" y="2667000"/>
            <a:ext cx="2431473" cy="2228850"/>
          </a:xfrm>
          <a:prstGeom prst="rect">
            <a:avLst/>
          </a:prstGeom>
          <a:noFill/>
          <a:ln w="38100">
            <a:solidFill>
              <a:schemeClr val="tx1"/>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914400"/>
            <a:ext cx="5867400" cy="5334000"/>
          </a:xfrm>
        </p:spPr>
        <p:txBody>
          <a:bodyPr>
            <a:normAutofit fontScale="92500" lnSpcReduction="10000"/>
          </a:bodyPr>
          <a:lstStyle/>
          <a:p>
            <a:pPr>
              <a:buNone/>
            </a:pPr>
            <a:r>
              <a:rPr lang="en-US" b="1" dirty="0" smtClean="0"/>
              <a:t>Tin:</a:t>
            </a:r>
            <a:r>
              <a:rPr lang="en-US" dirty="0" smtClean="0"/>
              <a:t> </a:t>
            </a:r>
          </a:p>
          <a:p>
            <a:r>
              <a:rPr lang="en-US" dirty="0" smtClean="0"/>
              <a:t>Second largest component and contributes ¼th </a:t>
            </a:r>
            <a:r>
              <a:rPr lang="en-US" i="1" dirty="0" smtClean="0"/>
              <a:t>of </a:t>
            </a:r>
            <a:r>
              <a:rPr lang="en-US" dirty="0" smtClean="0"/>
              <a:t>amalgam alloy. </a:t>
            </a:r>
          </a:p>
          <a:p>
            <a:r>
              <a:rPr lang="en-US" dirty="0" smtClean="0"/>
              <a:t>Readily combines with mercury to </a:t>
            </a:r>
            <a:r>
              <a:rPr lang="en-US" i="1" dirty="0" smtClean="0"/>
              <a:t>form </a:t>
            </a:r>
            <a:r>
              <a:rPr lang="en-US" dirty="0" smtClean="0"/>
              <a:t>gama-2 phase, which is the weakest phase and contributes to failure </a:t>
            </a:r>
            <a:r>
              <a:rPr lang="en-US" i="1" dirty="0" smtClean="0"/>
              <a:t>of </a:t>
            </a:r>
            <a:r>
              <a:rPr lang="en-US" dirty="0" smtClean="0"/>
              <a:t>amalgam restoration. </a:t>
            </a:r>
          </a:p>
          <a:p>
            <a:r>
              <a:rPr lang="en-US" dirty="0" smtClean="0"/>
              <a:t>Reduce the expansion but at the same time decreases the strength </a:t>
            </a:r>
            <a:r>
              <a:rPr lang="en-US" i="1" dirty="0" smtClean="0"/>
              <a:t>of </a:t>
            </a:r>
            <a:r>
              <a:rPr lang="en-US" dirty="0" smtClean="0"/>
              <a:t>amalgam. </a:t>
            </a:r>
          </a:p>
          <a:p>
            <a:r>
              <a:rPr lang="en-US" dirty="0" smtClean="0"/>
              <a:t>Increase the flow. </a:t>
            </a:r>
          </a:p>
          <a:p>
            <a:r>
              <a:rPr lang="en-US" dirty="0" smtClean="0"/>
              <a:t>Controls the reaction between silver and mercury. </a:t>
            </a:r>
          </a:p>
          <a:p>
            <a:r>
              <a:rPr lang="en-US" dirty="0" smtClean="0"/>
              <a:t>Tin reduces both the rate of the reaction and the expansion to optimal values.</a:t>
            </a:r>
          </a:p>
          <a:p>
            <a:endParaRPr lang="en-US" dirty="0"/>
          </a:p>
        </p:txBody>
      </p:sp>
      <p:pic>
        <p:nvPicPr>
          <p:cNvPr id="3" name="Picture 9" descr="C:\DOCUME~1\KSVAND~1\LOCALS~1\Temp\npo00001a.tmp"/>
          <p:cNvPicPr>
            <a:picLocks noChangeAspect="1" noChangeArrowheads="1"/>
          </p:cNvPicPr>
          <p:nvPr/>
        </p:nvPicPr>
        <p:blipFill>
          <a:blip r:embed="rId2" cstate="print"/>
          <a:srcRect/>
          <a:stretch>
            <a:fillRect/>
          </a:stretch>
        </p:blipFill>
        <p:spPr bwMode="auto">
          <a:xfrm>
            <a:off x="6248400" y="2514600"/>
            <a:ext cx="2514600" cy="2322513"/>
          </a:xfrm>
          <a:prstGeom prst="rect">
            <a:avLst/>
          </a:prstGeom>
          <a:noFill/>
          <a:ln w="38100">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6629400" cy="5715000"/>
          </a:xfrm>
        </p:spPr>
        <p:txBody>
          <a:bodyPr>
            <a:normAutofit fontScale="92500" lnSpcReduction="20000"/>
          </a:bodyPr>
          <a:lstStyle/>
          <a:p>
            <a:pPr>
              <a:buNone/>
            </a:pPr>
            <a:r>
              <a:rPr lang="en-US" b="1" dirty="0" smtClean="0"/>
              <a:t>Copper:</a:t>
            </a:r>
            <a:r>
              <a:rPr lang="en-US" dirty="0" smtClean="0"/>
              <a:t> </a:t>
            </a:r>
          </a:p>
          <a:p>
            <a:r>
              <a:rPr lang="en-US" dirty="0" smtClean="0"/>
              <a:t> Contributes mainly hardness and strength. </a:t>
            </a:r>
          </a:p>
          <a:p>
            <a:r>
              <a:rPr lang="en-US" dirty="0" smtClean="0"/>
              <a:t> Tends to decrease the flow and increases the setting expansion</a:t>
            </a:r>
          </a:p>
          <a:p>
            <a:endParaRPr lang="en-US" dirty="0" smtClean="0"/>
          </a:p>
          <a:p>
            <a:pPr>
              <a:buNone/>
            </a:pPr>
            <a:r>
              <a:rPr lang="en-US" b="1" dirty="0" smtClean="0"/>
              <a:t>Zinc: </a:t>
            </a:r>
            <a:endParaRPr lang="en-US" dirty="0" smtClean="0"/>
          </a:p>
          <a:p>
            <a:r>
              <a:rPr lang="en-US" dirty="0" smtClean="0"/>
              <a:t> Acts as Scavenger of foreign substances such as oxides. </a:t>
            </a:r>
          </a:p>
          <a:p>
            <a:r>
              <a:rPr lang="en-US" dirty="0" smtClean="0"/>
              <a:t> Helps in decreasing marginal failure.</a:t>
            </a:r>
          </a:p>
          <a:p>
            <a:r>
              <a:rPr lang="en-US" dirty="0" smtClean="0"/>
              <a:t>The most serious problem with zinc is delayed expansion, because of which zinc free alloys are preferred now a days.</a:t>
            </a:r>
          </a:p>
          <a:p>
            <a:endParaRPr lang="en-US" dirty="0" smtClean="0"/>
          </a:p>
          <a:p>
            <a:endParaRPr lang="en-US" dirty="0" smtClean="0"/>
          </a:p>
          <a:p>
            <a:pPr>
              <a:buNone/>
            </a:pPr>
            <a:r>
              <a:rPr lang="en-US" b="1" dirty="0" smtClean="0"/>
              <a:t>Indium/Palladium: </a:t>
            </a:r>
            <a:r>
              <a:rPr lang="en-US" dirty="0" smtClean="0"/>
              <a:t>They help to increase the plasticity and the resistance to deformation.</a:t>
            </a:r>
            <a:endParaRPr lang="en-US" b="1" dirty="0" smtClean="0"/>
          </a:p>
          <a:p>
            <a:endParaRPr lang="en-US" dirty="0"/>
          </a:p>
        </p:txBody>
      </p:sp>
      <p:pic>
        <p:nvPicPr>
          <p:cNvPr id="4" name="Picture 2054" descr="C:\DOCUME~1\KSVAND~1\LOCALS~1\Temp\npo00001c.tmp"/>
          <p:cNvPicPr>
            <a:picLocks noChangeAspect="1" noChangeArrowheads="1"/>
          </p:cNvPicPr>
          <p:nvPr/>
        </p:nvPicPr>
        <p:blipFill>
          <a:blip r:embed="rId2" cstate="print"/>
          <a:srcRect/>
          <a:stretch>
            <a:fillRect/>
          </a:stretch>
        </p:blipFill>
        <p:spPr bwMode="auto">
          <a:xfrm>
            <a:off x="6629400" y="838200"/>
            <a:ext cx="2133600" cy="1600200"/>
          </a:xfrm>
          <a:prstGeom prst="rect">
            <a:avLst/>
          </a:prstGeom>
          <a:noFill/>
          <a:ln w="28575">
            <a:solidFill>
              <a:schemeClr val="tx1"/>
            </a:solidFill>
            <a:miter lim="800000"/>
            <a:headEnd/>
            <a:tailEnd/>
          </a:ln>
          <a:effectLst/>
        </p:spPr>
      </p:pic>
      <p:pic>
        <p:nvPicPr>
          <p:cNvPr id="5" name="Picture 8" descr="C:\DOCUME~1\KSVAND~1\LOCALS~1\Temp\npo000020.tmp"/>
          <p:cNvPicPr>
            <a:picLocks noChangeAspect="1" noChangeArrowheads="1"/>
          </p:cNvPicPr>
          <p:nvPr/>
        </p:nvPicPr>
        <p:blipFill>
          <a:blip r:embed="rId3" cstate="print"/>
          <a:srcRect/>
          <a:stretch>
            <a:fillRect/>
          </a:stretch>
        </p:blipFill>
        <p:spPr bwMode="auto">
          <a:xfrm>
            <a:off x="6705600" y="2895600"/>
            <a:ext cx="2057400" cy="1765300"/>
          </a:xfrm>
          <a:prstGeom prst="rect">
            <a:avLst/>
          </a:prstGeom>
          <a:noFill/>
          <a:ln w="38100">
            <a:solidFill>
              <a:schemeClr val="tx1"/>
            </a:solidFill>
            <a:miter lim="800000"/>
            <a:headEnd/>
            <a:tailEnd/>
          </a:ln>
          <a:effectLst/>
        </p:spPr>
      </p:pic>
      <p:pic>
        <p:nvPicPr>
          <p:cNvPr id="6" name="Picture 8" descr="C:\DOCUME~1\KSVAND~1\LOCALS~1\Temp\npo000022.tmp"/>
          <p:cNvPicPr>
            <a:picLocks noChangeAspect="1" noChangeArrowheads="1"/>
          </p:cNvPicPr>
          <p:nvPr/>
        </p:nvPicPr>
        <p:blipFill>
          <a:blip r:embed="rId4" cstate="print"/>
          <a:srcRect/>
          <a:stretch>
            <a:fillRect/>
          </a:stretch>
        </p:blipFill>
        <p:spPr bwMode="auto">
          <a:xfrm>
            <a:off x="6705600" y="5105400"/>
            <a:ext cx="1981200" cy="1458913"/>
          </a:xfrm>
          <a:prstGeom prst="rect">
            <a:avLst/>
          </a:prstGeom>
          <a:noFill/>
          <a:ln w="38100">
            <a:solidFill>
              <a:schemeClr val="tx1"/>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i="1" dirty="0" smtClean="0"/>
              <a:t>I.	Admixed alloy powder</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0" y="1828800"/>
            <a:ext cx="6172200" cy="4800600"/>
          </a:xfrm>
        </p:spPr>
        <p:txBody>
          <a:bodyPr>
            <a:normAutofit/>
          </a:bodyPr>
          <a:lstStyle/>
          <a:p>
            <a:r>
              <a:rPr lang="en-US" dirty="0" smtClean="0"/>
              <a:t> Also called as blended alloys.</a:t>
            </a:r>
          </a:p>
          <a:p>
            <a:r>
              <a:rPr lang="en-US" dirty="0" smtClean="0"/>
              <a:t> Contain 2 parts by weight of conventional composition lathe cut particles plus one part by weight of spheres of a silver copper eutectic alloy.</a:t>
            </a:r>
          </a:p>
          <a:p>
            <a:r>
              <a:rPr lang="en-US" dirty="0" smtClean="0"/>
              <a:t>Made by mixing particles of silver and tin with particles of silver and copper. </a:t>
            </a:r>
          </a:p>
          <a:p>
            <a:r>
              <a:rPr lang="en-US" dirty="0" smtClean="0"/>
              <a:t>The silver tin particle is usually formed by the lathe cut method, whereas the silver copper particle is usually spherical in shape.</a:t>
            </a:r>
          </a:p>
          <a:p>
            <a:endParaRPr lang="en-US" dirty="0" smtClean="0"/>
          </a:p>
          <a:p>
            <a:endParaRPr lang="en-US" dirty="0"/>
          </a:p>
        </p:txBody>
      </p:sp>
      <p:sp>
        <p:nvSpPr>
          <p:cNvPr id="104450" name="AutoShape 2" descr="data:image/jpeg;base64,/9j/4AAQSkZJRgABAQAAAQABAAD/2wCEAAkGBhQSERQUExQVFBUVGRsYFxYYGBobHxgeHCAcGiAcHxsbGyghIBwjGhoaIi8gJCcpLC0sHR4xNTAqNSYsLCoBCQoKDgwOFA8PGCkcFBwpKSkpKSkpKSkpKSkpKSkpKSkpKSkpKSkpKSkpKSkpKSwsKSkpKSkpKSwsKSksLCkpKf/AABEIAJMAwAMBIgACEQEDEQH/xAAcAAADAAMBAQEAAAAAAAAAAAAEBQYCAwcAAQj/xABFEAABAgQEAwUEBwUHAwUAAAABAhEAAwQhBRIxQQZRYRMicYGRBzKhsRQjQsHR0vBSYnLh8RUWM3OCkqJUY5MXJTRDU//EABYBAQEBAAAAAAAAAAAAAAAAAAABAv/EABgRAQEBAQEAAAAAAAAAAAAAAAARAUEh/9oADAMBAAIRAxEAPwCjxTiRUuomgTprCaoZL2Y7EH3eliIVY5xNNmSFlE6bKKb5kzFf1ZtomuIMRP06sBStQTPmXSHYOdfxhBiWMFYyocJOr2fdo21F/QY7UzEBSZ84htQtXg99POLOZjapcwiZMKUqloUkqLBx7wB2s5L6+Rjl/C2LLTIyJLBViQdnP4mOkcTL7fDJqglyZOYW0ZifgDDRz1fEdXVVM7saqalGYlP1ikgJe1h8oArscr5KyiZU1AUn/uruNiL6HUGGvA2H5kKZJdSmzbW0HxPX0h9jHAZqMveCFANmylQKToCXBttycwEymrxMSxMFRUF9u1JUx0OV+viIym47idOgKXNmhJLd+Y5dnbV9jFXP4XqhIKM8q4CTMAUS38Gj21J5wHN4cm1BAqZgWlPupljJc/aLvfppeASo9oU9rzJo65yfvjan2gzNDNn+OY/jD+h9nEpCxMIUsaZFMwPM2uPH4w8VwbTTEKQqSlOb7QSApJ2IIGultIU8Q+Ke0WYuQJcuZNStwTMzFJYbWLuTDLCMOqVSpVRPxColJUXKVKW55MH+YY/GNdNhcikJKEonLFu0mAKuN0J0Fx1Maa6vmTSoqJto5uLhunOAeVXFRQsiUpRP7alqIOmiSpn8oosK4iTVpynNLWwcAtf90vHMpdyczsBqPv5RgvGkyVpygrWDoG1dmL84sIqcVpqmZVhCaiaiXKftCJqg9wUpsfeI15DygtWNzJalZ1zGNgxJv6/HwjXwujMpcyce1mzSFLH2EsGAA3YBnOsPMQw+XUSlJCRKmMyF5Qcp6jcdIiOaniSZUrWkVU+SsEhJE5YSWt3g7DTUc4U/3krbyFVFR2gLJKZqnJ5E5rpa7x8rqWVSFQ/xZpdN2ZG2Zh9rk8L8Iqfr0qJuxD+UVYscPpKlvrK6rUeSZqx6Xf1gfHkVshImyqyqWE3Ulc1VhzsbjnaNUnFlAsSw5iG9JixUQls72bV9j8HhBMS+O5x96onoP+YsjyL/ADh9Q8aMlOerLtqZqvjeJtfs/qzdMl3UwS4drsdWbzgSt4HrJUszJkhSUp1JIcdWBdusSkdBpOOBny/SM5OgCyT4asD4wbT45OWZXemD65I95V0uAQb6XjkvDsp6lAvd/lv0jqOHYsZElAYErmoSC/NaU/IwISVyJgq6spAINTNYOHLG7gm3QxB4hKUmYpK05VAl08nv6XjoeO4NNlVVVNCpa0rmzFCVmIXubd1tNt457XVRmLUtVyouf14QXDPhacc6k6hnbkXA++OzcITM1MAdipP68jHDMFqCichtCcp8/wCbR1zgmtT9ZLUCo2UBYdCBz2LeME054Zp0dgkJQEZO6wbVNibHcvreHGSzRyfGeI/olVMSpJFypAS4sp3uCLuI8PbGtISE06LWJzFm6DYxEjr0u0C1hQgFZSzB81gNrOT15RyeZ7VKiaWSCnmEs36f1gKpxOfUr+sUtWhYlks+rAtziwjsRxmWlhMCkPupJy9O8LGC+0DApIINwRcGOP09QZcsgzVpSGA77JHRjYgwBM4tVI7slaiW94FgH00u8IQRjFcaermylWGZwX2U6g/VjfrGxVe56aHy0v8AGJaoqptVMKlOtZ+A5dBePSK6ZLdJ22O0WtK+mbXMEC3eL2jVOpJSZuYJOZSioLK3BJ2YMAD156wJhy+4CrvZhcbX6DbpBVQAsbdIB0ipMoBUtQUS7hOo2Ot/OCqPHS4VZw93267baxJTFLSlykqy7p18Y0qrFKSQzebnzLQSMqzBpc6YpaZwClqUopUgpSSS+VKwTz1UBCbFqcSpoSlK0KTcpUQpjqCCLEM194byVPaLTDcRkLkpl1KUKy6FaAQ23Uam8FrmsvGRopwekMKDFSogCyebM/3+cVnE06jFMqXKRK7zACWBzt3mfqIluyTLysw5frxhgYz+JajLl7VTAvY8jYvr5R0LC8S7eUMzElLg6vzDeto5TNnm9vOLTgzGUlHZkjMnvIDaje+jw1NRvEeG/wBnVaZiO9LmZjkYWSToHfTRzyjCh4uVOXTyijK9RKNjYDOnzfppHXsUwWnq0pMxCV5C6XGh3HgbW3tEHinDNNLqZeRpMyXPlKysWWFKTYObdPSICOMKpqmdlDzM5CEi5UXYaQFh/DCJaXnJTOmrLqJchJOwGhPMny0hriKVIraopLq7VRLgEgXbK41YqvvcQHVYiCDdmB75tbrq3jAKMaoJTHIhCFpGYFKQMrXctGFNjwQvMJgTyL6f0eDp/Ds2fL7q0IcOQpySPIFgYkpmDql1CZUwM6gOhB3B5EQVTY/ha66ZKKCnNlOZWxu6VW53t0MSeJ4SuQvIvVgd9/ECOkYMsZSEMAP2dX6DcfiI9xDSy1JSpaO1WlTS0JS5W+qQncDXprBK53hM5KFd73Tvqx2021h/XUap0tHZlspcqY8mYfH4Q9nSEygnPLUCzAFNugBuHDaaxqGPy02ULeKflATs/hiYoAhZURsrryhJPpTLUUrBSRq/6+MW44upxsWb9Wb74ZU1AiqV9IkkOtAlvMS4DKBJHM5e7a0CoClnKkL91iQHSXFixHwaNVXPK1qUWBVy8hF3xXwHPLzkGXMASAUoBCi27bnwPrEAojzgpph2JAJCFOAND05Q/wANRKWoFUwpQ91C/pzLfjE5g+EKqF5U2A95Te6Px5DfwinlYToiUkhI2Op6nr18Ipp1iONU6JUyXJDqUjKFe64sCS9zrEeixsIHxaaoT8qdUHIB1+1bx+UNKajWWcJHx+EAMED9fr4wTLrVJAAzHYBgddAN3faCF4TLSM82epRJBEtCRYclHUeQ3jVU1QUcyEJlkBu67gM2533IZ4BZXYNVKU5lKYFwkFJbxAUW6vGupw2cgDPKWARqBnA80OB4FoMkzGL7+H6eDZ8hcskoKpZIBKUkixuCGNw0BMSq4AsT5m0NqCr7GYiYjYv4wNiOKKyLl5ivNq5cDrffwhTS1Rl+B1EKR3Xh/GJE7N2S3JAJQRcee8b8WwSTPUjOgFSFJUhbXQQoGx5FtI5VgdcJZ7VK1JmJYy0ge85uCXsG8Y6vguKJqZaZksh3GZJ2I1HpE3GUTxbKP0qYtBZQWX6h9D5iIQ8QqzkrAFwwS4Yg3d7nfziox/Hpaa6oSsKDTlg2sz6uDy6esRFac0xZG6idG1L6QVc4fi93csQ4IPxB0gLi2jVUqStDEy0Equx2IbrqYj5NVMQGStQHIfq0N6RNZKlLUJMzKbmYpKrPvfXTXaCtFNxGpADoCiPtOQT6b9YYYRj611gmEkHLlQHcDSz9WJicCPGGFAqapJkS0FZWQQEglT2uG8r7QHUsQxGXOpiFEHOCkoLOTtbmCzGE/DHBFMn/AOSDNmWJDkISeQbXxPpAWE8GYkFy1TJfdQczZkFRbZgdb/CGxq1IUCRdLgpdm+9/wghxV+zyjUM8mSjtEi0sqVkX0UHJBOyhoWsYUSsQEoJDCWAB3U2Cf3b6MbawdRY0HBDlQ8d+cRWMYsE1E7ObKUVpa9lX/EwHTv7SSJSTmKgp9NiA7ddCH/rHGMdkhNTOSmwzqYcnLj5w2TxMlCGQpSmLgXDHx28oVYQFTKlKzmPezqIF9X+doGKXh2jXJCUqAZRzKewSNLkaxTT5gCFqAWFJQpQt9oCzK0IJaE03FQT/AISSP4lBv9XLxEI+I8QUUlUp0S1qKdbnKEq8hf4dWgMpfCU0pzqWEzicwQd+ZzOzv5R9pcWbukKRMAukgi+jj5+sb8E4xzAInpClJsFA5VEeOhPQ36x9x+jE0Z5blSRmSdzv6xQKCQp3vG4IzAkBjuOXh0geQosHAcgEto5u0F0sty9w14o1inKtG68o3ol6JScytNbdA+kap6Zk7uSwoAm5A90b6b/raGcmlFOlJI3YeXOIqITTKKyDYgkKfYv83eNqqFtLw6r5ae3WUnMFEE23YP8AGNS5L6QWlSAUln/lFDwvik2TUysqrKWkKSdC5b1vCxdE4PSPuHTSippxq8xGu3fTBGvjJX/uFX/nL+cL6XA6ickrlSZi0j7SRbyJ18of8fYUqVVTpilJImzpmVINwAxc7NcQ84ax9Jky0AhKQAg290gZleZAJiCZw7hSolLTMnSFpQk6kBn1D305HRw0U30qYqVOQhKlmZLUnKASSSGDADW8Ma/GZs6lVJo5YUpRKSSoMpO7PbMWA5APFFw9RopJKQtSO0LGYtwLm+W50Gg53MERWDey9IQmZWLVL1Jlgp05Zg7Hmznwiww2dRUssim7NOmYguo/xKNz5mCl4jTKmpebLKiSB3x6PoPhEvjeCU6ApWcKUHOVCg7b36REVU3iAJyqJASSzEC5NwyifHY/CBsWnoMpcya5QopASO6X0clnLXvEHJxubLQEIWQBobP4Ozt+ELa3GFBLKWWd2fUxYQBX4vNVNXJlAg5lJ7rlSmJGwtbl6wur8Mmy7zAb/auUm2mbRxy2io9mUoduucsAhIIJvbNroOdmhr7R5ypKTKCCZU1lJW1gxcpf9oH4GCozAuHzUP30oAsHcufLTa8CJnTJC1BJAIJSrcWP4w/w/h6pRTfSELASoPkDqUdnZKSB623gThzDROqU5rpSCtT6FtHPJyIKe8O4FMmpz1BVculADEDb11YwFx9h6kTEZQ0pAyAHZWpe32tjewjo1JTWF/RvnpA+PJHZTTUBCks75bFIfr7ydRBlxMpit4ax7MyJoBUlLBd3I5sNW36RKqEEYcgqnIAClF/dR7x8INHVbWplzly1MAD3VJdinUW2taGODpVNX9WxRopRDi+3VXSPtXRdvM7BaFJyALWSzgbBwSxN9eUUVHT9mgJQyEpHdaw+O8VB3DuGIl924B94b3cuTAHF2RLBBSp2CTs93PkD8oErsUzAC5SNS7E/CJvFccFQoBBPZygAlzcndXhoPAdYgzk06hrfaNipPRoxoV5ylIYE6Anl90UcnABbMHSsHIsK3DapD+msUJ5EjMgliSS3p/WA6Th6Z9Llqy5UiYhQJIv3gbAEmB51fNl1HYlJSQsZkkv5j90hi+4irwue65aS9lJL/wCoW00gr3F3CH0itzS56lZ5ixMCmPYgXdLMG2bVyNXs0XhRlyRIlICZASe03Jexc8zuevlGVZh2WfNWVkPPUpRL6E2DcgOurwVi2M5BllpK3OjOkOd/jaMspeZLEtOXNlF2A1e3llbrE3Kqc2ZIVcW15Ft9/X5wyx2QlJOUm5JILundtNGiSxJRlzXQWJAcjfyiqfolWZRDch+tIym1yUIZwlxYln8olpmKTTqs+TD7oGmTSo94lXUl4VYd1GPAAhHeOjnQfjC1cuatJmEKKf2msIFMNpOONKyMXy5ejQHQfZ3ITJp5a1DvTVKATYkh2cjYW1NvMxW8TUsuZImJmJzIbM2l9iDsQd4nPZ1UJNPKTZRCVZn1FzodW+EZ+0TGFS6fs5YJVqtQ/wDrTso8nJYRGWGCcSS6eXLRLT9WEggjm1yepLv1hNUVkj6SuYkBOdYK2TYWHdHQlifHpEjU4kpKUiWhUkEO1yCDuMw31frANPVqSp3Jcub6+LxVjtVBiMiW6MyXB71wz+LxE+0uXN7dKy/YLSBLAV3XA71ti5dzzj5wrM7V1rltdKUnZRPjysbRq47xB8kggZpalKKmAJBDB+ZYEv4QCXAcDVUrN8qEkFatWB2A5n4RXDGqem+ookImzjbmkNqpayHU3IFrRB0k2ar6mUpX1hAKQWCvGL/hnhpFOlQJdamKlNydgndrnx8oGjqShEsEg51LVmmK0K1HUk3YcgNAwj2IYgUBkgJO6hdubcoYSJwCFpsCQQjMWc7EHa8RmPYkunSy099T5X8nPgLfCCFPEGLk/V76rI35Dx5wjRPKXykjYsWjFUwqUSbk3MbKWRnWlPMwbUOBUJlgTVB1KALHZJvfx18IuMJxILls4HNI6aEX1Gx1idoWBKMrP+mfltGpazLVa3KKyb8c4amZI+lBQEyQ3eDDMCQG8XLjzHgvwqvBmyVJ90qR8SBtvtCXiTFpmUSs1lDMti73sD6P5iN/B+CKXMlzDMyJzpISD7zKG3LaIcX2M4qkVE6WfezKZ9GHziUxCep7KBDD3SW0v+EMOKZBTVT1TE5R2imUoNYsXdmIiKruIy5EtIA5nfygDDU51iU/eURcajrfp90F19DLlIWvL9kgklyXsBc2uQ7RLUeJLlzRMDKU5srdxvBuJcQrnpykJSHGj6DQX639OUFJ1CMQiNpEYNeIoqgwyZOLS0FZGvIPzJsP5RW4T7OSe9OU/wC4h/IlX3AecN+CeHlyGM0BKlFyDcM1hyOp0O/jFimQpJSqUrKRyDg8wx+XpBmp/AsBmU0x5TZU97szqQdShR3I9YmsaTOp676uaVS6gnKpbLdJPeQoF3KfdIP7vOOrFGcN7pBdxseY6cxvEvxxgU6pRJElCO0lTFEuQnMCAHFmIJEUa5cmlnKRnQFqTYKNylvH5M0RWPcOJkr7YNMT2pSqWEEMbmwB0YaQdWKq6dF6Ochf7TFSPVDv4Wib/vHU9oFmaVKS4S+z6s2kA3xLHkSlSuzLjI6wnQFxlIHgHZ99oTY3in0iaZmXKGAbnlGp6mBqusXOmZ5qiVFnU22mgbQQ+n8I5asSUlXZZEzcymSSks7dXLbeEFY8J4CZpM02Slwn947+Q+cVBR2ZclyHdzZvBusGU5EtICAkIHdAFsrdT/N4U11QJjgPukDRx+18+oeCBayqHemLPcOihoW5D4AfKJDFMUXPIKySEhkjVgdn3OkbcVrO1XkRZALAbEizn9aQzw3hea4mImSmTqoBSynZynK7dYK0UGAI7NSpy8ndsDYp6kM5PTyjRhFPLMxZJKgj3To7nVvDaK/E8OT2CyuYJxy93IMqSo91JNzoSSHI00hdSYciUjKlL5hdRIfxHIPt1gM0AFyCej625XjGZXpKRmIDe8/T5WEalry94FsrMdT+v5wLUTEzCUrSG3Zw/ix25RUTtXVGZMUsv3lEgHk9h6MItsNmhKpCQbBSB8REbiVKJcxOUumxHMX0eH9DM+ulsWZaLf6h8Yiq3jKlVUT50kzCkBRVzAY8vOIbHeF5tMyiQtCrBY56sRsY6L2yJlfWoI70tbu+oP3DeG2I4EmokpBGYJVnCTfPYsD0BLtvBHDTTkaghw4cEO+hD7dYxaLn2mMJlOkgiYJXeBy2DskWsNFeRESVBToVMAmLCEC6juQNh+8dIKKp+HVLpZlQVBISe4gs6x9oh9gNOcNuH6qWJKUpy5iXUSlKi+u41Fmew84V8QcQGecqO5KDMna1h4ADaBcJTZZZwG0NwbkEeQMB1ekxtAlPUHKlDOo7PuBve1h13g6kxqWElXaIKNXzBj4Xd/wjkdPJzgKdRCnIBUTlN+ZsTB+GUTKv+uvjCJFtO9oqZk3sqdHJpqgTc69y1hbfyh9g89ZAMwlajqodN228o51Qg000rMpUxKtCksRfUHfwPSK7D+KkFKlNOSEAqU8lyANdH0gi1lzABuPhEb7SaaTLpJiuylBaylIXlSFu4Ni17AvB+CccU9Qcnelq0GcMlXgXLebQN7Q+GqirRJEopCUKUVhVmswU+4Zww5iIOV4Xh8qalQUpSVOACNEjqncHozdYHpalVNUBRfullgHUbh/C4h9W8GzKchUmcifMs8uWC97eDDfRtYwxDCTMDTUqlTALhQZSQbPr3kvt6ERWjPE8RBl53ypDG7XtZX3D+cSWIcRLmK7hyC1xqptzyHSMMUppyQkTFZ5YslQ91/zdDeNeE4VNnrIkozqQntMo1IBGg3N9IASfmzOp3VdyGd94d8MY6ZasqiMttwD4gnQjnreG3EXD1auUhSpOZKQ5ykLUkq1BAuwYaAxIysPXMJCElRGoG0BaHE01SwblCbW7oUofabzPLblGaklOxbbb+sDYLg0xEpOmb7SbON4NTKUoKLOwuPl8YqFmOYmJDPLSVKBbUdC4fSJ6VWjVRYkvd9ekb+KcVM+a2yLX56H5AeUDScFWtIdTWsCNBEVorantDa4ENsDn5lyXuoLQ7/xJvAIwOaBbKbPq3leMKWWtFRJCgUntJZH+9PwgqoxsNi1WEEhapxyMLlT6Dnf1g/F+IqmnkBC1GUoAdmwylRB94ne+o02aGeLcPzJGJzqoyyuUVTCSkjMjOkpKwlw+VybXiX+hypy0JCypKNUJBCbtZIIBBISSpTD7IDs8GR1HSf2jLmVFSpaVhaUIyAZcoSe6x3zHV+fOJapp2mFCD2jHKCAe9caCLHHuJPo8tUpJDkEBCQMqEqFntrva+heJ7g2RmmmYqyZY1/eVYfBz6QDPD/Z2taAqavsydU5cxHooB4IxH2flKfqZhBa+ZVldLAZd9XH3u0Y2U6u3Mb/zhhLxRNiSCC97XgVzuhpTLBlrTlUksofEHz5w1pZVw9g4v+tBGfGeJJSuWpAdV7c0gAn0LMfGNFDiKZiHGmhA59YqqjCahHurGhccj5kG8baiR3xlWAlYUg5lN7wKG0beNOA1aXyrDpUAHSWIPPr4RvxHQgpdn84jLlsurmyM6DYjMgg/ZPunzeGqp9QKQK+lTCAU/UkqI71gzku3JoG4olNVTme6yoOCLKZQt4GBsLV9YkEkgEsH0Oxg0rOHsDrlKKlSFDMO67Jbo2YEPbV4LxynTVylIWvLMpSrMcpJT3T3To3eSD5Q1wPic2Sov06/hEbxVi0teIrm5SqW6M6QopzlIANxrcawQln1s+WgylggrSn3hcpV3gPOxB1htwjTCWlU8qKVj3QAdAbuXsTy5CFlRjMyZWCelKlKzd1OpbQCwuoDdopVUsyoIVmCJjl5Uw5czDUuWezC97wVV4HxMFZkq7jsUl7Ho+xMBza6QZ8xGRKQSAZgSPe3JI6n5xPLkzZIdaRISbgqVfcWAJGoGpPUQqRisnOEIzBrZlEnOSdyd+tngixrKBSFXO1lAOCPHlAlfOVIQVTLJUl1HnyAPP8AGMMDxJb9iSGOma+U3bL4t4QixRa6meEzFKEpsyeStsw8jptFCrBcGM053ASkuxuS3684paWWACQQxDO9iNYUYtL+iJQZCyyyQUqOZiAC4NrdOnWFUrBZ00GaCl1ORdifQMIirVFEDYM9rZhb4wNxFhKUiRMAHdmygCC7utOpiLpaOaqyQuxbdgfGG1Lg9QqZJzAqImS/tIZswP7QL+UEfoyookKfMkF9er2+UTCuBaJMxCkycpCbELmDnr3r+cej0Y1MAz/Z9QrVmXJKlG5Jmzb/APOD6DgijQgpTJYEuRnmG+m6+Qj5HolaFf3OpMv+Fub51v65o9L4OpQ31X/Nf5o+R6LUbRwjSu/ZXZnzL/NAafZ/QpWVpkMTq0yY3pnaPR6JQZL4RpQbSunvr/NGauF6f/8AM/71/mj0ei0AVnAFDOWpcyRmUrUmZMv6LjWPZlh3/TD/AMk388ej0SgxPA9Hlbsrf5kx+Wud4GPs0w7/AKYf75n549Hou6jOn9m2HoWFJpgFDfPM3t+3ygpXAtE79gH/AIl/mj7HoUY1/AlFNShMyQFCW+UZ12zM+it2EA/+mOHa/Rh/5Jv54+x6AKRwLRAuJP8AzmfmjaOC6RgOxDDTvL/NH2PQAtT7OcPWRmpwWsO/Mt/zjbT+z+hQAEyAANO/M/NHyPRKMpPs+oBpTp/3L3L/ALUbU8CUQIIp0uCCO8uxBf8Aaj5HoUf/2Q=="/>
          <p:cNvSpPr>
            <a:spLocks noChangeAspect="1" noChangeArrowheads="1"/>
          </p:cNvSpPr>
          <p:nvPr/>
        </p:nvSpPr>
        <p:spPr bwMode="auto">
          <a:xfrm>
            <a:off x="63500" y="-684213"/>
            <a:ext cx="1828800" cy="1400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52" name="Picture 4" descr="http://o.quizlet.com/i/ZNqduEi0e4--WA3hgoz6BQ_m.jpg"/>
          <p:cNvPicPr>
            <a:picLocks noChangeAspect="1" noChangeArrowheads="1"/>
          </p:cNvPicPr>
          <p:nvPr/>
        </p:nvPicPr>
        <p:blipFill>
          <a:blip r:embed="rId2" cstate="print"/>
          <a:srcRect/>
          <a:stretch>
            <a:fillRect/>
          </a:stretch>
        </p:blipFill>
        <p:spPr bwMode="auto">
          <a:xfrm>
            <a:off x="6096000" y="2057400"/>
            <a:ext cx="2835965" cy="2174240"/>
          </a:xfrm>
          <a:prstGeom prst="rect">
            <a:avLst/>
          </a:prstGeom>
          <a:noFill/>
          <a:ln w="38100">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	Admixed alloy powder</a:t>
            </a:r>
            <a:r>
              <a:rPr lang="en-US" b="1" dirty="0" smtClean="0"/>
              <a:t>:</a:t>
            </a:r>
            <a:endParaRPr lang="en-US" dirty="0"/>
          </a:p>
        </p:txBody>
      </p:sp>
      <p:sp>
        <p:nvSpPr>
          <p:cNvPr id="3" name="Content Placeholder 2"/>
          <p:cNvSpPr>
            <a:spLocks noGrp="1"/>
          </p:cNvSpPr>
          <p:nvPr>
            <p:ph idx="1"/>
          </p:nvPr>
        </p:nvSpPr>
        <p:spPr/>
        <p:txBody>
          <a:bodyPr/>
          <a:lstStyle/>
          <a:p>
            <a:pPr>
              <a:buNone/>
            </a:pPr>
            <a:r>
              <a:rPr lang="en-US" b="1" dirty="0" smtClean="0"/>
              <a:t> Composition:</a:t>
            </a:r>
          </a:p>
          <a:p>
            <a:r>
              <a:rPr lang="en-US" dirty="0" smtClean="0"/>
              <a:t>Silver-69 %</a:t>
            </a:r>
          </a:p>
          <a:p>
            <a:r>
              <a:rPr lang="en-US" dirty="0" smtClean="0"/>
              <a:t>Copper-13 % </a:t>
            </a:r>
          </a:p>
          <a:p>
            <a:r>
              <a:rPr lang="en-US" dirty="0" smtClean="0"/>
              <a:t>Tin-17 %</a:t>
            </a:r>
          </a:p>
          <a:p>
            <a:r>
              <a:rPr lang="en-US" dirty="0" smtClean="0"/>
              <a:t>Zinc-1 %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8229600" cy="1143000"/>
          </a:xfrm>
        </p:spPr>
        <p:txBody>
          <a:bodyPr>
            <a:normAutofit fontScale="90000"/>
          </a:bodyPr>
          <a:lstStyle/>
          <a:p>
            <a:pPr lvl="0" algn="ctr"/>
            <a:r>
              <a:rPr lang="en-US" sz="4400" b="1" i="1" dirty="0" smtClean="0"/>
              <a:t>II.        Single composition alloy (</a:t>
            </a:r>
            <a:r>
              <a:rPr lang="en-US" sz="4400" b="1" i="1" dirty="0" err="1" smtClean="0"/>
              <a:t>Unicomposition</a:t>
            </a:r>
            <a:r>
              <a:rPr lang="en-US" sz="4400" b="1" i="1" dirty="0" smtClean="0"/>
              <a:t>)</a:t>
            </a:r>
            <a:r>
              <a:rPr lang="en-US" sz="4400" i="1" dirty="0" smtClean="0"/>
              <a:t>:</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4495800" cy="4389120"/>
          </a:xfrm>
        </p:spPr>
        <p:txBody>
          <a:bodyPr>
            <a:normAutofit/>
          </a:bodyPr>
          <a:lstStyle/>
          <a:p>
            <a:r>
              <a:rPr lang="en-US" dirty="0" smtClean="0"/>
              <a:t>It is so called as it contains particles of same composition.</a:t>
            </a:r>
          </a:p>
          <a:p>
            <a:endParaRPr lang="en-US" dirty="0" smtClean="0"/>
          </a:p>
          <a:p>
            <a:r>
              <a:rPr lang="en-US" dirty="0" smtClean="0"/>
              <a:t>Usually spherical single composition alloys are used. </a:t>
            </a:r>
          </a:p>
          <a:p>
            <a:endParaRPr lang="en-US" dirty="0" smtClean="0"/>
          </a:p>
          <a:p>
            <a:r>
              <a:rPr lang="en-US" dirty="0" smtClean="0"/>
              <a:t>As lathe cut, high copper alloys contain more than 23% copper.  </a:t>
            </a:r>
            <a:endParaRPr lang="en-US" dirty="0"/>
          </a:p>
        </p:txBody>
      </p:sp>
      <p:pic>
        <p:nvPicPr>
          <p:cNvPr id="101377" name="Picture 1"/>
          <p:cNvPicPr>
            <a:picLocks noChangeAspect="1" noChangeArrowheads="1"/>
          </p:cNvPicPr>
          <p:nvPr/>
        </p:nvPicPr>
        <p:blipFill>
          <a:blip r:embed="rId2" cstate="print"/>
          <a:srcRect l="35714" r="33929"/>
          <a:stretch>
            <a:fillRect/>
          </a:stretch>
        </p:blipFill>
        <p:spPr bwMode="auto">
          <a:xfrm>
            <a:off x="5597611" y="2438400"/>
            <a:ext cx="2479590" cy="3276600"/>
          </a:xfrm>
          <a:prstGeom prst="rect">
            <a:avLst/>
          </a:prstGeom>
          <a:noFill/>
          <a:ln w="38100">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noAutofit/>
          </a:bodyPr>
          <a:lstStyle/>
          <a:p>
            <a:pPr algn="ctr"/>
            <a:r>
              <a:rPr lang="en-US" sz="4000" b="1" i="1" dirty="0" smtClean="0"/>
              <a:t>II.        Single composition alloy (</a:t>
            </a:r>
            <a:r>
              <a:rPr lang="en-US" sz="4000" b="1" i="1" dirty="0" err="1" smtClean="0"/>
              <a:t>Unicomposition</a:t>
            </a:r>
            <a:r>
              <a:rPr lang="en-US" sz="4000" b="1" i="1" dirty="0" smtClean="0"/>
              <a:t>)</a:t>
            </a:r>
            <a:r>
              <a:rPr lang="en-US" sz="4000" i="1" dirty="0" smtClean="0"/>
              <a:t>:</a:t>
            </a:r>
            <a:endParaRPr lang="en-US" sz="4000" dirty="0"/>
          </a:p>
        </p:txBody>
      </p:sp>
      <p:sp>
        <p:nvSpPr>
          <p:cNvPr id="3" name="Content Placeholder 2"/>
          <p:cNvSpPr>
            <a:spLocks noGrp="1"/>
          </p:cNvSpPr>
          <p:nvPr>
            <p:ph idx="1"/>
          </p:nvPr>
        </p:nvSpPr>
        <p:spPr/>
        <p:txBody>
          <a:bodyPr/>
          <a:lstStyle/>
          <a:p>
            <a:endParaRPr lang="en-US" dirty="0" smtClean="0"/>
          </a:p>
          <a:p>
            <a:pPr>
              <a:buNone/>
            </a:pPr>
            <a:r>
              <a:rPr lang="en-US" dirty="0" smtClean="0"/>
              <a:t>1.	Ternary alloy in spherical form, silver 60%, tin 25%, copper 15%.</a:t>
            </a:r>
          </a:p>
          <a:p>
            <a:pPr>
              <a:buNone/>
            </a:pPr>
            <a:endParaRPr lang="en-US" dirty="0" smtClean="0"/>
          </a:p>
          <a:p>
            <a:pPr marL="514350" indent="-514350">
              <a:buNone/>
            </a:pPr>
            <a:endParaRPr lang="en-US" dirty="0" smtClean="0"/>
          </a:p>
          <a:p>
            <a:pPr>
              <a:buNone/>
            </a:pPr>
            <a:r>
              <a:rPr lang="en-US" dirty="0" smtClean="0"/>
              <a:t>2.	Quaternary alloy in </a:t>
            </a:r>
            <a:r>
              <a:rPr lang="en-US" dirty="0" err="1" smtClean="0"/>
              <a:t>spheroidal</a:t>
            </a:r>
            <a:r>
              <a:rPr lang="en-US" dirty="0" smtClean="0"/>
              <a:t> form containing Silver: 59%, copper 13%, tin: 24%, indium 4%.</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pPr algn="ctr"/>
            <a:r>
              <a:rPr lang="en-US" sz="3600" b="1" dirty="0" smtClean="0"/>
              <a:t>AMALGAMATION REACTION/ SETTING REACTION</a:t>
            </a:r>
            <a:r>
              <a:rPr lang="en-US" sz="3600" dirty="0" smtClean="0"/>
              <a:t/>
            </a:r>
            <a:br>
              <a:rPr lang="en-US" sz="3600" dirty="0" smtClean="0"/>
            </a:br>
            <a:endParaRPr lang="en-US" sz="3600" dirty="0"/>
          </a:p>
        </p:txBody>
      </p:sp>
      <p:sp>
        <p:nvSpPr>
          <p:cNvPr id="3" name="Content Placeholder 2"/>
          <p:cNvSpPr>
            <a:spLocks noGrp="1"/>
          </p:cNvSpPr>
          <p:nvPr>
            <p:ph idx="1"/>
          </p:nvPr>
        </p:nvSpPr>
        <p:spPr>
          <a:xfrm>
            <a:off x="228600" y="1600200"/>
            <a:ext cx="8229600" cy="4389120"/>
          </a:xfrm>
        </p:spPr>
        <p:txBody>
          <a:bodyPr/>
          <a:lstStyle/>
          <a:p>
            <a:pPr>
              <a:buNone/>
            </a:pPr>
            <a:r>
              <a:rPr lang="en-US" b="1" i="1" dirty="0" smtClean="0"/>
              <a:t> </a:t>
            </a:r>
            <a:r>
              <a:rPr lang="en-US" sz="2800" b="1" i="1" dirty="0" smtClean="0"/>
              <a:t> </a:t>
            </a:r>
            <a:r>
              <a:rPr lang="en-US" sz="2800" b="1" i="1" dirty="0" smtClean="0">
                <a:solidFill>
                  <a:srgbClr val="0070C0"/>
                </a:solidFill>
              </a:rPr>
              <a:t>Low copper conventional amalgam alloy</a:t>
            </a:r>
          </a:p>
          <a:p>
            <a:pPr>
              <a:buNone/>
            </a:pPr>
            <a:endParaRPr lang="en-US" dirty="0" smtClean="0"/>
          </a:p>
          <a:p>
            <a:endParaRPr lang="en-US" dirty="0"/>
          </a:p>
        </p:txBody>
      </p:sp>
      <p:sp>
        <p:nvSpPr>
          <p:cNvPr id="7" name="Rectangle 3"/>
          <p:cNvSpPr txBox="1">
            <a:spLocks noChangeArrowheads="1"/>
          </p:cNvSpPr>
          <p:nvPr/>
        </p:nvSpPr>
        <p:spPr>
          <a:xfrm>
            <a:off x="228600" y="2438400"/>
            <a:ext cx="7772400" cy="3124200"/>
          </a:xfrm>
          <a:prstGeom prst="rect">
            <a:avLst/>
          </a:prstGeom>
          <a:noFill/>
          <a:ln/>
        </p:spPr>
        <p:txBody>
          <a:bodyPr vert="horz" lIns="90488" tIns="44450" rIns="90488" bIns="44450">
            <a:normAutofit/>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Dissolution and precipitation </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Hg dissolves Ag and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from alloy</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Inter metallic compounds</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formed</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6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41"/>
          <p:cNvSpPr>
            <a:spLocks noChangeArrowheads="1"/>
          </p:cNvSpPr>
          <p:nvPr/>
        </p:nvSpPr>
        <p:spPr bwMode="auto">
          <a:xfrm>
            <a:off x="838200" y="5181600"/>
            <a:ext cx="6651625" cy="515938"/>
          </a:xfrm>
          <a:prstGeom prst="rect">
            <a:avLst/>
          </a:prstGeom>
          <a:noFill/>
          <a:ln w="12700">
            <a:noFill/>
            <a:miter lim="800000"/>
            <a:headEnd/>
            <a:tailEnd/>
          </a:ln>
          <a:effectLst/>
        </p:spPr>
        <p:txBody>
          <a:bodyPr wrap="none" lIns="90488" tIns="44450" rIns="90488" bIns="44450">
            <a:spAutoFit/>
          </a:bodyPr>
          <a:lstStyle/>
          <a:p>
            <a:pPr algn="l"/>
            <a:r>
              <a:rPr lang="en-US" sz="2800" dirty="0">
                <a:latin typeface="Arial" charset="0"/>
              </a:rPr>
              <a:t>Ag</a:t>
            </a:r>
            <a:r>
              <a:rPr lang="en-US" sz="2800" baseline="-25000" dirty="0">
                <a:latin typeface="Arial" charset="0"/>
              </a:rPr>
              <a:t>3</a:t>
            </a:r>
            <a:r>
              <a:rPr lang="en-US" sz="2800" dirty="0">
                <a:latin typeface="Arial" charset="0"/>
              </a:rPr>
              <a:t>Sn + Hg</a:t>
            </a:r>
            <a:r>
              <a:rPr lang="en-US" sz="2800" dirty="0"/>
              <a:t> </a:t>
            </a:r>
            <a:r>
              <a:rPr lang="en-US" sz="2800" dirty="0">
                <a:latin typeface="Symbol" pitchFamily="18" charset="2"/>
              </a:rPr>
              <a:t>Þ</a:t>
            </a:r>
            <a:r>
              <a:rPr lang="en-US" sz="2800" dirty="0"/>
              <a:t> </a:t>
            </a:r>
            <a:r>
              <a:rPr lang="en-US" sz="2800" dirty="0">
                <a:latin typeface="Arial" charset="0"/>
              </a:rPr>
              <a:t>Ag</a:t>
            </a:r>
            <a:r>
              <a:rPr lang="en-US" sz="2800" baseline="-25000" dirty="0">
                <a:latin typeface="Arial" charset="0"/>
              </a:rPr>
              <a:t>3</a:t>
            </a:r>
            <a:r>
              <a:rPr lang="en-US" sz="2800" dirty="0">
                <a:latin typeface="Arial" charset="0"/>
              </a:rPr>
              <a:t>Sn + Ag</a:t>
            </a:r>
            <a:r>
              <a:rPr lang="en-US" sz="2800" baseline="-25000" dirty="0">
                <a:latin typeface="Arial" charset="0"/>
              </a:rPr>
              <a:t>2</a:t>
            </a:r>
            <a:r>
              <a:rPr lang="en-US" sz="2800" dirty="0">
                <a:latin typeface="Arial" charset="0"/>
              </a:rPr>
              <a:t>Hg</a:t>
            </a:r>
            <a:r>
              <a:rPr lang="en-US" sz="2800" baseline="-25000" dirty="0">
                <a:latin typeface="Arial" charset="0"/>
              </a:rPr>
              <a:t>3</a:t>
            </a:r>
            <a:r>
              <a:rPr lang="en-US" sz="2800" dirty="0">
                <a:latin typeface="Arial" charset="0"/>
              </a:rPr>
              <a:t> + Sn</a:t>
            </a:r>
            <a:r>
              <a:rPr lang="en-US" sz="2800" baseline="-25000" dirty="0">
                <a:latin typeface="Arial" charset="0"/>
              </a:rPr>
              <a:t>8</a:t>
            </a:r>
            <a:r>
              <a:rPr lang="en-US" sz="2800" dirty="0">
                <a:latin typeface="Arial" charset="0"/>
              </a:rPr>
              <a:t>Hg</a:t>
            </a:r>
            <a:r>
              <a:rPr lang="en-US" sz="2400" b="1" dirty="0"/>
              <a:t> </a:t>
            </a:r>
          </a:p>
        </p:txBody>
      </p:sp>
      <p:sp>
        <p:nvSpPr>
          <p:cNvPr id="9" name="Freeform 6"/>
          <p:cNvSpPr>
            <a:spLocks/>
          </p:cNvSpPr>
          <p:nvPr/>
        </p:nvSpPr>
        <p:spPr bwMode="auto">
          <a:xfrm>
            <a:off x="6124575" y="2286000"/>
            <a:ext cx="2506663" cy="1069975"/>
          </a:xfrm>
          <a:custGeom>
            <a:avLst/>
            <a:gdLst/>
            <a:ahLst/>
            <a:cxnLst>
              <a:cxn ang="0">
                <a:pos x="976" y="12"/>
              </a:cxn>
              <a:cxn ang="0">
                <a:pos x="664" y="20"/>
              </a:cxn>
              <a:cxn ang="0">
                <a:pos x="360" y="52"/>
              </a:cxn>
              <a:cxn ang="0">
                <a:pos x="160" y="92"/>
              </a:cxn>
              <a:cxn ang="0">
                <a:pos x="64" y="140"/>
              </a:cxn>
              <a:cxn ang="0">
                <a:pos x="24" y="188"/>
              </a:cxn>
              <a:cxn ang="0">
                <a:pos x="8" y="236"/>
              </a:cxn>
              <a:cxn ang="0">
                <a:pos x="0" y="260"/>
              </a:cxn>
              <a:cxn ang="0">
                <a:pos x="16" y="420"/>
              </a:cxn>
              <a:cxn ang="0">
                <a:pos x="248" y="700"/>
              </a:cxn>
              <a:cxn ang="0">
                <a:pos x="392" y="716"/>
              </a:cxn>
              <a:cxn ang="0">
                <a:pos x="648" y="796"/>
              </a:cxn>
              <a:cxn ang="0">
                <a:pos x="968" y="788"/>
              </a:cxn>
              <a:cxn ang="0">
                <a:pos x="1272" y="724"/>
              </a:cxn>
              <a:cxn ang="0">
                <a:pos x="1416" y="660"/>
              </a:cxn>
              <a:cxn ang="0">
                <a:pos x="1464" y="644"/>
              </a:cxn>
              <a:cxn ang="0">
                <a:pos x="1552" y="596"/>
              </a:cxn>
              <a:cxn ang="0">
                <a:pos x="1720" y="532"/>
              </a:cxn>
              <a:cxn ang="0">
                <a:pos x="1856" y="372"/>
              </a:cxn>
              <a:cxn ang="0">
                <a:pos x="1816" y="116"/>
              </a:cxn>
              <a:cxn ang="0">
                <a:pos x="1736" y="92"/>
              </a:cxn>
              <a:cxn ang="0">
                <a:pos x="1536" y="60"/>
              </a:cxn>
              <a:cxn ang="0">
                <a:pos x="1312" y="44"/>
              </a:cxn>
              <a:cxn ang="0">
                <a:pos x="976" y="12"/>
              </a:cxn>
            </a:cxnLst>
            <a:rect l="0" t="0" r="r" b="b"/>
            <a:pathLst>
              <a:path w="1870" h="796">
                <a:moveTo>
                  <a:pt x="976" y="12"/>
                </a:moveTo>
                <a:cubicBezTo>
                  <a:pt x="872" y="15"/>
                  <a:pt x="768" y="15"/>
                  <a:pt x="664" y="20"/>
                </a:cubicBezTo>
                <a:cubicBezTo>
                  <a:pt x="563" y="25"/>
                  <a:pt x="462" y="47"/>
                  <a:pt x="360" y="52"/>
                </a:cubicBezTo>
                <a:cubicBezTo>
                  <a:pt x="295" y="74"/>
                  <a:pt x="225" y="70"/>
                  <a:pt x="160" y="92"/>
                </a:cubicBezTo>
                <a:cubicBezTo>
                  <a:pt x="123" y="104"/>
                  <a:pt x="100" y="128"/>
                  <a:pt x="64" y="140"/>
                </a:cubicBezTo>
                <a:cubicBezTo>
                  <a:pt x="52" y="157"/>
                  <a:pt x="34" y="170"/>
                  <a:pt x="24" y="188"/>
                </a:cubicBezTo>
                <a:cubicBezTo>
                  <a:pt x="16" y="203"/>
                  <a:pt x="13" y="220"/>
                  <a:pt x="8" y="236"/>
                </a:cubicBezTo>
                <a:cubicBezTo>
                  <a:pt x="5" y="244"/>
                  <a:pt x="0" y="260"/>
                  <a:pt x="0" y="260"/>
                </a:cubicBezTo>
                <a:cubicBezTo>
                  <a:pt x="4" y="316"/>
                  <a:pt x="4" y="366"/>
                  <a:pt x="16" y="420"/>
                </a:cubicBezTo>
                <a:cubicBezTo>
                  <a:pt x="35" y="505"/>
                  <a:pt x="170" y="661"/>
                  <a:pt x="248" y="700"/>
                </a:cubicBezTo>
                <a:cubicBezTo>
                  <a:pt x="291" y="722"/>
                  <a:pt x="344" y="713"/>
                  <a:pt x="392" y="716"/>
                </a:cubicBezTo>
                <a:cubicBezTo>
                  <a:pt x="478" y="733"/>
                  <a:pt x="561" y="774"/>
                  <a:pt x="648" y="796"/>
                </a:cubicBezTo>
                <a:cubicBezTo>
                  <a:pt x="755" y="793"/>
                  <a:pt x="861" y="792"/>
                  <a:pt x="968" y="788"/>
                </a:cubicBezTo>
                <a:cubicBezTo>
                  <a:pt x="1070" y="784"/>
                  <a:pt x="1171" y="738"/>
                  <a:pt x="1272" y="724"/>
                </a:cubicBezTo>
                <a:cubicBezTo>
                  <a:pt x="1319" y="700"/>
                  <a:pt x="1367" y="680"/>
                  <a:pt x="1416" y="660"/>
                </a:cubicBezTo>
                <a:cubicBezTo>
                  <a:pt x="1432" y="654"/>
                  <a:pt x="1450" y="653"/>
                  <a:pt x="1464" y="644"/>
                </a:cubicBezTo>
                <a:cubicBezTo>
                  <a:pt x="1503" y="618"/>
                  <a:pt x="1510" y="609"/>
                  <a:pt x="1552" y="596"/>
                </a:cubicBezTo>
                <a:cubicBezTo>
                  <a:pt x="1608" y="579"/>
                  <a:pt x="1673" y="572"/>
                  <a:pt x="1720" y="532"/>
                </a:cubicBezTo>
                <a:cubicBezTo>
                  <a:pt x="1783" y="478"/>
                  <a:pt x="1811" y="439"/>
                  <a:pt x="1856" y="372"/>
                </a:cubicBezTo>
                <a:cubicBezTo>
                  <a:pt x="1854" y="336"/>
                  <a:pt x="1870" y="170"/>
                  <a:pt x="1816" y="116"/>
                </a:cubicBezTo>
                <a:cubicBezTo>
                  <a:pt x="1791" y="91"/>
                  <a:pt x="1772" y="98"/>
                  <a:pt x="1736" y="92"/>
                </a:cubicBezTo>
                <a:cubicBezTo>
                  <a:pt x="1665" y="80"/>
                  <a:pt x="1609" y="65"/>
                  <a:pt x="1536" y="60"/>
                </a:cubicBezTo>
                <a:cubicBezTo>
                  <a:pt x="1469" y="55"/>
                  <a:pt x="1381" y="52"/>
                  <a:pt x="1312" y="44"/>
                </a:cubicBezTo>
                <a:cubicBezTo>
                  <a:pt x="1198" y="31"/>
                  <a:pt x="1091" y="0"/>
                  <a:pt x="976" y="12"/>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dirty="0"/>
          </a:p>
        </p:txBody>
      </p:sp>
      <p:sp>
        <p:nvSpPr>
          <p:cNvPr id="10" name="Text Box 11"/>
          <p:cNvSpPr txBox="1">
            <a:spLocks noChangeArrowheads="1"/>
          </p:cNvSpPr>
          <p:nvPr/>
        </p:nvSpPr>
        <p:spPr bwMode="auto">
          <a:xfrm>
            <a:off x="6705600" y="2667000"/>
            <a:ext cx="1222375"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1" name="Freeform 7"/>
          <p:cNvSpPr>
            <a:spLocks/>
          </p:cNvSpPr>
          <p:nvPr/>
        </p:nvSpPr>
        <p:spPr bwMode="auto">
          <a:xfrm>
            <a:off x="5867400" y="3705225"/>
            <a:ext cx="908050" cy="979488"/>
          </a:xfrm>
          <a:custGeom>
            <a:avLst/>
            <a:gdLst/>
            <a:ahLst/>
            <a:cxnLst>
              <a:cxn ang="0">
                <a:pos x="467" y="208"/>
              </a:cxn>
              <a:cxn ang="0">
                <a:pos x="315" y="120"/>
              </a:cxn>
              <a:cxn ang="0">
                <a:pos x="219" y="16"/>
              </a:cxn>
              <a:cxn ang="0">
                <a:pos x="179" y="0"/>
              </a:cxn>
              <a:cxn ang="0">
                <a:pos x="67" y="32"/>
              </a:cxn>
              <a:cxn ang="0">
                <a:pos x="195" y="480"/>
              </a:cxn>
              <a:cxn ang="0">
                <a:pos x="339" y="632"/>
              </a:cxn>
              <a:cxn ang="0">
                <a:pos x="379" y="688"/>
              </a:cxn>
              <a:cxn ang="0">
                <a:pos x="499" y="728"/>
              </a:cxn>
              <a:cxn ang="0">
                <a:pos x="659" y="720"/>
              </a:cxn>
              <a:cxn ang="0">
                <a:pos x="675" y="696"/>
              </a:cxn>
              <a:cxn ang="0">
                <a:pos x="667" y="528"/>
              </a:cxn>
              <a:cxn ang="0">
                <a:pos x="571" y="312"/>
              </a:cxn>
              <a:cxn ang="0">
                <a:pos x="563" y="288"/>
              </a:cxn>
              <a:cxn ang="0">
                <a:pos x="515" y="256"/>
              </a:cxn>
              <a:cxn ang="0">
                <a:pos x="467" y="208"/>
              </a:cxn>
            </a:cxnLst>
            <a:rect l="0" t="0" r="r" b="b"/>
            <a:pathLst>
              <a:path w="677" h="730">
                <a:moveTo>
                  <a:pt x="467" y="208"/>
                </a:moveTo>
                <a:cubicBezTo>
                  <a:pt x="419" y="160"/>
                  <a:pt x="382" y="133"/>
                  <a:pt x="315" y="120"/>
                </a:cubicBezTo>
                <a:cubicBezTo>
                  <a:pt x="262" y="93"/>
                  <a:pt x="253" y="70"/>
                  <a:pt x="219" y="16"/>
                </a:cubicBezTo>
                <a:cubicBezTo>
                  <a:pt x="211" y="4"/>
                  <a:pt x="192" y="5"/>
                  <a:pt x="179" y="0"/>
                </a:cubicBezTo>
                <a:cubicBezTo>
                  <a:pt x="128" y="6"/>
                  <a:pt x="107" y="5"/>
                  <a:pt x="67" y="32"/>
                </a:cubicBezTo>
                <a:cubicBezTo>
                  <a:pt x="11" y="201"/>
                  <a:pt x="0" y="431"/>
                  <a:pt x="195" y="480"/>
                </a:cubicBezTo>
                <a:cubicBezTo>
                  <a:pt x="251" y="517"/>
                  <a:pt x="296" y="580"/>
                  <a:pt x="339" y="632"/>
                </a:cubicBezTo>
                <a:cubicBezTo>
                  <a:pt x="362" y="659"/>
                  <a:pt x="350" y="659"/>
                  <a:pt x="379" y="688"/>
                </a:cubicBezTo>
                <a:cubicBezTo>
                  <a:pt x="409" y="718"/>
                  <a:pt x="461" y="715"/>
                  <a:pt x="499" y="728"/>
                </a:cubicBezTo>
                <a:cubicBezTo>
                  <a:pt x="552" y="725"/>
                  <a:pt x="606" y="730"/>
                  <a:pt x="659" y="720"/>
                </a:cubicBezTo>
                <a:cubicBezTo>
                  <a:pt x="668" y="718"/>
                  <a:pt x="675" y="706"/>
                  <a:pt x="675" y="696"/>
                </a:cubicBezTo>
                <a:cubicBezTo>
                  <a:pt x="677" y="640"/>
                  <a:pt x="671" y="584"/>
                  <a:pt x="667" y="528"/>
                </a:cubicBezTo>
                <a:cubicBezTo>
                  <a:pt x="661" y="454"/>
                  <a:pt x="623" y="364"/>
                  <a:pt x="571" y="312"/>
                </a:cubicBezTo>
                <a:cubicBezTo>
                  <a:pt x="568" y="304"/>
                  <a:pt x="569" y="294"/>
                  <a:pt x="563" y="288"/>
                </a:cubicBezTo>
                <a:cubicBezTo>
                  <a:pt x="549" y="274"/>
                  <a:pt x="515" y="256"/>
                  <a:pt x="515" y="256"/>
                </a:cubicBezTo>
                <a:cubicBezTo>
                  <a:pt x="500" y="233"/>
                  <a:pt x="485" y="226"/>
                  <a:pt x="467" y="20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2" name="Freeform 8"/>
          <p:cNvSpPr>
            <a:spLocks/>
          </p:cNvSpPr>
          <p:nvPr/>
        </p:nvSpPr>
        <p:spPr bwMode="auto">
          <a:xfrm>
            <a:off x="7669213" y="3511550"/>
            <a:ext cx="1076325" cy="1246188"/>
          </a:xfrm>
          <a:custGeom>
            <a:avLst/>
            <a:gdLst/>
            <a:ahLst/>
            <a:cxnLst>
              <a:cxn ang="0">
                <a:pos x="569" y="48"/>
              </a:cxn>
              <a:cxn ang="0">
                <a:pos x="441" y="128"/>
              </a:cxn>
              <a:cxn ang="0">
                <a:pos x="385" y="184"/>
              </a:cxn>
              <a:cxn ang="0">
                <a:pos x="257" y="312"/>
              </a:cxn>
              <a:cxn ang="0">
                <a:pos x="233" y="336"/>
              </a:cxn>
              <a:cxn ang="0">
                <a:pos x="161" y="392"/>
              </a:cxn>
              <a:cxn ang="0">
                <a:pos x="145" y="416"/>
              </a:cxn>
              <a:cxn ang="0">
                <a:pos x="89" y="472"/>
              </a:cxn>
              <a:cxn ang="0">
                <a:pos x="65" y="496"/>
              </a:cxn>
              <a:cxn ang="0">
                <a:pos x="25" y="600"/>
              </a:cxn>
              <a:cxn ang="0">
                <a:pos x="1" y="712"/>
              </a:cxn>
              <a:cxn ang="0">
                <a:pos x="25" y="928"/>
              </a:cxn>
              <a:cxn ang="0">
                <a:pos x="377" y="824"/>
              </a:cxn>
              <a:cxn ang="0">
                <a:pos x="489" y="688"/>
              </a:cxn>
              <a:cxn ang="0">
                <a:pos x="537" y="608"/>
              </a:cxn>
              <a:cxn ang="0">
                <a:pos x="625" y="488"/>
              </a:cxn>
              <a:cxn ang="0">
                <a:pos x="713" y="360"/>
              </a:cxn>
              <a:cxn ang="0">
                <a:pos x="729" y="312"/>
              </a:cxn>
              <a:cxn ang="0">
                <a:pos x="785" y="184"/>
              </a:cxn>
              <a:cxn ang="0">
                <a:pos x="777" y="40"/>
              </a:cxn>
              <a:cxn ang="0">
                <a:pos x="697" y="8"/>
              </a:cxn>
              <a:cxn ang="0">
                <a:pos x="673" y="0"/>
              </a:cxn>
              <a:cxn ang="0">
                <a:pos x="609" y="8"/>
              </a:cxn>
              <a:cxn ang="0">
                <a:pos x="593" y="32"/>
              </a:cxn>
              <a:cxn ang="0">
                <a:pos x="569" y="48"/>
              </a:cxn>
            </a:cxnLst>
            <a:rect l="0" t="0" r="r" b="b"/>
            <a:pathLst>
              <a:path w="803" h="928">
                <a:moveTo>
                  <a:pt x="569" y="48"/>
                </a:moveTo>
                <a:cubicBezTo>
                  <a:pt x="522" y="72"/>
                  <a:pt x="481" y="94"/>
                  <a:pt x="441" y="128"/>
                </a:cubicBezTo>
                <a:cubicBezTo>
                  <a:pt x="421" y="145"/>
                  <a:pt x="385" y="184"/>
                  <a:pt x="385" y="184"/>
                </a:cubicBezTo>
                <a:cubicBezTo>
                  <a:pt x="369" y="249"/>
                  <a:pt x="306" y="271"/>
                  <a:pt x="257" y="312"/>
                </a:cubicBezTo>
                <a:cubicBezTo>
                  <a:pt x="248" y="319"/>
                  <a:pt x="242" y="329"/>
                  <a:pt x="233" y="336"/>
                </a:cubicBezTo>
                <a:cubicBezTo>
                  <a:pt x="210" y="355"/>
                  <a:pt x="185" y="373"/>
                  <a:pt x="161" y="392"/>
                </a:cubicBezTo>
                <a:cubicBezTo>
                  <a:pt x="153" y="398"/>
                  <a:pt x="151" y="409"/>
                  <a:pt x="145" y="416"/>
                </a:cubicBezTo>
                <a:cubicBezTo>
                  <a:pt x="127" y="436"/>
                  <a:pt x="108" y="453"/>
                  <a:pt x="89" y="472"/>
                </a:cubicBezTo>
                <a:cubicBezTo>
                  <a:pt x="81" y="480"/>
                  <a:pt x="65" y="496"/>
                  <a:pt x="65" y="496"/>
                </a:cubicBezTo>
                <a:cubicBezTo>
                  <a:pt x="53" y="532"/>
                  <a:pt x="34" y="563"/>
                  <a:pt x="25" y="600"/>
                </a:cubicBezTo>
                <a:cubicBezTo>
                  <a:pt x="16" y="637"/>
                  <a:pt x="10" y="675"/>
                  <a:pt x="1" y="712"/>
                </a:cubicBezTo>
                <a:cubicBezTo>
                  <a:pt x="6" y="807"/>
                  <a:pt x="0" y="852"/>
                  <a:pt x="25" y="928"/>
                </a:cubicBezTo>
                <a:cubicBezTo>
                  <a:pt x="155" y="921"/>
                  <a:pt x="274" y="912"/>
                  <a:pt x="377" y="824"/>
                </a:cubicBezTo>
                <a:cubicBezTo>
                  <a:pt x="423" y="785"/>
                  <a:pt x="440" y="721"/>
                  <a:pt x="489" y="688"/>
                </a:cubicBezTo>
                <a:cubicBezTo>
                  <a:pt x="500" y="644"/>
                  <a:pt x="519" y="645"/>
                  <a:pt x="537" y="608"/>
                </a:cubicBezTo>
                <a:cubicBezTo>
                  <a:pt x="560" y="561"/>
                  <a:pt x="588" y="525"/>
                  <a:pt x="625" y="488"/>
                </a:cubicBezTo>
                <a:cubicBezTo>
                  <a:pt x="641" y="439"/>
                  <a:pt x="685" y="402"/>
                  <a:pt x="713" y="360"/>
                </a:cubicBezTo>
                <a:cubicBezTo>
                  <a:pt x="722" y="346"/>
                  <a:pt x="724" y="328"/>
                  <a:pt x="729" y="312"/>
                </a:cubicBezTo>
                <a:cubicBezTo>
                  <a:pt x="743" y="269"/>
                  <a:pt x="770" y="228"/>
                  <a:pt x="785" y="184"/>
                </a:cubicBezTo>
                <a:cubicBezTo>
                  <a:pt x="792" y="131"/>
                  <a:pt x="803" y="93"/>
                  <a:pt x="777" y="40"/>
                </a:cubicBezTo>
                <a:cubicBezTo>
                  <a:pt x="773" y="31"/>
                  <a:pt x="710" y="12"/>
                  <a:pt x="697" y="8"/>
                </a:cubicBezTo>
                <a:cubicBezTo>
                  <a:pt x="689" y="5"/>
                  <a:pt x="673" y="0"/>
                  <a:pt x="673" y="0"/>
                </a:cubicBezTo>
                <a:cubicBezTo>
                  <a:pt x="652" y="3"/>
                  <a:pt x="629" y="0"/>
                  <a:pt x="609" y="8"/>
                </a:cubicBezTo>
                <a:cubicBezTo>
                  <a:pt x="600" y="12"/>
                  <a:pt x="601" y="26"/>
                  <a:pt x="593" y="32"/>
                </a:cubicBezTo>
                <a:cubicBezTo>
                  <a:pt x="566" y="53"/>
                  <a:pt x="569" y="28"/>
                  <a:pt x="569" y="4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3" name="Text Box 10"/>
          <p:cNvSpPr txBox="1">
            <a:spLocks noChangeArrowheads="1"/>
          </p:cNvSpPr>
          <p:nvPr/>
        </p:nvSpPr>
        <p:spPr bwMode="auto">
          <a:xfrm>
            <a:off x="7797800" y="3962400"/>
            <a:ext cx="771525"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4" name="Text Box 9"/>
          <p:cNvSpPr txBox="1">
            <a:spLocks noChangeArrowheads="1"/>
          </p:cNvSpPr>
          <p:nvPr/>
        </p:nvSpPr>
        <p:spPr bwMode="auto">
          <a:xfrm>
            <a:off x="6019800" y="3962400"/>
            <a:ext cx="774700"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7" name="Text Box 12"/>
          <p:cNvSpPr txBox="1">
            <a:spLocks noChangeArrowheads="1"/>
          </p:cNvSpPr>
          <p:nvPr/>
        </p:nvSpPr>
        <p:spPr bwMode="auto">
          <a:xfrm>
            <a:off x="6769100" y="4286250"/>
            <a:ext cx="901700"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Mercury </a:t>
            </a:r>
            <a:r>
              <a:rPr lang="en-US" sz="1400" b="1" dirty="0" smtClean="0">
                <a:latin typeface="Arial" charset="0"/>
              </a:rPr>
              <a:t>    (</a:t>
            </a:r>
            <a:r>
              <a:rPr lang="en-US" sz="1400" b="1" dirty="0">
                <a:latin typeface="Arial" charset="0"/>
              </a:rPr>
              <a:t>Hg)</a:t>
            </a:r>
          </a:p>
        </p:txBody>
      </p:sp>
      <p:sp>
        <p:nvSpPr>
          <p:cNvPr id="23" name="Text Box 22"/>
          <p:cNvSpPr txBox="1">
            <a:spLocks noChangeArrowheads="1"/>
          </p:cNvSpPr>
          <p:nvPr/>
        </p:nvSpPr>
        <p:spPr bwMode="auto">
          <a:xfrm>
            <a:off x="6769100" y="3897313"/>
            <a:ext cx="514350" cy="304800"/>
          </a:xfrm>
          <a:prstGeom prst="rect">
            <a:avLst/>
          </a:prstGeom>
          <a:noFill/>
          <a:ln w="9525">
            <a:noFill/>
            <a:miter lim="800000"/>
            <a:headEnd/>
            <a:tailEnd/>
          </a:ln>
          <a:effectLst/>
        </p:spPr>
        <p:txBody>
          <a:bodyPr>
            <a:spAutoFit/>
          </a:bodyPr>
          <a:lstStyle/>
          <a:p>
            <a:pPr>
              <a:spcBef>
                <a:spcPct val="50000"/>
              </a:spcBef>
            </a:pPr>
            <a:r>
              <a:rPr lang="en-US" sz="1400" b="1" dirty="0" err="1">
                <a:latin typeface="Arial" charset="0"/>
              </a:rPr>
              <a:t>Sn</a:t>
            </a:r>
            <a:endParaRPr lang="en-US" sz="1400" b="1" dirty="0">
              <a:latin typeface="Arial" charset="0"/>
            </a:endParaRPr>
          </a:p>
        </p:txBody>
      </p:sp>
      <p:sp>
        <p:nvSpPr>
          <p:cNvPr id="24" name="Rectangle 24"/>
          <p:cNvSpPr>
            <a:spLocks noChangeArrowheads="1"/>
          </p:cNvSpPr>
          <p:nvPr/>
        </p:nvSpPr>
        <p:spPr bwMode="auto">
          <a:xfrm>
            <a:off x="7380288" y="3767138"/>
            <a:ext cx="411162" cy="304800"/>
          </a:xfrm>
          <a:prstGeom prst="rect">
            <a:avLst/>
          </a:prstGeom>
          <a:noFill/>
          <a:ln w="9525">
            <a:noFill/>
            <a:miter lim="800000"/>
            <a:headEnd/>
            <a:tailEnd/>
          </a:ln>
          <a:effectLst/>
        </p:spPr>
        <p:txBody>
          <a:bodyPr wrap="none">
            <a:spAutoFit/>
          </a:bodyPr>
          <a:lstStyle/>
          <a:p>
            <a:pPr>
              <a:spcBef>
                <a:spcPct val="50000"/>
              </a:spcBef>
            </a:pPr>
            <a:r>
              <a:rPr lang="en-US" sz="1400" b="1" dirty="0" err="1">
                <a:latin typeface="Arial" charset="0"/>
              </a:rPr>
              <a:t>Sn</a:t>
            </a:r>
            <a:endParaRPr lang="en-US" sz="1400" b="1" dirty="0">
              <a:latin typeface="Arial" charset="0"/>
            </a:endParaRPr>
          </a:p>
        </p:txBody>
      </p:sp>
      <p:sp>
        <p:nvSpPr>
          <p:cNvPr id="25" name="Rectangle 23"/>
          <p:cNvSpPr>
            <a:spLocks noChangeArrowheads="1"/>
          </p:cNvSpPr>
          <p:nvPr/>
        </p:nvSpPr>
        <p:spPr bwMode="auto">
          <a:xfrm>
            <a:off x="6799263" y="3509963"/>
            <a:ext cx="411162" cy="304800"/>
          </a:xfrm>
          <a:prstGeom prst="rect">
            <a:avLst/>
          </a:prstGeom>
          <a:noFill/>
          <a:ln w="9525">
            <a:noFill/>
            <a:miter lim="800000"/>
            <a:headEnd/>
            <a:tailEnd/>
          </a:ln>
          <a:effectLst/>
        </p:spPr>
        <p:txBody>
          <a:bodyPr wrap="none">
            <a:spAutoFit/>
          </a:bodyPr>
          <a:lstStyle/>
          <a:p>
            <a:pPr>
              <a:spcBef>
                <a:spcPct val="50000"/>
              </a:spcBef>
            </a:pPr>
            <a:r>
              <a:rPr lang="en-US" sz="1400" b="1" dirty="0" err="1">
                <a:latin typeface="Arial" charset="0"/>
              </a:rPr>
              <a:t>Sn</a:t>
            </a:r>
            <a:endParaRPr lang="en-US" sz="1400" b="1" dirty="0">
              <a:latin typeface="Arial" charset="0"/>
            </a:endParaRPr>
          </a:p>
        </p:txBody>
      </p:sp>
      <p:sp>
        <p:nvSpPr>
          <p:cNvPr id="26" name="Text Box 21"/>
          <p:cNvSpPr txBox="1">
            <a:spLocks noChangeArrowheads="1"/>
          </p:cNvSpPr>
          <p:nvPr/>
        </p:nvSpPr>
        <p:spPr bwMode="auto">
          <a:xfrm>
            <a:off x="7218363" y="3509963"/>
            <a:ext cx="515937"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sp>
        <p:nvSpPr>
          <p:cNvPr id="27" name="Text Box 31"/>
          <p:cNvSpPr txBox="1">
            <a:spLocks noChangeArrowheads="1"/>
          </p:cNvSpPr>
          <p:nvPr/>
        </p:nvSpPr>
        <p:spPr bwMode="auto">
          <a:xfrm>
            <a:off x="5867400" y="31242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Hg</a:t>
            </a:r>
          </a:p>
        </p:txBody>
      </p:sp>
      <p:sp>
        <p:nvSpPr>
          <p:cNvPr id="28" name="Text Box 32"/>
          <p:cNvSpPr txBox="1">
            <a:spLocks noChangeArrowheads="1"/>
          </p:cNvSpPr>
          <p:nvPr/>
        </p:nvSpPr>
        <p:spPr bwMode="auto">
          <a:xfrm>
            <a:off x="8229600" y="31242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Hg</a:t>
            </a:r>
          </a:p>
        </p:txBody>
      </p:sp>
      <p:sp>
        <p:nvSpPr>
          <p:cNvPr id="29" name="Text Box 19"/>
          <p:cNvSpPr txBox="1">
            <a:spLocks noChangeArrowheads="1"/>
          </p:cNvSpPr>
          <p:nvPr/>
        </p:nvSpPr>
        <p:spPr bwMode="auto">
          <a:xfrm>
            <a:off x="6510338" y="3640138"/>
            <a:ext cx="515937"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sp>
        <p:nvSpPr>
          <p:cNvPr id="30" name="Text Box 20"/>
          <p:cNvSpPr txBox="1">
            <a:spLocks noChangeArrowheads="1"/>
          </p:cNvSpPr>
          <p:nvPr/>
        </p:nvSpPr>
        <p:spPr bwMode="auto">
          <a:xfrm>
            <a:off x="7620000" y="34290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cxnSp>
        <p:nvCxnSpPr>
          <p:cNvPr id="42" name="Straight Arrow Connector 41"/>
          <p:cNvCxnSpPr>
            <a:endCxn id="25" idx="0"/>
          </p:cNvCxnSpPr>
          <p:nvPr/>
        </p:nvCxnSpPr>
        <p:spPr>
          <a:xfrm flipH="1">
            <a:off x="7004844" y="3352800"/>
            <a:ext cx="5556" cy="157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391400" y="3352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477000" y="38862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705600" y="41148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3" idx="1"/>
          </p:cNvCxnSpPr>
          <p:nvPr/>
        </p:nvCxnSpPr>
        <p:spPr>
          <a:xfrm flipH="1" flipV="1">
            <a:off x="7620000" y="3962400"/>
            <a:ext cx="177800" cy="261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0" idx="2"/>
          </p:cNvCxnSpPr>
          <p:nvPr/>
        </p:nvCxnSpPr>
        <p:spPr>
          <a:xfrm flipH="1" flipV="1">
            <a:off x="7877175" y="3733800"/>
            <a:ext cx="12382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172200" y="3048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8153400" y="29718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43"/>
          <p:cNvSpPr>
            <a:spLocks noChangeArrowheads="1"/>
          </p:cNvSpPr>
          <p:nvPr/>
        </p:nvSpPr>
        <p:spPr bwMode="auto">
          <a:xfrm>
            <a:off x="1524000" y="5638800"/>
            <a:ext cx="350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62" name="Rectangle 45"/>
          <p:cNvSpPr>
            <a:spLocks noChangeArrowheads="1"/>
          </p:cNvSpPr>
          <p:nvPr/>
        </p:nvSpPr>
        <p:spPr bwMode="auto">
          <a:xfrm>
            <a:off x="5105400" y="5715000"/>
            <a:ext cx="477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r>
              <a:rPr lang="en-US" sz="2000" dirty="0">
                <a:sym typeface="Symbol" pitchFamily="18" charset="2"/>
              </a:rPr>
              <a:t>1</a:t>
            </a:r>
          </a:p>
        </p:txBody>
      </p:sp>
      <p:sp>
        <p:nvSpPr>
          <p:cNvPr id="63" name="Rectangle 46"/>
          <p:cNvSpPr>
            <a:spLocks noChangeArrowheads="1"/>
          </p:cNvSpPr>
          <p:nvPr/>
        </p:nvSpPr>
        <p:spPr bwMode="auto">
          <a:xfrm>
            <a:off x="6629400" y="5715000"/>
            <a:ext cx="477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r>
              <a:rPr lang="en-US" sz="2000" dirty="0">
                <a:sym typeface="Symbol" pitchFamily="18" charset="2"/>
              </a:rPr>
              <a:t>2</a:t>
            </a:r>
          </a:p>
        </p:txBody>
      </p:sp>
      <p:sp>
        <p:nvSpPr>
          <p:cNvPr id="64" name="Rectangle 43"/>
          <p:cNvSpPr>
            <a:spLocks noChangeArrowheads="1"/>
          </p:cNvSpPr>
          <p:nvPr/>
        </p:nvSpPr>
        <p:spPr bwMode="auto">
          <a:xfrm>
            <a:off x="3581400" y="5791200"/>
            <a:ext cx="350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Low copper conventional amalgam alloy</a:t>
            </a:r>
            <a:endParaRPr lang="en-US" sz="3600" dirty="0"/>
          </a:p>
        </p:txBody>
      </p:sp>
      <p:sp>
        <p:nvSpPr>
          <p:cNvPr id="5" name="Rectangle 3"/>
          <p:cNvSpPr>
            <a:spLocks noGrp="1" noChangeArrowheads="1"/>
          </p:cNvSpPr>
          <p:nvPr>
            <p:ph idx="1"/>
          </p:nvPr>
        </p:nvSpPr>
        <p:spPr>
          <a:noFill/>
          <a:ln/>
        </p:spPr>
        <p:txBody>
          <a:bodyPr lIns="90488" tIns="44450" rIns="90488" bIns="44450"/>
          <a:lstStyle/>
          <a:p>
            <a:r>
              <a:rPr lang="en-US" dirty="0"/>
              <a:t>Gamma (</a:t>
            </a:r>
            <a:r>
              <a:rPr lang="en-US" sz="3600" b="1" dirty="0">
                <a:latin typeface="Times New Roman" charset="0"/>
                <a:sym typeface="Symbol" pitchFamily="18" charset="2"/>
              </a:rPr>
              <a:t></a:t>
            </a:r>
            <a:r>
              <a:rPr lang="en-US" dirty="0"/>
              <a:t>) = Ag</a:t>
            </a:r>
            <a:r>
              <a:rPr lang="en-US" baseline="-25000" dirty="0"/>
              <a:t>3</a:t>
            </a:r>
            <a:r>
              <a:rPr lang="en-US" dirty="0"/>
              <a:t>Sn</a:t>
            </a:r>
          </a:p>
          <a:p>
            <a:pPr lvl="1">
              <a:buSzPct val="75000"/>
            </a:pPr>
            <a:r>
              <a:rPr lang="en-US" dirty="0" err="1"/>
              <a:t>unreacted</a:t>
            </a:r>
            <a:r>
              <a:rPr lang="en-US" dirty="0"/>
              <a:t> alloy</a:t>
            </a:r>
          </a:p>
          <a:p>
            <a:pPr lvl="1">
              <a:buSzPct val="75000"/>
            </a:pPr>
            <a:r>
              <a:rPr lang="en-US" dirty="0"/>
              <a:t>strongest phase and </a:t>
            </a:r>
            <a:br>
              <a:rPr lang="en-US" dirty="0"/>
            </a:br>
            <a:r>
              <a:rPr lang="en-US" dirty="0"/>
              <a:t>corrodes the </a:t>
            </a:r>
            <a:r>
              <a:rPr lang="en-US" dirty="0" smtClean="0"/>
              <a:t>least</a:t>
            </a:r>
            <a:endParaRPr lang="en-US" dirty="0"/>
          </a:p>
          <a:p>
            <a:pPr lvl="1">
              <a:buSzPct val="75000"/>
            </a:pPr>
            <a:r>
              <a:rPr lang="en-US" dirty="0"/>
              <a:t>forms 30% of volume </a:t>
            </a:r>
            <a:br>
              <a:rPr lang="en-US" dirty="0"/>
            </a:br>
            <a:r>
              <a:rPr lang="en-US" dirty="0"/>
              <a:t>of set amalgam</a:t>
            </a:r>
          </a:p>
        </p:txBody>
      </p:sp>
      <p:sp>
        <p:nvSpPr>
          <p:cNvPr id="7" name="Rectangle 8"/>
          <p:cNvSpPr>
            <a:spLocks noChangeArrowheads="1"/>
          </p:cNvSpPr>
          <p:nvPr/>
        </p:nvSpPr>
        <p:spPr bwMode="auto">
          <a:xfrm>
            <a:off x="5257800" y="2209800"/>
            <a:ext cx="3505200" cy="2971800"/>
          </a:xfrm>
          <a:prstGeom prst="rect">
            <a:avLst/>
          </a:prstGeom>
          <a:solidFill>
            <a:srgbClr val="EAEAEA"/>
          </a:solidFill>
          <a:ln w="9525">
            <a:solidFill>
              <a:schemeClr val="tx1"/>
            </a:solidFill>
            <a:miter lim="800000"/>
            <a:headEnd/>
            <a:tailEnd/>
          </a:ln>
          <a:effectLst/>
        </p:spPr>
        <p:txBody>
          <a:bodyPr wrap="none" anchor="ctr"/>
          <a:lstStyle/>
          <a:p>
            <a:endParaRPr lang="en-US" dirty="0"/>
          </a:p>
        </p:txBody>
      </p:sp>
      <p:sp>
        <p:nvSpPr>
          <p:cNvPr id="8" name="Freeform 9"/>
          <p:cNvSpPr>
            <a:spLocks/>
          </p:cNvSpPr>
          <p:nvPr/>
        </p:nvSpPr>
        <p:spPr bwMode="auto">
          <a:xfrm>
            <a:off x="5568950" y="2209800"/>
            <a:ext cx="3035300" cy="1265238"/>
          </a:xfrm>
          <a:custGeom>
            <a:avLst/>
            <a:gdLst/>
            <a:ahLst/>
            <a:cxnLst>
              <a:cxn ang="0">
                <a:pos x="976" y="12"/>
              </a:cxn>
              <a:cxn ang="0">
                <a:pos x="664" y="20"/>
              </a:cxn>
              <a:cxn ang="0">
                <a:pos x="360" y="52"/>
              </a:cxn>
              <a:cxn ang="0">
                <a:pos x="160" y="92"/>
              </a:cxn>
              <a:cxn ang="0">
                <a:pos x="64" y="140"/>
              </a:cxn>
              <a:cxn ang="0">
                <a:pos x="24" y="188"/>
              </a:cxn>
              <a:cxn ang="0">
                <a:pos x="8" y="236"/>
              </a:cxn>
              <a:cxn ang="0">
                <a:pos x="0" y="260"/>
              </a:cxn>
              <a:cxn ang="0">
                <a:pos x="16" y="420"/>
              </a:cxn>
              <a:cxn ang="0">
                <a:pos x="248" y="700"/>
              </a:cxn>
              <a:cxn ang="0">
                <a:pos x="392" y="716"/>
              </a:cxn>
              <a:cxn ang="0">
                <a:pos x="648" y="796"/>
              </a:cxn>
              <a:cxn ang="0">
                <a:pos x="968" y="788"/>
              </a:cxn>
              <a:cxn ang="0">
                <a:pos x="1272" y="724"/>
              </a:cxn>
              <a:cxn ang="0">
                <a:pos x="1416" y="660"/>
              </a:cxn>
              <a:cxn ang="0">
                <a:pos x="1464" y="644"/>
              </a:cxn>
              <a:cxn ang="0">
                <a:pos x="1552" y="596"/>
              </a:cxn>
              <a:cxn ang="0">
                <a:pos x="1720" y="532"/>
              </a:cxn>
              <a:cxn ang="0">
                <a:pos x="1856" y="372"/>
              </a:cxn>
              <a:cxn ang="0">
                <a:pos x="1816" y="116"/>
              </a:cxn>
              <a:cxn ang="0">
                <a:pos x="1736" y="92"/>
              </a:cxn>
              <a:cxn ang="0">
                <a:pos x="1536" y="60"/>
              </a:cxn>
              <a:cxn ang="0">
                <a:pos x="1312" y="44"/>
              </a:cxn>
              <a:cxn ang="0">
                <a:pos x="976" y="12"/>
              </a:cxn>
            </a:cxnLst>
            <a:rect l="0" t="0" r="r" b="b"/>
            <a:pathLst>
              <a:path w="1870" h="796">
                <a:moveTo>
                  <a:pt x="976" y="12"/>
                </a:moveTo>
                <a:cubicBezTo>
                  <a:pt x="872" y="15"/>
                  <a:pt x="768" y="15"/>
                  <a:pt x="664" y="20"/>
                </a:cubicBezTo>
                <a:cubicBezTo>
                  <a:pt x="563" y="25"/>
                  <a:pt x="462" y="47"/>
                  <a:pt x="360" y="52"/>
                </a:cubicBezTo>
                <a:cubicBezTo>
                  <a:pt x="295" y="74"/>
                  <a:pt x="225" y="70"/>
                  <a:pt x="160" y="92"/>
                </a:cubicBezTo>
                <a:cubicBezTo>
                  <a:pt x="123" y="104"/>
                  <a:pt x="100" y="128"/>
                  <a:pt x="64" y="140"/>
                </a:cubicBezTo>
                <a:cubicBezTo>
                  <a:pt x="52" y="157"/>
                  <a:pt x="34" y="170"/>
                  <a:pt x="24" y="188"/>
                </a:cubicBezTo>
                <a:cubicBezTo>
                  <a:pt x="16" y="203"/>
                  <a:pt x="13" y="220"/>
                  <a:pt x="8" y="236"/>
                </a:cubicBezTo>
                <a:cubicBezTo>
                  <a:pt x="5" y="244"/>
                  <a:pt x="0" y="260"/>
                  <a:pt x="0" y="260"/>
                </a:cubicBezTo>
                <a:cubicBezTo>
                  <a:pt x="4" y="316"/>
                  <a:pt x="4" y="366"/>
                  <a:pt x="16" y="420"/>
                </a:cubicBezTo>
                <a:cubicBezTo>
                  <a:pt x="35" y="505"/>
                  <a:pt x="170" y="661"/>
                  <a:pt x="248" y="700"/>
                </a:cubicBezTo>
                <a:cubicBezTo>
                  <a:pt x="291" y="722"/>
                  <a:pt x="344" y="713"/>
                  <a:pt x="392" y="716"/>
                </a:cubicBezTo>
                <a:cubicBezTo>
                  <a:pt x="478" y="733"/>
                  <a:pt x="561" y="774"/>
                  <a:pt x="648" y="796"/>
                </a:cubicBezTo>
                <a:cubicBezTo>
                  <a:pt x="755" y="793"/>
                  <a:pt x="861" y="792"/>
                  <a:pt x="968" y="788"/>
                </a:cubicBezTo>
                <a:cubicBezTo>
                  <a:pt x="1070" y="784"/>
                  <a:pt x="1171" y="738"/>
                  <a:pt x="1272" y="724"/>
                </a:cubicBezTo>
                <a:cubicBezTo>
                  <a:pt x="1319" y="700"/>
                  <a:pt x="1367" y="680"/>
                  <a:pt x="1416" y="660"/>
                </a:cubicBezTo>
                <a:cubicBezTo>
                  <a:pt x="1432" y="654"/>
                  <a:pt x="1450" y="653"/>
                  <a:pt x="1464" y="644"/>
                </a:cubicBezTo>
                <a:cubicBezTo>
                  <a:pt x="1503" y="618"/>
                  <a:pt x="1510" y="609"/>
                  <a:pt x="1552" y="596"/>
                </a:cubicBezTo>
                <a:cubicBezTo>
                  <a:pt x="1608" y="579"/>
                  <a:pt x="1673" y="572"/>
                  <a:pt x="1720" y="532"/>
                </a:cubicBezTo>
                <a:cubicBezTo>
                  <a:pt x="1783" y="478"/>
                  <a:pt x="1811" y="439"/>
                  <a:pt x="1856" y="372"/>
                </a:cubicBezTo>
                <a:cubicBezTo>
                  <a:pt x="1854" y="336"/>
                  <a:pt x="1870" y="170"/>
                  <a:pt x="1816" y="116"/>
                </a:cubicBezTo>
                <a:cubicBezTo>
                  <a:pt x="1791" y="91"/>
                  <a:pt x="1772" y="98"/>
                  <a:pt x="1736" y="92"/>
                </a:cubicBezTo>
                <a:cubicBezTo>
                  <a:pt x="1665" y="80"/>
                  <a:pt x="1609" y="65"/>
                  <a:pt x="1536" y="60"/>
                </a:cubicBezTo>
                <a:cubicBezTo>
                  <a:pt x="1469" y="55"/>
                  <a:pt x="1381" y="52"/>
                  <a:pt x="1312" y="44"/>
                </a:cubicBezTo>
                <a:cubicBezTo>
                  <a:pt x="1198" y="31"/>
                  <a:pt x="1091" y="0"/>
                  <a:pt x="976" y="12"/>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9" name="Freeform 10"/>
          <p:cNvSpPr>
            <a:spLocks/>
          </p:cNvSpPr>
          <p:nvPr/>
        </p:nvSpPr>
        <p:spPr bwMode="auto">
          <a:xfrm>
            <a:off x="5257800" y="3887788"/>
            <a:ext cx="1098550" cy="1157287"/>
          </a:xfrm>
          <a:custGeom>
            <a:avLst/>
            <a:gdLst/>
            <a:ahLst/>
            <a:cxnLst>
              <a:cxn ang="0">
                <a:pos x="467" y="208"/>
              </a:cxn>
              <a:cxn ang="0">
                <a:pos x="315" y="120"/>
              </a:cxn>
              <a:cxn ang="0">
                <a:pos x="219" y="16"/>
              </a:cxn>
              <a:cxn ang="0">
                <a:pos x="179" y="0"/>
              </a:cxn>
              <a:cxn ang="0">
                <a:pos x="67" y="32"/>
              </a:cxn>
              <a:cxn ang="0">
                <a:pos x="195" y="480"/>
              </a:cxn>
              <a:cxn ang="0">
                <a:pos x="339" y="632"/>
              </a:cxn>
              <a:cxn ang="0">
                <a:pos x="379" y="688"/>
              </a:cxn>
              <a:cxn ang="0">
                <a:pos x="499" y="728"/>
              </a:cxn>
              <a:cxn ang="0">
                <a:pos x="659" y="720"/>
              </a:cxn>
              <a:cxn ang="0">
                <a:pos x="675" y="696"/>
              </a:cxn>
              <a:cxn ang="0">
                <a:pos x="667" y="528"/>
              </a:cxn>
              <a:cxn ang="0">
                <a:pos x="571" y="312"/>
              </a:cxn>
              <a:cxn ang="0">
                <a:pos x="563" y="288"/>
              </a:cxn>
              <a:cxn ang="0">
                <a:pos x="515" y="256"/>
              </a:cxn>
              <a:cxn ang="0">
                <a:pos x="467" y="208"/>
              </a:cxn>
            </a:cxnLst>
            <a:rect l="0" t="0" r="r" b="b"/>
            <a:pathLst>
              <a:path w="677" h="730">
                <a:moveTo>
                  <a:pt x="467" y="208"/>
                </a:moveTo>
                <a:cubicBezTo>
                  <a:pt x="419" y="160"/>
                  <a:pt x="382" y="133"/>
                  <a:pt x="315" y="120"/>
                </a:cubicBezTo>
                <a:cubicBezTo>
                  <a:pt x="262" y="93"/>
                  <a:pt x="253" y="70"/>
                  <a:pt x="219" y="16"/>
                </a:cubicBezTo>
                <a:cubicBezTo>
                  <a:pt x="211" y="4"/>
                  <a:pt x="192" y="5"/>
                  <a:pt x="179" y="0"/>
                </a:cubicBezTo>
                <a:cubicBezTo>
                  <a:pt x="128" y="6"/>
                  <a:pt x="107" y="5"/>
                  <a:pt x="67" y="32"/>
                </a:cubicBezTo>
                <a:cubicBezTo>
                  <a:pt x="11" y="201"/>
                  <a:pt x="0" y="431"/>
                  <a:pt x="195" y="480"/>
                </a:cubicBezTo>
                <a:cubicBezTo>
                  <a:pt x="251" y="517"/>
                  <a:pt x="296" y="580"/>
                  <a:pt x="339" y="632"/>
                </a:cubicBezTo>
                <a:cubicBezTo>
                  <a:pt x="362" y="659"/>
                  <a:pt x="350" y="659"/>
                  <a:pt x="379" y="688"/>
                </a:cubicBezTo>
                <a:cubicBezTo>
                  <a:pt x="409" y="718"/>
                  <a:pt x="461" y="715"/>
                  <a:pt x="499" y="728"/>
                </a:cubicBezTo>
                <a:cubicBezTo>
                  <a:pt x="552" y="725"/>
                  <a:pt x="606" y="730"/>
                  <a:pt x="659" y="720"/>
                </a:cubicBezTo>
                <a:cubicBezTo>
                  <a:pt x="668" y="718"/>
                  <a:pt x="675" y="706"/>
                  <a:pt x="675" y="696"/>
                </a:cubicBezTo>
                <a:cubicBezTo>
                  <a:pt x="677" y="640"/>
                  <a:pt x="671" y="584"/>
                  <a:pt x="667" y="528"/>
                </a:cubicBezTo>
                <a:cubicBezTo>
                  <a:pt x="661" y="454"/>
                  <a:pt x="623" y="364"/>
                  <a:pt x="571" y="312"/>
                </a:cubicBezTo>
                <a:cubicBezTo>
                  <a:pt x="568" y="304"/>
                  <a:pt x="569" y="294"/>
                  <a:pt x="563" y="288"/>
                </a:cubicBezTo>
                <a:cubicBezTo>
                  <a:pt x="549" y="274"/>
                  <a:pt x="515" y="256"/>
                  <a:pt x="515" y="256"/>
                </a:cubicBezTo>
                <a:cubicBezTo>
                  <a:pt x="500" y="233"/>
                  <a:pt x="485" y="226"/>
                  <a:pt x="467" y="20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0" name="Freeform 11"/>
          <p:cNvSpPr>
            <a:spLocks/>
          </p:cNvSpPr>
          <p:nvPr/>
        </p:nvSpPr>
        <p:spPr bwMode="auto">
          <a:xfrm>
            <a:off x="7439025" y="3657600"/>
            <a:ext cx="1303338" cy="1473200"/>
          </a:xfrm>
          <a:custGeom>
            <a:avLst/>
            <a:gdLst/>
            <a:ahLst/>
            <a:cxnLst>
              <a:cxn ang="0">
                <a:pos x="569" y="48"/>
              </a:cxn>
              <a:cxn ang="0">
                <a:pos x="441" y="128"/>
              </a:cxn>
              <a:cxn ang="0">
                <a:pos x="385" y="184"/>
              </a:cxn>
              <a:cxn ang="0">
                <a:pos x="257" y="312"/>
              </a:cxn>
              <a:cxn ang="0">
                <a:pos x="233" y="336"/>
              </a:cxn>
              <a:cxn ang="0">
                <a:pos x="161" y="392"/>
              </a:cxn>
              <a:cxn ang="0">
                <a:pos x="145" y="416"/>
              </a:cxn>
              <a:cxn ang="0">
                <a:pos x="89" y="472"/>
              </a:cxn>
              <a:cxn ang="0">
                <a:pos x="65" y="496"/>
              </a:cxn>
              <a:cxn ang="0">
                <a:pos x="25" y="600"/>
              </a:cxn>
              <a:cxn ang="0">
                <a:pos x="1" y="712"/>
              </a:cxn>
              <a:cxn ang="0">
                <a:pos x="25" y="928"/>
              </a:cxn>
              <a:cxn ang="0">
                <a:pos x="377" y="824"/>
              </a:cxn>
              <a:cxn ang="0">
                <a:pos x="489" y="688"/>
              </a:cxn>
              <a:cxn ang="0">
                <a:pos x="537" y="608"/>
              </a:cxn>
              <a:cxn ang="0">
                <a:pos x="625" y="488"/>
              </a:cxn>
              <a:cxn ang="0">
                <a:pos x="713" y="360"/>
              </a:cxn>
              <a:cxn ang="0">
                <a:pos x="729" y="312"/>
              </a:cxn>
              <a:cxn ang="0">
                <a:pos x="785" y="184"/>
              </a:cxn>
              <a:cxn ang="0">
                <a:pos x="777" y="40"/>
              </a:cxn>
              <a:cxn ang="0">
                <a:pos x="697" y="8"/>
              </a:cxn>
              <a:cxn ang="0">
                <a:pos x="673" y="0"/>
              </a:cxn>
              <a:cxn ang="0">
                <a:pos x="609" y="8"/>
              </a:cxn>
              <a:cxn ang="0">
                <a:pos x="593" y="32"/>
              </a:cxn>
              <a:cxn ang="0">
                <a:pos x="569" y="48"/>
              </a:cxn>
            </a:cxnLst>
            <a:rect l="0" t="0" r="r" b="b"/>
            <a:pathLst>
              <a:path w="803" h="928">
                <a:moveTo>
                  <a:pt x="569" y="48"/>
                </a:moveTo>
                <a:cubicBezTo>
                  <a:pt x="522" y="72"/>
                  <a:pt x="481" y="94"/>
                  <a:pt x="441" y="128"/>
                </a:cubicBezTo>
                <a:cubicBezTo>
                  <a:pt x="421" y="145"/>
                  <a:pt x="385" y="184"/>
                  <a:pt x="385" y="184"/>
                </a:cubicBezTo>
                <a:cubicBezTo>
                  <a:pt x="369" y="249"/>
                  <a:pt x="306" y="271"/>
                  <a:pt x="257" y="312"/>
                </a:cubicBezTo>
                <a:cubicBezTo>
                  <a:pt x="248" y="319"/>
                  <a:pt x="242" y="329"/>
                  <a:pt x="233" y="336"/>
                </a:cubicBezTo>
                <a:cubicBezTo>
                  <a:pt x="210" y="355"/>
                  <a:pt x="185" y="373"/>
                  <a:pt x="161" y="392"/>
                </a:cubicBezTo>
                <a:cubicBezTo>
                  <a:pt x="153" y="398"/>
                  <a:pt x="151" y="409"/>
                  <a:pt x="145" y="416"/>
                </a:cubicBezTo>
                <a:cubicBezTo>
                  <a:pt x="127" y="436"/>
                  <a:pt x="108" y="453"/>
                  <a:pt x="89" y="472"/>
                </a:cubicBezTo>
                <a:cubicBezTo>
                  <a:pt x="81" y="480"/>
                  <a:pt x="65" y="496"/>
                  <a:pt x="65" y="496"/>
                </a:cubicBezTo>
                <a:cubicBezTo>
                  <a:pt x="53" y="532"/>
                  <a:pt x="34" y="563"/>
                  <a:pt x="25" y="600"/>
                </a:cubicBezTo>
                <a:cubicBezTo>
                  <a:pt x="16" y="637"/>
                  <a:pt x="10" y="675"/>
                  <a:pt x="1" y="712"/>
                </a:cubicBezTo>
                <a:cubicBezTo>
                  <a:pt x="6" y="807"/>
                  <a:pt x="0" y="852"/>
                  <a:pt x="25" y="928"/>
                </a:cubicBezTo>
                <a:cubicBezTo>
                  <a:pt x="155" y="921"/>
                  <a:pt x="274" y="912"/>
                  <a:pt x="377" y="824"/>
                </a:cubicBezTo>
                <a:cubicBezTo>
                  <a:pt x="423" y="785"/>
                  <a:pt x="440" y="721"/>
                  <a:pt x="489" y="688"/>
                </a:cubicBezTo>
                <a:cubicBezTo>
                  <a:pt x="500" y="644"/>
                  <a:pt x="519" y="645"/>
                  <a:pt x="537" y="608"/>
                </a:cubicBezTo>
                <a:cubicBezTo>
                  <a:pt x="560" y="561"/>
                  <a:pt x="588" y="525"/>
                  <a:pt x="625" y="488"/>
                </a:cubicBezTo>
                <a:cubicBezTo>
                  <a:pt x="641" y="439"/>
                  <a:pt x="685" y="402"/>
                  <a:pt x="713" y="360"/>
                </a:cubicBezTo>
                <a:cubicBezTo>
                  <a:pt x="722" y="346"/>
                  <a:pt x="724" y="328"/>
                  <a:pt x="729" y="312"/>
                </a:cubicBezTo>
                <a:cubicBezTo>
                  <a:pt x="743" y="269"/>
                  <a:pt x="770" y="228"/>
                  <a:pt x="785" y="184"/>
                </a:cubicBezTo>
                <a:cubicBezTo>
                  <a:pt x="792" y="131"/>
                  <a:pt x="803" y="93"/>
                  <a:pt x="777" y="40"/>
                </a:cubicBezTo>
                <a:cubicBezTo>
                  <a:pt x="773" y="31"/>
                  <a:pt x="710" y="12"/>
                  <a:pt x="697" y="8"/>
                </a:cubicBezTo>
                <a:cubicBezTo>
                  <a:pt x="689" y="5"/>
                  <a:pt x="673" y="0"/>
                  <a:pt x="673" y="0"/>
                </a:cubicBezTo>
                <a:cubicBezTo>
                  <a:pt x="652" y="3"/>
                  <a:pt x="629" y="0"/>
                  <a:pt x="609" y="8"/>
                </a:cubicBezTo>
                <a:cubicBezTo>
                  <a:pt x="600" y="12"/>
                  <a:pt x="601" y="26"/>
                  <a:pt x="593" y="32"/>
                </a:cubicBezTo>
                <a:cubicBezTo>
                  <a:pt x="566" y="53"/>
                  <a:pt x="569" y="28"/>
                  <a:pt x="569" y="4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1" name="Text Box 14"/>
          <p:cNvSpPr txBox="1">
            <a:spLocks noChangeArrowheads="1"/>
          </p:cNvSpPr>
          <p:nvPr/>
        </p:nvSpPr>
        <p:spPr bwMode="auto">
          <a:xfrm>
            <a:off x="6350000" y="2744788"/>
            <a:ext cx="14795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2" name="Text Box 12"/>
          <p:cNvSpPr txBox="1">
            <a:spLocks noChangeArrowheads="1"/>
          </p:cNvSpPr>
          <p:nvPr/>
        </p:nvSpPr>
        <p:spPr bwMode="auto">
          <a:xfrm>
            <a:off x="5334000" y="4191000"/>
            <a:ext cx="938213"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3" name="Text Box 13"/>
          <p:cNvSpPr txBox="1">
            <a:spLocks noChangeArrowheads="1"/>
          </p:cNvSpPr>
          <p:nvPr/>
        </p:nvSpPr>
        <p:spPr bwMode="auto">
          <a:xfrm>
            <a:off x="7594600" y="4191000"/>
            <a:ext cx="933450"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4" name="Text Box 15"/>
          <p:cNvSpPr txBox="1">
            <a:spLocks noChangeArrowheads="1"/>
          </p:cNvSpPr>
          <p:nvPr/>
        </p:nvSpPr>
        <p:spPr bwMode="auto">
          <a:xfrm>
            <a:off x="6350000" y="4573588"/>
            <a:ext cx="1090613"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Mercury</a:t>
            </a:r>
          </a:p>
        </p:txBody>
      </p:sp>
      <p:sp>
        <p:nvSpPr>
          <p:cNvPr id="15" name="Text Box 22"/>
          <p:cNvSpPr txBox="1">
            <a:spLocks noChangeArrowheads="1"/>
          </p:cNvSpPr>
          <p:nvPr/>
        </p:nvSpPr>
        <p:spPr bwMode="auto">
          <a:xfrm>
            <a:off x="6035675" y="3810000"/>
            <a:ext cx="625475"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sp>
        <p:nvSpPr>
          <p:cNvPr id="18" name="Text Box 25"/>
          <p:cNvSpPr txBox="1">
            <a:spLocks noChangeArrowheads="1"/>
          </p:cNvSpPr>
          <p:nvPr/>
        </p:nvSpPr>
        <p:spPr bwMode="auto">
          <a:xfrm>
            <a:off x="6350000" y="4114800"/>
            <a:ext cx="622300" cy="304800"/>
          </a:xfrm>
          <a:prstGeom prst="rect">
            <a:avLst/>
          </a:prstGeom>
          <a:noFill/>
          <a:ln w="9525">
            <a:noFill/>
            <a:miter lim="800000"/>
            <a:headEnd/>
            <a:tailEnd/>
          </a:ln>
          <a:effectLst/>
        </p:spPr>
        <p:txBody>
          <a:bodyPr>
            <a:spAutoFit/>
          </a:bodyPr>
          <a:lstStyle/>
          <a:p>
            <a:pPr>
              <a:spcBef>
                <a:spcPct val="50000"/>
              </a:spcBef>
            </a:pPr>
            <a:r>
              <a:rPr lang="en-US" sz="1400" b="1" dirty="0" err="1">
                <a:latin typeface="Arial" charset="0"/>
              </a:rPr>
              <a:t>Sn</a:t>
            </a:r>
            <a:endParaRPr lang="en-US" sz="1400" b="1" dirty="0">
              <a:latin typeface="Arial" charset="0"/>
            </a:endParaRPr>
          </a:p>
        </p:txBody>
      </p:sp>
      <p:sp>
        <p:nvSpPr>
          <p:cNvPr id="19" name="Rectangle 27"/>
          <p:cNvSpPr>
            <a:spLocks noChangeArrowheads="1"/>
          </p:cNvSpPr>
          <p:nvPr/>
        </p:nvSpPr>
        <p:spPr bwMode="auto">
          <a:xfrm>
            <a:off x="7132638" y="3960813"/>
            <a:ext cx="412750" cy="304800"/>
          </a:xfrm>
          <a:prstGeom prst="rect">
            <a:avLst/>
          </a:prstGeom>
          <a:noFill/>
          <a:ln w="9525">
            <a:noFill/>
            <a:miter lim="800000"/>
            <a:headEnd/>
            <a:tailEnd/>
          </a:ln>
          <a:effectLst/>
        </p:spPr>
        <p:txBody>
          <a:bodyPr wrap="none">
            <a:spAutoFit/>
          </a:bodyPr>
          <a:lstStyle/>
          <a:p>
            <a:pPr>
              <a:spcBef>
                <a:spcPct val="50000"/>
              </a:spcBef>
            </a:pPr>
            <a:r>
              <a:rPr lang="en-US" sz="1400" b="1" dirty="0" err="1">
                <a:latin typeface="Arial" charset="0"/>
              </a:rPr>
              <a:t>Sn</a:t>
            </a:r>
            <a:endParaRPr lang="en-US" sz="1400" b="1" dirty="0">
              <a:latin typeface="Arial" charset="0"/>
            </a:endParaRPr>
          </a:p>
        </p:txBody>
      </p:sp>
      <p:sp>
        <p:nvSpPr>
          <p:cNvPr id="24" name="Rectangle 26"/>
          <p:cNvSpPr>
            <a:spLocks noChangeArrowheads="1"/>
          </p:cNvSpPr>
          <p:nvPr/>
        </p:nvSpPr>
        <p:spPr bwMode="auto">
          <a:xfrm>
            <a:off x="6429375" y="3656013"/>
            <a:ext cx="411163" cy="304800"/>
          </a:xfrm>
          <a:prstGeom prst="rect">
            <a:avLst/>
          </a:prstGeom>
          <a:noFill/>
          <a:ln w="9525">
            <a:noFill/>
            <a:miter lim="800000"/>
            <a:headEnd/>
            <a:tailEnd/>
          </a:ln>
          <a:effectLst/>
        </p:spPr>
        <p:txBody>
          <a:bodyPr wrap="none">
            <a:spAutoFit/>
          </a:bodyPr>
          <a:lstStyle/>
          <a:p>
            <a:pPr>
              <a:spcBef>
                <a:spcPct val="50000"/>
              </a:spcBef>
            </a:pPr>
            <a:r>
              <a:rPr lang="en-US" sz="1400" b="1" dirty="0" err="1">
                <a:latin typeface="Arial" charset="0"/>
              </a:rPr>
              <a:t>Sn</a:t>
            </a:r>
            <a:endParaRPr lang="en-US" sz="1400" b="1" dirty="0">
              <a:latin typeface="Arial" charset="0"/>
            </a:endParaRPr>
          </a:p>
        </p:txBody>
      </p:sp>
      <p:sp>
        <p:nvSpPr>
          <p:cNvPr id="25" name="Text Box 24"/>
          <p:cNvSpPr txBox="1">
            <a:spLocks noChangeArrowheads="1"/>
          </p:cNvSpPr>
          <p:nvPr/>
        </p:nvSpPr>
        <p:spPr bwMode="auto">
          <a:xfrm>
            <a:off x="6892925" y="3656013"/>
            <a:ext cx="625475"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sp>
        <p:nvSpPr>
          <p:cNvPr id="27" name="Text Box 36"/>
          <p:cNvSpPr txBox="1">
            <a:spLocks noChangeArrowheads="1"/>
          </p:cNvSpPr>
          <p:nvPr/>
        </p:nvSpPr>
        <p:spPr bwMode="auto">
          <a:xfrm>
            <a:off x="5334000" y="34290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Hg</a:t>
            </a:r>
          </a:p>
        </p:txBody>
      </p:sp>
      <p:sp>
        <p:nvSpPr>
          <p:cNvPr id="28" name="Text Box 38"/>
          <p:cNvSpPr txBox="1">
            <a:spLocks noChangeArrowheads="1"/>
          </p:cNvSpPr>
          <p:nvPr/>
        </p:nvSpPr>
        <p:spPr bwMode="auto">
          <a:xfrm>
            <a:off x="5181600" y="23622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Hg</a:t>
            </a:r>
          </a:p>
        </p:txBody>
      </p:sp>
      <p:sp>
        <p:nvSpPr>
          <p:cNvPr id="29" name="Text Box 23"/>
          <p:cNvSpPr txBox="1">
            <a:spLocks noChangeArrowheads="1"/>
          </p:cNvSpPr>
          <p:nvPr/>
        </p:nvSpPr>
        <p:spPr bwMode="auto">
          <a:xfrm>
            <a:off x="7378700" y="3560763"/>
            <a:ext cx="623888" cy="306387"/>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p>
        </p:txBody>
      </p:sp>
      <p:sp>
        <p:nvSpPr>
          <p:cNvPr id="30" name="Text Box 34"/>
          <p:cNvSpPr txBox="1">
            <a:spLocks noChangeArrowheads="1"/>
          </p:cNvSpPr>
          <p:nvPr/>
        </p:nvSpPr>
        <p:spPr bwMode="auto">
          <a:xfrm>
            <a:off x="8305800" y="3200400"/>
            <a:ext cx="5143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Hg</a:t>
            </a:r>
          </a:p>
        </p:txBody>
      </p:sp>
      <p:cxnSp>
        <p:nvCxnSpPr>
          <p:cNvPr id="33" name="Straight Arrow Connector 32"/>
          <p:cNvCxnSpPr>
            <a:stCxn id="28" idx="2"/>
          </p:cNvCxnSpPr>
          <p:nvPr/>
        </p:nvCxnSpPr>
        <p:spPr>
          <a:xfrm>
            <a:off x="5438775" y="2667000"/>
            <a:ext cx="42862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 idx="2"/>
          </p:cNvCxnSpPr>
          <p:nvPr/>
        </p:nvCxnSpPr>
        <p:spPr>
          <a:xfrm flipH="1">
            <a:off x="5562600" y="3733800"/>
            <a:ext cx="2857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943600" y="40386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72200" y="4343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1"/>
          </p:cNvCxnSpPr>
          <p:nvPr/>
        </p:nvCxnSpPr>
        <p:spPr>
          <a:xfrm flipH="1" flipV="1">
            <a:off x="7391400" y="4114800"/>
            <a:ext cx="203200" cy="337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0"/>
            <a:endCxn id="29" idx="2"/>
          </p:cNvCxnSpPr>
          <p:nvPr/>
        </p:nvCxnSpPr>
        <p:spPr>
          <a:xfrm flipH="1" flipV="1">
            <a:off x="7690644" y="3867150"/>
            <a:ext cx="370681" cy="323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553200" y="3352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7086600" y="3276600"/>
            <a:ext cx="76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2"/>
          </p:cNvCxnSpPr>
          <p:nvPr/>
        </p:nvCxnSpPr>
        <p:spPr>
          <a:xfrm flipH="1">
            <a:off x="8458200" y="3505200"/>
            <a:ext cx="10477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i="1" dirty="0" smtClean="0"/>
              <a:t>Low copper conventional amalgam alloy</a:t>
            </a:r>
            <a:endParaRPr lang="en-US" sz="3600" dirty="0"/>
          </a:p>
        </p:txBody>
      </p:sp>
      <p:sp>
        <p:nvSpPr>
          <p:cNvPr id="4" name="Rectangle 3"/>
          <p:cNvSpPr>
            <a:spLocks noGrp="1" noChangeArrowheads="1"/>
          </p:cNvSpPr>
          <p:nvPr>
            <p:ph idx="1"/>
          </p:nvPr>
        </p:nvSpPr>
        <p:spPr>
          <a:xfrm>
            <a:off x="533400" y="1828800"/>
            <a:ext cx="8229600" cy="4389120"/>
          </a:xfrm>
          <a:noFill/>
          <a:ln/>
        </p:spPr>
        <p:txBody>
          <a:bodyPr lIns="90488" tIns="44450" rIns="90488" bIns="44450"/>
          <a:lstStyle/>
          <a:p>
            <a:r>
              <a:rPr lang="en-US" dirty="0"/>
              <a:t>Gamma 1 (</a:t>
            </a:r>
            <a:r>
              <a:rPr lang="en-US" sz="3600" b="1" dirty="0">
                <a:latin typeface="Times New Roman" charset="0"/>
                <a:sym typeface="Symbol" pitchFamily="18" charset="2"/>
              </a:rPr>
              <a:t></a:t>
            </a:r>
            <a:r>
              <a:rPr lang="en-US" sz="3600" b="1" baseline="-25000" dirty="0">
                <a:latin typeface="Times New Roman" charset="0"/>
                <a:sym typeface="Symbol" pitchFamily="18" charset="2"/>
              </a:rPr>
              <a:t>1</a:t>
            </a:r>
            <a:r>
              <a:rPr lang="en-US" dirty="0"/>
              <a:t>) = Ag</a:t>
            </a:r>
            <a:r>
              <a:rPr lang="en-US" baseline="-25000" dirty="0"/>
              <a:t>2</a:t>
            </a:r>
            <a:r>
              <a:rPr lang="en-US" dirty="0"/>
              <a:t>Hg</a:t>
            </a:r>
            <a:r>
              <a:rPr lang="en-US" baseline="-25000" dirty="0"/>
              <a:t>3</a:t>
            </a:r>
            <a:endParaRPr lang="en-US" dirty="0"/>
          </a:p>
          <a:p>
            <a:pPr lvl="1">
              <a:buSzPct val="75000"/>
            </a:pPr>
            <a:r>
              <a:rPr lang="en-US" dirty="0"/>
              <a:t>matrix for </a:t>
            </a:r>
            <a:r>
              <a:rPr lang="en-US" dirty="0" err="1"/>
              <a:t>unreacted</a:t>
            </a:r>
            <a:r>
              <a:rPr lang="en-US" dirty="0"/>
              <a:t> alloy</a:t>
            </a:r>
            <a:br>
              <a:rPr lang="en-US" dirty="0"/>
            </a:br>
            <a:r>
              <a:rPr lang="en-US" dirty="0"/>
              <a:t>and 2nd strongest phase</a:t>
            </a:r>
          </a:p>
          <a:p>
            <a:pPr lvl="1">
              <a:buSzPct val="75000"/>
            </a:pPr>
            <a:r>
              <a:rPr lang="en-US" dirty="0"/>
              <a:t>10 micron grains</a:t>
            </a:r>
            <a:br>
              <a:rPr lang="en-US" dirty="0"/>
            </a:br>
            <a:r>
              <a:rPr lang="en-US" dirty="0"/>
              <a:t>binding gamma </a:t>
            </a:r>
            <a:r>
              <a:rPr lang="en-US" sz="2400" dirty="0"/>
              <a:t>(</a:t>
            </a:r>
            <a:r>
              <a:rPr lang="en-US" b="1" dirty="0">
                <a:latin typeface="Times New Roman" charset="0"/>
                <a:sym typeface="Symbol" pitchFamily="18" charset="2"/>
              </a:rPr>
              <a:t></a:t>
            </a:r>
            <a:r>
              <a:rPr lang="en-US" sz="2400" dirty="0"/>
              <a:t>)</a:t>
            </a:r>
            <a:r>
              <a:rPr lang="en-US" sz="2000" dirty="0"/>
              <a:t> </a:t>
            </a:r>
            <a:endParaRPr lang="en-US" dirty="0"/>
          </a:p>
          <a:p>
            <a:pPr lvl="1">
              <a:buSzPct val="75000"/>
            </a:pPr>
            <a:r>
              <a:rPr lang="en-US" dirty="0"/>
              <a:t>60% of volume</a:t>
            </a:r>
          </a:p>
        </p:txBody>
      </p:sp>
      <p:sp>
        <p:nvSpPr>
          <p:cNvPr id="6" name="Rectangle 7"/>
          <p:cNvSpPr>
            <a:spLocks noChangeArrowheads="1"/>
          </p:cNvSpPr>
          <p:nvPr/>
        </p:nvSpPr>
        <p:spPr bwMode="auto">
          <a:xfrm>
            <a:off x="5486400" y="1905000"/>
            <a:ext cx="3429000" cy="2971800"/>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7" name="Freeform 9"/>
          <p:cNvSpPr>
            <a:spLocks/>
          </p:cNvSpPr>
          <p:nvPr/>
        </p:nvSpPr>
        <p:spPr bwMode="auto">
          <a:xfrm>
            <a:off x="5791200" y="1905000"/>
            <a:ext cx="2968625" cy="1263650"/>
          </a:xfrm>
          <a:custGeom>
            <a:avLst/>
            <a:gdLst/>
            <a:ahLst/>
            <a:cxnLst>
              <a:cxn ang="0">
                <a:pos x="976" y="12"/>
              </a:cxn>
              <a:cxn ang="0">
                <a:pos x="664" y="20"/>
              </a:cxn>
              <a:cxn ang="0">
                <a:pos x="360" y="52"/>
              </a:cxn>
              <a:cxn ang="0">
                <a:pos x="160" y="92"/>
              </a:cxn>
              <a:cxn ang="0">
                <a:pos x="64" y="140"/>
              </a:cxn>
              <a:cxn ang="0">
                <a:pos x="24" y="188"/>
              </a:cxn>
              <a:cxn ang="0">
                <a:pos x="8" y="236"/>
              </a:cxn>
              <a:cxn ang="0">
                <a:pos x="0" y="260"/>
              </a:cxn>
              <a:cxn ang="0">
                <a:pos x="16" y="420"/>
              </a:cxn>
              <a:cxn ang="0">
                <a:pos x="248" y="700"/>
              </a:cxn>
              <a:cxn ang="0">
                <a:pos x="392" y="716"/>
              </a:cxn>
              <a:cxn ang="0">
                <a:pos x="648" y="796"/>
              </a:cxn>
              <a:cxn ang="0">
                <a:pos x="968" y="788"/>
              </a:cxn>
              <a:cxn ang="0">
                <a:pos x="1272" y="724"/>
              </a:cxn>
              <a:cxn ang="0">
                <a:pos x="1416" y="660"/>
              </a:cxn>
              <a:cxn ang="0">
                <a:pos x="1464" y="644"/>
              </a:cxn>
              <a:cxn ang="0">
                <a:pos x="1552" y="596"/>
              </a:cxn>
              <a:cxn ang="0">
                <a:pos x="1720" y="532"/>
              </a:cxn>
              <a:cxn ang="0">
                <a:pos x="1856" y="372"/>
              </a:cxn>
              <a:cxn ang="0">
                <a:pos x="1816" y="116"/>
              </a:cxn>
              <a:cxn ang="0">
                <a:pos x="1736" y="92"/>
              </a:cxn>
              <a:cxn ang="0">
                <a:pos x="1536" y="60"/>
              </a:cxn>
              <a:cxn ang="0">
                <a:pos x="1312" y="44"/>
              </a:cxn>
              <a:cxn ang="0">
                <a:pos x="976" y="12"/>
              </a:cxn>
            </a:cxnLst>
            <a:rect l="0" t="0" r="r" b="b"/>
            <a:pathLst>
              <a:path w="1870" h="796">
                <a:moveTo>
                  <a:pt x="976" y="12"/>
                </a:moveTo>
                <a:cubicBezTo>
                  <a:pt x="872" y="15"/>
                  <a:pt x="768" y="15"/>
                  <a:pt x="664" y="20"/>
                </a:cubicBezTo>
                <a:cubicBezTo>
                  <a:pt x="563" y="25"/>
                  <a:pt x="462" y="47"/>
                  <a:pt x="360" y="52"/>
                </a:cubicBezTo>
                <a:cubicBezTo>
                  <a:pt x="295" y="74"/>
                  <a:pt x="225" y="70"/>
                  <a:pt x="160" y="92"/>
                </a:cubicBezTo>
                <a:cubicBezTo>
                  <a:pt x="123" y="104"/>
                  <a:pt x="100" y="128"/>
                  <a:pt x="64" y="140"/>
                </a:cubicBezTo>
                <a:cubicBezTo>
                  <a:pt x="52" y="157"/>
                  <a:pt x="34" y="170"/>
                  <a:pt x="24" y="188"/>
                </a:cubicBezTo>
                <a:cubicBezTo>
                  <a:pt x="16" y="203"/>
                  <a:pt x="13" y="220"/>
                  <a:pt x="8" y="236"/>
                </a:cubicBezTo>
                <a:cubicBezTo>
                  <a:pt x="5" y="244"/>
                  <a:pt x="0" y="260"/>
                  <a:pt x="0" y="260"/>
                </a:cubicBezTo>
                <a:cubicBezTo>
                  <a:pt x="4" y="316"/>
                  <a:pt x="4" y="366"/>
                  <a:pt x="16" y="420"/>
                </a:cubicBezTo>
                <a:cubicBezTo>
                  <a:pt x="35" y="505"/>
                  <a:pt x="170" y="661"/>
                  <a:pt x="248" y="700"/>
                </a:cubicBezTo>
                <a:cubicBezTo>
                  <a:pt x="291" y="722"/>
                  <a:pt x="344" y="713"/>
                  <a:pt x="392" y="716"/>
                </a:cubicBezTo>
                <a:cubicBezTo>
                  <a:pt x="478" y="733"/>
                  <a:pt x="561" y="774"/>
                  <a:pt x="648" y="796"/>
                </a:cubicBezTo>
                <a:cubicBezTo>
                  <a:pt x="755" y="793"/>
                  <a:pt x="861" y="792"/>
                  <a:pt x="968" y="788"/>
                </a:cubicBezTo>
                <a:cubicBezTo>
                  <a:pt x="1070" y="784"/>
                  <a:pt x="1171" y="738"/>
                  <a:pt x="1272" y="724"/>
                </a:cubicBezTo>
                <a:cubicBezTo>
                  <a:pt x="1319" y="700"/>
                  <a:pt x="1367" y="680"/>
                  <a:pt x="1416" y="660"/>
                </a:cubicBezTo>
                <a:cubicBezTo>
                  <a:pt x="1432" y="654"/>
                  <a:pt x="1450" y="653"/>
                  <a:pt x="1464" y="644"/>
                </a:cubicBezTo>
                <a:cubicBezTo>
                  <a:pt x="1503" y="618"/>
                  <a:pt x="1510" y="609"/>
                  <a:pt x="1552" y="596"/>
                </a:cubicBezTo>
                <a:cubicBezTo>
                  <a:pt x="1608" y="579"/>
                  <a:pt x="1673" y="572"/>
                  <a:pt x="1720" y="532"/>
                </a:cubicBezTo>
                <a:cubicBezTo>
                  <a:pt x="1783" y="478"/>
                  <a:pt x="1811" y="439"/>
                  <a:pt x="1856" y="372"/>
                </a:cubicBezTo>
                <a:cubicBezTo>
                  <a:pt x="1854" y="336"/>
                  <a:pt x="1870" y="170"/>
                  <a:pt x="1816" y="116"/>
                </a:cubicBezTo>
                <a:cubicBezTo>
                  <a:pt x="1791" y="91"/>
                  <a:pt x="1772" y="98"/>
                  <a:pt x="1736" y="92"/>
                </a:cubicBezTo>
                <a:cubicBezTo>
                  <a:pt x="1665" y="80"/>
                  <a:pt x="1609" y="65"/>
                  <a:pt x="1536" y="60"/>
                </a:cubicBezTo>
                <a:cubicBezTo>
                  <a:pt x="1469" y="55"/>
                  <a:pt x="1381" y="52"/>
                  <a:pt x="1312" y="44"/>
                </a:cubicBezTo>
                <a:cubicBezTo>
                  <a:pt x="1198" y="31"/>
                  <a:pt x="1091" y="0"/>
                  <a:pt x="976" y="12"/>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8" name="Freeform 8"/>
          <p:cNvSpPr>
            <a:spLocks/>
          </p:cNvSpPr>
          <p:nvPr/>
        </p:nvSpPr>
        <p:spPr bwMode="auto">
          <a:xfrm>
            <a:off x="5486400" y="3581400"/>
            <a:ext cx="1074738" cy="1158875"/>
          </a:xfrm>
          <a:custGeom>
            <a:avLst/>
            <a:gdLst/>
            <a:ahLst/>
            <a:cxnLst>
              <a:cxn ang="0">
                <a:pos x="467" y="208"/>
              </a:cxn>
              <a:cxn ang="0">
                <a:pos x="315" y="120"/>
              </a:cxn>
              <a:cxn ang="0">
                <a:pos x="219" y="16"/>
              </a:cxn>
              <a:cxn ang="0">
                <a:pos x="179" y="0"/>
              </a:cxn>
              <a:cxn ang="0">
                <a:pos x="67" y="32"/>
              </a:cxn>
              <a:cxn ang="0">
                <a:pos x="195" y="480"/>
              </a:cxn>
              <a:cxn ang="0">
                <a:pos x="339" y="632"/>
              </a:cxn>
              <a:cxn ang="0">
                <a:pos x="379" y="688"/>
              </a:cxn>
              <a:cxn ang="0">
                <a:pos x="499" y="728"/>
              </a:cxn>
              <a:cxn ang="0">
                <a:pos x="659" y="720"/>
              </a:cxn>
              <a:cxn ang="0">
                <a:pos x="675" y="696"/>
              </a:cxn>
              <a:cxn ang="0">
                <a:pos x="667" y="528"/>
              </a:cxn>
              <a:cxn ang="0">
                <a:pos x="571" y="312"/>
              </a:cxn>
              <a:cxn ang="0">
                <a:pos x="563" y="288"/>
              </a:cxn>
              <a:cxn ang="0">
                <a:pos x="515" y="256"/>
              </a:cxn>
              <a:cxn ang="0">
                <a:pos x="467" y="208"/>
              </a:cxn>
            </a:cxnLst>
            <a:rect l="0" t="0" r="r" b="b"/>
            <a:pathLst>
              <a:path w="677" h="730">
                <a:moveTo>
                  <a:pt x="467" y="208"/>
                </a:moveTo>
                <a:cubicBezTo>
                  <a:pt x="419" y="160"/>
                  <a:pt x="382" y="133"/>
                  <a:pt x="315" y="120"/>
                </a:cubicBezTo>
                <a:cubicBezTo>
                  <a:pt x="262" y="93"/>
                  <a:pt x="253" y="70"/>
                  <a:pt x="219" y="16"/>
                </a:cubicBezTo>
                <a:cubicBezTo>
                  <a:pt x="211" y="4"/>
                  <a:pt x="192" y="5"/>
                  <a:pt x="179" y="0"/>
                </a:cubicBezTo>
                <a:cubicBezTo>
                  <a:pt x="128" y="6"/>
                  <a:pt x="107" y="5"/>
                  <a:pt x="67" y="32"/>
                </a:cubicBezTo>
                <a:cubicBezTo>
                  <a:pt x="11" y="201"/>
                  <a:pt x="0" y="431"/>
                  <a:pt x="195" y="480"/>
                </a:cubicBezTo>
                <a:cubicBezTo>
                  <a:pt x="251" y="517"/>
                  <a:pt x="296" y="580"/>
                  <a:pt x="339" y="632"/>
                </a:cubicBezTo>
                <a:cubicBezTo>
                  <a:pt x="362" y="659"/>
                  <a:pt x="350" y="659"/>
                  <a:pt x="379" y="688"/>
                </a:cubicBezTo>
                <a:cubicBezTo>
                  <a:pt x="409" y="718"/>
                  <a:pt x="461" y="715"/>
                  <a:pt x="499" y="728"/>
                </a:cubicBezTo>
                <a:cubicBezTo>
                  <a:pt x="552" y="725"/>
                  <a:pt x="606" y="730"/>
                  <a:pt x="659" y="720"/>
                </a:cubicBezTo>
                <a:cubicBezTo>
                  <a:pt x="668" y="718"/>
                  <a:pt x="675" y="706"/>
                  <a:pt x="675" y="696"/>
                </a:cubicBezTo>
                <a:cubicBezTo>
                  <a:pt x="677" y="640"/>
                  <a:pt x="671" y="584"/>
                  <a:pt x="667" y="528"/>
                </a:cubicBezTo>
                <a:cubicBezTo>
                  <a:pt x="661" y="454"/>
                  <a:pt x="623" y="364"/>
                  <a:pt x="571" y="312"/>
                </a:cubicBezTo>
                <a:cubicBezTo>
                  <a:pt x="568" y="304"/>
                  <a:pt x="569" y="294"/>
                  <a:pt x="563" y="288"/>
                </a:cubicBezTo>
                <a:cubicBezTo>
                  <a:pt x="549" y="274"/>
                  <a:pt x="515" y="256"/>
                  <a:pt x="515" y="256"/>
                </a:cubicBezTo>
                <a:cubicBezTo>
                  <a:pt x="500" y="233"/>
                  <a:pt x="485" y="226"/>
                  <a:pt x="467" y="20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9" name="Freeform 10"/>
          <p:cNvSpPr>
            <a:spLocks/>
          </p:cNvSpPr>
          <p:nvPr/>
        </p:nvSpPr>
        <p:spPr bwMode="auto">
          <a:xfrm>
            <a:off x="7620000" y="3352800"/>
            <a:ext cx="1274763" cy="1473200"/>
          </a:xfrm>
          <a:custGeom>
            <a:avLst/>
            <a:gdLst/>
            <a:ahLst/>
            <a:cxnLst>
              <a:cxn ang="0">
                <a:pos x="569" y="48"/>
              </a:cxn>
              <a:cxn ang="0">
                <a:pos x="441" y="128"/>
              </a:cxn>
              <a:cxn ang="0">
                <a:pos x="385" y="184"/>
              </a:cxn>
              <a:cxn ang="0">
                <a:pos x="257" y="312"/>
              </a:cxn>
              <a:cxn ang="0">
                <a:pos x="233" y="336"/>
              </a:cxn>
              <a:cxn ang="0">
                <a:pos x="161" y="392"/>
              </a:cxn>
              <a:cxn ang="0">
                <a:pos x="145" y="416"/>
              </a:cxn>
              <a:cxn ang="0">
                <a:pos x="89" y="472"/>
              </a:cxn>
              <a:cxn ang="0">
                <a:pos x="65" y="496"/>
              </a:cxn>
              <a:cxn ang="0">
                <a:pos x="25" y="600"/>
              </a:cxn>
              <a:cxn ang="0">
                <a:pos x="1" y="712"/>
              </a:cxn>
              <a:cxn ang="0">
                <a:pos x="25" y="928"/>
              </a:cxn>
              <a:cxn ang="0">
                <a:pos x="377" y="824"/>
              </a:cxn>
              <a:cxn ang="0">
                <a:pos x="489" y="688"/>
              </a:cxn>
              <a:cxn ang="0">
                <a:pos x="537" y="608"/>
              </a:cxn>
              <a:cxn ang="0">
                <a:pos x="625" y="488"/>
              </a:cxn>
              <a:cxn ang="0">
                <a:pos x="713" y="360"/>
              </a:cxn>
              <a:cxn ang="0">
                <a:pos x="729" y="312"/>
              </a:cxn>
              <a:cxn ang="0">
                <a:pos x="785" y="184"/>
              </a:cxn>
              <a:cxn ang="0">
                <a:pos x="777" y="40"/>
              </a:cxn>
              <a:cxn ang="0">
                <a:pos x="697" y="8"/>
              </a:cxn>
              <a:cxn ang="0">
                <a:pos x="673" y="0"/>
              </a:cxn>
              <a:cxn ang="0">
                <a:pos x="609" y="8"/>
              </a:cxn>
              <a:cxn ang="0">
                <a:pos x="593" y="32"/>
              </a:cxn>
              <a:cxn ang="0">
                <a:pos x="569" y="48"/>
              </a:cxn>
            </a:cxnLst>
            <a:rect l="0" t="0" r="r" b="b"/>
            <a:pathLst>
              <a:path w="803" h="928">
                <a:moveTo>
                  <a:pt x="569" y="48"/>
                </a:moveTo>
                <a:cubicBezTo>
                  <a:pt x="522" y="72"/>
                  <a:pt x="481" y="94"/>
                  <a:pt x="441" y="128"/>
                </a:cubicBezTo>
                <a:cubicBezTo>
                  <a:pt x="421" y="145"/>
                  <a:pt x="385" y="184"/>
                  <a:pt x="385" y="184"/>
                </a:cubicBezTo>
                <a:cubicBezTo>
                  <a:pt x="369" y="249"/>
                  <a:pt x="306" y="271"/>
                  <a:pt x="257" y="312"/>
                </a:cubicBezTo>
                <a:cubicBezTo>
                  <a:pt x="248" y="319"/>
                  <a:pt x="242" y="329"/>
                  <a:pt x="233" y="336"/>
                </a:cubicBezTo>
                <a:cubicBezTo>
                  <a:pt x="210" y="355"/>
                  <a:pt x="185" y="373"/>
                  <a:pt x="161" y="392"/>
                </a:cubicBezTo>
                <a:cubicBezTo>
                  <a:pt x="153" y="398"/>
                  <a:pt x="151" y="409"/>
                  <a:pt x="145" y="416"/>
                </a:cubicBezTo>
                <a:cubicBezTo>
                  <a:pt x="127" y="436"/>
                  <a:pt x="108" y="453"/>
                  <a:pt x="89" y="472"/>
                </a:cubicBezTo>
                <a:cubicBezTo>
                  <a:pt x="81" y="480"/>
                  <a:pt x="65" y="496"/>
                  <a:pt x="65" y="496"/>
                </a:cubicBezTo>
                <a:cubicBezTo>
                  <a:pt x="53" y="532"/>
                  <a:pt x="34" y="563"/>
                  <a:pt x="25" y="600"/>
                </a:cubicBezTo>
                <a:cubicBezTo>
                  <a:pt x="16" y="637"/>
                  <a:pt x="10" y="675"/>
                  <a:pt x="1" y="712"/>
                </a:cubicBezTo>
                <a:cubicBezTo>
                  <a:pt x="6" y="807"/>
                  <a:pt x="0" y="852"/>
                  <a:pt x="25" y="928"/>
                </a:cubicBezTo>
                <a:cubicBezTo>
                  <a:pt x="155" y="921"/>
                  <a:pt x="274" y="912"/>
                  <a:pt x="377" y="824"/>
                </a:cubicBezTo>
                <a:cubicBezTo>
                  <a:pt x="423" y="785"/>
                  <a:pt x="440" y="721"/>
                  <a:pt x="489" y="688"/>
                </a:cubicBezTo>
                <a:cubicBezTo>
                  <a:pt x="500" y="644"/>
                  <a:pt x="519" y="645"/>
                  <a:pt x="537" y="608"/>
                </a:cubicBezTo>
                <a:cubicBezTo>
                  <a:pt x="560" y="561"/>
                  <a:pt x="588" y="525"/>
                  <a:pt x="625" y="488"/>
                </a:cubicBezTo>
                <a:cubicBezTo>
                  <a:pt x="641" y="439"/>
                  <a:pt x="685" y="402"/>
                  <a:pt x="713" y="360"/>
                </a:cubicBezTo>
                <a:cubicBezTo>
                  <a:pt x="722" y="346"/>
                  <a:pt x="724" y="328"/>
                  <a:pt x="729" y="312"/>
                </a:cubicBezTo>
                <a:cubicBezTo>
                  <a:pt x="743" y="269"/>
                  <a:pt x="770" y="228"/>
                  <a:pt x="785" y="184"/>
                </a:cubicBezTo>
                <a:cubicBezTo>
                  <a:pt x="792" y="131"/>
                  <a:pt x="803" y="93"/>
                  <a:pt x="777" y="40"/>
                </a:cubicBezTo>
                <a:cubicBezTo>
                  <a:pt x="773" y="31"/>
                  <a:pt x="710" y="12"/>
                  <a:pt x="697" y="8"/>
                </a:cubicBezTo>
                <a:cubicBezTo>
                  <a:pt x="689" y="5"/>
                  <a:pt x="673" y="0"/>
                  <a:pt x="673" y="0"/>
                </a:cubicBezTo>
                <a:cubicBezTo>
                  <a:pt x="652" y="3"/>
                  <a:pt x="629" y="0"/>
                  <a:pt x="609" y="8"/>
                </a:cubicBezTo>
                <a:cubicBezTo>
                  <a:pt x="600" y="12"/>
                  <a:pt x="601" y="26"/>
                  <a:pt x="593" y="32"/>
                </a:cubicBezTo>
                <a:cubicBezTo>
                  <a:pt x="566" y="53"/>
                  <a:pt x="569" y="28"/>
                  <a:pt x="569" y="4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0" name="Text Box 132"/>
          <p:cNvSpPr txBox="1">
            <a:spLocks noChangeArrowheads="1"/>
          </p:cNvSpPr>
          <p:nvPr/>
        </p:nvSpPr>
        <p:spPr bwMode="auto">
          <a:xfrm>
            <a:off x="6553200" y="2362200"/>
            <a:ext cx="1479550" cy="30480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1" name="Text Box 133"/>
          <p:cNvSpPr txBox="1">
            <a:spLocks noChangeArrowheads="1"/>
          </p:cNvSpPr>
          <p:nvPr/>
        </p:nvSpPr>
        <p:spPr bwMode="auto">
          <a:xfrm>
            <a:off x="5638800" y="3886200"/>
            <a:ext cx="938213"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2" name="Text Box 134"/>
          <p:cNvSpPr txBox="1">
            <a:spLocks noChangeArrowheads="1"/>
          </p:cNvSpPr>
          <p:nvPr/>
        </p:nvSpPr>
        <p:spPr bwMode="auto">
          <a:xfrm>
            <a:off x="7772400" y="3886200"/>
            <a:ext cx="938213" cy="52322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13" name="Text Box 106"/>
          <p:cNvSpPr txBox="1">
            <a:spLocks noChangeArrowheads="1"/>
          </p:cNvSpPr>
          <p:nvPr/>
        </p:nvSpPr>
        <p:spPr bwMode="auto">
          <a:xfrm>
            <a:off x="6858000" y="3429000"/>
            <a:ext cx="685800" cy="457200"/>
          </a:xfrm>
          <a:prstGeom prst="rect">
            <a:avLst/>
          </a:prstGeom>
          <a:noFill/>
          <a:ln w="9525">
            <a:noFill/>
            <a:miter lim="800000"/>
            <a:headEnd/>
            <a:tailEnd/>
          </a:ln>
          <a:effectLst/>
        </p:spPr>
        <p:txBody>
          <a:bodyPr>
            <a:spAutoFit/>
          </a:bodyPr>
          <a:lstStyle/>
          <a:p>
            <a:pPr>
              <a:spcBef>
                <a:spcPct val="50000"/>
              </a:spcBef>
            </a:pPr>
            <a:r>
              <a:rPr lang="en-US" sz="2400" b="1" dirty="0">
                <a:sym typeface="Symbol" pitchFamily="18" charset="2"/>
              </a:rPr>
              <a:t></a:t>
            </a:r>
            <a:r>
              <a:rPr lang="en-US" sz="2400" b="1" baseline="-25000" dirty="0">
                <a:sym typeface="Symbol" pitchFamily="18" charset="2"/>
              </a:rPr>
              <a:t>1</a:t>
            </a:r>
            <a:endParaRPr lang="en-US" sz="2400" b="1" baseline="-25000" dirty="0"/>
          </a:p>
        </p:txBody>
      </p:sp>
      <p:grpSp>
        <p:nvGrpSpPr>
          <p:cNvPr id="14" name="Group 19"/>
          <p:cNvGrpSpPr>
            <a:grpSpLocks/>
          </p:cNvGrpSpPr>
          <p:nvPr/>
        </p:nvGrpSpPr>
        <p:grpSpPr bwMode="auto">
          <a:xfrm>
            <a:off x="5867400" y="3505200"/>
            <a:ext cx="838200" cy="762000"/>
            <a:chOff x="576" y="2880"/>
            <a:chExt cx="528" cy="480"/>
          </a:xfrm>
        </p:grpSpPr>
        <p:grpSp>
          <p:nvGrpSpPr>
            <p:cNvPr id="15" name="Group 20"/>
            <p:cNvGrpSpPr>
              <a:grpSpLocks/>
            </p:cNvGrpSpPr>
            <p:nvPr/>
          </p:nvGrpSpPr>
          <p:grpSpPr bwMode="auto">
            <a:xfrm>
              <a:off x="576" y="2880"/>
              <a:ext cx="192" cy="144"/>
              <a:chOff x="768" y="3072"/>
              <a:chExt cx="192" cy="144"/>
            </a:xfrm>
          </p:grpSpPr>
          <p:sp>
            <p:nvSpPr>
              <p:cNvPr id="40" name="AutoShape 2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1" name="AutoShape 2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2" name="AutoShape 2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6" name="Group 24"/>
            <p:cNvGrpSpPr>
              <a:grpSpLocks/>
            </p:cNvGrpSpPr>
            <p:nvPr/>
          </p:nvGrpSpPr>
          <p:grpSpPr bwMode="auto">
            <a:xfrm rot="-8330457">
              <a:off x="720" y="2928"/>
              <a:ext cx="192" cy="144"/>
              <a:chOff x="768" y="3072"/>
              <a:chExt cx="192" cy="144"/>
            </a:xfrm>
          </p:grpSpPr>
          <p:sp>
            <p:nvSpPr>
              <p:cNvPr id="37" name="AutoShape 2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8" name="AutoShape 2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 name="AutoShape 2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7" name="Group 28"/>
            <p:cNvGrpSpPr>
              <a:grpSpLocks/>
            </p:cNvGrpSpPr>
            <p:nvPr/>
          </p:nvGrpSpPr>
          <p:grpSpPr bwMode="auto">
            <a:xfrm>
              <a:off x="672" y="3024"/>
              <a:ext cx="192" cy="144"/>
              <a:chOff x="768" y="3072"/>
              <a:chExt cx="192" cy="144"/>
            </a:xfrm>
          </p:grpSpPr>
          <p:sp>
            <p:nvSpPr>
              <p:cNvPr id="34" name="AutoShape 2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5" name="AutoShape 3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 name="AutoShape 3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8" name="Group 32"/>
            <p:cNvGrpSpPr>
              <a:grpSpLocks/>
            </p:cNvGrpSpPr>
            <p:nvPr/>
          </p:nvGrpSpPr>
          <p:grpSpPr bwMode="auto">
            <a:xfrm>
              <a:off x="816" y="3024"/>
              <a:ext cx="192" cy="144"/>
              <a:chOff x="768" y="3072"/>
              <a:chExt cx="192" cy="144"/>
            </a:xfrm>
          </p:grpSpPr>
          <p:sp>
            <p:nvSpPr>
              <p:cNvPr id="31" name="AutoShape 3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2" name="AutoShape 3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 name="AutoShape 3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9" name="Group 36"/>
            <p:cNvGrpSpPr>
              <a:grpSpLocks/>
            </p:cNvGrpSpPr>
            <p:nvPr/>
          </p:nvGrpSpPr>
          <p:grpSpPr bwMode="auto">
            <a:xfrm rot="-8330457">
              <a:off x="768" y="3120"/>
              <a:ext cx="192" cy="144"/>
              <a:chOff x="768" y="3072"/>
              <a:chExt cx="192" cy="144"/>
            </a:xfrm>
          </p:grpSpPr>
          <p:sp>
            <p:nvSpPr>
              <p:cNvPr id="28" name="AutoShape 3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9" name="AutoShape 3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 name="AutoShape 3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 name="Group 40"/>
            <p:cNvGrpSpPr>
              <a:grpSpLocks/>
            </p:cNvGrpSpPr>
            <p:nvPr/>
          </p:nvGrpSpPr>
          <p:grpSpPr bwMode="auto">
            <a:xfrm>
              <a:off x="912" y="3120"/>
              <a:ext cx="192" cy="144"/>
              <a:chOff x="768" y="3072"/>
              <a:chExt cx="192" cy="144"/>
            </a:xfrm>
          </p:grpSpPr>
          <p:sp>
            <p:nvSpPr>
              <p:cNvPr id="25" name="AutoShape 4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6" name="AutoShape 4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7" name="AutoShape 4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1" name="Group 44"/>
            <p:cNvGrpSpPr>
              <a:grpSpLocks/>
            </p:cNvGrpSpPr>
            <p:nvPr/>
          </p:nvGrpSpPr>
          <p:grpSpPr bwMode="auto">
            <a:xfrm>
              <a:off x="864" y="3216"/>
              <a:ext cx="192" cy="144"/>
              <a:chOff x="768" y="3072"/>
              <a:chExt cx="192" cy="144"/>
            </a:xfrm>
          </p:grpSpPr>
          <p:sp>
            <p:nvSpPr>
              <p:cNvPr id="22" name="AutoShape 4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3" name="AutoShape 4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4" name="AutoShape 4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43" name="Group 85"/>
          <p:cNvGrpSpPr>
            <a:grpSpLocks/>
          </p:cNvGrpSpPr>
          <p:nvPr/>
        </p:nvGrpSpPr>
        <p:grpSpPr bwMode="auto">
          <a:xfrm>
            <a:off x="5791200" y="4495800"/>
            <a:ext cx="304800" cy="228600"/>
            <a:chOff x="768" y="3072"/>
            <a:chExt cx="192" cy="144"/>
          </a:xfrm>
        </p:grpSpPr>
        <p:sp>
          <p:nvSpPr>
            <p:cNvPr id="44" name="AutoShape 8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5" name="AutoShape 8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6" name="AutoShape 8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47" name="Group 89"/>
          <p:cNvGrpSpPr>
            <a:grpSpLocks/>
          </p:cNvGrpSpPr>
          <p:nvPr/>
        </p:nvGrpSpPr>
        <p:grpSpPr bwMode="auto">
          <a:xfrm rot="2113300">
            <a:off x="7315200" y="2743200"/>
            <a:ext cx="725488" cy="801688"/>
            <a:chOff x="1021" y="3059"/>
            <a:chExt cx="457" cy="505"/>
          </a:xfrm>
        </p:grpSpPr>
        <p:grpSp>
          <p:nvGrpSpPr>
            <p:cNvPr id="48" name="Group 90"/>
            <p:cNvGrpSpPr>
              <a:grpSpLocks/>
            </p:cNvGrpSpPr>
            <p:nvPr/>
          </p:nvGrpSpPr>
          <p:grpSpPr bwMode="auto">
            <a:xfrm rot="-5665660">
              <a:off x="997" y="3396"/>
              <a:ext cx="192" cy="144"/>
              <a:chOff x="768" y="3072"/>
              <a:chExt cx="192" cy="144"/>
            </a:xfrm>
          </p:grpSpPr>
          <p:sp>
            <p:nvSpPr>
              <p:cNvPr id="61" name="AutoShape 9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62" name="AutoShape 9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63" name="AutoShape 9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49" name="Group 94"/>
            <p:cNvGrpSpPr>
              <a:grpSpLocks/>
            </p:cNvGrpSpPr>
            <p:nvPr/>
          </p:nvGrpSpPr>
          <p:grpSpPr bwMode="auto">
            <a:xfrm rot="-5665660">
              <a:off x="1133" y="3289"/>
              <a:ext cx="192" cy="144"/>
              <a:chOff x="768" y="3072"/>
              <a:chExt cx="192" cy="144"/>
            </a:xfrm>
          </p:grpSpPr>
          <p:sp>
            <p:nvSpPr>
              <p:cNvPr id="58" name="AutoShape 9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9" name="AutoShape 9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60" name="AutoShape 9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50" name="Group 98"/>
            <p:cNvGrpSpPr>
              <a:grpSpLocks/>
            </p:cNvGrpSpPr>
            <p:nvPr/>
          </p:nvGrpSpPr>
          <p:grpSpPr bwMode="auto">
            <a:xfrm rot="-13996117">
              <a:off x="1221" y="3186"/>
              <a:ext cx="192" cy="144"/>
              <a:chOff x="768" y="3072"/>
              <a:chExt cx="192" cy="144"/>
            </a:xfrm>
          </p:grpSpPr>
          <p:sp>
            <p:nvSpPr>
              <p:cNvPr id="55" name="AutoShape 9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6" name="AutoShape 10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7" name="AutoShape 10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51" name="Group 102"/>
            <p:cNvGrpSpPr>
              <a:grpSpLocks/>
            </p:cNvGrpSpPr>
            <p:nvPr/>
          </p:nvGrpSpPr>
          <p:grpSpPr bwMode="auto">
            <a:xfrm rot="-5665660">
              <a:off x="1310" y="3083"/>
              <a:ext cx="192" cy="144"/>
              <a:chOff x="768" y="3072"/>
              <a:chExt cx="192" cy="144"/>
            </a:xfrm>
          </p:grpSpPr>
          <p:sp>
            <p:nvSpPr>
              <p:cNvPr id="52" name="AutoShape 10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3" name="AutoShape 10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4" name="AutoShape 10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64" name="Group 107"/>
          <p:cNvGrpSpPr>
            <a:grpSpLocks/>
          </p:cNvGrpSpPr>
          <p:nvPr/>
        </p:nvGrpSpPr>
        <p:grpSpPr bwMode="auto">
          <a:xfrm rot="3207860">
            <a:off x="6362700" y="2781300"/>
            <a:ext cx="725488" cy="801688"/>
            <a:chOff x="1021" y="3059"/>
            <a:chExt cx="457" cy="505"/>
          </a:xfrm>
        </p:grpSpPr>
        <p:grpSp>
          <p:nvGrpSpPr>
            <p:cNvPr id="65" name="Group 108"/>
            <p:cNvGrpSpPr>
              <a:grpSpLocks/>
            </p:cNvGrpSpPr>
            <p:nvPr/>
          </p:nvGrpSpPr>
          <p:grpSpPr bwMode="auto">
            <a:xfrm rot="-5665660">
              <a:off x="997" y="3396"/>
              <a:ext cx="192" cy="144"/>
              <a:chOff x="768" y="3072"/>
              <a:chExt cx="192" cy="144"/>
            </a:xfrm>
          </p:grpSpPr>
          <p:sp>
            <p:nvSpPr>
              <p:cNvPr id="78" name="AutoShape 10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9" name="AutoShape 11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80" name="AutoShape 11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6" name="Group 112"/>
            <p:cNvGrpSpPr>
              <a:grpSpLocks/>
            </p:cNvGrpSpPr>
            <p:nvPr/>
          </p:nvGrpSpPr>
          <p:grpSpPr bwMode="auto">
            <a:xfrm rot="-5665660">
              <a:off x="1133" y="3289"/>
              <a:ext cx="192" cy="144"/>
              <a:chOff x="768" y="3072"/>
              <a:chExt cx="192" cy="144"/>
            </a:xfrm>
          </p:grpSpPr>
          <p:sp>
            <p:nvSpPr>
              <p:cNvPr id="75" name="AutoShape 11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6" name="AutoShape 11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7" name="AutoShape 11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7" name="Group 116"/>
            <p:cNvGrpSpPr>
              <a:grpSpLocks/>
            </p:cNvGrpSpPr>
            <p:nvPr/>
          </p:nvGrpSpPr>
          <p:grpSpPr bwMode="auto">
            <a:xfrm rot="-13996117">
              <a:off x="1221" y="3186"/>
              <a:ext cx="192" cy="144"/>
              <a:chOff x="768" y="3072"/>
              <a:chExt cx="192" cy="144"/>
            </a:xfrm>
          </p:grpSpPr>
          <p:sp>
            <p:nvSpPr>
              <p:cNvPr id="72" name="AutoShape 11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3" name="AutoShape 11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4" name="AutoShape 11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8" name="Group 120"/>
            <p:cNvGrpSpPr>
              <a:grpSpLocks/>
            </p:cNvGrpSpPr>
            <p:nvPr/>
          </p:nvGrpSpPr>
          <p:grpSpPr bwMode="auto">
            <a:xfrm rot="-5665660">
              <a:off x="1310" y="3083"/>
              <a:ext cx="192" cy="144"/>
              <a:chOff x="768" y="3072"/>
              <a:chExt cx="192" cy="144"/>
            </a:xfrm>
          </p:grpSpPr>
          <p:sp>
            <p:nvSpPr>
              <p:cNvPr id="69" name="AutoShape 12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0" name="AutoShape 12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1" name="AutoShape 12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81" name="Group 56"/>
          <p:cNvGrpSpPr>
            <a:grpSpLocks/>
          </p:cNvGrpSpPr>
          <p:nvPr/>
        </p:nvGrpSpPr>
        <p:grpSpPr bwMode="auto">
          <a:xfrm rot="-5665660">
            <a:off x="7581900" y="3390900"/>
            <a:ext cx="838200" cy="762000"/>
            <a:chOff x="1296" y="2928"/>
            <a:chExt cx="528" cy="480"/>
          </a:xfrm>
        </p:grpSpPr>
        <p:grpSp>
          <p:nvGrpSpPr>
            <p:cNvPr id="82" name="Group 57"/>
            <p:cNvGrpSpPr>
              <a:grpSpLocks/>
            </p:cNvGrpSpPr>
            <p:nvPr/>
          </p:nvGrpSpPr>
          <p:grpSpPr bwMode="auto">
            <a:xfrm>
              <a:off x="1296" y="2928"/>
              <a:ext cx="192" cy="144"/>
              <a:chOff x="768" y="3072"/>
              <a:chExt cx="192" cy="144"/>
            </a:xfrm>
          </p:grpSpPr>
          <p:sp>
            <p:nvSpPr>
              <p:cNvPr id="107" name="AutoShape 5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8" name="AutoShape 5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9" name="AutoShape 6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3" name="Group 61"/>
            <p:cNvGrpSpPr>
              <a:grpSpLocks/>
            </p:cNvGrpSpPr>
            <p:nvPr/>
          </p:nvGrpSpPr>
          <p:grpSpPr bwMode="auto">
            <a:xfrm rot="-8330457">
              <a:off x="1440" y="2976"/>
              <a:ext cx="192" cy="144"/>
              <a:chOff x="768" y="3072"/>
              <a:chExt cx="192" cy="144"/>
            </a:xfrm>
          </p:grpSpPr>
          <p:sp>
            <p:nvSpPr>
              <p:cNvPr id="104" name="AutoShape 6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5" name="AutoShape 6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6" name="AutoShape 6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4" name="Group 65"/>
            <p:cNvGrpSpPr>
              <a:grpSpLocks/>
            </p:cNvGrpSpPr>
            <p:nvPr/>
          </p:nvGrpSpPr>
          <p:grpSpPr bwMode="auto">
            <a:xfrm>
              <a:off x="1392" y="3072"/>
              <a:ext cx="192" cy="144"/>
              <a:chOff x="768" y="3072"/>
              <a:chExt cx="192" cy="144"/>
            </a:xfrm>
          </p:grpSpPr>
          <p:sp>
            <p:nvSpPr>
              <p:cNvPr id="101" name="AutoShape 6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2" name="AutoShape 6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3" name="AutoShape 6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5" name="Group 69"/>
            <p:cNvGrpSpPr>
              <a:grpSpLocks/>
            </p:cNvGrpSpPr>
            <p:nvPr/>
          </p:nvGrpSpPr>
          <p:grpSpPr bwMode="auto">
            <a:xfrm>
              <a:off x="1536" y="3072"/>
              <a:ext cx="192" cy="144"/>
              <a:chOff x="768" y="3072"/>
              <a:chExt cx="192" cy="144"/>
            </a:xfrm>
          </p:grpSpPr>
          <p:sp>
            <p:nvSpPr>
              <p:cNvPr id="98" name="AutoShape 7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99" name="AutoShape 7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0" name="AutoShape 7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6" name="Group 73"/>
            <p:cNvGrpSpPr>
              <a:grpSpLocks/>
            </p:cNvGrpSpPr>
            <p:nvPr/>
          </p:nvGrpSpPr>
          <p:grpSpPr bwMode="auto">
            <a:xfrm rot="-8330457">
              <a:off x="1488" y="3168"/>
              <a:ext cx="192" cy="144"/>
              <a:chOff x="768" y="3072"/>
              <a:chExt cx="192" cy="144"/>
            </a:xfrm>
          </p:grpSpPr>
          <p:sp>
            <p:nvSpPr>
              <p:cNvPr id="95" name="AutoShape 7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96" name="AutoShape 7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97" name="AutoShape 7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7" name="Group 77"/>
            <p:cNvGrpSpPr>
              <a:grpSpLocks/>
            </p:cNvGrpSpPr>
            <p:nvPr/>
          </p:nvGrpSpPr>
          <p:grpSpPr bwMode="auto">
            <a:xfrm>
              <a:off x="1632" y="3168"/>
              <a:ext cx="192" cy="144"/>
              <a:chOff x="768" y="3072"/>
              <a:chExt cx="192" cy="144"/>
            </a:xfrm>
          </p:grpSpPr>
          <p:sp>
            <p:nvSpPr>
              <p:cNvPr id="92" name="AutoShape 7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93" name="AutoShape 7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94" name="AutoShape 8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88" name="Group 81"/>
            <p:cNvGrpSpPr>
              <a:grpSpLocks/>
            </p:cNvGrpSpPr>
            <p:nvPr/>
          </p:nvGrpSpPr>
          <p:grpSpPr bwMode="auto">
            <a:xfrm>
              <a:off x="1584" y="3264"/>
              <a:ext cx="192" cy="144"/>
              <a:chOff x="768" y="3072"/>
              <a:chExt cx="192" cy="144"/>
            </a:xfrm>
          </p:grpSpPr>
          <p:sp>
            <p:nvSpPr>
              <p:cNvPr id="89" name="AutoShape 8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90" name="AutoShape 8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91" name="AutoShape 8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cxnSp>
        <p:nvCxnSpPr>
          <p:cNvPr id="111" name="Straight Arrow Connector 110"/>
          <p:cNvCxnSpPr>
            <a:endCxn id="25" idx="5"/>
          </p:cNvCxnSpPr>
          <p:nvPr/>
        </p:nvCxnSpPr>
        <p:spPr>
          <a:xfrm flipH="1">
            <a:off x="6572250" y="3733800"/>
            <a:ext cx="43815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66800"/>
            <a:ext cx="8458200" cy="5187156"/>
          </a:xfrm>
          <a:prstGeom prst="rect">
            <a:avLst/>
          </a:prstGeom>
        </p:spPr>
        <p:txBody>
          <a:bodyPr vert="horz" wrap="square" lIns="0" tIns="1110" rIns="0" bIns="0" rtlCol="0">
            <a:spAutoFit/>
          </a:bodyPr>
          <a:lstStyle/>
          <a:p>
            <a:pPr marL="233016" marR="3517429" indent="-221920" algn="just">
              <a:lnSpc>
                <a:spcPct val="104700"/>
              </a:lnSpc>
              <a:spcBef>
                <a:spcPts val="9"/>
              </a:spcBef>
            </a:pPr>
            <a:r>
              <a:rPr sz="2000" b="1" u="sng" dirty="0">
                <a:solidFill>
                  <a:srgbClr val="00007F"/>
                </a:solidFill>
                <a:uFill>
                  <a:solidFill>
                    <a:srgbClr val="00007F"/>
                  </a:solidFill>
                </a:uFill>
                <a:latin typeface="Times New Roman"/>
                <a:cs typeface="Times New Roman"/>
              </a:rPr>
              <a:t>Types of </a:t>
            </a:r>
            <a:r>
              <a:rPr sz="2000" b="1" u="sng" spc="-4" dirty="0">
                <a:solidFill>
                  <a:srgbClr val="00007F"/>
                </a:solidFill>
                <a:uFill>
                  <a:solidFill>
                    <a:srgbClr val="00007F"/>
                  </a:solidFill>
                </a:uFill>
                <a:latin typeface="Times New Roman"/>
                <a:cs typeface="Times New Roman"/>
              </a:rPr>
              <a:t>liners</a:t>
            </a:r>
            <a:r>
              <a:rPr sz="2000" b="1" spc="-4" dirty="0">
                <a:solidFill>
                  <a:srgbClr val="00007F"/>
                </a:solidFill>
                <a:latin typeface="Times New Roman"/>
                <a:cs typeface="Times New Roman"/>
              </a:rPr>
              <a:t>:  </a:t>
            </a:r>
            <a:r>
              <a:rPr sz="2000" b="1" spc="-4" dirty="0">
                <a:solidFill>
                  <a:srgbClr val="00CCFF"/>
                </a:solidFill>
                <a:latin typeface="Times New Roman"/>
                <a:cs typeface="Times New Roman"/>
              </a:rPr>
              <a:t>1.thin </a:t>
            </a:r>
            <a:r>
              <a:rPr sz="2000" b="1" spc="-9" dirty="0">
                <a:solidFill>
                  <a:srgbClr val="00CCFF"/>
                </a:solidFill>
                <a:latin typeface="Times New Roman"/>
                <a:cs typeface="Times New Roman"/>
              </a:rPr>
              <a:t>film</a:t>
            </a:r>
            <a:r>
              <a:rPr sz="2000" b="1" spc="-35" dirty="0">
                <a:solidFill>
                  <a:srgbClr val="00CCFF"/>
                </a:solidFill>
                <a:latin typeface="Times New Roman"/>
                <a:cs typeface="Times New Roman"/>
              </a:rPr>
              <a:t> </a:t>
            </a:r>
            <a:r>
              <a:rPr sz="2000" b="1" spc="-4" dirty="0">
                <a:solidFill>
                  <a:srgbClr val="00CCFF"/>
                </a:solidFill>
                <a:latin typeface="Times New Roman"/>
                <a:cs typeface="Times New Roman"/>
              </a:rPr>
              <a:t>liners:</a:t>
            </a:r>
            <a:endParaRPr sz="2000">
              <a:latin typeface="Times New Roman"/>
              <a:cs typeface="Times New Roman"/>
            </a:endParaRPr>
          </a:p>
          <a:p>
            <a:pPr marL="500429" algn="just">
              <a:lnSpc>
                <a:spcPts val="1660"/>
              </a:lnSpc>
            </a:pPr>
            <a:r>
              <a:rPr sz="2000" b="1" i="1" dirty="0">
                <a:solidFill>
                  <a:srgbClr val="007F00"/>
                </a:solidFill>
                <a:latin typeface="Times New Roman"/>
                <a:cs typeface="Times New Roman"/>
              </a:rPr>
              <a:t>A . </a:t>
            </a:r>
            <a:r>
              <a:rPr sz="2000" b="1" i="1" spc="-4" dirty="0">
                <a:solidFill>
                  <a:srgbClr val="007F00"/>
                </a:solidFill>
                <a:latin typeface="Times New Roman"/>
                <a:cs typeface="Times New Roman"/>
              </a:rPr>
              <a:t>Solution liners: </a:t>
            </a:r>
            <a:r>
              <a:rPr sz="2000" b="1" spc="-4" dirty="0">
                <a:latin typeface="Times New Roman"/>
                <a:cs typeface="Times New Roman"/>
              </a:rPr>
              <a:t>varnishes, </a:t>
            </a:r>
            <a:r>
              <a:rPr sz="2000" b="1" dirty="0">
                <a:latin typeface="Times New Roman"/>
                <a:cs typeface="Times New Roman"/>
              </a:rPr>
              <a:t>2 - 5 </a:t>
            </a:r>
            <a:r>
              <a:rPr sz="2000" b="1" spc="-4" dirty="0">
                <a:latin typeface="Times New Roman"/>
                <a:cs typeface="Times New Roman"/>
              </a:rPr>
              <a:t>µm</a:t>
            </a:r>
            <a:r>
              <a:rPr sz="2000" b="1" spc="22" dirty="0">
                <a:latin typeface="Times New Roman"/>
                <a:cs typeface="Times New Roman"/>
              </a:rPr>
              <a:t> </a:t>
            </a:r>
            <a:r>
              <a:rPr sz="2000" b="1" spc="-4" dirty="0">
                <a:latin typeface="Times New Roman"/>
                <a:cs typeface="Times New Roman"/>
              </a:rPr>
              <a:t>thick.</a:t>
            </a:r>
            <a:endParaRPr sz="2000">
              <a:latin typeface="Times New Roman"/>
              <a:cs typeface="Times New Roman"/>
            </a:endParaRPr>
          </a:p>
          <a:p>
            <a:pPr algn="just">
              <a:spcBef>
                <a:spcPts val="26"/>
              </a:spcBef>
            </a:pPr>
            <a:endParaRPr sz="2000">
              <a:latin typeface="Times New Roman"/>
              <a:cs typeface="Times New Roman"/>
            </a:endParaRPr>
          </a:p>
          <a:p>
            <a:pPr marL="501539" algn="just">
              <a:lnSpc>
                <a:spcPts val="1643"/>
              </a:lnSpc>
              <a:spcBef>
                <a:spcPts val="4"/>
              </a:spcBef>
            </a:pPr>
            <a:r>
              <a:rPr sz="2000" b="1" i="1" dirty="0">
                <a:solidFill>
                  <a:srgbClr val="007F00"/>
                </a:solidFill>
                <a:latin typeface="Times New Roman"/>
                <a:cs typeface="Times New Roman"/>
              </a:rPr>
              <a:t>B . </a:t>
            </a:r>
            <a:r>
              <a:rPr sz="2000" b="1" i="1" spc="-4" dirty="0">
                <a:solidFill>
                  <a:srgbClr val="007F00"/>
                </a:solidFill>
                <a:latin typeface="Times New Roman"/>
                <a:cs typeface="Times New Roman"/>
              </a:rPr>
              <a:t>Suspension liners: </a:t>
            </a:r>
            <a:r>
              <a:rPr sz="2000" b="1" spc="-4" dirty="0">
                <a:latin typeface="Times New Roman"/>
                <a:cs typeface="Times New Roman"/>
              </a:rPr>
              <a:t>20-25</a:t>
            </a:r>
            <a:r>
              <a:rPr sz="2000" b="1" spc="17" dirty="0">
                <a:latin typeface="Times New Roman"/>
                <a:cs typeface="Times New Roman"/>
              </a:rPr>
              <a:t> </a:t>
            </a:r>
            <a:r>
              <a:rPr sz="2000" b="1">
                <a:latin typeface="Times New Roman"/>
                <a:cs typeface="Times New Roman"/>
              </a:rPr>
              <a:t>µm</a:t>
            </a:r>
            <a:r>
              <a:rPr sz="2000" b="1" smtClean="0">
                <a:latin typeface="Times New Roman"/>
                <a:cs typeface="Times New Roman"/>
              </a:rPr>
              <a:t>.</a:t>
            </a:r>
            <a:endParaRPr lang="en-US" sz="2000" b="1" dirty="0" smtClean="0">
              <a:latin typeface="Times New Roman"/>
              <a:cs typeface="Times New Roman"/>
            </a:endParaRPr>
          </a:p>
          <a:p>
            <a:pPr marL="501539" algn="just">
              <a:lnSpc>
                <a:spcPts val="1643"/>
              </a:lnSpc>
              <a:spcBef>
                <a:spcPts val="4"/>
              </a:spcBef>
            </a:pPr>
            <a:endParaRPr sz="2000">
              <a:latin typeface="Times New Roman"/>
              <a:cs typeface="Times New Roman"/>
            </a:endParaRPr>
          </a:p>
          <a:p>
            <a:pPr marL="210824" algn="just">
              <a:lnSpc>
                <a:spcPts val="1607"/>
              </a:lnSpc>
            </a:pPr>
            <a:r>
              <a:rPr sz="2000" b="1" spc="-4" dirty="0">
                <a:solidFill>
                  <a:srgbClr val="00CCFF"/>
                </a:solidFill>
                <a:latin typeface="Times New Roman"/>
                <a:cs typeface="Times New Roman"/>
              </a:rPr>
              <a:t>2.thicker</a:t>
            </a:r>
            <a:r>
              <a:rPr sz="2000" b="1" dirty="0">
                <a:solidFill>
                  <a:srgbClr val="00CCFF"/>
                </a:solidFill>
                <a:latin typeface="Times New Roman"/>
                <a:cs typeface="Times New Roman"/>
              </a:rPr>
              <a:t> </a:t>
            </a:r>
            <a:r>
              <a:rPr sz="2000" b="1" spc="-4" dirty="0">
                <a:solidFill>
                  <a:srgbClr val="00CCFF"/>
                </a:solidFill>
                <a:latin typeface="Times New Roman"/>
                <a:cs typeface="Times New Roman"/>
              </a:rPr>
              <a:t>liners:</a:t>
            </a:r>
            <a:endParaRPr sz="2000">
              <a:latin typeface="Times New Roman"/>
              <a:cs typeface="Times New Roman"/>
            </a:endParaRPr>
          </a:p>
          <a:p>
            <a:pPr marL="168659" marR="4438" indent="73788" algn="just">
              <a:lnSpc>
                <a:spcPts val="1607"/>
              </a:lnSpc>
              <a:spcBef>
                <a:spcPts val="74"/>
              </a:spcBef>
            </a:pPr>
            <a:r>
              <a:rPr sz="2000" b="1" i="1" spc="-4" dirty="0">
                <a:solidFill>
                  <a:srgbClr val="007F00"/>
                </a:solidFill>
                <a:latin typeface="Times New Roman"/>
                <a:cs typeface="Times New Roman"/>
              </a:rPr>
              <a:t>also known </a:t>
            </a:r>
            <a:r>
              <a:rPr sz="2000" b="1" i="1" dirty="0">
                <a:solidFill>
                  <a:srgbClr val="007F00"/>
                </a:solidFill>
                <a:latin typeface="Times New Roman"/>
                <a:cs typeface="Times New Roman"/>
              </a:rPr>
              <a:t>as </a:t>
            </a:r>
            <a:r>
              <a:rPr sz="2000" b="1" i="1" spc="-4" dirty="0">
                <a:solidFill>
                  <a:srgbClr val="007F00"/>
                </a:solidFill>
                <a:latin typeface="Times New Roman"/>
                <a:cs typeface="Times New Roman"/>
              </a:rPr>
              <a:t>Cement liners: </a:t>
            </a:r>
            <a:r>
              <a:rPr sz="2000" b="1" dirty="0">
                <a:latin typeface="Times New Roman"/>
                <a:cs typeface="Times New Roman"/>
              </a:rPr>
              <a:t>200-1000 </a:t>
            </a:r>
            <a:r>
              <a:rPr sz="2000" b="1" spc="-9" dirty="0">
                <a:latin typeface="Times New Roman"/>
                <a:cs typeface="Times New Roman"/>
              </a:rPr>
              <a:t>µm </a:t>
            </a:r>
            <a:r>
              <a:rPr sz="2000" b="1" dirty="0">
                <a:latin typeface="Times New Roman"/>
                <a:cs typeface="Times New Roman"/>
              </a:rPr>
              <a:t>(0.2-1mm) </a:t>
            </a:r>
            <a:r>
              <a:rPr sz="2000" b="1" spc="-4" dirty="0">
                <a:latin typeface="Times New Roman"/>
                <a:cs typeface="Times New Roman"/>
              </a:rPr>
              <a:t>used for  thermal protection, pulpal</a:t>
            </a:r>
            <a:r>
              <a:rPr sz="2000" b="1" spc="4" dirty="0">
                <a:latin typeface="Times New Roman"/>
                <a:cs typeface="Times New Roman"/>
              </a:rPr>
              <a:t> </a:t>
            </a:r>
            <a:r>
              <a:rPr sz="2000" b="1" spc="-4" dirty="0">
                <a:latin typeface="Times New Roman"/>
                <a:cs typeface="Times New Roman"/>
              </a:rPr>
              <a:t>medication.</a:t>
            </a:r>
            <a:endParaRPr sz="2000">
              <a:latin typeface="Times New Roman"/>
              <a:cs typeface="Times New Roman"/>
            </a:endParaRPr>
          </a:p>
          <a:p>
            <a:pPr algn="just">
              <a:lnSpc>
                <a:spcPct val="100000"/>
              </a:lnSpc>
            </a:pPr>
            <a:endParaRPr sz="2000">
              <a:latin typeface="Times New Roman"/>
              <a:cs typeface="Times New Roman"/>
            </a:endParaRPr>
          </a:p>
          <a:p>
            <a:pPr algn="just">
              <a:spcBef>
                <a:spcPts val="9"/>
              </a:spcBef>
            </a:pPr>
            <a:endParaRPr sz="2000">
              <a:latin typeface="Times New Roman"/>
              <a:cs typeface="Times New Roman"/>
            </a:endParaRPr>
          </a:p>
          <a:p>
            <a:pPr marL="11096" algn="just"/>
            <a:r>
              <a:rPr sz="2000" b="1" u="sng" spc="-4" dirty="0">
                <a:solidFill>
                  <a:srgbClr val="00007F"/>
                </a:solidFill>
                <a:uFill>
                  <a:solidFill>
                    <a:srgbClr val="00007F"/>
                  </a:solidFill>
                </a:uFill>
                <a:latin typeface="Times New Roman"/>
                <a:cs typeface="Times New Roman"/>
              </a:rPr>
              <a:t>BASES</a:t>
            </a:r>
            <a:r>
              <a:rPr sz="2000" b="1" spc="-4" dirty="0">
                <a:solidFill>
                  <a:srgbClr val="00007F"/>
                </a:solidFill>
                <a:latin typeface="Times New Roman"/>
                <a:cs typeface="Times New Roman"/>
              </a:rPr>
              <a:t>:</a:t>
            </a:r>
            <a:endParaRPr sz="2000">
              <a:latin typeface="Times New Roman"/>
              <a:cs typeface="Times New Roman"/>
            </a:endParaRPr>
          </a:p>
          <a:p>
            <a:pPr algn="just">
              <a:spcBef>
                <a:spcPts val="44"/>
              </a:spcBef>
            </a:pPr>
            <a:endParaRPr sz="2000">
              <a:latin typeface="Times New Roman"/>
              <a:cs typeface="Times New Roman"/>
            </a:endParaRPr>
          </a:p>
          <a:p>
            <a:pPr marL="381702" indent="-134816" algn="just">
              <a:buFont typeface="Courier New"/>
              <a:buChar char="o"/>
              <a:tabLst>
                <a:tab pos="381702" algn="l"/>
              </a:tabLst>
            </a:pPr>
            <a:r>
              <a:rPr sz="2000" b="1" spc="-4" dirty="0">
                <a:latin typeface="Times New Roman"/>
                <a:cs typeface="Times New Roman"/>
              </a:rPr>
              <a:t>Cement bases, typically </a:t>
            </a:r>
            <a:r>
              <a:rPr sz="2000" b="1" dirty="0">
                <a:latin typeface="Times New Roman"/>
                <a:cs typeface="Times New Roman"/>
              </a:rPr>
              <a:t>1-2</a:t>
            </a:r>
            <a:r>
              <a:rPr sz="2000" b="1" spc="13" dirty="0">
                <a:latin typeface="Times New Roman"/>
                <a:cs typeface="Times New Roman"/>
              </a:rPr>
              <a:t> </a:t>
            </a:r>
            <a:r>
              <a:rPr sz="2000" b="1" dirty="0">
                <a:latin typeface="Times New Roman"/>
                <a:cs typeface="Times New Roman"/>
              </a:rPr>
              <a:t>mm.</a:t>
            </a:r>
            <a:endParaRPr sz="2000">
              <a:latin typeface="Times New Roman"/>
              <a:cs typeface="Times New Roman"/>
            </a:endParaRPr>
          </a:p>
          <a:p>
            <a:pPr algn="just">
              <a:spcBef>
                <a:spcPts val="48"/>
              </a:spcBef>
              <a:buFont typeface="Courier New"/>
              <a:buChar char="o"/>
            </a:pPr>
            <a:endParaRPr sz="2000">
              <a:latin typeface="Times New Roman"/>
              <a:cs typeface="Times New Roman"/>
            </a:endParaRPr>
          </a:p>
          <a:p>
            <a:pPr marL="447168" marR="750088" indent="-199728" algn="just">
              <a:lnSpc>
                <a:spcPct val="104700"/>
              </a:lnSpc>
              <a:buFont typeface="Courier New"/>
              <a:buChar char="o"/>
              <a:tabLst>
                <a:tab pos="381702" algn="l"/>
              </a:tabLst>
            </a:pPr>
            <a:r>
              <a:rPr sz="2000" b="1" spc="-4" dirty="0">
                <a:latin typeface="Times New Roman"/>
                <a:cs typeface="Times New Roman"/>
              </a:rPr>
              <a:t>Used to provide thermal protection for the pulp </a:t>
            </a:r>
            <a:r>
              <a:rPr sz="2000" b="1" dirty="0">
                <a:latin typeface="Times New Roman"/>
                <a:cs typeface="Times New Roman"/>
              </a:rPr>
              <a:t>and  </a:t>
            </a:r>
            <a:r>
              <a:rPr sz="2000" b="1" spc="-4" dirty="0">
                <a:latin typeface="Times New Roman"/>
                <a:cs typeface="Times New Roman"/>
              </a:rPr>
              <a:t>supplement mechanical support for the</a:t>
            </a:r>
            <a:endParaRPr sz="2000">
              <a:latin typeface="Times New Roman"/>
              <a:cs typeface="Times New Roman"/>
            </a:endParaRPr>
          </a:p>
          <a:p>
            <a:pPr marL="447168" marR="186413" algn="just">
              <a:lnSpc>
                <a:spcPts val="1607"/>
              </a:lnSpc>
              <a:spcBef>
                <a:spcPts val="222"/>
              </a:spcBef>
            </a:pPr>
            <a:r>
              <a:rPr sz="2000" b="1" spc="-4" dirty="0">
                <a:latin typeface="Times New Roman"/>
                <a:cs typeface="Times New Roman"/>
              </a:rPr>
              <a:t>Restoration </a:t>
            </a:r>
            <a:r>
              <a:rPr sz="2000" b="1" dirty="0">
                <a:latin typeface="UnDotum"/>
                <a:cs typeface="UnDotum"/>
              </a:rPr>
              <a:t> </a:t>
            </a:r>
            <a:r>
              <a:rPr sz="2000" b="1" spc="-4" dirty="0">
                <a:latin typeface="Times New Roman"/>
                <a:cs typeface="Times New Roman"/>
              </a:rPr>
              <a:t>by the stress distribution </a:t>
            </a:r>
            <a:r>
              <a:rPr sz="2000" b="1" dirty="0">
                <a:latin typeface="Times New Roman"/>
                <a:cs typeface="Times New Roman"/>
              </a:rPr>
              <a:t>on </a:t>
            </a:r>
            <a:r>
              <a:rPr sz="2000" b="1" spc="-4" dirty="0">
                <a:latin typeface="Times New Roman"/>
                <a:cs typeface="Times New Roman"/>
              </a:rPr>
              <a:t>the underlying  dentin surface </a:t>
            </a:r>
            <a:r>
              <a:rPr sz="2000" b="1" spc="-4" dirty="0">
                <a:solidFill>
                  <a:srgbClr val="00CCFF"/>
                </a:solidFill>
                <a:latin typeface="Times New Roman"/>
                <a:cs typeface="Times New Roman"/>
              </a:rPr>
              <a:t>e.g. </a:t>
            </a:r>
            <a:r>
              <a:rPr sz="2000" b="1" spc="-4" dirty="0">
                <a:latin typeface="Times New Roman"/>
                <a:cs typeface="Times New Roman"/>
              </a:rPr>
              <a:t>forces </a:t>
            </a:r>
            <a:r>
              <a:rPr sz="2000" b="1" dirty="0">
                <a:latin typeface="Times New Roman"/>
                <a:cs typeface="Times New Roman"/>
              </a:rPr>
              <a:t>of </a:t>
            </a:r>
            <a:r>
              <a:rPr sz="2000" b="1" spc="-4" dirty="0">
                <a:latin typeface="Times New Roman"/>
                <a:cs typeface="Times New Roman"/>
              </a:rPr>
              <a:t>amalgam</a:t>
            </a:r>
            <a:r>
              <a:rPr sz="2000" b="1" spc="22" dirty="0">
                <a:latin typeface="Times New Roman"/>
                <a:cs typeface="Times New Roman"/>
              </a:rPr>
              <a:t> </a:t>
            </a:r>
            <a:r>
              <a:rPr sz="2000" b="1" spc="-4" dirty="0">
                <a:latin typeface="Times New Roman"/>
                <a:cs typeface="Times New Roman"/>
              </a:rPr>
              <a:t>condensation.</a:t>
            </a:r>
            <a:endParaRPr sz="2000">
              <a:latin typeface="Times New Roman"/>
              <a:cs typeface="Times New Roman"/>
            </a:endParaRPr>
          </a:p>
          <a:p>
            <a:pPr algn="just">
              <a:lnSpc>
                <a:spcPct val="100000"/>
              </a:lnSpc>
            </a:pPr>
            <a:endParaRPr sz="1200">
              <a:latin typeface="Times New Roman"/>
              <a:cs typeface="Times New Roman"/>
            </a:endParaRPr>
          </a:p>
          <a:p>
            <a:pPr algn="just">
              <a:spcBef>
                <a:spcPts val="35"/>
              </a:spcBef>
            </a:pPr>
            <a:endParaRPr sz="1200">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Low copper conventional amalgam alloy</a:t>
            </a:r>
            <a:endParaRPr lang="en-US" sz="3600" dirty="0"/>
          </a:p>
        </p:txBody>
      </p:sp>
      <p:sp>
        <p:nvSpPr>
          <p:cNvPr id="5" name="Rectangle 4099"/>
          <p:cNvSpPr>
            <a:spLocks noGrp="1" noChangeArrowheads="1"/>
          </p:cNvSpPr>
          <p:nvPr>
            <p:ph idx="1"/>
          </p:nvPr>
        </p:nvSpPr>
        <p:spPr>
          <a:noFill/>
          <a:ln/>
        </p:spPr>
        <p:txBody>
          <a:bodyPr lIns="90488" tIns="44450" rIns="90488" bIns="44450"/>
          <a:lstStyle/>
          <a:p>
            <a:r>
              <a:rPr lang="en-US" sz="2800" dirty="0"/>
              <a:t>Gamma 2 (</a:t>
            </a:r>
            <a:r>
              <a:rPr lang="en-US" b="1" dirty="0">
                <a:latin typeface="Times New Roman" charset="0"/>
                <a:sym typeface="Symbol" pitchFamily="18" charset="2"/>
              </a:rPr>
              <a:t></a:t>
            </a:r>
            <a:r>
              <a:rPr lang="en-US" b="1" baseline="-25000" dirty="0">
                <a:latin typeface="Times New Roman" charset="0"/>
                <a:sym typeface="Symbol" pitchFamily="18" charset="2"/>
              </a:rPr>
              <a:t>2</a:t>
            </a:r>
            <a:r>
              <a:rPr lang="en-US" sz="2800" dirty="0"/>
              <a:t>) = Sn</a:t>
            </a:r>
            <a:r>
              <a:rPr lang="en-US" sz="2800" baseline="-25000" dirty="0"/>
              <a:t>8</a:t>
            </a:r>
            <a:r>
              <a:rPr lang="en-US" sz="2800" dirty="0"/>
              <a:t>Hg</a:t>
            </a:r>
          </a:p>
          <a:p>
            <a:pPr lvl="1">
              <a:buSzPct val="75000"/>
            </a:pPr>
            <a:r>
              <a:rPr lang="en-US" sz="2400" dirty="0"/>
              <a:t>weakest and softest phase</a:t>
            </a:r>
          </a:p>
          <a:p>
            <a:pPr lvl="1">
              <a:buSzPct val="75000"/>
            </a:pPr>
            <a:r>
              <a:rPr lang="en-US" sz="2400" dirty="0"/>
              <a:t>corrodes fast, voids form</a:t>
            </a:r>
          </a:p>
          <a:p>
            <a:pPr lvl="1">
              <a:buSzPct val="75000"/>
            </a:pPr>
            <a:r>
              <a:rPr lang="en-US" sz="2400" dirty="0"/>
              <a:t>corrosion yields Hg which </a:t>
            </a:r>
            <a:br>
              <a:rPr lang="en-US" sz="2400" dirty="0"/>
            </a:br>
            <a:r>
              <a:rPr lang="en-US" sz="2400" dirty="0"/>
              <a:t>reacts with more gamma </a:t>
            </a:r>
            <a:r>
              <a:rPr lang="en-US" sz="2000" dirty="0"/>
              <a:t>(</a:t>
            </a:r>
            <a:r>
              <a:rPr lang="en-US" sz="2400" b="1" dirty="0">
                <a:latin typeface="Times New Roman" charset="0"/>
                <a:sym typeface="Symbol" pitchFamily="18" charset="2"/>
              </a:rPr>
              <a:t></a:t>
            </a:r>
            <a:r>
              <a:rPr lang="en-US" sz="2000" dirty="0"/>
              <a:t>)</a:t>
            </a:r>
            <a:r>
              <a:rPr lang="en-US" sz="1800" dirty="0"/>
              <a:t> </a:t>
            </a:r>
            <a:endParaRPr lang="en-US" sz="2400" dirty="0"/>
          </a:p>
          <a:p>
            <a:pPr lvl="1">
              <a:buSzPct val="75000"/>
            </a:pPr>
            <a:r>
              <a:rPr lang="en-US" sz="2400" dirty="0"/>
              <a:t>10% of volume</a:t>
            </a:r>
          </a:p>
          <a:p>
            <a:pPr lvl="1">
              <a:buSzPct val="75000"/>
            </a:pPr>
            <a:r>
              <a:rPr lang="en-US" sz="2400" dirty="0"/>
              <a:t>volume decreases with time </a:t>
            </a:r>
            <a:br>
              <a:rPr lang="en-US" sz="2400" dirty="0"/>
            </a:br>
            <a:r>
              <a:rPr lang="en-US" sz="2400" dirty="0"/>
              <a:t>due to corrosion</a:t>
            </a:r>
          </a:p>
        </p:txBody>
      </p:sp>
      <p:grpSp>
        <p:nvGrpSpPr>
          <p:cNvPr id="7" name="Group 4559"/>
          <p:cNvGrpSpPr>
            <a:grpSpLocks/>
          </p:cNvGrpSpPr>
          <p:nvPr/>
        </p:nvGrpSpPr>
        <p:grpSpPr bwMode="auto">
          <a:xfrm>
            <a:off x="5334000" y="1981200"/>
            <a:ext cx="3429000" cy="3124200"/>
            <a:chOff x="3456" y="1008"/>
            <a:chExt cx="2160" cy="1968"/>
          </a:xfrm>
        </p:grpSpPr>
        <p:sp>
          <p:nvSpPr>
            <p:cNvPr id="8" name="Rectangle 4134"/>
            <p:cNvSpPr>
              <a:spLocks noChangeArrowheads="1"/>
            </p:cNvSpPr>
            <p:nvPr/>
          </p:nvSpPr>
          <p:spPr bwMode="auto">
            <a:xfrm>
              <a:off x="3456" y="1104"/>
              <a:ext cx="2112" cy="1872"/>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9" name="Freeform 4135"/>
            <p:cNvSpPr>
              <a:spLocks/>
            </p:cNvSpPr>
            <p:nvPr/>
          </p:nvSpPr>
          <p:spPr bwMode="auto">
            <a:xfrm>
              <a:off x="3504" y="2064"/>
              <a:ext cx="662" cy="730"/>
            </a:xfrm>
            <a:custGeom>
              <a:avLst/>
              <a:gdLst/>
              <a:ahLst/>
              <a:cxnLst>
                <a:cxn ang="0">
                  <a:pos x="467" y="208"/>
                </a:cxn>
                <a:cxn ang="0">
                  <a:pos x="315" y="120"/>
                </a:cxn>
                <a:cxn ang="0">
                  <a:pos x="219" y="16"/>
                </a:cxn>
                <a:cxn ang="0">
                  <a:pos x="179" y="0"/>
                </a:cxn>
                <a:cxn ang="0">
                  <a:pos x="67" y="32"/>
                </a:cxn>
                <a:cxn ang="0">
                  <a:pos x="195" y="480"/>
                </a:cxn>
                <a:cxn ang="0">
                  <a:pos x="339" y="632"/>
                </a:cxn>
                <a:cxn ang="0">
                  <a:pos x="379" y="688"/>
                </a:cxn>
                <a:cxn ang="0">
                  <a:pos x="499" y="728"/>
                </a:cxn>
                <a:cxn ang="0">
                  <a:pos x="659" y="720"/>
                </a:cxn>
                <a:cxn ang="0">
                  <a:pos x="675" y="696"/>
                </a:cxn>
                <a:cxn ang="0">
                  <a:pos x="667" y="528"/>
                </a:cxn>
                <a:cxn ang="0">
                  <a:pos x="571" y="312"/>
                </a:cxn>
                <a:cxn ang="0">
                  <a:pos x="563" y="288"/>
                </a:cxn>
                <a:cxn ang="0">
                  <a:pos x="515" y="256"/>
                </a:cxn>
                <a:cxn ang="0">
                  <a:pos x="467" y="208"/>
                </a:cxn>
              </a:cxnLst>
              <a:rect l="0" t="0" r="r" b="b"/>
              <a:pathLst>
                <a:path w="677" h="730">
                  <a:moveTo>
                    <a:pt x="467" y="208"/>
                  </a:moveTo>
                  <a:cubicBezTo>
                    <a:pt x="419" y="160"/>
                    <a:pt x="382" y="133"/>
                    <a:pt x="315" y="120"/>
                  </a:cubicBezTo>
                  <a:cubicBezTo>
                    <a:pt x="262" y="93"/>
                    <a:pt x="253" y="70"/>
                    <a:pt x="219" y="16"/>
                  </a:cubicBezTo>
                  <a:cubicBezTo>
                    <a:pt x="211" y="4"/>
                    <a:pt x="192" y="5"/>
                    <a:pt x="179" y="0"/>
                  </a:cubicBezTo>
                  <a:cubicBezTo>
                    <a:pt x="128" y="6"/>
                    <a:pt x="107" y="5"/>
                    <a:pt x="67" y="32"/>
                  </a:cubicBezTo>
                  <a:cubicBezTo>
                    <a:pt x="11" y="201"/>
                    <a:pt x="0" y="431"/>
                    <a:pt x="195" y="480"/>
                  </a:cubicBezTo>
                  <a:cubicBezTo>
                    <a:pt x="251" y="517"/>
                    <a:pt x="296" y="580"/>
                    <a:pt x="339" y="632"/>
                  </a:cubicBezTo>
                  <a:cubicBezTo>
                    <a:pt x="362" y="659"/>
                    <a:pt x="350" y="659"/>
                    <a:pt x="379" y="688"/>
                  </a:cubicBezTo>
                  <a:cubicBezTo>
                    <a:pt x="409" y="718"/>
                    <a:pt x="461" y="715"/>
                    <a:pt x="499" y="728"/>
                  </a:cubicBezTo>
                  <a:cubicBezTo>
                    <a:pt x="552" y="725"/>
                    <a:pt x="606" y="730"/>
                    <a:pt x="659" y="720"/>
                  </a:cubicBezTo>
                  <a:cubicBezTo>
                    <a:pt x="668" y="718"/>
                    <a:pt x="675" y="706"/>
                    <a:pt x="675" y="696"/>
                  </a:cubicBezTo>
                  <a:cubicBezTo>
                    <a:pt x="677" y="640"/>
                    <a:pt x="671" y="584"/>
                    <a:pt x="667" y="528"/>
                  </a:cubicBezTo>
                  <a:cubicBezTo>
                    <a:pt x="661" y="454"/>
                    <a:pt x="623" y="364"/>
                    <a:pt x="571" y="312"/>
                  </a:cubicBezTo>
                  <a:cubicBezTo>
                    <a:pt x="568" y="304"/>
                    <a:pt x="569" y="294"/>
                    <a:pt x="563" y="288"/>
                  </a:cubicBezTo>
                  <a:cubicBezTo>
                    <a:pt x="549" y="274"/>
                    <a:pt x="515" y="256"/>
                    <a:pt x="515" y="256"/>
                  </a:cubicBezTo>
                  <a:cubicBezTo>
                    <a:pt x="500" y="233"/>
                    <a:pt x="485" y="226"/>
                    <a:pt x="467" y="20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0" name="Freeform 4136"/>
            <p:cNvSpPr>
              <a:spLocks/>
            </p:cNvSpPr>
            <p:nvPr/>
          </p:nvSpPr>
          <p:spPr bwMode="auto">
            <a:xfrm>
              <a:off x="3692" y="1008"/>
              <a:ext cx="1828" cy="796"/>
            </a:xfrm>
            <a:custGeom>
              <a:avLst/>
              <a:gdLst/>
              <a:ahLst/>
              <a:cxnLst>
                <a:cxn ang="0">
                  <a:pos x="976" y="12"/>
                </a:cxn>
                <a:cxn ang="0">
                  <a:pos x="664" y="20"/>
                </a:cxn>
                <a:cxn ang="0">
                  <a:pos x="360" y="52"/>
                </a:cxn>
                <a:cxn ang="0">
                  <a:pos x="160" y="92"/>
                </a:cxn>
                <a:cxn ang="0">
                  <a:pos x="64" y="140"/>
                </a:cxn>
                <a:cxn ang="0">
                  <a:pos x="24" y="188"/>
                </a:cxn>
                <a:cxn ang="0">
                  <a:pos x="8" y="236"/>
                </a:cxn>
                <a:cxn ang="0">
                  <a:pos x="0" y="260"/>
                </a:cxn>
                <a:cxn ang="0">
                  <a:pos x="16" y="420"/>
                </a:cxn>
                <a:cxn ang="0">
                  <a:pos x="248" y="700"/>
                </a:cxn>
                <a:cxn ang="0">
                  <a:pos x="392" y="716"/>
                </a:cxn>
                <a:cxn ang="0">
                  <a:pos x="648" y="796"/>
                </a:cxn>
                <a:cxn ang="0">
                  <a:pos x="968" y="788"/>
                </a:cxn>
                <a:cxn ang="0">
                  <a:pos x="1272" y="724"/>
                </a:cxn>
                <a:cxn ang="0">
                  <a:pos x="1416" y="660"/>
                </a:cxn>
                <a:cxn ang="0">
                  <a:pos x="1464" y="644"/>
                </a:cxn>
                <a:cxn ang="0">
                  <a:pos x="1552" y="596"/>
                </a:cxn>
                <a:cxn ang="0">
                  <a:pos x="1720" y="532"/>
                </a:cxn>
                <a:cxn ang="0">
                  <a:pos x="1856" y="372"/>
                </a:cxn>
                <a:cxn ang="0">
                  <a:pos x="1816" y="116"/>
                </a:cxn>
                <a:cxn ang="0">
                  <a:pos x="1736" y="92"/>
                </a:cxn>
                <a:cxn ang="0">
                  <a:pos x="1536" y="60"/>
                </a:cxn>
                <a:cxn ang="0">
                  <a:pos x="1312" y="44"/>
                </a:cxn>
                <a:cxn ang="0">
                  <a:pos x="976" y="12"/>
                </a:cxn>
              </a:cxnLst>
              <a:rect l="0" t="0" r="r" b="b"/>
              <a:pathLst>
                <a:path w="1870" h="796">
                  <a:moveTo>
                    <a:pt x="976" y="12"/>
                  </a:moveTo>
                  <a:cubicBezTo>
                    <a:pt x="872" y="15"/>
                    <a:pt x="768" y="15"/>
                    <a:pt x="664" y="20"/>
                  </a:cubicBezTo>
                  <a:cubicBezTo>
                    <a:pt x="563" y="25"/>
                    <a:pt x="462" y="47"/>
                    <a:pt x="360" y="52"/>
                  </a:cubicBezTo>
                  <a:cubicBezTo>
                    <a:pt x="295" y="74"/>
                    <a:pt x="225" y="70"/>
                    <a:pt x="160" y="92"/>
                  </a:cubicBezTo>
                  <a:cubicBezTo>
                    <a:pt x="123" y="104"/>
                    <a:pt x="100" y="128"/>
                    <a:pt x="64" y="140"/>
                  </a:cubicBezTo>
                  <a:cubicBezTo>
                    <a:pt x="52" y="157"/>
                    <a:pt x="34" y="170"/>
                    <a:pt x="24" y="188"/>
                  </a:cubicBezTo>
                  <a:cubicBezTo>
                    <a:pt x="16" y="203"/>
                    <a:pt x="13" y="220"/>
                    <a:pt x="8" y="236"/>
                  </a:cubicBezTo>
                  <a:cubicBezTo>
                    <a:pt x="5" y="244"/>
                    <a:pt x="0" y="260"/>
                    <a:pt x="0" y="260"/>
                  </a:cubicBezTo>
                  <a:cubicBezTo>
                    <a:pt x="4" y="316"/>
                    <a:pt x="4" y="366"/>
                    <a:pt x="16" y="420"/>
                  </a:cubicBezTo>
                  <a:cubicBezTo>
                    <a:pt x="35" y="505"/>
                    <a:pt x="170" y="661"/>
                    <a:pt x="248" y="700"/>
                  </a:cubicBezTo>
                  <a:cubicBezTo>
                    <a:pt x="291" y="722"/>
                    <a:pt x="344" y="713"/>
                    <a:pt x="392" y="716"/>
                  </a:cubicBezTo>
                  <a:cubicBezTo>
                    <a:pt x="478" y="733"/>
                    <a:pt x="561" y="774"/>
                    <a:pt x="648" y="796"/>
                  </a:cubicBezTo>
                  <a:cubicBezTo>
                    <a:pt x="755" y="793"/>
                    <a:pt x="861" y="792"/>
                    <a:pt x="968" y="788"/>
                  </a:cubicBezTo>
                  <a:cubicBezTo>
                    <a:pt x="1070" y="784"/>
                    <a:pt x="1171" y="738"/>
                    <a:pt x="1272" y="724"/>
                  </a:cubicBezTo>
                  <a:cubicBezTo>
                    <a:pt x="1319" y="700"/>
                    <a:pt x="1367" y="680"/>
                    <a:pt x="1416" y="660"/>
                  </a:cubicBezTo>
                  <a:cubicBezTo>
                    <a:pt x="1432" y="654"/>
                    <a:pt x="1450" y="653"/>
                    <a:pt x="1464" y="644"/>
                  </a:cubicBezTo>
                  <a:cubicBezTo>
                    <a:pt x="1503" y="618"/>
                    <a:pt x="1510" y="609"/>
                    <a:pt x="1552" y="596"/>
                  </a:cubicBezTo>
                  <a:cubicBezTo>
                    <a:pt x="1608" y="579"/>
                    <a:pt x="1673" y="572"/>
                    <a:pt x="1720" y="532"/>
                  </a:cubicBezTo>
                  <a:cubicBezTo>
                    <a:pt x="1783" y="478"/>
                    <a:pt x="1811" y="439"/>
                    <a:pt x="1856" y="372"/>
                  </a:cubicBezTo>
                  <a:cubicBezTo>
                    <a:pt x="1854" y="336"/>
                    <a:pt x="1870" y="170"/>
                    <a:pt x="1816" y="116"/>
                  </a:cubicBezTo>
                  <a:cubicBezTo>
                    <a:pt x="1791" y="91"/>
                    <a:pt x="1772" y="98"/>
                    <a:pt x="1736" y="92"/>
                  </a:cubicBezTo>
                  <a:cubicBezTo>
                    <a:pt x="1665" y="80"/>
                    <a:pt x="1609" y="65"/>
                    <a:pt x="1536" y="60"/>
                  </a:cubicBezTo>
                  <a:cubicBezTo>
                    <a:pt x="1469" y="55"/>
                    <a:pt x="1381" y="52"/>
                    <a:pt x="1312" y="44"/>
                  </a:cubicBezTo>
                  <a:cubicBezTo>
                    <a:pt x="1198" y="31"/>
                    <a:pt x="1091" y="0"/>
                    <a:pt x="976" y="12"/>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sp>
          <p:nvSpPr>
            <p:cNvPr id="11" name="Freeform 4137"/>
            <p:cNvSpPr>
              <a:spLocks/>
            </p:cNvSpPr>
            <p:nvPr/>
          </p:nvSpPr>
          <p:spPr bwMode="auto">
            <a:xfrm>
              <a:off x="4818" y="1920"/>
              <a:ext cx="785" cy="928"/>
            </a:xfrm>
            <a:custGeom>
              <a:avLst/>
              <a:gdLst/>
              <a:ahLst/>
              <a:cxnLst>
                <a:cxn ang="0">
                  <a:pos x="569" y="48"/>
                </a:cxn>
                <a:cxn ang="0">
                  <a:pos x="441" y="128"/>
                </a:cxn>
                <a:cxn ang="0">
                  <a:pos x="385" y="184"/>
                </a:cxn>
                <a:cxn ang="0">
                  <a:pos x="257" y="312"/>
                </a:cxn>
                <a:cxn ang="0">
                  <a:pos x="233" y="336"/>
                </a:cxn>
                <a:cxn ang="0">
                  <a:pos x="161" y="392"/>
                </a:cxn>
                <a:cxn ang="0">
                  <a:pos x="145" y="416"/>
                </a:cxn>
                <a:cxn ang="0">
                  <a:pos x="89" y="472"/>
                </a:cxn>
                <a:cxn ang="0">
                  <a:pos x="65" y="496"/>
                </a:cxn>
                <a:cxn ang="0">
                  <a:pos x="25" y="600"/>
                </a:cxn>
                <a:cxn ang="0">
                  <a:pos x="1" y="712"/>
                </a:cxn>
                <a:cxn ang="0">
                  <a:pos x="25" y="928"/>
                </a:cxn>
                <a:cxn ang="0">
                  <a:pos x="377" y="824"/>
                </a:cxn>
                <a:cxn ang="0">
                  <a:pos x="489" y="688"/>
                </a:cxn>
                <a:cxn ang="0">
                  <a:pos x="537" y="608"/>
                </a:cxn>
                <a:cxn ang="0">
                  <a:pos x="625" y="488"/>
                </a:cxn>
                <a:cxn ang="0">
                  <a:pos x="713" y="360"/>
                </a:cxn>
                <a:cxn ang="0">
                  <a:pos x="729" y="312"/>
                </a:cxn>
                <a:cxn ang="0">
                  <a:pos x="785" y="184"/>
                </a:cxn>
                <a:cxn ang="0">
                  <a:pos x="777" y="40"/>
                </a:cxn>
                <a:cxn ang="0">
                  <a:pos x="697" y="8"/>
                </a:cxn>
                <a:cxn ang="0">
                  <a:pos x="673" y="0"/>
                </a:cxn>
                <a:cxn ang="0">
                  <a:pos x="609" y="8"/>
                </a:cxn>
                <a:cxn ang="0">
                  <a:pos x="593" y="32"/>
                </a:cxn>
                <a:cxn ang="0">
                  <a:pos x="569" y="48"/>
                </a:cxn>
              </a:cxnLst>
              <a:rect l="0" t="0" r="r" b="b"/>
              <a:pathLst>
                <a:path w="803" h="928">
                  <a:moveTo>
                    <a:pt x="569" y="48"/>
                  </a:moveTo>
                  <a:cubicBezTo>
                    <a:pt x="522" y="72"/>
                    <a:pt x="481" y="94"/>
                    <a:pt x="441" y="128"/>
                  </a:cubicBezTo>
                  <a:cubicBezTo>
                    <a:pt x="421" y="145"/>
                    <a:pt x="385" y="184"/>
                    <a:pt x="385" y="184"/>
                  </a:cubicBezTo>
                  <a:cubicBezTo>
                    <a:pt x="369" y="249"/>
                    <a:pt x="306" y="271"/>
                    <a:pt x="257" y="312"/>
                  </a:cubicBezTo>
                  <a:cubicBezTo>
                    <a:pt x="248" y="319"/>
                    <a:pt x="242" y="329"/>
                    <a:pt x="233" y="336"/>
                  </a:cubicBezTo>
                  <a:cubicBezTo>
                    <a:pt x="210" y="355"/>
                    <a:pt x="185" y="373"/>
                    <a:pt x="161" y="392"/>
                  </a:cubicBezTo>
                  <a:cubicBezTo>
                    <a:pt x="153" y="398"/>
                    <a:pt x="151" y="409"/>
                    <a:pt x="145" y="416"/>
                  </a:cubicBezTo>
                  <a:cubicBezTo>
                    <a:pt x="127" y="436"/>
                    <a:pt x="108" y="453"/>
                    <a:pt x="89" y="472"/>
                  </a:cubicBezTo>
                  <a:cubicBezTo>
                    <a:pt x="81" y="480"/>
                    <a:pt x="65" y="496"/>
                    <a:pt x="65" y="496"/>
                  </a:cubicBezTo>
                  <a:cubicBezTo>
                    <a:pt x="53" y="532"/>
                    <a:pt x="34" y="563"/>
                    <a:pt x="25" y="600"/>
                  </a:cubicBezTo>
                  <a:cubicBezTo>
                    <a:pt x="16" y="637"/>
                    <a:pt x="10" y="675"/>
                    <a:pt x="1" y="712"/>
                  </a:cubicBezTo>
                  <a:cubicBezTo>
                    <a:pt x="6" y="807"/>
                    <a:pt x="0" y="852"/>
                    <a:pt x="25" y="928"/>
                  </a:cubicBezTo>
                  <a:cubicBezTo>
                    <a:pt x="155" y="921"/>
                    <a:pt x="274" y="912"/>
                    <a:pt x="377" y="824"/>
                  </a:cubicBezTo>
                  <a:cubicBezTo>
                    <a:pt x="423" y="785"/>
                    <a:pt x="440" y="721"/>
                    <a:pt x="489" y="688"/>
                  </a:cubicBezTo>
                  <a:cubicBezTo>
                    <a:pt x="500" y="644"/>
                    <a:pt x="519" y="645"/>
                    <a:pt x="537" y="608"/>
                  </a:cubicBezTo>
                  <a:cubicBezTo>
                    <a:pt x="560" y="561"/>
                    <a:pt x="588" y="525"/>
                    <a:pt x="625" y="488"/>
                  </a:cubicBezTo>
                  <a:cubicBezTo>
                    <a:pt x="641" y="439"/>
                    <a:pt x="685" y="402"/>
                    <a:pt x="713" y="360"/>
                  </a:cubicBezTo>
                  <a:cubicBezTo>
                    <a:pt x="722" y="346"/>
                    <a:pt x="724" y="328"/>
                    <a:pt x="729" y="312"/>
                  </a:cubicBezTo>
                  <a:cubicBezTo>
                    <a:pt x="743" y="269"/>
                    <a:pt x="770" y="228"/>
                    <a:pt x="785" y="184"/>
                  </a:cubicBezTo>
                  <a:cubicBezTo>
                    <a:pt x="792" y="131"/>
                    <a:pt x="803" y="93"/>
                    <a:pt x="777" y="40"/>
                  </a:cubicBezTo>
                  <a:cubicBezTo>
                    <a:pt x="773" y="31"/>
                    <a:pt x="710" y="12"/>
                    <a:pt x="697" y="8"/>
                  </a:cubicBezTo>
                  <a:cubicBezTo>
                    <a:pt x="689" y="5"/>
                    <a:pt x="673" y="0"/>
                    <a:pt x="673" y="0"/>
                  </a:cubicBezTo>
                  <a:cubicBezTo>
                    <a:pt x="652" y="3"/>
                    <a:pt x="629" y="0"/>
                    <a:pt x="609" y="8"/>
                  </a:cubicBezTo>
                  <a:cubicBezTo>
                    <a:pt x="600" y="12"/>
                    <a:pt x="601" y="26"/>
                    <a:pt x="593" y="32"/>
                  </a:cubicBezTo>
                  <a:cubicBezTo>
                    <a:pt x="566" y="53"/>
                    <a:pt x="569" y="28"/>
                    <a:pt x="569" y="48"/>
                  </a:cubicBezTo>
                  <a:close/>
                </a:path>
              </a:pathLst>
            </a:custGeom>
            <a:solidFill>
              <a:srgbClr val="C0C0C0"/>
            </a:solidFill>
            <a:ln w="9525" cap="flat" cmpd="sng">
              <a:solidFill>
                <a:schemeClr val="tx1"/>
              </a:solidFill>
              <a:prstDash val="solid"/>
              <a:round/>
              <a:headEnd type="none" w="med" len="med"/>
              <a:tailEnd type="none" w="med" len="med"/>
            </a:ln>
            <a:effectLst/>
          </p:spPr>
          <p:txBody>
            <a:bodyPr/>
            <a:lstStyle/>
            <a:p>
              <a:endParaRPr lang="en-US"/>
            </a:p>
          </p:txBody>
        </p:sp>
        <p:grpSp>
          <p:nvGrpSpPr>
            <p:cNvPr id="12" name="Group 4141"/>
            <p:cNvGrpSpPr>
              <a:grpSpLocks/>
            </p:cNvGrpSpPr>
            <p:nvPr/>
          </p:nvGrpSpPr>
          <p:grpSpPr bwMode="auto">
            <a:xfrm>
              <a:off x="3598" y="2544"/>
              <a:ext cx="188" cy="144"/>
              <a:chOff x="768" y="3072"/>
              <a:chExt cx="192" cy="144"/>
            </a:xfrm>
          </p:grpSpPr>
          <p:sp>
            <p:nvSpPr>
              <p:cNvPr id="412" name="AutoShape 414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13" name="AutoShape 414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14" name="AutoShape 414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3" name="Group 4145"/>
            <p:cNvGrpSpPr>
              <a:grpSpLocks/>
            </p:cNvGrpSpPr>
            <p:nvPr/>
          </p:nvGrpSpPr>
          <p:grpSpPr bwMode="auto">
            <a:xfrm>
              <a:off x="3739" y="2016"/>
              <a:ext cx="516" cy="480"/>
              <a:chOff x="576" y="2880"/>
              <a:chExt cx="528" cy="480"/>
            </a:xfrm>
          </p:grpSpPr>
          <p:grpSp>
            <p:nvGrpSpPr>
              <p:cNvPr id="384" name="Group 4146"/>
              <p:cNvGrpSpPr>
                <a:grpSpLocks/>
              </p:cNvGrpSpPr>
              <p:nvPr/>
            </p:nvGrpSpPr>
            <p:grpSpPr bwMode="auto">
              <a:xfrm>
                <a:off x="576" y="2880"/>
                <a:ext cx="192" cy="144"/>
                <a:chOff x="768" y="3072"/>
                <a:chExt cx="192" cy="144"/>
              </a:xfrm>
            </p:grpSpPr>
            <p:sp>
              <p:nvSpPr>
                <p:cNvPr id="409" name="AutoShape 414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10" name="AutoShape 414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11" name="AutoShape 414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5" name="Group 4150"/>
              <p:cNvGrpSpPr>
                <a:grpSpLocks/>
              </p:cNvGrpSpPr>
              <p:nvPr/>
            </p:nvGrpSpPr>
            <p:grpSpPr bwMode="auto">
              <a:xfrm rot="-8330457">
                <a:off x="720" y="2928"/>
                <a:ext cx="192" cy="144"/>
                <a:chOff x="768" y="3072"/>
                <a:chExt cx="192" cy="144"/>
              </a:xfrm>
            </p:grpSpPr>
            <p:sp>
              <p:nvSpPr>
                <p:cNvPr id="406" name="AutoShape 415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7" name="AutoShape 415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8" name="AutoShape 415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6" name="Group 4154"/>
              <p:cNvGrpSpPr>
                <a:grpSpLocks/>
              </p:cNvGrpSpPr>
              <p:nvPr/>
            </p:nvGrpSpPr>
            <p:grpSpPr bwMode="auto">
              <a:xfrm>
                <a:off x="672" y="3024"/>
                <a:ext cx="192" cy="144"/>
                <a:chOff x="768" y="3072"/>
                <a:chExt cx="192" cy="144"/>
              </a:xfrm>
            </p:grpSpPr>
            <p:sp>
              <p:nvSpPr>
                <p:cNvPr id="403" name="AutoShape 415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4" name="AutoShape 415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5" name="AutoShape 415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7" name="Group 4158"/>
              <p:cNvGrpSpPr>
                <a:grpSpLocks/>
              </p:cNvGrpSpPr>
              <p:nvPr/>
            </p:nvGrpSpPr>
            <p:grpSpPr bwMode="auto">
              <a:xfrm>
                <a:off x="816" y="3024"/>
                <a:ext cx="192" cy="144"/>
                <a:chOff x="768" y="3072"/>
                <a:chExt cx="192" cy="144"/>
              </a:xfrm>
            </p:grpSpPr>
            <p:sp>
              <p:nvSpPr>
                <p:cNvPr id="400" name="AutoShape 415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1" name="AutoShape 416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2" name="AutoShape 416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8" name="Group 4162"/>
              <p:cNvGrpSpPr>
                <a:grpSpLocks/>
              </p:cNvGrpSpPr>
              <p:nvPr/>
            </p:nvGrpSpPr>
            <p:grpSpPr bwMode="auto">
              <a:xfrm rot="-8330457">
                <a:off x="768" y="3120"/>
                <a:ext cx="192" cy="144"/>
                <a:chOff x="768" y="3072"/>
                <a:chExt cx="192" cy="144"/>
              </a:xfrm>
            </p:grpSpPr>
            <p:sp>
              <p:nvSpPr>
                <p:cNvPr id="397" name="AutoShape 416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8" name="AutoShape 416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9" name="AutoShape 416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9" name="Group 4166"/>
              <p:cNvGrpSpPr>
                <a:grpSpLocks/>
              </p:cNvGrpSpPr>
              <p:nvPr/>
            </p:nvGrpSpPr>
            <p:grpSpPr bwMode="auto">
              <a:xfrm>
                <a:off x="912" y="3120"/>
                <a:ext cx="192" cy="144"/>
                <a:chOff x="768" y="3072"/>
                <a:chExt cx="192" cy="144"/>
              </a:xfrm>
            </p:grpSpPr>
            <p:sp>
              <p:nvSpPr>
                <p:cNvPr id="394" name="AutoShape 416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5" name="AutoShape 416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6" name="AutoShape 416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90" name="Group 4170"/>
              <p:cNvGrpSpPr>
                <a:grpSpLocks/>
              </p:cNvGrpSpPr>
              <p:nvPr/>
            </p:nvGrpSpPr>
            <p:grpSpPr bwMode="auto">
              <a:xfrm>
                <a:off x="864" y="3216"/>
                <a:ext cx="192" cy="144"/>
                <a:chOff x="768" y="3072"/>
                <a:chExt cx="192" cy="144"/>
              </a:xfrm>
            </p:grpSpPr>
            <p:sp>
              <p:nvSpPr>
                <p:cNvPr id="391" name="AutoShape 417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2" name="AutoShape 417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3" name="AutoShape 417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14" name="Group 4174"/>
            <p:cNvGrpSpPr>
              <a:grpSpLocks/>
            </p:cNvGrpSpPr>
            <p:nvPr/>
          </p:nvGrpSpPr>
          <p:grpSpPr bwMode="auto">
            <a:xfrm>
              <a:off x="3739" y="2064"/>
              <a:ext cx="187" cy="144"/>
              <a:chOff x="768" y="3072"/>
              <a:chExt cx="192" cy="144"/>
            </a:xfrm>
          </p:grpSpPr>
          <p:sp>
            <p:nvSpPr>
              <p:cNvPr id="381" name="AutoShape 417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82" name="AutoShape 417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83" name="AutoShape 417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5" name="Group 4178"/>
            <p:cNvGrpSpPr>
              <a:grpSpLocks/>
            </p:cNvGrpSpPr>
            <p:nvPr/>
          </p:nvGrpSpPr>
          <p:grpSpPr bwMode="auto">
            <a:xfrm>
              <a:off x="5006" y="1632"/>
              <a:ext cx="188" cy="144"/>
              <a:chOff x="768" y="3072"/>
              <a:chExt cx="192" cy="144"/>
            </a:xfrm>
          </p:grpSpPr>
          <p:sp>
            <p:nvSpPr>
              <p:cNvPr id="378" name="AutoShape 417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9" name="AutoShape 418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80" name="AutoShape 418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6" name="Group 4182"/>
            <p:cNvGrpSpPr>
              <a:grpSpLocks/>
            </p:cNvGrpSpPr>
            <p:nvPr/>
          </p:nvGrpSpPr>
          <p:grpSpPr bwMode="auto">
            <a:xfrm rot="-5665660">
              <a:off x="4789" y="1949"/>
              <a:ext cx="528" cy="469"/>
              <a:chOff x="1296" y="2928"/>
              <a:chExt cx="528" cy="480"/>
            </a:xfrm>
          </p:grpSpPr>
          <p:grpSp>
            <p:nvGrpSpPr>
              <p:cNvPr id="350" name="Group 4183"/>
              <p:cNvGrpSpPr>
                <a:grpSpLocks/>
              </p:cNvGrpSpPr>
              <p:nvPr/>
            </p:nvGrpSpPr>
            <p:grpSpPr bwMode="auto">
              <a:xfrm>
                <a:off x="1296" y="2928"/>
                <a:ext cx="192" cy="144"/>
                <a:chOff x="768" y="3072"/>
                <a:chExt cx="192" cy="144"/>
              </a:xfrm>
            </p:grpSpPr>
            <p:sp>
              <p:nvSpPr>
                <p:cNvPr id="375" name="AutoShape 418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6" name="AutoShape 418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7" name="AutoShape 418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1" name="Group 4187"/>
              <p:cNvGrpSpPr>
                <a:grpSpLocks/>
              </p:cNvGrpSpPr>
              <p:nvPr/>
            </p:nvGrpSpPr>
            <p:grpSpPr bwMode="auto">
              <a:xfrm rot="-8330457">
                <a:off x="1440" y="2976"/>
                <a:ext cx="192" cy="144"/>
                <a:chOff x="768" y="3072"/>
                <a:chExt cx="192" cy="144"/>
              </a:xfrm>
            </p:grpSpPr>
            <p:sp>
              <p:nvSpPr>
                <p:cNvPr id="372" name="AutoShape 418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3" name="AutoShape 418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4" name="AutoShape 419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2" name="Group 4191"/>
              <p:cNvGrpSpPr>
                <a:grpSpLocks/>
              </p:cNvGrpSpPr>
              <p:nvPr/>
            </p:nvGrpSpPr>
            <p:grpSpPr bwMode="auto">
              <a:xfrm>
                <a:off x="1392" y="3072"/>
                <a:ext cx="192" cy="144"/>
                <a:chOff x="768" y="3072"/>
                <a:chExt cx="192" cy="144"/>
              </a:xfrm>
            </p:grpSpPr>
            <p:sp>
              <p:nvSpPr>
                <p:cNvPr id="369" name="AutoShape 419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0" name="AutoShape 419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1" name="AutoShape 419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3" name="Group 4195"/>
              <p:cNvGrpSpPr>
                <a:grpSpLocks/>
              </p:cNvGrpSpPr>
              <p:nvPr/>
            </p:nvGrpSpPr>
            <p:grpSpPr bwMode="auto">
              <a:xfrm>
                <a:off x="1536" y="3072"/>
                <a:ext cx="192" cy="144"/>
                <a:chOff x="768" y="3072"/>
                <a:chExt cx="192" cy="144"/>
              </a:xfrm>
            </p:grpSpPr>
            <p:sp>
              <p:nvSpPr>
                <p:cNvPr id="366" name="AutoShape 419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7" name="AutoShape 419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8" name="AutoShape 419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4" name="Group 4199"/>
              <p:cNvGrpSpPr>
                <a:grpSpLocks/>
              </p:cNvGrpSpPr>
              <p:nvPr/>
            </p:nvGrpSpPr>
            <p:grpSpPr bwMode="auto">
              <a:xfrm rot="-8330457">
                <a:off x="1488" y="3168"/>
                <a:ext cx="192" cy="144"/>
                <a:chOff x="768" y="3072"/>
                <a:chExt cx="192" cy="144"/>
              </a:xfrm>
            </p:grpSpPr>
            <p:sp>
              <p:nvSpPr>
                <p:cNvPr id="363" name="AutoShape 420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4" name="AutoShape 420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5" name="AutoShape 420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5" name="Group 4203"/>
              <p:cNvGrpSpPr>
                <a:grpSpLocks/>
              </p:cNvGrpSpPr>
              <p:nvPr/>
            </p:nvGrpSpPr>
            <p:grpSpPr bwMode="auto">
              <a:xfrm>
                <a:off x="1632" y="3168"/>
                <a:ext cx="192" cy="144"/>
                <a:chOff x="768" y="3072"/>
                <a:chExt cx="192" cy="144"/>
              </a:xfrm>
            </p:grpSpPr>
            <p:sp>
              <p:nvSpPr>
                <p:cNvPr id="360" name="AutoShape 420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1" name="AutoShape 420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2" name="AutoShape 420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6" name="Group 4207"/>
              <p:cNvGrpSpPr>
                <a:grpSpLocks/>
              </p:cNvGrpSpPr>
              <p:nvPr/>
            </p:nvGrpSpPr>
            <p:grpSpPr bwMode="auto">
              <a:xfrm>
                <a:off x="1584" y="3264"/>
                <a:ext cx="192" cy="144"/>
                <a:chOff x="768" y="3072"/>
                <a:chExt cx="192" cy="144"/>
              </a:xfrm>
            </p:grpSpPr>
            <p:sp>
              <p:nvSpPr>
                <p:cNvPr id="357" name="AutoShape 420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58" name="AutoShape 420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59" name="AutoShape 421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17" name="Group 4211"/>
            <p:cNvGrpSpPr>
              <a:grpSpLocks/>
            </p:cNvGrpSpPr>
            <p:nvPr/>
          </p:nvGrpSpPr>
          <p:grpSpPr bwMode="auto">
            <a:xfrm>
              <a:off x="3692" y="2640"/>
              <a:ext cx="187" cy="144"/>
              <a:chOff x="768" y="3072"/>
              <a:chExt cx="192" cy="144"/>
            </a:xfrm>
          </p:grpSpPr>
          <p:sp>
            <p:nvSpPr>
              <p:cNvPr id="347" name="AutoShape 421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8" name="AutoShape 421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9" name="AutoShape 421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8" name="Group 4215"/>
            <p:cNvGrpSpPr>
              <a:grpSpLocks/>
            </p:cNvGrpSpPr>
            <p:nvPr/>
          </p:nvGrpSpPr>
          <p:grpSpPr bwMode="auto">
            <a:xfrm rot="2113300">
              <a:off x="4630" y="1536"/>
              <a:ext cx="447" cy="505"/>
              <a:chOff x="1021" y="3059"/>
              <a:chExt cx="457" cy="505"/>
            </a:xfrm>
          </p:grpSpPr>
          <p:grpSp>
            <p:nvGrpSpPr>
              <p:cNvPr id="331" name="Group 4216"/>
              <p:cNvGrpSpPr>
                <a:grpSpLocks/>
              </p:cNvGrpSpPr>
              <p:nvPr/>
            </p:nvGrpSpPr>
            <p:grpSpPr bwMode="auto">
              <a:xfrm rot="-5665660">
                <a:off x="997" y="3396"/>
                <a:ext cx="192" cy="144"/>
                <a:chOff x="768" y="3072"/>
                <a:chExt cx="192" cy="144"/>
              </a:xfrm>
            </p:grpSpPr>
            <p:sp>
              <p:nvSpPr>
                <p:cNvPr id="344" name="AutoShape 421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5" name="AutoShape 421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6" name="AutoShape 421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32" name="Group 4220"/>
              <p:cNvGrpSpPr>
                <a:grpSpLocks/>
              </p:cNvGrpSpPr>
              <p:nvPr/>
            </p:nvGrpSpPr>
            <p:grpSpPr bwMode="auto">
              <a:xfrm rot="-5665660">
                <a:off x="1133" y="3289"/>
                <a:ext cx="192" cy="144"/>
                <a:chOff x="768" y="3072"/>
                <a:chExt cx="192" cy="144"/>
              </a:xfrm>
            </p:grpSpPr>
            <p:sp>
              <p:nvSpPr>
                <p:cNvPr id="341" name="AutoShape 422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2" name="AutoShape 422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3" name="AutoShape 422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33" name="Group 4224"/>
              <p:cNvGrpSpPr>
                <a:grpSpLocks/>
              </p:cNvGrpSpPr>
              <p:nvPr/>
            </p:nvGrpSpPr>
            <p:grpSpPr bwMode="auto">
              <a:xfrm rot="-13996117">
                <a:off x="1221" y="3186"/>
                <a:ext cx="192" cy="144"/>
                <a:chOff x="768" y="3072"/>
                <a:chExt cx="192" cy="144"/>
              </a:xfrm>
            </p:grpSpPr>
            <p:sp>
              <p:nvSpPr>
                <p:cNvPr id="338" name="AutoShape 422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39" name="AutoShape 422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0" name="AutoShape 422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34" name="Group 4228"/>
              <p:cNvGrpSpPr>
                <a:grpSpLocks/>
              </p:cNvGrpSpPr>
              <p:nvPr/>
            </p:nvGrpSpPr>
            <p:grpSpPr bwMode="auto">
              <a:xfrm rot="-5665660">
                <a:off x="1310" y="3083"/>
                <a:ext cx="192" cy="144"/>
                <a:chOff x="768" y="3072"/>
                <a:chExt cx="192" cy="144"/>
              </a:xfrm>
            </p:grpSpPr>
            <p:sp>
              <p:nvSpPr>
                <p:cNvPr id="335" name="AutoShape 422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36" name="AutoShape 423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7" name="AutoShape 423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sp>
          <p:nvSpPr>
            <p:cNvPr id="19" name="Text Box 4232"/>
            <p:cNvSpPr txBox="1">
              <a:spLocks noChangeArrowheads="1"/>
            </p:cNvSpPr>
            <p:nvPr/>
          </p:nvSpPr>
          <p:spPr bwMode="auto">
            <a:xfrm>
              <a:off x="4396" y="2400"/>
              <a:ext cx="422" cy="288"/>
            </a:xfrm>
            <a:prstGeom prst="rect">
              <a:avLst/>
            </a:prstGeom>
            <a:noFill/>
            <a:ln w="9525">
              <a:noFill/>
              <a:miter lim="800000"/>
              <a:headEnd/>
              <a:tailEnd/>
            </a:ln>
            <a:effectLst/>
          </p:spPr>
          <p:txBody>
            <a:bodyPr>
              <a:spAutoFit/>
            </a:bodyPr>
            <a:lstStyle/>
            <a:p>
              <a:pPr>
                <a:spcBef>
                  <a:spcPct val="50000"/>
                </a:spcBef>
              </a:pPr>
              <a:r>
                <a:rPr lang="en-US" sz="2400" b="1" dirty="0">
                  <a:sym typeface="Symbol" pitchFamily="18" charset="2"/>
                </a:rPr>
                <a:t></a:t>
              </a:r>
              <a:r>
                <a:rPr lang="en-US" sz="2400" b="1" baseline="-25000" dirty="0">
                  <a:sym typeface="Symbol" pitchFamily="18" charset="2"/>
                </a:rPr>
                <a:t>2</a:t>
              </a:r>
              <a:endParaRPr lang="en-US" sz="2400" b="1" baseline="-25000" dirty="0"/>
            </a:p>
          </p:txBody>
        </p:sp>
        <p:grpSp>
          <p:nvGrpSpPr>
            <p:cNvPr id="20" name="Group 4233"/>
            <p:cNvGrpSpPr>
              <a:grpSpLocks/>
            </p:cNvGrpSpPr>
            <p:nvPr/>
          </p:nvGrpSpPr>
          <p:grpSpPr bwMode="auto">
            <a:xfrm rot="3207860">
              <a:off x="4038" y="1566"/>
              <a:ext cx="457" cy="494"/>
              <a:chOff x="1021" y="3059"/>
              <a:chExt cx="457" cy="505"/>
            </a:xfrm>
          </p:grpSpPr>
          <p:grpSp>
            <p:nvGrpSpPr>
              <p:cNvPr id="315" name="Group 4234"/>
              <p:cNvGrpSpPr>
                <a:grpSpLocks/>
              </p:cNvGrpSpPr>
              <p:nvPr/>
            </p:nvGrpSpPr>
            <p:grpSpPr bwMode="auto">
              <a:xfrm rot="-5665660">
                <a:off x="997" y="3396"/>
                <a:ext cx="192" cy="144"/>
                <a:chOff x="768" y="3072"/>
                <a:chExt cx="192" cy="144"/>
              </a:xfrm>
            </p:grpSpPr>
            <p:sp>
              <p:nvSpPr>
                <p:cNvPr id="328" name="AutoShape 423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29" name="AutoShape 423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0" name="AutoShape 423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16" name="Group 4238"/>
              <p:cNvGrpSpPr>
                <a:grpSpLocks/>
              </p:cNvGrpSpPr>
              <p:nvPr/>
            </p:nvGrpSpPr>
            <p:grpSpPr bwMode="auto">
              <a:xfrm rot="-5665660">
                <a:off x="1133" y="3289"/>
                <a:ext cx="192" cy="144"/>
                <a:chOff x="768" y="3072"/>
                <a:chExt cx="192" cy="144"/>
              </a:xfrm>
            </p:grpSpPr>
            <p:sp>
              <p:nvSpPr>
                <p:cNvPr id="325" name="AutoShape 423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26" name="AutoShape 424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27" name="AutoShape 424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17" name="Group 4242"/>
              <p:cNvGrpSpPr>
                <a:grpSpLocks/>
              </p:cNvGrpSpPr>
              <p:nvPr/>
            </p:nvGrpSpPr>
            <p:grpSpPr bwMode="auto">
              <a:xfrm rot="-13996117">
                <a:off x="1221" y="3186"/>
                <a:ext cx="192" cy="144"/>
                <a:chOff x="768" y="3072"/>
                <a:chExt cx="192" cy="144"/>
              </a:xfrm>
            </p:grpSpPr>
            <p:sp>
              <p:nvSpPr>
                <p:cNvPr id="322" name="AutoShape 424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23" name="AutoShape 424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24" name="AutoShape 424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18" name="Group 4246"/>
              <p:cNvGrpSpPr>
                <a:grpSpLocks/>
              </p:cNvGrpSpPr>
              <p:nvPr/>
            </p:nvGrpSpPr>
            <p:grpSpPr bwMode="auto">
              <a:xfrm rot="-5665660">
                <a:off x="1310" y="3083"/>
                <a:ext cx="192" cy="144"/>
                <a:chOff x="768" y="3072"/>
                <a:chExt cx="192" cy="144"/>
              </a:xfrm>
            </p:grpSpPr>
            <p:sp>
              <p:nvSpPr>
                <p:cNvPr id="319" name="AutoShape 424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20" name="AutoShape 424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21" name="AutoShape 424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1" name="Group 4250"/>
            <p:cNvGrpSpPr>
              <a:grpSpLocks/>
            </p:cNvGrpSpPr>
            <p:nvPr/>
          </p:nvGrpSpPr>
          <p:grpSpPr bwMode="auto">
            <a:xfrm>
              <a:off x="3973" y="2016"/>
              <a:ext cx="517" cy="480"/>
              <a:chOff x="576" y="2880"/>
              <a:chExt cx="528" cy="480"/>
            </a:xfrm>
          </p:grpSpPr>
          <p:grpSp>
            <p:nvGrpSpPr>
              <p:cNvPr id="287" name="Group 4251"/>
              <p:cNvGrpSpPr>
                <a:grpSpLocks/>
              </p:cNvGrpSpPr>
              <p:nvPr/>
            </p:nvGrpSpPr>
            <p:grpSpPr bwMode="auto">
              <a:xfrm>
                <a:off x="576" y="2880"/>
                <a:ext cx="192" cy="144"/>
                <a:chOff x="768" y="3072"/>
                <a:chExt cx="192" cy="144"/>
              </a:xfrm>
            </p:grpSpPr>
            <p:sp>
              <p:nvSpPr>
                <p:cNvPr id="312" name="AutoShape 425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3" name="AutoShape 425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14" name="AutoShape 425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88" name="Group 4255"/>
              <p:cNvGrpSpPr>
                <a:grpSpLocks/>
              </p:cNvGrpSpPr>
              <p:nvPr/>
            </p:nvGrpSpPr>
            <p:grpSpPr bwMode="auto">
              <a:xfrm rot="-8330457">
                <a:off x="720" y="2928"/>
                <a:ext cx="192" cy="144"/>
                <a:chOff x="768" y="3072"/>
                <a:chExt cx="192" cy="144"/>
              </a:xfrm>
            </p:grpSpPr>
            <p:sp>
              <p:nvSpPr>
                <p:cNvPr id="309" name="AutoShape 425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0" name="AutoShape 425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11" name="AutoShape 425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89" name="Group 4259"/>
              <p:cNvGrpSpPr>
                <a:grpSpLocks/>
              </p:cNvGrpSpPr>
              <p:nvPr/>
            </p:nvGrpSpPr>
            <p:grpSpPr bwMode="auto">
              <a:xfrm>
                <a:off x="672" y="3024"/>
                <a:ext cx="192" cy="144"/>
                <a:chOff x="768" y="3072"/>
                <a:chExt cx="192" cy="144"/>
              </a:xfrm>
            </p:grpSpPr>
            <p:sp>
              <p:nvSpPr>
                <p:cNvPr id="306" name="AutoShape 426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7" name="AutoShape 426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8" name="AutoShape 426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0" name="Group 4263"/>
              <p:cNvGrpSpPr>
                <a:grpSpLocks/>
              </p:cNvGrpSpPr>
              <p:nvPr/>
            </p:nvGrpSpPr>
            <p:grpSpPr bwMode="auto">
              <a:xfrm>
                <a:off x="816" y="3024"/>
                <a:ext cx="192" cy="144"/>
                <a:chOff x="768" y="3072"/>
                <a:chExt cx="192" cy="144"/>
              </a:xfrm>
            </p:grpSpPr>
            <p:sp>
              <p:nvSpPr>
                <p:cNvPr id="303" name="AutoShape 426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4" name="AutoShape 426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5" name="AutoShape 426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1" name="Group 4267"/>
              <p:cNvGrpSpPr>
                <a:grpSpLocks/>
              </p:cNvGrpSpPr>
              <p:nvPr/>
            </p:nvGrpSpPr>
            <p:grpSpPr bwMode="auto">
              <a:xfrm rot="-8330457">
                <a:off x="768" y="3120"/>
                <a:ext cx="192" cy="144"/>
                <a:chOff x="768" y="3072"/>
                <a:chExt cx="192" cy="144"/>
              </a:xfrm>
            </p:grpSpPr>
            <p:sp>
              <p:nvSpPr>
                <p:cNvPr id="300" name="AutoShape 426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1" name="AutoShape 426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2" name="AutoShape 427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2" name="Group 4271"/>
              <p:cNvGrpSpPr>
                <a:grpSpLocks/>
              </p:cNvGrpSpPr>
              <p:nvPr/>
            </p:nvGrpSpPr>
            <p:grpSpPr bwMode="auto">
              <a:xfrm>
                <a:off x="912" y="3120"/>
                <a:ext cx="192" cy="144"/>
                <a:chOff x="768" y="3072"/>
                <a:chExt cx="192" cy="144"/>
              </a:xfrm>
            </p:grpSpPr>
            <p:sp>
              <p:nvSpPr>
                <p:cNvPr id="297" name="AutoShape 427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98" name="AutoShape 427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99" name="AutoShape 427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3" name="Group 4275"/>
              <p:cNvGrpSpPr>
                <a:grpSpLocks/>
              </p:cNvGrpSpPr>
              <p:nvPr/>
            </p:nvGrpSpPr>
            <p:grpSpPr bwMode="auto">
              <a:xfrm>
                <a:off x="864" y="3216"/>
                <a:ext cx="192" cy="144"/>
                <a:chOff x="768" y="3072"/>
                <a:chExt cx="192" cy="144"/>
              </a:xfrm>
            </p:grpSpPr>
            <p:sp>
              <p:nvSpPr>
                <p:cNvPr id="294" name="AutoShape 427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95" name="AutoShape 427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96" name="AutoShape 427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2" name="Group 4279"/>
            <p:cNvGrpSpPr>
              <a:grpSpLocks/>
            </p:cNvGrpSpPr>
            <p:nvPr/>
          </p:nvGrpSpPr>
          <p:grpSpPr bwMode="auto">
            <a:xfrm>
              <a:off x="3973" y="1824"/>
              <a:ext cx="517" cy="480"/>
              <a:chOff x="576" y="2880"/>
              <a:chExt cx="528" cy="480"/>
            </a:xfrm>
          </p:grpSpPr>
          <p:grpSp>
            <p:nvGrpSpPr>
              <p:cNvPr id="259" name="Group 4280"/>
              <p:cNvGrpSpPr>
                <a:grpSpLocks/>
              </p:cNvGrpSpPr>
              <p:nvPr/>
            </p:nvGrpSpPr>
            <p:grpSpPr bwMode="auto">
              <a:xfrm>
                <a:off x="576" y="2880"/>
                <a:ext cx="192" cy="144"/>
                <a:chOff x="768" y="3072"/>
                <a:chExt cx="192" cy="144"/>
              </a:xfrm>
            </p:grpSpPr>
            <p:sp>
              <p:nvSpPr>
                <p:cNvPr id="284" name="AutoShape 428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85" name="AutoShape 428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86" name="AutoShape 428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0" name="Group 4284"/>
              <p:cNvGrpSpPr>
                <a:grpSpLocks/>
              </p:cNvGrpSpPr>
              <p:nvPr/>
            </p:nvGrpSpPr>
            <p:grpSpPr bwMode="auto">
              <a:xfrm rot="-8330457">
                <a:off x="720" y="2928"/>
                <a:ext cx="192" cy="144"/>
                <a:chOff x="768" y="3072"/>
                <a:chExt cx="192" cy="144"/>
              </a:xfrm>
            </p:grpSpPr>
            <p:sp>
              <p:nvSpPr>
                <p:cNvPr id="281" name="AutoShape 428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82" name="AutoShape 428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83" name="AutoShape 428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1" name="Group 4288"/>
              <p:cNvGrpSpPr>
                <a:grpSpLocks/>
              </p:cNvGrpSpPr>
              <p:nvPr/>
            </p:nvGrpSpPr>
            <p:grpSpPr bwMode="auto">
              <a:xfrm>
                <a:off x="672" y="3024"/>
                <a:ext cx="192" cy="144"/>
                <a:chOff x="768" y="3072"/>
                <a:chExt cx="192" cy="144"/>
              </a:xfrm>
            </p:grpSpPr>
            <p:sp>
              <p:nvSpPr>
                <p:cNvPr id="278" name="AutoShape 428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79" name="AutoShape 429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80" name="AutoShape 429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2" name="Group 4292"/>
              <p:cNvGrpSpPr>
                <a:grpSpLocks/>
              </p:cNvGrpSpPr>
              <p:nvPr/>
            </p:nvGrpSpPr>
            <p:grpSpPr bwMode="auto">
              <a:xfrm>
                <a:off x="816" y="3024"/>
                <a:ext cx="192" cy="144"/>
                <a:chOff x="768" y="3072"/>
                <a:chExt cx="192" cy="144"/>
              </a:xfrm>
            </p:grpSpPr>
            <p:sp>
              <p:nvSpPr>
                <p:cNvPr id="275" name="AutoShape 429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76" name="AutoShape 429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77" name="AutoShape 429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3" name="Group 4296"/>
              <p:cNvGrpSpPr>
                <a:grpSpLocks/>
              </p:cNvGrpSpPr>
              <p:nvPr/>
            </p:nvGrpSpPr>
            <p:grpSpPr bwMode="auto">
              <a:xfrm rot="-8330457">
                <a:off x="768" y="3120"/>
                <a:ext cx="192" cy="144"/>
                <a:chOff x="768" y="3072"/>
                <a:chExt cx="192" cy="144"/>
              </a:xfrm>
            </p:grpSpPr>
            <p:sp>
              <p:nvSpPr>
                <p:cNvPr id="272" name="AutoShape 429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73" name="AutoShape 429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74" name="AutoShape 429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4" name="Group 4300"/>
              <p:cNvGrpSpPr>
                <a:grpSpLocks/>
              </p:cNvGrpSpPr>
              <p:nvPr/>
            </p:nvGrpSpPr>
            <p:grpSpPr bwMode="auto">
              <a:xfrm>
                <a:off x="912" y="3120"/>
                <a:ext cx="192" cy="144"/>
                <a:chOff x="768" y="3072"/>
                <a:chExt cx="192" cy="144"/>
              </a:xfrm>
            </p:grpSpPr>
            <p:sp>
              <p:nvSpPr>
                <p:cNvPr id="269" name="AutoShape 430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70" name="AutoShape 430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71" name="AutoShape 430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65" name="Group 4304"/>
              <p:cNvGrpSpPr>
                <a:grpSpLocks/>
              </p:cNvGrpSpPr>
              <p:nvPr/>
            </p:nvGrpSpPr>
            <p:grpSpPr bwMode="auto">
              <a:xfrm>
                <a:off x="864" y="3216"/>
                <a:ext cx="192" cy="144"/>
                <a:chOff x="768" y="3072"/>
                <a:chExt cx="192" cy="144"/>
              </a:xfrm>
            </p:grpSpPr>
            <p:sp>
              <p:nvSpPr>
                <p:cNvPr id="266" name="AutoShape 430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67" name="AutoShape 430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68" name="AutoShape 430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3" name="Group 4308"/>
            <p:cNvGrpSpPr>
              <a:grpSpLocks/>
            </p:cNvGrpSpPr>
            <p:nvPr/>
          </p:nvGrpSpPr>
          <p:grpSpPr bwMode="auto">
            <a:xfrm>
              <a:off x="4255" y="1920"/>
              <a:ext cx="516" cy="432"/>
              <a:chOff x="576" y="2880"/>
              <a:chExt cx="528" cy="480"/>
            </a:xfrm>
          </p:grpSpPr>
          <p:grpSp>
            <p:nvGrpSpPr>
              <p:cNvPr id="231" name="Group 4309"/>
              <p:cNvGrpSpPr>
                <a:grpSpLocks/>
              </p:cNvGrpSpPr>
              <p:nvPr/>
            </p:nvGrpSpPr>
            <p:grpSpPr bwMode="auto">
              <a:xfrm>
                <a:off x="576" y="2880"/>
                <a:ext cx="192" cy="144"/>
                <a:chOff x="768" y="3072"/>
                <a:chExt cx="192" cy="144"/>
              </a:xfrm>
            </p:grpSpPr>
            <p:sp>
              <p:nvSpPr>
                <p:cNvPr id="256" name="AutoShape 431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57" name="AutoShape 431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58" name="AutoShape 431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2" name="Group 4313"/>
              <p:cNvGrpSpPr>
                <a:grpSpLocks/>
              </p:cNvGrpSpPr>
              <p:nvPr/>
            </p:nvGrpSpPr>
            <p:grpSpPr bwMode="auto">
              <a:xfrm rot="-8330457">
                <a:off x="720" y="2928"/>
                <a:ext cx="192" cy="144"/>
                <a:chOff x="768" y="3072"/>
                <a:chExt cx="192" cy="144"/>
              </a:xfrm>
            </p:grpSpPr>
            <p:sp>
              <p:nvSpPr>
                <p:cNvPr id="253" name="AutoShape 431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54" name="AutoShape 431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55" name="AutoShape 431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3" name="Group 4317"/>
              <p:cNvGrpSpPr>
                <a:grpSpLocks/>
              </p:cNvGrpSpPr>
              <p:nvPr/>
            </p:nvGrpSpPr>
            <p:grpSpPr bwMode="auto">
              <a:xfrm>
                <a:off x="672" y="3024"/>
                <a:ext cx="192" cy="144"/>
                <a:chOff x="768" y="3072"/>
                <a:chExt cx="192" cy="144"/>
              </a:xfrm>
            </p:grpSpPr>
            <p:sp>
              <p:nvSpPr>
                <p:cNvPr id="250" name="AutoShape 431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51" name="AutoShape 431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52" name="AutoShape 432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4" name="Group 4321"/>
              <p:cNvGrpSpPr>
                <a:grpSpLocks/>
              </p:cNvGrpSpPr>
              <p:nvPr/>
            </p:nvGrpSpPr>
            <p:grpSpPr bwMode="auto">
              <a:xfrm>
                <a:off x="816" y="3024"/>
                <a:ext cx="192" cy="144"/>
                <a:chOff x="768" y="3072"/>
                <a:chExt cx="192" cy="144"/>
              </a:xfrm>
            </p:grpSpPr>
            <p:sp>
              <p:nvSpPr>
                <p:cNvPr id="247" name="AutoShape 432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48" name="AutoShape 432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49" name="AutoShape 432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5" name="Group 4325"/>
              <p:cNvGrpSpPr>
                <a:grpSpLocks/>
              </p:cNvGrpSpPr>
              <p:nvPr/>
            </p:nvGrpSpPr>
            <p:grpSpPr bwMode="auto">
              <a:xfrm rot="-8330457">
                <a:off x="768" y="3120"/>
                <a:ext cx="192" cy="144"/>
                <a:chOff x="768" y="3072"/>
                <a:chExt cx="192" cy="144"/>
              </a:xfrm>
            </p:grpSpPr>
            <p:sp>
              <p:nvSpPr>
                <p:cNvPr id="244" name="AutoShape 432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45" name="AutoShape 432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46" name="AutoShape 432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6" name="Group 4329"/>
              <p:cNvGrpSpPr>
                <a:grpSpLocks/>
              </p:cNvGrpSpPr>
              <p:nvPr/>
            </p:nvGrpSpPr>
            <p:grpSpPr bwMode="auto">
              <a:xfrm>
                <a:off x="912" y="3120"/>
                <a:ext cx="192" cy="144"/>
                <a:chOff x="768" y="3072"/>
                <a:chExt cx="192" cy="144"/>
              </a:xfrm>
            </p:grpSpPr>
            <p:sp>
              <p:nvSpPr>
                <p:cNvPr id="241" name="AutoShape 433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42" name="AutoShape 433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43" name="AutoShape 433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37" name="Group 4333"/>
              <p:cNvGrpSpPr>
                <a:grpSpLocks/>
              </p:cNvGrpSpPr>
              <p:nvPr/>
            </p:nvGrpSpPr>
            <p:grpSpPr bwMode="auto">
              <a:xfrm>
                <a:off x="864" y="3216"/>
                <a:ext cx="192" cy="144"/>
                <a:chOff x="768" y="3072"/>
                <a:chExt cx="192" cy="144"/>
              </a:xfrm>
            </p:grpSpPr>
            <p:sp>
              <p:nvSpPr>
                <p:cNvPr id="238" name="AutoShape 433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39" name="AutoShape 433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40" name="AutoShape 433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4" name="Group 4337"/>
            <p:cNvGrpSpPr>
              <a:grpSpLocks/>
            </p:cNvGrpSpPr>
            <p:nvPr/>
          </p:nvGrpSpPr>
          <p:grpSpPr bwMode="auto">
            <a:xfrm rot="-5665660">
              <a:off x="4695" y="1805"/>
              <a:ext cx="528" cy="470"/>
              <a:chOff x="1296" y="2928"/>
              <a:chExt cx="528" cy="480"/>
            </a:xfrm>
          </p:grpSpPr>
          <p:grpSp>
            <p:nvGrpSpPr>
              <p:cNvPr id="203" name="Group 4338"/>
              <p:cNvGrpSpPr>
                <a:grpSpLocks/>
              </p:cNvGrpSpPr>
              <p:nvPr/>
            </p:nvGrpSpPr>
            <p:grpSpPr bwMode="auto">
              <a:xfrm>
                <a:off x="1296" y="2928"/>
                <a:ext cx="192" cy="144"/>
                <a:chOff x="768" y="3072"/>
                <a:chExt cx="192" cy="144"/>
              </a:xfrm>
            </p:grpSpPr>
            <p:sp>
              <p:nvSpPr>
                <p:cNvPr id="228" name="AutoShape 433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29" name="AutoShape 434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30" name="AutoShape 434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4" name="Group 4342"/>
              <p:cNvGrpSpPr>
                <a:grpSpLocks/>
              </p:cNvGrpSpPr>
              <p:nvPr/>
            </p:nvGrpSpPr>
            <p:grpSpPr bwMode="auto">
              <a:xfrm rot="-8330457">
                <a:off x="1440" y="2976"/>
                <a:ext cx="192" cy="144"/>
                <a:chOff x="768" y="3072"/>
                <a:chExt cx="192" cy="144"/>
              </a:xfrm>
            </p:grpSpPr>
            <p:sp>
              <p:nvSpPr>
                <p:cNvPr id="225" name="AutoShape 434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26" name="AutoShape 434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27" name="AutoShape 434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5" name="Group 4346"/>
              <p:cNvGrpSpPr>
                <a:grpSpLocks/>
              </p:cNvGrpSpPr>
              <p:nvPr/>
            </p:nvGrpSpPr>
            <p:grpSpPr bwMode="auto">
              <a:xfrm>
                <a:off x="1392" y="3072"/>
                <a:ext cx="192" cy="144"/>
                <a:chOff x="768" y="3072"/>
                <a:chExt cx="192" cy="144"/>
              </a:xfrm>
            </p:grpSpPr>
            <p:sp>
              <p:nvSpPr>
                <p:cNvPr id="222" name="AutoShape 434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23" name="AutoShape 434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24" name="AutoShape 434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6" name="Group 4350"/>
              <p:cNvGrpSpPr>
                <a:grpSpLocks/>
              </p:cNvGrpSpPr>
              <p:nvPr/>
            </p:nvGrpSpPr>
            <p:grpSpPr bwMode="auto">
              <a:xfrm>
                <a:off x="1536" y="3072"/>
                <a:ext cx="192" cy="144"/>
                <a:chOff x="768" y="3072"/>
                <a:chExt cx="192" cy="144"/>
              </a:xfrm>
            </p:grpSpPr>
            <p:sp>
              <p:nvSpPr>
                <p:cNvPr id="219" name="AutoShape 435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20" name="AutoShape 435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21" name="AutoShape 435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7" name="Group 4354"/>
              <p:cNvGrpSpPr>
                <a:grpSpLocks/>
              </p:cNvGrpSpPr>
              <p:nvPr/>
            </p:nvGrpSpPr>
            <p:grpSpPr bwMode="auto">
              <a:xfrm rot="-8330457">
                <a:off x="1488" y="3168"/>
                <a:ext cx="192" cy="144"/>
                <a:chOff x="768" y="3072"/>
                <a:chExt cx="192" cy="144"/>
              </a:xfrm>
            </p:grpSpPr>
            <p:sp>
              <p:nvSpPr>
                <p:cNvPr id="216" name="AutoShape 435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17" name="AutoShape 435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18" name="AutoShape 435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8" name="Group 4358"/>
              <p:cNvGrpSpPr>
                <a:grpSpLocks/>
              </p:cNvGrpSpPr>
              <p:nvPr/>
            </p:nvGrpSpPr>
            <p:grpSpPr bwMode="auto">
              <a:xfrm>
                <a:off x="1632" y="3168"/>
                <a:ext cx="192" cy="144"/>
                <a:chOff x="768" y="3072"/>
                <a:chExt cx="192" cy="144"/>
              </a:xfrm>
            </p:grpSpPr>
            <p:sp>
              <p:nvSpPr>
                <p:cNvPr id="213" name="AutoShape 435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14" name="AutoShape 436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15" name="AutoShape 436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09" name="Group 4362"/>
              <p:cNvGrpSpPr>
                <a:grpSpLocks/>
              </p:cNvGrpSpPr>
              <p:nvPr/>
            </p:nvGrpSpPr>
            <p:grpSpPr bwMode="auto">
              <a:xfrm>
                <a:off x="1584" y="3264"/>
                <a:ext cx="192" cy="144"/>
                <a:chOff x="768" y="3072"/>
                <a:chExt cx="192" cy="144"/>
              </a:xfrm>
            </p:grpSpPr>
            <p:sp>
              <p:nvSpPr>
                <p:cNvPr id="210" name="AutoShape 436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11" name="AutoShape 436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12" name="AutoShape 436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5" name="Group 4366"/>
            <p:cNvGrpSpPr>
              <a:grpSpLocks/>
            </p:cNvGrpSpPr>
            <p:nvPr/>
          </p:nvGrpSpPr>
          <p:grpSpPr bwMode="auto">
            <a:xfrm rot="10513696">
              <a:off x="3504" y="2400"/>
              <a:ext cx="516" cy="480"/>
              <a:chOff x="576" y="2880"/>
              <a:chExt cx="528" cy="480"/>
            </a:xfrm>
          </p:grpSpPr>
          <p:grpSp>
            <p:nvGrpSpPr>
              <p:cNvPr id="175" name="Group 4367"/>
              <p:cNvGrpSpPr>
                <a:grpSpLocks/>
              </p:cNvGrpSpPr>
              <p:nvPr/>
            </p:nvGrpSpPr>
            <p:grpSpPr bwMode="auto">
              <a:xfrm>
                <a:off x="576" y="2880"/>
                <a:ext cx="192" cy="144"/>
                <a:chOff x="768" y="3072"/>
                <a:chExt cx="192" cy="144"/>
              </a:xfrm>
            </p:grpSpPr>
            <p:sp>
              <p:nvSpPr>
                <p:cNvPr id="200" name="AutoShape 436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01" name="AutoShape 436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02" name="AutoShape 437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76" name="Group 4371"/>
              <p:cNvGrpSpPr>
                <a:grpSpLocks/>
              </p:cNvGrpSpPr>
              <p:nvPr/>
            </p:nvGrpSpPr>
            <p:grpSpPr bwMode="auto">
              <a:xfrm rot="-8330457">
                <a:off x="720" y="2928"/>
                <a:ext cx="192" cy="144"/>
                <a:chOff x="768" y="3072"/>
                <a:chExt cx="192" cy="144"/>
              </a:xfrm>
            </p:grpSpPr>
            <p:sp>
              <p:nvSpPr>
                <p:cNvPr id="197" name="AutoShape 437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98" name="AutoShape 437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99" name="AutoShape 437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77" name="Group 4375"/>
              <p:cNvGrpSpPr>
                <a:grpSpLocks/>
              </p:cNvGrpSpPr>
              <p:nvPr/>
            </p:nvGrpSpPr>
            <p:grpSpPr bwMode="auto">
              <a:xfrm>
                <a:off x="672" y="3024"/>
                <a:ext cx="192" cy="144"/>
                <a:chOff x="768" y="3072"/>
                <a:chExt cx="192" cy="144"/>
              </a:xfrm>
            </p:grpSpPr>
            <p:sp>
              <p:nvSpPr>
                <p:cNvPr id="194" name="AutoShape 437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95" name="AutoShape 437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96" name="AutoShape 437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78" name="Group 4379"/>
              <p:cNvGrpSpPr>
                <a:grpSpLocks/>
              </p:cNvGrpSpPr>
              <p:nvPr/>
            </p:nvGrpSpPr>
            <p:grpSpPr bwMode="auto">
              <a:xfrm>
                <a:off x="816" y="3024"/>
                <a:ext cx="192" cy="144"/>
                <a:chOff x="768" y="3072"/>
                <a:chExt cx="192" cy="144"/>
              </a:xfrm>
            </p:grpSpPr>
            <p:sp>
              <p:nvSpPr>
                <p:cNvPr id="191" name="AutoShape 438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92" name="AutoShape 438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93" name="AutoShape 438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79" name="Group 4383"/>
              <p:cNvGrpSpPr>
                <a:grpSpLocks/>
              </p:cNvGrpSpPr>
              <p:nvPr/>
            </p:nvGrpSpPr>
            <p:grpSpPr bwMode="auto">
              <a:xfrm rot="-8330457">
                <a:off x="768" y="3120"/>
                <a:ext cx="192" cy="144"/>
                <a:chOff x="768" y="3072"/>
                <a:chExt cx="192" cy="144"/>
              </a:xfrm>
            </p:grpSpPr>
            <p:sp>
              <p:nvSpPr>
                <p:cNvPr id="188" name="AutoShape 438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89" name="AutoShape 438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90" name="AutoShape 438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80" name="Group 4387"/>
              <p:cNvGrpSpPr>
                <a:grpSpLocks/>
              </p:cNvGrpSpPr>
              <p:nvPr/>
            </p:nvGrpSpPr>
            <p:grpSpPr bwMode="auto">
              <a:xfrm>
                <a:off x="912" y="3120"/>
                <a:ext cx="192" cy="144"/>
                <a:chOff x="768" y="3072"/>
                <a:chExt cx="192" cy="144"/>
              </a:xfrm>
            </p:grpSpPr>
            <p:sp>
              <p:nvSpPr>
                <p:cNvPr id="185" name="AutoShape 438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86" name="AutoShape 438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87" name="AutoShape 439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81" name="Group 4391"/>
              <p:cNvGrpSpPr>
                <a:grpSpLocks/>
              </p:cNvGrpSpPr>
              <p:nvPr/>
            </p:nvGrpSpPr>
            <p:grpSpPr bwMode="auto">
              <a:xfrm>
                <a:off x="864" y="3216"/>
                <a:ext cx="192" cy="144"/>
                <a:chOff x="768" y="3072"/>
                <a:chExt cx="192" cy="144"/>
              </a:xfrm>
            </p:grpSpPr>
            <p:sp>
              <p:nvSpPr>
                <p:cNvPr id="182" name="AutoShape 439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83" name="AutoShape 439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84" name="AutoShape 439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6" name="Group 4395"/>
            <p:cNvGrpSpPr>
              <a:grpSpLocks/>
            </p:cNvGrpSpPr>
            <p:nvPr/>
          </p:nvGrpSpPr>
          <p:grpSpPr bwMode="auto">
            <a:xfrm rot="4825554">
              <a:off x="5118" y="2285"/>
              <a:ext cx="528" cy="469"/>
              <a:chOff x="1296" y="2928"/>
              <a:chExt cx="528" cy="480"/>
            </a:xfrm>
          </p:grpSpPr>
          <p:grpSp>
            <p:nvGrpSpPr>
              <p:cNvPr id="147" name="Group 4396"/>
              <p:cNvGrpSpPr>
                <a:grpSpLocks/>
              </p:cNvGrpSpPr>
              <p:nvPr/>
            </p:nvGrpSpPr>
            <p:grpSpPr bwMode="auto">
              <a:xfrm>
                <a:off x="1296" y="2928"/>
                <a:ext cx="192" cy="144"/>
                <a:chOff x="768" y="3072"/>
                <a:chExt cx="192" cy="144"/>
              </a:xfrm>
            </p:grpSpPr>
            <p:sp>
              <p:nvSpPr>
                <p:cNvPr id="172" name="AutoShape 439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73" name="AutoShape 439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74" name="AutoShape 439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48" name="Group 4400"/>
              <p:cNvGrpSpPr>
                <a:grpSpLocks/>
              </p:cNvGrpSpPr>
              <p:nvPr/>
            </p:nvGrpSpPr>
            <p:grpSpPr bwMode="auto">
              <a:xfrm rot="-8330457">
                <a:off x="1440" y="2976"/>
                <a:ext cx="192" cy="144"/>
                <a:chOff x="768" y="3072"/>
                <a:chExt cx="192" cy="144"/>
              </a:xfrm>
            </p:grpSpPr>
            <p:sp>
              <p:nvSpPr>
                <p:cNvPr id="169" name="AutoShape 440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70" name="AutoShape 440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71" name="AutoShape 440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49" name="Group 4404"/>
              <p:cNvGrpSpPr>
                <a:grpSpLocks/>
              </p:cNvGrpSpPr>
              <p:nvPr/>
            </p:nvGrpSpPr>
            <p:grpSpPr bwMode="auto">
              <a:xfrm>
                <a:off x="1392" y="3072"/>
                <a:ext cx="192" cy="144"/>
                <a:chOff x="768" y="3072"/>
                <a:chExt cx="192" cy="144"/>
              </a:xfrm>
            </p:grpSpPr>
            <p:sp>
              <p:nvSpPr>
                <p:cNvPr id="166" name="AutoShape 440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67" name="AutoShape 440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68" name="AutoShape 440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50" name="Group 4408"/>
              <p:cNvGrpSpPr>
                <a:grpSpLocks/>
              </p:cNvGrpSpPr>
              <p:nvPr/>
            </p:nvGrpSpPr>
            <p:grpSpPr bwMode="auto">
              <a:xfrm>
                <a:off x="1536" y="3072"/>
                <a:ext cx="192" cy="144"/>
                <a:chOff x="768" y="3072"/>
                <a:chExt cx="192" cy="144"/>
              </a:xfrm>
            </p:grpSpPr>
            <p:sp>
              <p:nvSpPr>
                <p:cNvPr id="163" name="AutoShape 440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64" name="AutoShape 441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65" name="AutoShape 441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51" name="Group 4412"/>
              <p:cNvGrpSpPr>
                <a:grpSpLocks/>
              </p:cNvGrpSpPr>
              <p:nvPr/>
            </p:nvGrpSpPr>
            <p:grpSpPr bwMode="auto">
              <a:xfrm rot="-8330457">
                <a:off x="1488" y="3168"/>
                <a:ext cx="192" cy="144"/>
                <a:chOff x="768" y="3072"/>
                <a:chExt cx="192" cy="144"/>
              </a:xfrm>
            </p:grpSpPr>
            <p:sp>
              <p:nvSpPr>
                <p:cNvPr id="160" name="AutoShape 441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61" name="AutoShape 441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62" name="AutoShape 441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52" name="Group 4416"/>
              <p:cNvGrpSpPr>
                <a:grpSpLocks/>
              </p:cNvGrpSpPr>
              <p:nvPr/>
            </p:nvGrpSpPr>
            <p:grpSpPr bwMode="auto">
              <a:xfrm>
                <a:off x="1632" y="3168"/>
                <a:ext cx="192" cy="144"/>
                <a:chOff x="768" y="3072"/>
                <a:chExt cx="192" cy="144"/>
              </a:xfrm>
            </p:grpSpPr>
            <p:sp>
              <p:nvSpPr>
                <p:cNvPr id="157" name="AutoShape 441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58" name="AutoShape 441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59" name="AutoShape 441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53" name="Group 4420"/>
              <p:cNvGrpSpPr>
                <a:grpSpLocks/>
              </p:cNvGrpSpPr>
              <p:nvPr/>
            </p:nvGrpSpPr>
            <p:grpSpPr bwMode="auto">
              <a:xfrm>
                <a:off x="1584" y="3264"/>
                <a:ext cx="192" cy="144"/>
                <a:chOff x="768" y="3072"/>
                <a:chExt cx="192" cy="144"/>
              </a:xfrm>
            </p:grpSpPr>
            <p:sp>
              <p:nvSpPr>
                <p:cNvPr id="154" name="AutoShape 442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55" name="AutoShape 442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56" name="AutoShape 442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7" name="Group 4424"/>
            <p:cNvGrpSpPr>
              <a:grpSpLocks/>
            </p:cNvGrpSpPr>
            <p:nvPr/>
          </p:nvGrpSpPr>
          <p:grpSpPr bwMode="auto">
            <a:xfrm>
              <a:off x="3598" y="1440"/>
              <a:ext cx="516" cy="480"/>
              <a:chOff x="576" y="2880"/>
              <a:chExt cx="528" cy="480"/>
            </a:xfrm>
          </p:grpSpPr>
          <p:grpSp>
            <p:nvGrpSpPr>
              <p:cNvPr id="119" name="Group 4425"/>
              <p:cNvGrpSpPr>
                <a:grpSpLocks/>
              </p:cNvGrpSpPr>
              <p:nvPr/>
            </p:nvGrpSpPr>
            <p:grpSpPr bwMode="auto">
              <a:xfrm>
                <a:off x="576" y="2880"/>
                <a:ext cx="192" cy="144"/>
                <a:chOff x="768" y="3072"/>
                <a:chExt cx="192" cy="144"/>
              </a:xfrm>
            </p:grpSpPr>
            <p:sp>
              <p:nvSpPr>
                <p:cNvPr id="144" name="AutoShape 442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45" name="AutoShape 442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46" name="AutoShape 442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0" name="Group 4429"/>
              <p:cNvGrpSpPr>
                <a:grpSpLocks/>
              </p:cNvGrpSpPr>
              <p:nvPr/>
            </p:nvGrpSpPr>
            <p:grpSpPr bwMode="auto">
              <a:xfrm rot="-8330457">
                <a:off x="720" y="2928"/>
                <a:ext cx="192" cy="144"/>
                <a:chOff x="768" y="3072"/>
                <a:chExt cx="192" cy="144"/>
              </a:xfrm>
            </p:grpSpPr>
            <p:sp>
              <p:nvSpPr>
                <p:cNvPr id="141" name="AutoShape 443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42" name="AutoShape 443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43" name="AutoShape 443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1" name="Group 4433"/>
              <p:cNvGrpSpPr>
                <a:grpSpLocks/>
              </p:cNvGrpSpPr>
              <p:nvPr/>
            </p:nvGrpSpPr>
            <p:grpSpPr bwMode="auto">
              <a:xfrm>
                <a:off x="672" y="3024"/>
                <a:ext cx="192" cy="144"/>
                <a:chOff x="768" y="3072"/>
                <a:chExt cx="192" cy="144"/>
              </a:xfrm>
            </p:grpSpPr>
            <p:sp>
              <p:nvSpPr>
                <p:cNvPr id="138" name="AutoShape 443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39" name="AutoShape 443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40" name="AutoShape 443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2" name="Group 4437"/>
              <p:cNvGrpSpPr>
                <a:grpSpLocks/>
              </p:cNvGrpSpPr>
              <p:nvPr/>
            </p:nvGrpSpPr>
            <p:grpSpPr bwMode="auto">
              <a:xfrm>
                <a:off x="816" y="3024"/>
                <a:ext cx="192" cy="144"/>
                <a:chOff x="768" y="3072"/>
                <a:chExt cx="192" cy="144"/>
              </a:xfrm>
            </p:grpSpPr>
            <p:sp>
              <p:nvSpPr>
                <p:cNvPr id="135" name="AutoShape 443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36" name="AutoShape 443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37" name="AutoShape 444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3" name="Group 4441"/>
              <p:cNvGrpSpPr>
                <a:grpSpLocks/>
              </p:cNvGrpSpPr>
              <p:nvPr/>
            </p:nvGrpSpPr>
            <p:grpSpPr bwMode="auto">
              <a:xfrm rot="-8330457">
                <a:off x="768" y="3120"/>
                <a:ext cx="192" cy="144"/>
                <a:chOff x="768" y="3072"/>
                <a:chExt cx="192" cy="144"/>
              </a:xfrm>
            </p:grpSpPr>
            <p:sp>
              <p:nvSpPr>
                <p:cNvPr id="132" name="AutoShape 444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33" name="AutoShape 444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34" name="AutoShape 444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4" name="Group 4445"/>
              <p:cNvGrpSpPr>
                <a:grpSpLocks/>
              </p:cNvGrpSpPr>
              <p:nvPr/>
            </p:nvGrpSpPr>
            <p:grpSpPr bwMode="auto">
              <a:xfrm>
                <a:off x="912" y="3120"/>
                <a:ext cx="192" cy="144"/>
                <a:chOff x="768" y="3072"/>
                <a:chExt cx="192" cy="144"/>
              </a:xfrm>
            </p:grpSpPr>
            <p:sp>
              <p:nvSpPr>
                <p:cNvPr id="129" name="AutoShape 444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30" name="AutoShape 444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31" name="AutoShape 444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25" name="Group 4449"/>
              <p:cNvGrpSpPr>
                <a:grpSpLocks/>
              </p:cNvGrpSpPr>
              <p:nvPr/>
            </p:nvGrpSpPr>
            <p:grpSpPr bwMode="auto">
              <a:xfrm>
                <a:off x="864" y="3216"/>
                <a:ext cx="192" cy="144"/>
                <a:chOff x="768" y="3072"/>
                <a:chExt cx="192" cy="144"/>
              </a:xfrm>
            </p:grpSpPr>
            <p:sp>
              <p:nvSpPr>
                <p:cNvPr id="126" name="AutoShape 445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27" name="AutoShape 445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28" name="AutoShape 445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8" name="Group 4453"/>
            <p:cNvGrpSpPr>
              <a:grpSpLocks/>
            </p:cNvGrpSpPr>
            <p:nvPr/>
          </p:nvGrpSpPr>
          <p:grpSpPr bwMode="auto">
            <a:xfrm rot="-4885010">
              <a:off x="5071" y="1373"/>
              <a:ext cx="528" cy="469"/>
              <a:chOff x="1296" y="2928"/>
              <a:chExt cx="528" cy="480"/>
            </a:xfrm>
          </p:grpSpPr>
          <p:grpSp>
            <p:nvGrpSpPr>
              <p:cNvPr id="91" name="Group 4454"/>
              <p:cNvGrpSpPr>
                <a:grpSpLocks/>
              </p:cNvGrpSpPr>
              <p:nvPr/>
            </p:nvGrpSpPr>
            <p:grpSpPr bwMode="auto">
              <a:xfrm>
                <a:off x="1296" y="2928"/>
                <a:ext cx="192" cy="144"/>
                <a:chOff x="768" y="3072"/>
                <a:chExt cx="192" cy="144"/>
              </a:xfrm>
            </p:grpSpPr>
            <p:sp>
              <p:nvSpPr>
                <p:cNvPr id="116" name="AutoShape 445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17" name="AutoShape 445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18" name="AutoShape 445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2" name="Group 4458"/>
              <p:cNvGrpSpPr>
                <a:grpSpLocks/>
              </p:cNvGrpSpPr>
              <p:nvPr/>
            </p:nvGrpSpPr>
            <p:grpSpPr bwMode="auto">
              <a:xfrm rot="-8330457">
                <a:off x="1440" y="2976"/>
                <a:ext cx="192" cy="144"/>
                <a:chOff x="768" y="3072"/>
                <a:chExt cx="192" cy="144"/>
              </a:xfrm>
            </p:grpSpPr>
            <p:sp>
              <p:nvSpPr>
                <p:cNvPr id="113" name="AutoShape 445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14" name="AutoShape 446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15" name="AutoShape 446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3" name="Group 4462"/>
              <p:cNvGrpSpPr>
                <a:grpSpLocks/>
              </p:cNvGrpSpPr>
              <p:nvPr/>
            </p:nvGrpSpPr>
            <p:grpSpPr bwMode="auto">
              <a:xfrm>
                <a:off x="1392" y="3072"/>
                <a:ext cx="192" cy="144"/>
                <a:chOff x="768" y="3072"/>
                <a:chExt cx="192" cy="144"/>
              </a:xfrm>
            </p:grpSpPr>
            <p:sp>
              <p:nvSpPr>
                <p:cNvPr id="110" name="AutoShape 446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11" name="AutoShape 446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12" name="AutoShape 446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4" name="Group 4466"/>
              <p:cNvGrpSpPr>
                <a:grpSpLocks/>
              </p:cNvGrpSpPr>
              <p:nvPr/>
            </p:nvGrpSpPr>
            <p:grpSpPr bwMode="auto">
              <a:xfrm>
                <a:off x="1536" y="3072"/>
                <a:ext cx="192" cy="144"/>
                <a:chOff x="768" y="3072"/>
                <a:chExt cx="192" cy="144"/>
              </a:xfrm>
            </p:grpSpPr>
            <p:sp>
              <p:nvSpPr>
                <p:cNvPr id="107" name="AutoShape 446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8" name="AutoShape 446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9" name="AutoShape 446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5" name="Group 4470"/>
              <p:cNvGrpSpPr>
                <a:grpSpLocks/>
              </p:cNvGrpSpPr>
              <p:nvPr/>
            </p:nvGrpSpPr>
            <p:grpSpPr bwMode="auto">
              <a:xfrm rot="-8330457">
                <a:off x="1488" y="3168"/>
                <a:ext cx="192" cy="144"/>
                <a:chOff x="768" y="3072"/>
                <a:chExt cx="192" cy="144"/>
              </a:xfrm>
            </p:grpSpPr>
            <p:sp>
              <p:nvSpPr>
                <p:cNvPr id="104" name="AutoShape 447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5" name="AutoShape 447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6" name="AutoShape 447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6" name="Group 4474"/>
              <p:cNvGrpSpPr>
                <a:grpSpLocks/>
              </p:cNvGrpSpPr>
              <p:nvPr/>
            </p:nvGrpSpPr>
            <p:grpSpPr bwMode="auto">
              <a:xfrm>
                <a:off x="1632" y="3168"/>
                <a:ext cx="192" cy="144"/>
                <a:chOff x="768" y="3072"/>
                <a:chExt cx="192" cy="144"/>
              </a:xfrm>
            </p:grpSpPr>
            <p:sp>
              <p:nvSpPr>
                <p:cNvPr id="101" name="AutoShape 447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2" name="AutoShape 447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3" name="AutoShape 447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7" name="Group 4478"/>
              <p:cNvGrpSpPr>
                <a:grpSpLocks/>
              </p:cNvGrpSpPr>
              <p:nvPr/>
            </p:nvGrpSpPr>
            <p:grpSpPr bwMode="auto">
              <a:xfrm>
                <a:off x="1584" y="3264"/>
                <a:ext cx="192" cy="144"/>
                <a:chOff x="768" y="3072"/>
                <a:chExt cx="192" cy="144"/>
              </a:xfrm>
            </p:grpSpPr>
            <p:sp>
              <p:nvSpPr>
                <p:cNvPr id="98" name="AutoShape 447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99" name="AutoShape 448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0" name="AutoShape 448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29" name="Group 4482"/>
            <p:cNvGrpSpPr>
              <a:grpSpLocks/>
            </p:cNvGrpSpPr>
            <p:nvPr/>
          </p:nvGrpSpPr>
          <p:grpSpPr bwMode="auto">
            <a:xfrm>
              <a:off x="4537" y="1776"/>
              <a:ext cx="516" cy="480"/>
              <a:chOff x="576" y="2880"/>
              <a:chExt cx="528" cy="480"/>
            </a:xfrm>
          </p:grpSpPr>
          <p:grpSp>
            <p:nvGrpSpPr>
              <p:cNvPr id="63" name="Group 4483"/>
              <p:cNvGrpSpPr>
                <a:grpSpLocks/>
              </p:cNvGrpSpPr>
              <p:nvPr/>
            </p:nvGrpSpPr>
            <p:grpSpPr bwMode="auto">
              <a:xfrm>
                <a:off x="576" y="2880"/>
                <a:ext cx="192" cy="144"/>
                <a:chOff x="768" y="3072"/>
                <a:chExt cx="192" cy="144"/>
              </a:xfrm>
            </p:grpSpPr>
            <p:sp>
              <p:nvSpPr>
                <p:cNvPr id="88" name="AutoShape 448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89" name="AutoShape 448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90" name="AutoShape 448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4" name="Group 4487"/>
              <p:cNvGrpSpPr>
                <a:grpSpLocks/>
              </p:cNvGrpSpPr>
              <p:nvPr/>
            </p:nvGrpSpPr>
            <p:grpSpPr bwMode="auto">
              <a:xfrm rot="-8330457">
                <a:off x="720" y="2928"/>
                <a:ext cx="192" cy="144"/>
                <a:chOff x="768" y="3072"/>
                <a:chExt cx="192" cy="144"/>
              </a:xfrm>
            </p:grpSpPr>
            <p:sp>
              <p:nvSpPr>
                <p:cNvPr id="85" name="AutoShape 448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86" name="AutoShape 448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87" name="AutoShape 449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5" name="Group 4491"/>
              <p:cNvGrpSpPr>
                <a:grpSpLocks/>
              </p:cNvGrpSpPr>
              <p:nvPr/>
            </p:nvGrpSpPr>
            <p:grpSpPr bwMode="auto">
              <a:xfrm>
                <a:off x="672" y="3024"/>
                <a:ext cx="192" cy="144"/>
                <a:chOff x="768" y="3072"/>
                <a:chExt cx="192" cy="144"/>
              </a:xfrm>
            </p:grpSpPr>
            <p:sp>
              <p:nvSpPr>
                <p:cNvPr id="82" name="AutoShape 449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83" name="AutoShape 449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84" name="AutoShape 449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6" name="Group 4495"/>
              <p:cNvGrpSpPr>
                <a:grpSpLocks/>
              </p:cNvGrpSpPr>
              <p:nvPr/>
            </p:nvGrpSpPr>
            <p:grpSpPr bwMode="auto">
              <a:xfrm>
                <a:off x="816" y="3024"/>
                <a:ext cx="192" cy="144"/>
                <a:chOff x="768" y="3072"/>
                <a:chExt cx="192" cy="144"/>
              </a:xfrm>
            </p:grpSpPr>
            <p:sp>
              <p:nvSpPr>
                <p:cNvPr id="79" name="AutoShape 449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80" name="AutoShape 449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81" name="AutoShape 449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7" name="Group 4499"/>
              <p:cNvGrpSpPr>
                <a:grpSpLocks/>
              </p:cNvGrpSpPr>
              <p:nvPr/>
            </p:nvGrpSpPr>
            <p:grpSpPr bwMode="auto">
              <a:xfrm rot="-8330457">
                <a:off x="768" y="3120"/>
                <a:ext cx="192" cy="144"/>
                <a:chOff x="768" y="3072"/>
                <a:chExt cx="192" cy="144"/>
              </a:xfrm>
            </p:grpSpPr>
            <p:sp>
              <p:nvSpPr>
                <p:cNvPr id="76" name="AutoShape 450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7" name="AutoShape 450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8" name="AutoShape 450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8" name="Group 4503"/>
              <p:cNvGrpSpPr>
                <a:grpSpLocks/>
              </p:cNvGrpSpPr>
              <p:nvPr/>
            </p:nvGrpSpPr>
            <p:grpSpPr bwMode="auto">
              <a:xfrm>
                <a:off x="912" y="3120"/>
                <a:ext cx="192" cy="144"/>
                <a:chOff x="768" y="3072"/>
                <a:chExt cx="192" cy="144"/>
              </a:xfrm>
            </p:grpSpPr>
            <p:sp>
              <p:nvSpPr>
                <p:cNvPr id="73" name="AutoShape 450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4" name="AutoShape 450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5" name="AutoShape 450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69" name="Group 4507"/>
              <p:cNvGrpSpPr>
                <a:grpSpLocks/>
              </p:cNvGrpSpPr>
              <p:nvPr/>
            </p:nvGrpSpPr>
            <p:grpSpPr bwMode="auto">
              <a:xfrm>
                <a:off x="864" y="3216"/>
                <a:ext cx="192" cy="144"/>
                <a:chOff x="768" y="3072"/>
                <a:chExt cx="192" cy="144"/>
              </a:xfrm>
            </p:grpSpPr>
            <p:sp>
              <p:nvSpPr>
                <p:cNvPr id="70" name="AutoShape 450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71" name="AutoShape 450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72" name="AutoShape 451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30" name="Group 4511"/>
            <p:cNvGrpSpPr>
              <a:grpSpLocks/>
            </p:cNvGrpSpPr>
            <p:nvPr/>
          </p:nvGrpSpPr>
          <p:grpSpPr bwMode="auto">
            <a:xfrm rot="-4885010">
              <a:off x="4273" y="1901"/>
              <a:ext cx="528" cy="469"/>
              <a:chOff x="1296" y="2928"/>
              <a:chExt cx="528" cy="480"/>
            </a:xfrm>
          </p:grpSpPr>
          <p:grpSp>
            <p:nvGrpSpPr>
              <p:cNvPr id="35" name="Group 4512"/>
              <p:cNvGrpSpPr>
                <a:grpSpLocks/>
              </p:cNvGrpSpPr>
              <p:nvPr/>
            </p:nvGrpSpPr>
            <p:grpSpPr bwMode="auto">
              <a:xfrm>
                <a:off x="1296" y="2928"/>
                <a:ext cx="192" cy="144"/>
                <a:chOff x="768" y="3072"/>
                <a:chExt cx="192" cy="144"/>
              </a:xfrm>
            </p:grpSpPr>
            <p:sp>
              <p:nvSpPr>
                <p:cNvPr id="60" name="AutoShape 451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61" name="AutoShape 451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62" name="AutoShape 451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6" name="Group 4516"/>
              <p:cNvGrpSpPr>
                <a:grpSpLocks/>
              </p:cNvGrpSpPr>
              <p:nvPr/>
            </p:nvGrpSpPr>
            <p:grpSpPr bwMode="auto">
              <a:xfrm rot="-8330457">
                <a:off x="1440" y="2976"/>
                <a:ext cx="192" cy="144"/>
                <a:chOff x="768" y="3072"/>
                <a:chExt cx="192" cy="144"/>
              </a:xfrm>
            </p:grpSpPr>
            <p:sp>
              <p:nvSpPr>
                <p:cNvPr id="57" name="AutoShape 451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8" name="AutoShape 451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9" name="AutoShape 451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7" name="Group 4520"/>
              <p:cNvGrpSpPr>
                <a:grpSpLocks/>
              </p:cNvGrpSpPr>
              <p:nvPr/>
            </p:nvGrpSpPr>
            <p:grpSpPr bwMode="auto">
              <a:xfrm>
                <a:off x="1392" y="3072"/>
                <a:ext cx="192" cy="144"/>
                <a:chOff x="768" y="3072"/>
                <a:chExt cx="192" cy="144"/>
              </a:xfrm>
            </p:grpSpPr>
            <p:sp>
              <p:nvSpPr>
                <p:cNvPr id="54" name="AutoShape 452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5" name="AutoShape 452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6" name="AutoShape 452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 name="Group 4524"/>
              <p:cNvGrpSpPr>
                <a:grpSpLocks/>
              </p:cNvGrpSpPr>
              <p:nvPr/>
            </p:nvGrpSpPr>
            <p:grpSpPr bwMode="auto">
              <a:xfrm>
                <a:off x="1536" y="3072"/>
                <a:ext cx="192" cy="144"/>
                <a:chOff x="768" y="3072"/>
                <a:chExt cx="192" cy="144"/>
              </a:xfrm>
            </p:grpSpPr>
            <p:sp>
              <p:nvSpPr>
                <p:cNvPr id="51" name="AutoShape 452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52" name="AutoShape 452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3" name="AutoShape 452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9" name="Group 4528"/>
              <p:cNvGrpSpPr>
                <a:grpSpLocks/>
              </p:cNvGrpSpPr>
              <p:nvPr/>
            </p:nvGrpSpPr>
            <p:grpSpPr bwMode="auto">
              <a:xfrm rot="-8330457">
                <a:off x="1488" y="3168"/>
                <a:ext cx="192" cy="144"/>
                <a:chOff x="768" y="3072"/>
                <a:chExt cx="192" cy="144"/>
              </a:xfrm>
            </p:grpSpPr>
            <p:sp>
              <p:nvSpPr>
                <p:cNvPr id="48" name="AutoShape 452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9" name="AutoShape 453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50" name="AutoShape 453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40" name="Group 4532"/>
              <p:cNvGrpSpPr>
                <a:grpSpLocks/>
              </p:cNvGrpSpPr>
              <p:nvPr/>
            </p:nvGrpSpPr>
            <p:grpSpPr bwMode="auto">
              <a:xfrm>
                <a:off x="1632" y="3168"/>
                <a:ext cx="192" cy="144"/>
                <a:chOff x="768" y="3072"/>
                <a:chExt cx="192" cy="144"/>
              </a:xfrm>
            </p:grpSpPr>
            <p:sp>
              <p:nvSpPr>
                <p:cNvPr id="45" name="AutoShape 453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6" name="AutoShape 453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7" name="AutoShape 453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41" name="Group 4536"/>
              <p:cNvGrpSpPr>
                <a:grpSpLocks/>
              </p:cNvGrpSpPr>
              <p:nvPr/>
            </p:nvGrpSpPr>
            <p:grpSpPr bwMode="auto">
              <a:xfrm>
                <a:off x="1584" y="3264"/>
                <a:ext cx="192" cy="144"/>
                <a:chOff x="768" y="3072"/>
                <a:chExt cx="192" cy="144"/>
              </a:xfrm>
            </p:grpSpPr>
            <p:sp>
              <p:nvSpPr>
                <p:cNvPr id="42" name="AutoShape 453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3" name="AutoShape 453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4" name="AutoShape 453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sp>
          <p:nvSpPr>
            <p:cNvPr id="32" name="Text Box 4556"/>
            <p:cNvSpPr txBox="1">
              <a:spLocks noChangeArrowheads="1"/>
            </p:cNvSpPr>
            <p:nvPr/>
          </p:nvSpPr>
          <p:spPr bwMode="auto">
            <a:xfrm>
              <a:off x="4176" y="1296"/>
              <a:ext cx="912" cy="192"/>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33" name="Text Box 4557"/>
            <p:cNvSpPr txBox="1">
              <a:spLocks noChangeArrowheads="1"/>
            </p:cNvSpPr>
            <p:nvPr/>
          </p:nvSpPr>
          <p:spPr bwMode="auto">
            <a:xfrm>
              <a:off x="3552" y="2304"/>
              <a:ext cx="591" cy="33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sp>
          <p:nvSpPr>
            <p:cNvPr id="34" name="Text Box 4558"/>
            <p:cNvSpPr txBox="1">
              <a:spLocks noChangeArrowheads="1"/>
            </p:cNvSpPr>
            <p:nvPr/>
          </p:nvSpPr>
          <p:spPr bwMode="auto">
            <a:xfrm>
              <a:off x="4896" y="2208"/>
              <a:ext cx="591" cy="330"/>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grpSp>
      <p:cxnSp>
        <p:nvCxnSpPr>
          <p:cNvPr id="416" name="Straight Arrow Connector 415"/>
          <p:cNvCxnSpPr/>
          <p:nvPr/>
        </p:nvCxnSpPr>
        <p:spPr>
          <a:xfrm flipV="1">
            <a:off x="7162800" y="38100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4343400" cy="1143000"/>
          </a:xfrm>
        </p:spPr>
        <p:txBody>
          <a:bodyPr>
            <a:noAutofit/>
          </a:bodyPr>
          <a:lstStyle/>
          <a:p>
            <a:pPr algn="ctr"/>
            <a:r>
              <a:rPr lang="en-US" sz="4000" b="1" i="1" dirty="0" smtClean="0"/>
              <a:t>Single Composition High-Copper Alloys</a:t>
            </a:r>
            <a:endParaRPr lang="en-US" sz="4000" b="1" i="1" dirty="0"/>
          </a:p>
        </p:txBody>
      </p:sp>
      <p:sp>
        <p:nvSpPr>
          <p:cNvPr id="5" name="Rectangle 625"/>
          <p:cNvSpPr>
            <a:spLocks noChangeArrowheads="1"/>
          </p:cNvSpPr>
          <p:nvPr/>
        </p:nvSpPr>
        <p:spPr bwMode="auto">
          <a:xfrm>
            <a:off x="0" y="5715000"/>
            <a:ext cx="9220200" cy="828432"/>
          </a:xfrm>
          <a:prstGeom prst="rect">
            <a:avLst/>
          </a:prstGeom>
          <a:noFill/>
          <a:ln w="12700">
            <a:noFill/>
            <a:miter lim="800000"/>
            <a:headEnd/>
            <a:tailEnd/>
          </a:ln>
          <a:effectLst/>
        </p:spPr>
        <p:txBody>
          <a:bodyPr lIns="90488" tIns="44450" rIns="90488" bIns="44450">
            <a:spAutoFit/>
          </a:bodyPr>
          <a:lstStyle/>
          <a:p>
            <a:pPr lvl="1" algn="l"/>
            <a:endParaRPr lang="en-US" sz="2400" b="1" dirty="0">
              <a:effectLst>
                <a:outerShdw blurRad="38100" dist="38100" dir="2700000" algn="tl">
                  <a:srgbClr val="000000"/>
                </a:outerShdw>
              </a:effectLst>
            </a:endParaRPr>
          </a:p>
          <a:p>
            <a:pPr lvl="1" algn="l" eaLnBrk="1" hangingPunct="1"/>
            <a:endParaRPr lang="en-US" sz="2400" b="1" dirty="0">
              <a:effectLst>
                <a:outerShdw blurRad="38100" dist="38100" dir="2700000" algn="tl">
                  <a:srgbClr val="000000"/>
                </a:outerShdw>
              </a:effectLst>
            </a:endParaRPr>
          </a:p>
        </p:txBody>
      </p:sp>
      <p:sp>
        <p:nvSpPr>
          <p:cNvPr id="6" name="Rectangle 10"/>
          <p:cNvSpPr>
            <a:spLocks noChangeArrowheads="1"/>
          </p:cNvSpPr>
          <p:nvPr/>
        </p:nvSpPr>
        <p:spPr bwMode="auto">
          <a:xfrm>
            <a:off x="5334000" y="1976438"/>
            <a:ext cx="3276600" cy="2900362"/>
          </a:xfrm>
          <a:prstGeom prst="rect">
            <a:avLst/>
          </a:prstGeom>
          <a:solidFill>
            <a:srgbClr val="EAEAEA"/>
          </a:solidFill>
          <a:ln w="9525">
            <a:solidFill>
              <a:schemeClr val="tx1"/>
            </a:solidFill>
            <a:miter lim="800000"/>
            <a:headEnd/>
            <a:tailEnd/>
          </a:ln>
          <a:effectLst/>
        </p:spPr>
        <p:txBody>
          <a:bodyPr wrap="none" anchor="ctr"/>
          <a:lstStyle/>
          <a:p>
            <a:endParaRPr lang="en-US"/>
          </a:p>
        </p:txBody>
      </p:sp>
      <p:grpSp>
        <p:nvGrpSpPr>
          <p:cNvPr id="7" name="Group 12"/>
          <p:cNvGrpSpPr>
            <a:grpSpLocks/>
          </p:cNvGrpSpPr>
          <p:nvPr/>
        </p:nvGrpSpPr>
        <p:grpSpPr bwMode="auto">
          <a:xfrm>
            <a:off x="6353175" y="1752600"/>
            <a:ext cx="1639888" cy="1749425"/>
            <a:chOff x="2064" y="0"/>
            <a:chExt cx="1081" cy="1129"/>
          </a:xfrm>
        </p:grpSpPr>
        <p:grpSp>
          <p:nvGrpSpPr>
            <p:cNvPr id="8" name="Group 13"/>
            <p:cNvGrpSpPr>
              <a:grpSpLocks/>
            </p:cNvGrpSpPr>
            <p:nvPr/>
          </p:nvGrpSpPr>
          <p:grpSpPr bwMode="auto">
            <a:xfrm>
              <a:off x="2880" y="624"/>
              <a:ext cx="192" cy="144"/>
              <a:chOff x="768" y="3072"/>
              <a:chExt cx="192" cy="144"/>
            </a:xfrm>
          </p:grpSpPr>
          <p:sp>
            <p:nvSpPr>
              <p:cNvPr id="99" name="AutoShape 1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00" name="AutoShape 1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01" name="AutoShape 1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9" name="Group 17"/>
            <p:cNvGrpSpPr>
              <a:grpSpLocks/>
            </p:cNvGrpSpPr>
            <p:nvPr/>
          </p:nvGrpSpPr>
          <p:grpSpPr bwMode="auto">
            <a:xfrm rot="937368">
              <a:off x="2544" y="624"/>
              <a:ext cx="457" cy="505"/>
              <a:chOff x="1021" y="3059"/>
              <a:chExt cx="457" cy="505"/>
            </a:xfrm>
          </p:grpSpPr>
          <p:grpSp>
            <p:nvGrpSpPr>
              <p:cNvPr id="83" name="Group 18" descr="Granite"/>
              <p:cNvGrpSpPr>
                <a:grpSpLocks/>
              </p:cNvGrpSpPr>
              <p:nvPr/>
            </p:nvGrpSpPr>
            <p:grpSpPr bwMode="auto">
              <a:xfrm rot="-5665660">
                <a:off x="997" y="3396"/>
                <a:ext cx="192" cy="144"/>
                <a:chOff x="768" y="3072"/>
                <a:chExt cx="192" cy="144"/>
              </a:xfrm>
            </p:grpSpPr>
            <p:sp>
              <p:nvSpPr>
                <p:cNvPr id="96" name="AutoShape 1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7" name="AutoShape 2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8" name="AutoShape 2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84" name="Group 22" descr="Granite"/>
              <p:cNvGrpSpPr>
                <a:grpSpLocks/>
              </p:cNvGrpSpPr>
              <p:nvPr/>
            </p:nvGrpSpPr>
            <p:grpSpPr bwMode="auto">
              <a:xfrm rot="-5665660">
                <a:off x="1133" y="3289"/>
                <a:ext cx="192" cy="144"/>
                <a:chOff x="768" y="3072"/>
                <a:chExt cx="192" cy="144"/>
              </a:xfrm>
            </p:grpSpPr>
            <p:sp>
              <p:nvSpPr>
                <p:cNvPr id="93" name="AutoShape 2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4" name="AutoShape 2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5" name="AutoShape 2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85" name="Group 26" descr="Granite"/>
              <p:cNvGrpSpPr>
                <a:grpSpLocks/>
              </p:cNvGrpSpPr>
              <p:nvPr/>
            </p:nvGrpSpPr>
            <p:grpSpPr bwMode="auto">
              <a:xfrm rot="-13996117">
                <a:off x="1221" y="3186"/>
                <a:ext cx="192" cy="144"/>
                <a:chOff x="768" y="3072"/>
                <a:chExt cx="192" cy="144"/>
              </a:xfrm>
            </p:grpSpPr>
            <p:sp>
              <p:nvSpPr>
                <p:cNvPr id="90" name="AutoShape 2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1" name="AutoShape 2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92" name="AutoShape 2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86" name="Group 30" descr="Granite"/>
              <p:cNvGrpSpPr>
                <a:grpSpLocks/>
              </p:cNvGrpSpPr>
              <p:nvPr/>
            </p:nvGrpSpPr>
            <p:grpSpPr bwMode="auto">
              <a:xfrm rot="-5665660">
                <a:off x="1310" y="3083"/>
                <a:ext cx="192" cy="144"/>
                <a:chOff x="768" y="3072"/>
                <a:chExt cx="192" cy="144"/>
              </a:xfrm>
            </p:grpSpPr>
            <p:sp>
              <p:nvSpPr>
                <p:cNvPr id="87" name="AutoShape 31"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88" name="AutoShape 32"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89" name="AutoShape 33"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10" name="Group 34"/>
            <p:cNvGrpSpPr>
              <a:grpSpLocks/>
            </p:cNvGrpSpPr>
            <p:nvPr/>
          </p:nvGrpSpPr>
          <p:grpSpPr bwMode="auto">
            <a:xfrm rot="4359055">
              <a:off x="2136" y="648"/>
              <a:ext cx="457" cy="505"/>
              <a:chOff x="1021" y="3059"/>
              <a:chExt cx="457" cy="505"/>
            </a:xfrm>
          </p:grpSpPr>
          <p:grpSp>
            <p:nvGrpSpPr>
              <p:cNvPr id="67" name="Group 35" descr="Granite"/>
              <p:cNvGrpSpPr>
                <a:grpSpLocks/>
              </p:cNvGrpSpPr>
              <p:nvPr/>
            </p:nvGrpSpPr>
            <p:grpSpPr bwMode="auto">
              <a:xfrm rot="-5665660">
                <a:off x="997" y="3396"/>
                <a:ext cx="192" cy="144"/>
                <a:chOff x="768" y="3072"/>
                <a:chExt cx="192" cy="144"/>
              </a:xfrm>
            </p:grpSpPr>
            <p:sp>
              <p:nvSpPr>
                <p:cNvPr id="80" name="AutoShape 3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81" name="AutoShape 3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82" name="AutoShape 3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68" name="Group 39" descr="Granite"/>
              <p:cNvGrpSpPr>
                <a:grpSpLocks/>
              </p:cNvGrpSpPr>
              <p:nvPr/>
            </p:nvGrpSpPr>
            <p:grpSpPr bwMode="auto">
              <a:xfrm rot="-5665660">
                <a:off x="1133" y="3289"/>
                <a:ext cx="192" cy="144"/>
                <a:chOff x="768" y="3072"/>
                <a:chExt cx="192" cy="144"/>
              </a:xfrm>
            </p:grpSpPr>
            <p:sp>
              <p:nvSpPr>
                <p:cNvPr id="77" name="AutoShape 4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8" name="AutoShape 4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9" name="AutoShape 4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69" name="Group 43" descr="Granite"/>
              <p:cNvGrpSpPr>
                <a:grpSpLocks/>
              </p:cNvGrpSpPr>
              <p:nvPr/>
            </p:nvGrpSpPr>
            <p:grpSpPr bwMode="auto">
              <a:xfrm rot="-13996117">
                <a:off x="1221" y="3186"/>
                <a:ext cx="192" cy="144"/>
                <a:chOff x="768" y="3072"/>
                <a:chExt cx="192" cy="144"/>
              </a:xfrm>
            </p:grpSpPr>
            <p:sp>
              <p:nvSpPr>
                <p:cNvPr id="74" name="AutoShape 4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5" name="AutoShape 4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6" name="AutoShape 4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70" name="Group 47" descr="Granite"/>
              <p:cNvGrpSpPr>
                <a:grpSpLocks/>
              </p:cNvGrpSpPr>
              <p:nvPr/>
            </p:nvGrpSpPr>
            <p:grpSpPr bwMode="auto">
              <a:xfrm rot="-5665660">
                <a:off x="1310" y="3083"/>
                <a:ext cx="192" cy="144"/>
                <a:chOff x="768" y="3072"/>
                <a:chExt cx="192" cy="144"/>
              </a:xfrm>
            </p:grpSpPr>
            <p:sp>
              <p:nvSpPr>
                <p:cNvPr id="71" name="AutoShape 4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2" name="AutoShape 4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73" name="AutoShape 5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sp>
          <p:nvSpPr>
            <p:cNvPr id="11" name="Oval 51"/>
            <p:cNvSpPr>
              <a:spLocks noChangeArrowheads="1"/>
            </p:cNvSpPr>
            <p:nvPr/>
          </p:nvSpPr>
          <p:spPr bwMode="auto">
            <a:xfrm>
              <a:off x="2160" y="240"/>
              <a:ext cx="768" cy="672"/>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2" name="Text Box 52"/>
            <p:cNvSpPr txBox="1">
              <a:spLocks noChangeArrowheads="1"/>
            </p:cNvSpPr>
            <p:nvPr/>
          </p:nvSpPr>
          <p:spPr bwMode="auto">
            <a:xfrm>
              <a:off x="2112" y="480"/>
              <a:ext cx="912" cy="197"/>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grpSp>
          <p:nvGrpSpPr>
            <p:cNvPr id="13" name="Group 53"/>
            <p:cNvGrpSpPr>
              <a:grpSpLocks/>
            </p:cNvGrpSpPr>
            <p:nvPr/>
          </p:nvGrpSpPr>
          <p:grpSpPr bwMode="auto">
            <a:xfrm>
              <a:off x="2064" y="672"/>
              <a:ext cx="192" cy="144"/>
              <a:chOff x="768" y="3072"/>
              <a:chExt cx="192" cy="144"/>
            </a:xfrm>
          </p:grpSpPr>
          <p:sp>
            <p:nvSpPr>
              <p:cNvPr id="64" name="AutoShape 5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5" name="AutoShape 5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6" name="AutoShape 5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4" name="Group 57" descr="Granite"/>
            <p:cNvGrpSpPr>
              <a:grpSpLocks/>
            </p:cNvGrpSpPr>
            <p:nvPr/>
          </p:nvGrpSpPr>
          <p:grpSpPr bwMode="auto">
            <a:xfrm rot="4713825">
              <a:off x="2285" y="199"/>
              <a:ext cx="192" cy="144"/>
              <a:chOff x="768" y="3072"/>
              <a:chExt cx="192" cy="144"/>
            </a:xfrm>
          </p:grpSpPr>
          <p:sp>
            <p:nvSpPr>
              <p:cNvPr id="61" name="AutoShape 5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2" name="AutoShape 5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3" name="AutoShape 6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5" name="Group 61" descr="Granite"/>
            <p:cNvGrpSpPr>
              <a:grpSpLocks/>
            </p:cNvGrpSpPr>
            <p:nvPr/>
          </p:nvGrpSpPr>
          <p:grpSpPr bwMode="auto">
            <a:xfrm rot="4713825">
              <a:off x="2136" y="312"/>
              <a:ext cx="192" cy="144"/>
              <a:chOff x="768" y="3072"/>
              <a:chExt cx="192" cy="144"/>
            </a:xfrm>
          </p:grpSpPr>
          <p:sp>
            <p:nvSpPr>
              <p:cNvPr id="58" name="AutoShape 6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9" name="AutoShape 6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0" name="AutoShape 6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6" name="Group 65" descr="Granite"/>
            <p:cNvGrpSpPr>
              <a:grpSpLocks/>
            </p:cNvGrpSpPr>
            <p:nvPr/>
          </p:nvGrpSpPr>
          <p:grpSpPr bwMode="auto">
            <a:xfrm rot="-3616631">
              <a:off x="2088" y="408"/>
              <a:ext cx="192" cy="144"/>
              <a:chOff x="768" y="3072"/>
              <a:chExt cx="192" cy="144"/>
            </a:xfrm>
          </p:grpSpPr>
          <p:sp>
            <p:nvSpPr>
              <p:cNvPr id="55" name="AutoShape 6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6" name="AutoShape 6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7" name="AutoShape 6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7" name="Group 69" descr="Granite"/>
            <p:cNvGrpSpPr>
              <a:grpSpLocks/>
            </p:cNvGrpSpPr>
            <p:nvPr/>
          </p:nvGrpSpPr>
          <p:grpSpPr bwMode="auto">
            <a:xfrm rot="4713825">
              <a:off x="2040" y="552"/>
              <a:ext cx="192" cy="144"/>
              <a:chOff x="768" y="3072"/>
              <a:chExt cx="192" cy="144"/>
            </a:xfrm>
          </p:grpSpPr>
          <p:sp>
            <p:nvSpPr>
              <p:cNvPr id="52" name="AutoShape 7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3" name="AutoShape 7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4" name="AutoShape 7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8" name="Group 73"/>
            <p:cNvGrpSpPr>
              <a:grpSpLocks/>
            </p:cNvGrpSpPr>
            <p:nvPr/>
          </p:nvGrpSpPr>
          <p:grpSpPr bwMode="auto">
            <a:xfrm rot="17094657">
              <a:off x="2664" y="216"/>
              <a:ext cx="457" cy="505"/>
              <a:chOff x="1021" y="3059"/>
              <a:chExt cx="457" cy="505"/>
            </a:xfrm>
          </p:grpSpPr>
          <p:grpSp>
            <p:nvGrpSpPr>
              <p:cNvPr id="36" name="Group 74" descr="Granite"/>
              <p:cNvGrpSpPr>
                <a:grpSpLocks/>
              </p:cNvGrpSpPr>
              <p:nvPr/>
            </p:nvGrpSpPr>
            <p:grpSpPr bwMode="auto">
              <a:xfrm rot="-5665660">
                <a:off x="997" y="3396"/>
                <a:ext cx="192" cy="144"/>
                <a:chOff x="768" y="3072"/>
                <a:chExt cx="192" cy="144"/>
              </a:xfrm>
            </p:grpSpPr>
            <p:sp>
              <p:nvSpPr>
                <p:cNvPr id="49" name="AutoShape 75"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0" name="AutoShape 76"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51" name="AutoShape 77"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37" name="Group 78" descr="Granite"/>
              <p:cNvGrpSpPr>
                <a:grpSpLocks/>
              </p:cNvGrpSpPr>
              <p:nvPr/>
            </p:nvGrpSpPr>
            <p:grpSpPr bwMode="auto">
              <a:xfrm rot="-5665660">
                <a:off x="1133" y="3289"/>
                <a:ext cx="192" cy="144"/>
                <a:chOff x="768" y="3072"/>
                <a:chExt cx="192" cy="144"/>
              </a:xfrm>
            </p:grpSpPr>
            <p:sp>
              <p:nvSpPr>
                <p:cNvPr id="46" name="AutoShape 7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7" name="AutoShape 8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8" name="AutoShape 8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38" name="Group 82" descr="Granite"/>
              <p:cNvGrpSpPr>
                <a:grpSpLocks/>
              </p:cNvGrpSpPr>
              <p:nvPr/>
            </p:nvGrpSpPr>
            <p:grpSpPr bwMode="auto">
              <a:xfrm rot="-13996117">
                <a:off x="1221" y="3186"/>
                <a:ext cx="192" cy="144"/>
                <a:chOff x="768" y="3072"/>
                <a:chExt cx="192" cy="144"/>
              </a:xfrm>
            </p:grpSpPr>
            <p:sp>
              <p:nvSpPr>
                <p:cNvPr id="43" name="AutoShape 8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4" name="AutoShape 8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5" name="AutoShape 8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39" name="Group 86" descr="Granite"/>
              <p:cNvGrpSpPr>
                <a:grpSpLocks/>
              </p:cNvGrpSpPr>
              <p:nvPr/>
            </p:nvGrpSpPr>
            <p:grpSpPr bwMode="auto">
              <a:xfrm rot="-5665660">
                <a:off x="1310" y="3083"/>
                <a:ext cx="192" cy="144"/>
                <a:chOff x="768" y="3072"/>
                <a:chExt cx="192" cy="144"/>
              </a:xfrm>
            </p:grpSpPr>
            <p:sp>
              <p:nvSpPr>
                <p:cNvPr id="40" name="AutoShape 8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1" name="AutoShape 8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42" name="AutoShape 8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19" name="Group 90"/>
            <p:cNvGrpSpPr>
              <a:grpSpLocks/>
            </p:cNvGrpSpPr>
            <p:nvPr/>
          </p:nvGrpSpPr>
          <p:grpSpPr bwMode="auto">
            <a:xfrm rot="13270334">
              <a:off x="2304" y="0"/>
              <a:ext cx="457" cy="505"/>
              <a:chOff x="1021" y="3059"/>
              <a:chExt cx="457" cy="505"/>
            </a:xfrm>
          </p:grpSpPr>
          <p:grpSp>
            <p:nvGrpSpPr>
              <p:cNvPr id="20" name="Group 91" descr="Granite"/>
              <p:cNvGrpSpPr>
                <a:grpSpLocks/>
              </p:cNvGrpSpPr>
              <p:nvPr/>
            </p:nvGrpSpPr>
            <p:grpSpPr bwMode="auto">
              <a:xfrm rot="-5665660">
                <a:off x="997" y="3396"/>
                <a:ext cx="192" cy="144"/>
                <a:chOff x="768" y="3072"/>
                <a:chExt cx="192" cy="144"/>
              </a:xfrm>
            </p:grpSpPr>
            <p:sp>
              <p:nvSpPr>
                <p:cNvPr id="33" name="AutoShape 9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34" name="AutoShape 9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35" name="AutoShape 9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1" name="Group 95" descr="Granite"/>
              <p:cNvGrpSpPr>
                <a:grpSpLocks/>
              </p:cNvGrpSpPr>
              <p:nvPr/>
            </p:nvGrpSpPr>
            <p:grpSpPr bwMode="auto">
              <a:xfrm rot="-5665660">
                <a:off x="1133" y="3289"/>
                <a:ext cx="192" cy="144"/>
                <a:chOff x="768" y="3072"/>
                <a:chExt cx="192" cy="144"/>
              </a:xfrm>
            </p:grpSpPr>
            <p:sp>
              <p:nvSpPr>
                <p:cNvPr id="30" name="AutoShape 9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31" name="AutoShape 9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32" name="AutoShape 9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2" name="Group 99" descr="Granite"/>
              <p:cNvGrpSpPr>
                <a:grpSpLocks/>
              </p:cNvGrpSpPr>
              <p:nvPr/>
            </p:nvGrpSpPr>
            <p:grpSpPr bwMode="auto">
              <a:xfrm rot="-13996117">
                <a:off x="1221" y="3186"/>
                <a:ext cx="192" cy="144"/>
                <a:chOff x="768" y="3072"/>
                <a:chExt cx="192" cy="144"/>
              </a:xfrm>
            </p:grpSpPr>
            <p:sp>
              <p:nvSpPr>
                <p:cNvPr id="27" name="AutoShape 10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 name="AutoShape 10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9" name="AutoShape 10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3" name="Group 103" descr="Granite"/>
              <p:cNvGrpSpPr>
                <a:grpSpLocks/>
              </p:cNvGrpSpPr>
              <p:nvPr/>
            </p:nvGrpSpPr>
            <p:grpSpPr bwMode="auto">
              <a:xfrm rot="-5665660">
                <a:off x="1310" y="3083"/>
                <a:ext cx="192" cy="144"/>
                <a:chOff x="768" y="3072"/>
                <a:chExt cx="192" cy="144"/>
              </a:xfrm>
            </p:grpSpPr>
            <p:sp>
              <p:nvSpPr>
                <p:cNvPr id="24" name="AutoShape 10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 name="AutoShape 10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 name="AutoShape 10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grpSp>
        <p:nvGrpSpPr>
          <p:cNvPr id="102" name="Group 202"/>
          <p:cNvGrpSpPr>
            <a:grpSpLocks/>
          </p:cNvGrpSpPr>
          <p:nvPr/>
        </p:nvGrpSpPr>
        <p:grpSpPr bwMode="auto">
          <a:xfrm>
            <a:off x="5407025" y="3090863"/>
            <a:ext cx="1455738" cy="1489075"/>
            <a:chOff x="2064" y="0"/>
            <a:chExt cx="1081" cy="1129"/>
          </a:xfrm>
        </p:grpSpPr>
        <p:grpSp>
          <p:nvGrpSpPr>
            <p:cNvPr id="103" name="Group 203"/>
            <p:cNvGrpSpPr>
              <a:grpSpLocks/>
            </p:cNvGrpSpPr>
            <p:nvPr/>
          </p:nvGrpSpPr>
          <p:grpSpPr bwMode="auto">
            <a:xfrm>
              <a:off x="2880" y="624"/>
              <a:ext cx="192" cy="144"/>
              <a:chOff x="768" y="3072"/>
              <a:chExt cx="192" cy="144"/>
            </a:xfrm>
          </p:grpSpPr>
          <p:sp>
            <p:nvSpPr>
              <p:cNvPr id="194" name="AutoShape 20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195" name="AutoShape 20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196" name="AutoShape 20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04" name="Group 207"/>
            <p:cNvGrpSpPr>
              <a:grpSpLocks/>
            </p:cNvGrpSpPr>
            <p:nvPr/>
          </p:nvGrpSpPr>
          <p:grpSpPr bwMode="auto">
            <a:xfrm rot="937368">
              <a:off x="2544" y="624"/>
              <a:ext cx="457" cy="505"/>
              <a:chOff x="1021" y="3059"/>
              <a:chExt cx="457" cy="505"/>
            </a:xfrm>
          </p:grpSpPr>
          <p:grpSp>
            <p:nvGrpSpPr>
              <p:cNvPr id="178" name="Group 208" descr="Granite"/>
              <p:cNvGrpSpPr>
                <a:grpSpLocks/>
              </p:cNvGrpSpPr>
              <p:nvPr/>
            </p:nvGrpSpPr>
            <p:grpSpPr bwMode="auto">
              <a:xfrm rot="-5665660">
                <a:off x="997" y="3396"/>
                <a:ext cx="192" cy="144"/>
                <a:chOff x="768" y="3072"/>
                <a:chExt cx="192" cy="144"/>
              </a:xfrm>
            </p:grpSpPr>
            <p:sp>
              <p:nvSpPr>
                <p:cNvPr id="191" name="AutoShape 20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92" name="AutoShape 21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93" name="AutoShape 21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79" name="Group 212" descr="Granite"/>
              <p:cNvGrpSpPr>
                <a:grpSpLocks/>
              </p:cNvGrpSpPr>
              <p:nvPr/>
            </p:nvGrpSpPr>
            <p:grpSpPr bwMode="auto">
              <a:xfrm rot="-5665660">
                <a:off x="1133" y="3289"/>
                <a:ext cx="192" cy="144"/>
                <a:chOff x="768" y="3072"/>
                <a:chExt cx="192" cy="144"/>
              </a:xfrm>
            </p:grpSpPr>
            <p:sp>
              <p:nvSpPr>
                <p:cNvPr id="188" name="AutoShape 21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89" name="AutoShape 21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90" name="AutoShape 21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80" name="Group 216" descr="Granite"/>
              <p:cNvGrpSpPr>
                <a:grpSpLocks/>
              </p:cNvGrpSpPr>
              <p:nvPr/>
            </p:nvGrpSpPr>
            <p:grpSpPr bwMode="auto">
              <a:xfrm rot="-13996117">
                <a:off x="1221" y="3186"/>
                <a:ext cx="192" cy="144"/>
                <a:chOff x="768" y="3072"/>
                <a:chExt cx="192" cy="144"/>
              </a:xfrm>
            </p:grpSpPr>
            <p:sp>
              <p:nvSpPr>
                <p:cNvPr id="185" name="AutoShape 21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86" name="AutoShape 21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87" name="AutoShape 21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81" name="Group 220" descr="Granite"/>
              <p:cNvGrpSpPr>
                <a:grpSpLocks/>
              </p:cNvGrpSpPr>
              <p:nvPr/>
            </p:nvGrpSpPr>
            <p:grpSpPr bwMode="auto">
              <a:xfrm rot="-5665660">
                <a:off x="1310" y="3083"/>
                <a:ext cx="192" cy="144"/>
                <a:chOff x="768" y="3072"/>
                <a:chExt cx="192" cy="144"/>
              </a:xfrm>
            </p:grpSpPr>
            <p:sp>
              <p:nvSpPr>
                <p:cNvPr id="182" name="AutoShape 221"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83" name="AutoShape 222"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84" name="AutoShape 223"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105" name="Group 224"/>
            <p:cNvGrpSpPr>
              <a:grpSpLocks/>
            </p:cNvGrpSpPr>
            <p:nvPr/>
          </p:nvGrpSpPr>
          <p:grpSpPr bwMode="auto">
            <a:xfrm rot="4359055">
              <a:off x="2136" y="648"/>
              <a:ext cx="457" cy="505"/>
              <a:chOff x="1021" y="3059"/>
              <a:chExt cx="457" cy="505"/>
            </a:xfrm>
          </p:grpSpPr>
          <p:grpSp>
            <p:nvGrpSpPr>
              <p:cNvPr id="162" name="Group 225" descr="Granite"/>
              <p:cNvGrpSpPr>
                <a:grpSpLocks/>
              </p:cNvGrpSpPr>
              <p:nvPr/>
            </p:nvGrpSpPr>
            <p:grpSpPr bwMode="auto">
              <a:xfrm rot="-5665660">
                <a:off x="997" y="3396"/>
                <a:ext cx="192" cy="144"/>
                <a:chOff x="768" y="3072"/>
                <a:chExt cx="192" cy="144"/>
              </a:xfrm>
            </p:grpSpPr>
            <p:sp>
              <p:nvSpPr>
                <p:cNvPr id="175" name="AutoShape 22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6" name="AutoShape 22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7" name="AutoShape 22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63" name="Group 229" descr="Granite"/>
              <p:cNvGrpSpPr>
                <a:grpSpLocks/>
              </p:cNvGrpSpPr>
              <p:nvPr/>
            </p:nvGrpSpPr>
            <p:grpSpPr bwMode="auto">
              <a:xfrm rot="-5665660">
                <a:off x="1133" y="3289"/>
                <a:ext cx="192" cy="144"/>
                <a:chOff x="768" y="3072"/>
                <a:chExt cx="192" cy="144"/>
              </a:xfrm>
            </p:grpSpPr>
            <p:sp>
              <p:nvSpPr>
                <p:cNvPr id="172" name="AutoShape 23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3" name="AutoShape 23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4" name="AutoShape 23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64" name="Group 233" descr="Granite"/>
              <p:cNvGrpSpPr>
                <a:grpSpLocks/>
              </p:cNvGrpSpPr>
              <p:nvPr/>
            </p:nvGrpSpPr>
            <p:grpSpPr bwMode="auto">
              <a:xfrm rot="-13996117">
                <a:off x="1221" y="3186"/>
                <a:ext cx="192" cy="144"/>
                <a:chOff x="768" y="3072"/>
                <a:chExt cx="192" cy="144"/>
              </a:xfrm>
            </p:grpSpPr>
            <p:sp>
              <p:nvSpPr>
                <p:cNvPr id="169" name="AutoShape 23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0" name="AutoShape 23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71" name="AutoShape 23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65" name="Group 237" descr="Granite"/>
              <p:cNvGrpSpPr>
                <a:grpSpLocks/>
              </p:cNvGrpSpPr>
              <p:nvPr/>
            </p:nvGrpSpPr>
            <p:grpSpPr bwMode="auto">
              <a:xfrm rot="-5665660">
                <a:off x="1310" y="3083"/>
                <a:ext cx="192" cy="144"/>
                <a:chOff x="768" y="3072"/>
                <a:chExt cx="192" cy="144"/>
              </a:xfrm>
            </p:grpSpPr>
            <p:sp>
              <p:nvSpPr>
                <p:cNvPr id="166" name="AutoShape 23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7" name="AutoShape 23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8" name="AutoShape 24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sp>
          <p:nvSpPr>
            <p:cNvPr id="106" name="Oval 241"/>
            <p:cNvSpPr>
              <a:spLocks noChangeArrowheads="1"/>
            </p:cNvSpPr>
            <p:nvPr/>
          </p:nvSpPr>
          <p:spPr bwMode="auto">
            <a:xfrm>
              <a:off x="2160" y="240"/>
              <a:ext cx="768" cy="672"/>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07" name="Text Box 242"/>
            <p:cNvSpPr txBox="1">
              <a:spLocks noChangeArrowheads="1"/>
            </p:cNvSpPr>
            <p:nvPr/>
          </p:nvSpPr>
          <p:spPr bwMode="auto">
            <a:xfrm>
              <a:off x="2112" y="480"/>
              <a:ext cx="913" cy="232"/>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grpSp>
          <p:nvGrpSpPr>
            <p:cNvPr id="108" name="Group 243"/>
            <p:cNvGrpSpPr>
              <a:grpSpLocks/>
            </p:cNvGrpSpPr>
            <p:nvPr/>
          </p:nvGrpSpPr>
          <p:grpSpPr bwMode="auto">
            <a:xfrm>
              <a:off x="2064" y="672"/>
              <a:ext cx="192" cy="144"/>
              <a:chOff x="768" y="3072"/>
              <a:chExt cx="192" cy="144"/>
            </a:xfrm>
          </p:grpSpPr>
          <p:sp>
            <p:nvSpPr>
              <p:cNvPr id="159" name="AutoShape 24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0" name="AutoShape 24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61" name="AutoShape 24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09" name="Group 247" descr="Granite"/>
            <p:cNvGrpSpPr>
              <a:grpSpLocks/>
            </p:cNvGrpSpPr>
            <p:nvPr/>
          </p:nvGrpSpPr>
          <p:grpSpPr bwMode="auto">
            <a:xfrm rot="4713825">
              <a:off x="2285" y="199"/>
              <a:ext cx="192" cy="144"/>
              <a:chOff x="768" y="3072"/>
              <a:chExt cx="192" cy="144"/>
            </a:xfrm>
          </p:grpSpPr>
          <p:sp>
            <p:nvSpPr>
              <p:cNvPr id="156" name="AutoShape 24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7" name="AutoShape 24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8" name="AutoShape 25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0" name="Group 251" descr="Granite"/>
            <p:cNvGrpSpPr>
              <a:grpSpLocks/>
            </p:cNvGrpSpPr>
            <p:nvPr/>
          </p:nvGrpSpPr>
          <p:grpSpPr bwMode="auto">
            <a:xfrm rot="4713825">
              <a:off x="2136" y="312"/>
              <a:ext cx="192" cy="144"/>
              <a:chOff x="768" y="3072"/>
              <a:chExt cx="192" cy="144"/>
            </a:xfrm>
          </p:grpSpPr>
          <p:sp>
            <p:nvSpPr>
              <p:cNvPr id="153" name="AutoShape 25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4" name="AutoShape 25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5" name="AutoShape 25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1" name="Group 255" descr="Granite"/>
            <p:cNvGrpSpPr>
              <a:grpSpLocks/>
            </p:cNvGrpSpPr>
            <p:nvPr/>
          </p:nvGrpSpPr>
          <p:grpSpPr bwMode="auto">
            <a:xfrm rot="-3616631">
              <a:off x="2088" y="408"/>
              <a:ext cx="192" cy="144"/>
              <a:chOff x="768" y="3072"/>
              <a:chExt cx="192" cy="144"/>
            </a:xfrm>
          </p:grpSpPr>
          <p:sp>
            <p:nvSpPr>
              <p:cNvPr id="150" name="AutoShape 25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1" name="AutoShape 25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52" name="AutoShape 25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2" name="Group 259" descr="Granite"/>
            <p:cNvGrpSpPr>
              <a:grpSpLocks/>
            </p:cNvGrpSpPr>
            <p:nvPr/>
          </p:nvGrpSpPr>
          <p:grpSpPr bwMode="auto">
            <a:xfrm rot="4713825">
              <a:off x="2040" y="552"/>
              <a:ext cx="192" cy="144"/>
              <a:chOff x="768" y="3072"/>
              <a:chExt cx="192" cy="144"/>
            </a:xfrm>
          </p:grpSpPr>
          <p:sp>
            <p:nvSpPr>
              <p:cNvPr id="147" name="AutoShape 26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8" name="AutoShape 26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9" name="AutoShape 26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3" name="Group 263"/>
            <p:cNvGrpSpPr>
              <a:grpSpLocks/>
            </p:cNvGrpSpPr>
            <p:nvPr/>
          </p:nvGrpSpPr>
          <p:grpSpPr bwMode="auto">
            <a:xfrm rot="17094657">
              <a:off x="2664" y="216"/>
              <a:ext cx="457" cy="505"/>
              <a:chOff x="1021" y="3059"/>
              <a:chExt cx="457" cy="505"/>
            </a:xfrm>
          </p:grpSpPr>
          <p:grpSp>
            <p:nvGrpSpPr>
              <p:cNvPr id="131" name="Group 264" descr="Granite"/>
              <p:cNvGrpSpPr>
                <a:grpSpLocks/>
              </p:cNvGrpSpPr>
              <p:nvPr/>
            </p:nvGrpSpPr>
            <p:grpSpPr bwMode="auto">
              <a:xfrm rot="-5665660">
                <a:off x="997" y="3396"/>
                <a:ext cx="192" cy="144"/>
                <a:chOff x="768" y="3072"/>
                <a:chExt cx="192" cy="144"/>
              </a:xfrm>
            </p:grpSpPr>
            <p:sp>
              <p:nvSpPr>
                <p:cNvPr id="144" name="AutoShape 265"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5" name="AutoShape 266"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6" name="AutoShape 267"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32" name="Group 268" descr="Granite"/>
              <p:cNvGrpSpPr>
                <a:grpSpLocks/>
              </p:cNvGrpSpPr>
              <p:nvPr/>
            </p:nvGrpSpPr>
            <p:grpSpPr bwMode="auto">
              <a:xfrm rot="-5665660">
                <a:off x="1133" y="3289"/>
                <a:ext cx="192" cy="144"/>
                <a:chOff x="768" y="3072"/>
                <a:chExt cx="192" cy="144"/>
              </a:xfrm>
            </p:grpSpPr>
            <p:sp>
              <p:nvSpPr>
                <p:cNvPr id="141" name="AutoShape 26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2" name="AutoShape 27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3" name="AutoShape 27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33" name="Group 272" descr="Granite"/>
              <p:cNvGrpSpPr>
                <a:grpSpLocks/>
              </p:cNvGrpSpPr>
              <p:nvPr/>
            </p:nvGrpSpPr>
            <p:grpSpPr bwMode="auto">
              <a:xfrm rot="-13996117">
                <a:off x="1221" y="3186"/>
                <a:ext cx="192" cy="144"/>
                <a:chOff x="768" y="3072"/>
                <a:chExt cx="192" cy="144"/>
              </a:xfrm>
            </p:grpSpPr>
            <p:sp>
              <p:nvSpPr>
                <p:cNvPr id="138" name="AutoShape 27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9" name="AutoShape 27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40" name="AutoShape 27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34" name="Group 276" descr="Granite"/>
              <p:cNvGrpSpPr>
                <a:grpSpLocks/>
              </p:cNvGrpSpPr>
              <p:nvPr/>
            </p:nvGrpSpPr>
            <p:grpSpPr bwMode="auto">
              <a:xfrm rot="-5665660">
                <a:off x="1310" y="3083"/>
                <a:ext cx="192" cy="144"/>
                <a:chOff x="768" y="3072"/>
                <a:chExt cx="192" cy="144"/>
              </a:xfrm>
            </p:grpSpPr>
            <p:sp>
              <p:nvSpPr>
                <p:cNvPr id="135" name="AutoShape 27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6" name="AutoShape 27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7" name="AutoShape 27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114" name="Group 280"/>
            <p:cNvGrpSpPr>
              <a:grpSpLocks/>
            </p:cNvGrpSpPr>
            <p:nvPr/>
          </p:nvGrpSpPr>
          <p:grpSpPr bwMode="auto">
            <a:xfrm rot="13270334">
              <a:off x="2304" y="0"/>
              <a:ext cx="457" cy="505"/>
              <a:chOff x="1021" y="3059"/>
              <a:chExt cx="457" cy="505"/>
            </a:xfrm>
          </p:grpSpPr>
          <p:grpSp>
            <p:nvGrpSpPr>
              <p:cNvPr id="115" name="Group 281" descr="Granite"/>
              <p:cNvGrpSpPr>
                <a:grpSpLocks/>
              </p:cNvGrpSpPr>
              <p:nvPr/>
            </p:nvGrpSpPr>
            <p:grpSpPr bwMode="auto">
              <a:xfrm rot="-5665660">
                <a:off x="997" y="3396"/>
                <a:ext cx="192" cy="144"/>
                <a:chOff x="768" y="3072"/>
                <a:chExt cx="192" cy="144"/>
              </a:xfrm>
            </p:grpSpPr>
            <p:sp>
              <p:nvSpPr>
                <p:cNvPr id="128" name="AutoShape 28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9" name="AutoShape 28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30" name="AutoShape 28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6" name="Group 285" descr="Granite"/>
              <p:cNvGrpSpPr>
                <a:grpSpLocks/>
              </p:cNvGrpSpPr>
              <p:nvPr/>
            </p:nvGrpSpPr>
            <p:grpSpPr bwMode="auto">
              <a:xfrm rot="-5665660">
                <a:off x="1133" y="3289"/>
                <a:ext cx="192" cy="144"/>
                <a:chOff x="768" y="3072"/>
                <a:chExt cx="192" cy="144"/>
              </a:xfrm>
            </p:grpSpPr>
            <p:sp>
              <p:nvSpPr>
                <p:cNvPr id="125" name="AutoShape 28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6" name="AutoShape 28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7" name="AutoShape 28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7" name="Group 289" descr="Granite"/>
              <p:cNvGrpSpPr>
                <a:grpSpLocks/>
              </p:cNvGrpSpPr>
              <p:nvPr/>
            </p:nvGrpSpPr>
            <p:grpSpPr bwMode="auto">
              <a:xfrm rot="-13996117">
                <a:off x="1221" y="3186"/>
                <a:ext cx="192" cy="144"/>
                <a:chOff x="768" y="3072"/>
                <a:chExt cx="192" cy="144"/>
              </a:xfrm>
            </p:grpSpPr>
            <p:sp>
              <p:nvSpPr>
                <p:cNvPr id="122" name="AutoShape 29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3" name="AutoShape 29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4" name="AutoShape 29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118" name="Group 293" descr="Granite"/>
              <p:cNvGrpSpPr>
                <a:grpSpLocks/>
              </p:cNvGrpSpPr>
              <p:nvPr/>
            </p:nvGrpSpPr>
            <p:grpSpPr bwMode="auto">
              <a:xfrm rot="-5665660">
                <a:off x="1310" y="3083"/>
                <a:ext cx="192" cy="144"/>
                <a:chOff x="768" y="3072"/>
                <a:chExt cx="192" cy="144"/>
              </a:xfrm>
            </p:grpSpPr>
            <p:sp>
              <p:nvSpPr>
                <p:cNvPr id="119" name="AutoShape 29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0" name="AutoShape 29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121" name="AutoShape 29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grpSp>
        <p:nvGrpSpPr>
          <p:cNvPr id="197" name="Group 107"/>
          <p:cNvGrpSpPr>
            <a:grpSpLocks/>
          </p:cNvGrpSpPr>
          <p:nvPr/>
        </p:nvGrpSpPr>
        <p:grpSpPr bwMode="auto">
          <a:xfrm>
            <a:off x="7081838" y="3240088"/>
            <a:ext cx="1493837" cy="1636712"/>
            <a:chOff x="2064" y="0"/>
            <a:chExt cx="1081" cy="1129"/>
          </a:xfrm>
        </p:grpSpPr>
        <p:grpSp>
          <p:nvGrpSpPr>
            <p:cNvPr id="198" name="Group 108"/>
            <p:cNvGrpSpPr>
              <a:grpSpLocks/>
            </p:cNvGrpSpPr>
            <p:nvPr/>
          </p:nvGrpSpPr>
          <p:grpSpPr bwMode="auto">
            <a:xfrm>
              <a:off x="2880" y="624"/>
              <a:ext cx="192" cy="144"/>
              <a:chOff x="768" y="3072"/>
              <a:chExt cx="192" cy="144"/>
            </a:xfrm>
          </p:grpSpPr>
          <p:sp>
            <p:nvSpPr>
              <p:cNvPr id="289" name="AutoShape 10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290" name="AutoShape 11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291" name="AutoShape 11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199" name="Group 112"/>
            <p:cNvGrpSpPr>
              <a:grpSpLocks/>
            </p:cNvGrpSpPr>
            <p:nvPr/>
          </p:nvGrpSpPr>
          <p:grpSpPr bwMode="auto">
            <a:xfrm rot="937368">
              <a:off x="2544" y="624"/>
              <a:ext cx="457" cy="505"/>
              <a:chOff x="1021" y="3059"/>
              <a:chExt cx="457" cy="505"/>
            </a:xfrm>
          </p:grpSpPr>
          <p:grpSp>
            <p:nvGrpSpPr>
              <p:cNvPr id="273" name="Group 113" descr="Granite"/>
              <p:cNvGrpSpPr>
                <a:grpSpLocks/>
              </p:cNvGrpSpPr>
              <p:nvPr/>
            </p:nvGrpSpPr>
            <p:grpSpPr bwMode="auto">
              <a:xfrm rot="-5665660">
                <a:off x="997" y="3396"/>
                <a:ext cx="192" cy="144"/>
                <a:chOff x="768" y="3072"/>
                <a:chExt cx="192" cy="144"/>
              </a:xfrm>
            </p:grpSpPr>
            <p:sp>
              <p:nvSpPr>
                <p:cNvPr id="286" name="AutoShape 11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7" name="AutoShape 11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8" name="AutoShape 11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74" name="Group 117" descr="Granite"/>
              <p:cNvGrpSpPr>
                <a:grpSpLocks/>
              </p:cNvGrpSpPr>
              <p:nvPr/>
            </p:nvGrpSpPr>
            <p:grpSpPr bwMode="auto">
              <a:xfrm rot="-5665660">
                <a:off x="1133" y="3289"/>
                <a:ext cx="192" cy="144"/>
                <a:chOff x="768" y="3072"/>
                <a:chExt cx="192" cy="144"/>
              </a:xfrm>
            </p:grpSpPr>
            <p:sp>
              <p:nvSpPr>
                <p:cNvPr id="283" name="AutoShape 11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4" name="AutoShape 11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5" name="AutoShape 12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75" name="Group 121" descr="Granite"/>
              <p:cNvGrpSpPr>
                <a:grpSpLocks/>
              </p:cNvGrpSpPr>
              <p:nvPr/>
            </p:nvGrpSpPr>
            <p:grpSpPr bwMode="auto">
              <a:xfrm rot="-13996117">
                <a:off x="1221" y="3186"/>
                <a:ext cx="192" cy="144"/>
                <a:chOff x="768" y="3072"/>
                <a:chExt cx="192" cy="144"/>
              </a:xfrm>
            </p:grpSpPr>
            <p:sp>
              <p:nvSpPr>
                <p:cNvPr id="280" name="AutoShape 12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1" name="AutoShape 12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82" name="AutoShape 12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76" name="Group 125" descr="Granite"/>
              <p:cNvGrpSpPr>
                <a:grpSpLocks/>
              </p:cNvGrpSpPr>
              <p:nvPr/>
            </p:nvGrpSpPr>
            <p:grpSpPr bwMode="auto">
              <a:xfrm rot="-5665660">
                <a:off x="1310" y="3083"/>
                <a:ext cx="192" cy="144"/>
                <a:chOff x="768" y="3072"/>
                <a:chExt cx="192" cy="144"/>
              </a:xfrm>
            </p:grpSpPr>
            <p:sp>
              <p:nvSpPr>
                <p:cNvPr id="277" name="AutoShape 126"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8" name="AutoShape 127"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9" name="AutoShape 128"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200" name="Group 129"/>
            <p:cNvGrpSpPr>
              <a:grpSpLocks/>
            </p:cNvGrpSpPr>
            <p:nvPr/>
          </p:nvGrpSpPr>
          <p:grpSpPr bwMode="auto">
            <a:xfrm rot="4359055">
              <a:off x="2136" y="648"/>
              <a:ext cx="457" cy="505"/>
              <a:chOff x="1021" y="3059"/>
              <a:chExt cx="457" cy="505"/>
            </a:xfrm>
          </p:grpSpPr>
          <p:grpSp>
            <p:nvGrpSpPr>
              <p:cNvPr id="257" name="Group 130" descr="Granite"/>
              <p:cNvGrpSpPr>
                <a:grpSpLocks/>
              </p:cNvGrpSpPr>
              <p:nvPr/>
            </p:nvGrpSpPr>
            <p:grpSpPr bwMode="auto">
              <a:xfrm rot="-5665660">
                <a:off x="997" y="3396"/>
                <a:ext cx="192" cy="144"/>
                <a:chOff x="768" y="3072"/>
                <a:chExt cx="192" cy="144"/>
              </a:xfrm>
            </p:grpSpPr>
            <p:sp>
              <p:nvSpPr>
                <p:cNvPr id="270" name="AutoShape 131"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1" name="AutoShape 132"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72" name="AutoShape 133"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58" name="Group 134" descr="Granite"/>
              <p:cNvGrpSpPr>
                <a:grpSpLocks/>
              </p:cNvGrpSpPr>
              <p:nvPr/>
            </p:nvGrpSpPr>
            <p:grpSpPr bwMode="auto">
              <a:xfrm rot="-5665660">
                <a:off x="1133" y="3289"/>
                <a:ext cx="192" cy="144"/>
                <a:chOff x="768" y="3072"/>
                <a:chExt cx="192" cy="144"/>
              </a:xfrm>
            </p:grpSpPr>
            <p:sp>
              <p:nvSpPr>
                <p:cNvPr id="267" name="AutoShape 135"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8" name="AutoShape 136"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9" name="AutoShape 137"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59" name="Group 138" descr="Granite"/>
              <p:cNvGrpSpPr>
                <a:grpSpLocks/>
              </p:cNvGrpSpPr>
              <p:nvPr/>
            </p:nvGrpSpPr>
            <p:grpSpPr bwMode="auto">
              <a:xfrm rot="-13996117">
                <a:off x="1221" y="3186"/>
                <a:ext cx="192" cy="144"/>
                <a:chOff x="768" y="3072"/>
                <a:chExt cx="192" cy="144"/>
              </a:xfrm>
            </p:grpSpPr>
            <p:sp>
              <p:nvSpPr>
                <p:cNvPr id="264" name="AutoShape 13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5" name="AutoShape 14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6" name="AutoShape 14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60" name="Group 142" descr="Granite"/>
              <p:cNvGrpSpPr>
                <a:grpSpLocks/>
              </p:cNvGrpSpPr>
              <p:nvPr/>
            </p:nvGrpSpPr>
            <p:grpSpPr bwMode="auto">
              <a:xfrm rot="-5665660">
                <a:off x="1310" y="3083"/>
                <a:ext cx="192" cy="144"/>
                <a:chOff x="768" y="3072"/>
                <a:chExt cx="192" cy="144"/>
              </a:xfrm>
            </p:grpSpPr>
            <p:sp>
              <p:nvSpPr>
                <p:cNvPr id="261" name="AutoShape 14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2" name="AutoShape 14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63" name="AutoShape 14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sp>
          <p:nvSpPr>
            <p:cNvPr id="201" name="Oval 146"/>
            <p:cNvSpPr>
              <a:spLocks noChangeArrowheads="1"/>
            </p:cNvSpPr>
            <p:nvPr/>
          </p:nvSpPr>
          <p:spPr bwMode="auto">
            <a:xfrm>
              <a:off x="2160" y="240"/>
              <a:ext cx="768" cy="672"/>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202" name="Text Box 147"/>
            <p:cNvSpPr txBox="1">
              <a:spLocks noChangeArrowheads="1"/>
            </p:cNvSpPr>
            <p:nvPr/>
          </p:nvSpPr>
          <p:spPr bwMode="auto">
            <a:xfrm>
              <a:off x="2112" y="479"/>
              <a:ext cx="912" cy="211"/>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Ag-</a:t>
              </a:r>
              <a:r>
                <a:rPr lang="en-US" sz="1400" b="1" dirty="0" err="1">
                  <a:latin typeface="Arial" charset="0"/>
                </a:rPr>
                <a:t>Sn</a:t>
              </a:r>
              <a:r>
                <a:rPr lang="en-US" sz="1400" b="1" dirty="0">
                  <a:latin typeface="Arial" charset="0"/>
                </a:rPr>
                <a:t> Alloy</a:t>
              </a:r>
            </a:p>
          </p:txBody>
        </p:sp>
        <p:grpSp>
          <p:nvGrpSpPr>
            <p:cNvPr id="203" name="Group 148"/>
            <p:cNvGrpSpPr>
              <a:grpSpLocks/>
            </p:cNvGrpSpPr>
            <p:nvPr/>
          </p:nvGrpSpPr>
          <p:grpSpPr bwMode="auto">
            <a:xfrm>
              <a:off x="2064" y="672"/>
              <a:ext cx="192" cy="144"/>
              <a:chOff x="768" y="3072"/>
              <a:chExt cx="192" cy="144"/>
            </a:xfrm>
          </p:grpSpPr>
          <p:sp>
            <p:nvSpPr>
              <p:cNvPr id="254" name="AutoShape 14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5" name="AutoShape 15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6" name="AutoShape 15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04" name="Group 152" descr="Granite"/>
            <p:cNvGrpSpPr>
              <a:grpSpLocks/>
            </p:cNvGrpSpPr>
            <p:nvPr/>
          </p:nvGrpSpPr>
          <p:grpSpPr bwMode="auto">
            <a:xfrm rot="4713825">
              <a:off x="2285" y="199"/>
              <a:ext cx="192" cy="144"/>
              <a:chOff x="768" y="3072"/>
              <a:chExt cx="192" cy="144"/>
            </a:xfrm>
          </p:grpSpPr>
          <p:sp>
            <p:nvSpPr>
              <p:cNvPr id="251" name="AutoShape 153"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2" name="AutoShape 154"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3" name="AutoShape 155"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05" name="Group 156" descr="Granite"/>
            <p:cNvGrpSpPr>
              <a:grpSpLocks/>
            </p:cNvGrpSpPr>
            <p:nvPr/>
          </p:nvGrpSpPr>
          <p:grpSpPr bwMode="auto">
            <a:xfrm rot="4713825">
              <a:off x="2136" y="312"/>
              <a:ext cx="192" cy="144"/>
              <a:chOff x="768" y="3072"/>
              <a:chExt cx="192" cy="144"/>
            </a:xfrm>
          </p:grpSpPr>
          <p:sp>
            <p:nvSpPr>
              <p:cNvPr id="248" name="AutoShape 15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9" name="AutoShape 15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50" name="AutoShape 15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06" name="Group 160" descr="Granite"/>
            <p:cNvGrpSpPr>
              <a:grpSpLocks/>
            </p:cNvGrpSpPr>
            <p:nvPr/>
          </p:nvGrpSpPr>
          <p:grpSpPr bwMode="auto">
            <a:xfrm rot="-3616631">
              <a:off x="2088" y="408"/>
              <a:ext cx="192" cy="144"/>
              <a:chOff x="768" y="3072"/>
              <a:chExt cx="192" cy="144"/>
            </a:xfrm>
          </p:grpSpPr>
          <p:sp>
            <p:nvSpPr>
              <p:cNvPr id="245" name="AutoShape 161"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6" name="AutoShape 162"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7" name="AutoShape 163"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07" name="Group 164" descr="Granite"/>
            <p:cNvGrpSpPr>
              <a:grpSpLocks/>
            </p:cNvGrpSpPr>
            <p:nvPr/>
          </p:nvGrpSpPr>
          <p:grpSpPr bwMode="auto">
            <a:xfrm rot="4713825">
              <a:off x="2040" y="552"/>
              <a:ext cx="192" cy="144"/>
              <a:chOff x="768" y="3072"/>
              <a:chExt cx="192" cy="144"/>
            </a:xfrm>
          </p:grpSpPr>
          <p:sp>
            <p:nvSpPr>
              <p:cNvPr id="242" name="AutoShape 165"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3" name="AutoShape 166"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4" name="AutoShape 167"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08" name="Group 168"/>
            <p:cNvGrpSpPr>
              <a:grpSpLocks/>
            </p:cNvGrpSpPr>
            <p:nvPr/>
          </p:nvGrpSpPr>
          <p:grpSpPr bwMode="auto">
            <a:xfrm rot="17094657">
              <a:off x="2664" y="216"/>
              <a:ext cx="457" cy="505"/>
              <a:chOff x="1021" y="3059"/>
              <a:chExt cx="457" cy="505"/>
            </a:xfrm>
          </p:grpSpPr>
          <p:grpSp>
            <p:nvGrpSpPr>
              <p:cNvPr id="226" name="Group 169" descr="Granite"/>
              <p:cNvGrpSpPr>
                <a:grpSpLocks/>
              </p:cNvGrpSpPr>
              <p:nvPr/>
            </p:nvGrpSpPr>
            <p:grpSpPr bwMode="auto">
              <a:xfrm rot="-5665660">
                <a:off x="997" y="3396"/>
                <a:ext cx="192" cy="144"/>
                <a:chOff x="768" y="3072"/>
                <a:chExt cx="192" cy="144"/>
              </a:xfrm>
            </p:grpSpPr>
            <p:sp>
              <p:nvSpPr>
                <p:cNvPr id="239" name="AutoShape 170"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0" name="AutoShape 171"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41" name="AutoShape 172"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27" name="Group 173" descr="Granite"/>
              <p:cNvGrpSpPr>
                <a:grpSpLocks/>
              </p:cNvGrpSpPr>
              <p:nvPr/>
            </p:nvGrpSpPr>
            <p:grpSpPr bwMode="auto">
              <a:xfrm rot="-5665660">
                <a:off x="1133" y="3289"/>
                <a:ext cx="192" cy="144"/>
                <a:chOff x="768" y="3072"/>
                <a:chExt cx="192" cy="144"/>
              </a:xfrm>
            </p:grpSpPr>
            <p:sp>
              <p:nvSpPr>
                <p:cNvPr id="236" name="AutoShape 174"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7" name="AutoShape 175"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8" name="AutoShape 176"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28" name="Group 177" descr="Granite"/>
              <p:cNvGrpSpPr>
                <a:grpSpLocks/>
              </p:cNvGrpSpPr>
              <p:nvPr/>
            </p:nvGrpSpPr>
            <p:grpSpPr bwMode="auto">
              <a:xfrm rot="-13996117">
                <a:off x="1221" y="3186"/>
                <a:ext cx="192" cy="144"/>
                <a:chOff x="768" y="3072"/>
                <a:chExt cx="192" cy="144"/>
              </a:xfrm>
            </p:grpSpPr>
            <p:sp>
              <p:nvSpPr>
                <p:cNvPr id="233" name="AutoShape 178"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4" name="AutoShape 179"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5" name="AutoShape 180"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29" name="Group 181" descr="Granite"/>
              <p:cNvGrpSpPr>
                <a:grpSpLocks/>
              </p:cNvGrpSpPr>
              <p:nvPr/>
            </p:nvGrpSpPr>
            <p:grpSpPr bwMode="auto">
              <a:xfrm rot="-5665660">
                <a:off x="1310" y="3083"/>
                <a:ext cx="192" cy="144"/>
                <a:chOff x="768" y="3072"/>
                <a:chExt cx="192" cy="144"/>
              </a:xfrm>
            </p:grpSpPr>
            <p:sp>
              <p:nvSpPr>
                <p:cNvPr id="230" name="AutoShape 182"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1" name="AutoShape 183"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32" name="AutoShape 184"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nvGrpSpPr>
            <p:cNvPr id="209" name="Group 185"/>
            <p:cNvGrpSpPr>
              <a:grpSpLocks/>
            </p:cNvGrpSpPr>
            <p:nvPr/>
          </p:nvGrpSpPr>
          <p:grpSpPr bwMode="auto">
            <a:xfrm rot="13270334">
              <a:off x="2304" y="0"/>
              <a:ext cx="457" cy="505"/>
              <a:chOff x="1021" y="3059"/>
              <a:chExt cx="457" cy="505"/>
            </a:xfrm>
          </p:grpSpPr>
          <p:grpSp>
            <p:nvGrpSpPr>
              <p:cNvPr id="210" name="Group 186" descr="Granite"/>
              <p:cNvGrpSpPr>
                <a:grpSpLocks/>
              </p:cNvGrpSpPr>
              <p:nvPr/>
            </p:nvGrpSpPr>
            <p:grpSpPr bwMode="auto">
              <a:xfrm rot="-5665660">
                <a:off x="997" y="3396"/>
                <a:ext cx="192" cy="144"/>
                <a:chOff x="768" y="3072"/>
                <a:chExt cx="192" cy="144"/>
              </a:xfrm>
            </p:grpSpPr>
            <p:sp>
              <p:nvSpPr>
                <p:cNvPr id="223" name="AutoShape 187"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24" name="AutoShape 188"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25" name="AutoShape 189"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11" name="Group 190" descr="Granite"/>
              <p:cNvGrpSpPr>
                <a:grpSpLocks/>
              </p:cNvGrpSpPr>
              <p:nvPr/>
            </p:nvGrpSpPr>
            <p:grpSpPr bwMode="auto">
              <a:xfrm rot="-5665660">
                <a:off x="1133" y="3289"/>
                <a:ext cx="192" cy="144"/>
                <a:chOff x="768" y="3072"/>
                <a:chExt cx="192" cy="144"/>
              </a:xfrm>
            </p:grpSpPr>
            <p:sp>
              <p:nvSpPr>
                <p:cNvPr id="220" name="AutoShape 191"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21" name="AutoShape 192"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22" name="AutoShape 193"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12" name="Group 194" descr="Granite"/>
              <p:cNvGrpSpPr>
                <a:grpSpLocks/>
              </p:cNvGrpSpPr>
              <p:nvPr/>
            </p:nvGrpSpPr>
            <p:grpSpPr bwMode="auto">
              <a:xfrm rot="-13996117">
                <a:off x="1221" y="3186"/>
                <a:ext cx="192" cy="144"/>
                <a:chOff x="768" y="3072"/>
                <a:chExt cx="192" cy="144"/>
              </a:xfrm>
            </p:grpSpPr>
            <p:sp>
              <p:nvSpPr>
                <p:cNvPr id="217" name="AutoShape 195"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18" name="AutoShape 196"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19" name="AutoShape 197"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nvGrpSpPr>
              <p:cNvPr id="213" name="Group 198" descr="Granite"/>
              <p:cNvGrpSpPr>
                <a:grpSpLocks/>
              </p:cNvGrpSpPr>
              <p:nvPr/>
            </p:nvGrpSpPr>
            <p:grpSpPr bwMode="auto">
              <a:xfrm rot="-5665660">
                <a:off x="1310" y="3083"/>
                <a:ext cx="192" cy="144"/>
                <a:chOff x="768" y="3072"/>
                <a:chExt cx="192" cy="144"/>
              </a:xfrm>
            </p:grpSpPr>
            <p:sp>
              <p:nvSpPr>
                <p:cNvPr id="214" name="AutoShape 199" descr="Granite"/>
                <p:cNvSpPr>
                  <a:spLocks noChangeArrowheads="1"/>
                </p:cNvSpPr>
                <p:nvPr/>
              </p:nvSpPr>
              <p:spPr bwMode="auto">
                <a:xfrm>
                  <a:off x="768" y="3072"/>
                  <a:ext cx="144" cy="96"/>
                </a:xfrm>
                <a:prstGeom prst="hexagon">
                  <a:avLst>
                    <a:gd name="adj" fmla="val 37500"/>
                    <a:gd name="vf" fmla="val 115470"/>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15" name="AutoShape 200" descr="Granite"/>
                <p:cNvSpPr>
                  <a:spLocks noChangeArrowheads="1"/>
                </p:cNvSpPr>
                <p:nvPr/>
              </p:nvSpPr>
              <p:spPr bwMode="auto">
                <a:xfrm>
                  <a:off x="816" y="3120"/>
                  <a:ext cx="96" cy="96"/>
                </a:xfrm>
                <a:prstGeom prst="octagon">
                  <a:avLst>
                    <a:gd name="adj" fmla="val 29287"/>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216" name="AutoShape 201" descr="Granite"/>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grpSp>
        </p:grpSp>
      </p:grpSp>
      <p:grpSp>
        <p:nvGrpSpPr>
          <p:cNvPr id="292" name="Group 527"/>
          <p:cNvGrpSpPr>
            <a:grpSpLocks/>
          </p:cNvGrpSpPr>
          <p:nvPr/>
        </p:nvGrpSpPr>
        <p:grpSpPr bwMode="auto">
          <a:xfrm>
            <a:off x="6172200" y="3048000"/>
            <a:ext cx="838200" cy="762000"/>
            <a:chOff x="576" y="2880"/>
            <a:chExt cx="528" cy="480"/>
          </a:xfrm>
        </p:grpSpPr>
        <p:grpSp>
          <p:nvGrpSpPr>
            <p:cNvPr id="293" name="Group 528"/>
            <p:cNvGrpSpPr>
              <a:grpSpLocks/>
            </p:cNvGrpSpPr>
            <p:nvPr/>
          </p:nvGrpSpPr>
          <p:grpSpPr bwMode="auto">
            <a:xfrm>
              <a:off x="576" y="2880"/>
              <a:ext cx="192" cy="144"/>
              <a:chOff x="768" y="3072"/>
              <a:chExt cx="192" cy="144"/>
            </a:xfrm>
          </p:grpSpPr>
          <p:sp>
            <p:nvSpPr>
              <p:cNvPr id="318" name="AutoShape 52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9" name="AutoShape 53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20" name="AutoShape 53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4" name="Group 532"/>
            <p:cNvGrpSpPr>
              <a:grpSpLocks/>
            </p:cNvGrpSpPr>
            <p:nvPr/>
          </p:nvGrpSpPr>
          <p:grpSpPr bwMode="auto">
            <a:xfrm rot="-8330457">
              <a:off x="720" y="2928"/>
              <a:ext cx="192" cy="144"/>
              <a:chOff x="768" y="3072"/>
              <a:chExt cx="192" cy="144"/>
            </a:xfrm>
          </p:grpSpPr>
          <p:sp>
            <p:nvSpPr>
              <p:cNvPr id="315" name="AutoShape 53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6" name="AutoShape 53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17" name="AutoShape 53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5" name="Group 536"/>
            <p:cNvGrpSpPr>
              <a:grpSpLocks/>
            </p:cNvGrpSpPr>
            <p:nvPr/>
          </p:nvGrpSpPr>
          <p:grpSpPr bwMode="auto">
            <a:xfrm>
              <a:off x="672" y="3024"/>
              <a:ext cx="192" cy="144"/>
              <a:chOff x="768" y="3072"/>
              <a:chExt cx="192" cy="144"/>
            </a:xfrm>
          </p:grpSpPr>
          <p:sp>
            <p:nvSpPr>
              <p:cNvPr id="312" name="AutoShape 53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3" name="AutoShape 53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14" name="AutoShape 53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6" name="Group 540"/>
            <p:cNvGrpSpPr>
              <a:grpSpLocks/>
            </p:cNvGrpSpPr>
            <p:nvPr/>
          </p:nvGrpSpPr>
          <p:grpSpPr bwMode="auto">
            <a:xfrm>
              <a:off x="816" y="3024"/>
              <a:ext cx="192" cy="144"/>
              <a:chOff x="768" y="3072"/>
              <a:chExt cx="192" cy="144"/>
            </a:xfrm>
          </p:grpSpPr>
          <p:sp>
            <p:nvSpPr>
              <p:cNvPr id="309" name="AutoShape 54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10" name="AutoShape 54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11" name="AutoShape 54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7" name="Group 544"/>
            <p:cNvGrpSpPr>
              <a:grpSpLocks/>
            </p:cNvGrpSpPr>
            <p:nvPr/>
          </p:nvGrpSpPr>
          <p:grpSpPr bwMode="auto">
            <a:xfrm rot="-8330457">
              <a:off x="768" y="3120"/>
              <a:ext cx="192" cy="144"/>
              <a:chOff x="768" y="3072"/>
              <a:chExt cx="192" cy="144"/>
            </a:xfrm>
          </p:grpSpPr>
          <p:sp>
            <p:nvSpPr>
              <p:cNvPr id="306" name="AutoShape 54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7" name="AutoShape 54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8" name="AutoShape 54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8" name="Group 548"/>
            <p:cNvGrpSpPr>
              <a:grpSpLocks/>
            </p:cNvGrpSpPr>
            <p:nvPr/>
          </p:nvGrpSpPr>
          <p:grpSpPr bwMode="auto">
            <a:xfrm>
              <a:off x="912" y="3120"/>
              <a:ext cx="192" cy="144"/>
              <a:chOff x="768" y="3072"/>
              <a:chExt cx="192" cy="144"/>
            </a:xfrm>
          </p:grpSpPr>
          <p:sp>
            <p:nvSpPr>
              <p:cNvPr id="303" name="AutoShape 54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4" name="AutoShape 55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5" name="AutoShape 55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299" name="Group 552"/>
            <p:cNvGrpSpPr>
              <a:grpSpLocks/>
            </p:cNvGrpSpPr>
            <p:nvPr/>
          </p:nvGrpSpPr>
          <p:grpSpPr bwMode="auto">
            <a:xfrm>
              <a:off x="864" y="3216"/>
              <a:ext cx="192" cy="144"/>
              <a:chOff x="768" y="3072"/>
              <a:chExt cx="192" cy="144"/>
            </a:xfrm>
          </p:grpSpPr>
          <p:sp>
            <p:nvSpPr>
              <p:cNvPr id="300" name="AutoShape 55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01" name="AutoShape 55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02" name="AutoShape 55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sp>
        <p:nvSpPr>
          <p:cNvPr id="321" name="AutoShape 617" descr="White marble"/>
          <p:cNvSpPr>
            <a:spLocks noChangeArrowheads="1"/>
          </p:cNvSpPr>
          <p:nvPr/>
        </p:nvSpPr>
        <p:spPr bwMode="auto">
          <a:xfrm rot="1663369">
            <a:off x="6324600" y="3352800"/>
            <a:ext cx="533400" cy="76200"/>
          </a:xfrm>
          <a:prstGeom prst="cube">
            <a:avLst>
              <a:gd name="adj" fmla="val 25000"/>
            </a:avLst>
          </a:prstGeom>
          <a:blipFill dpi="0" rotWithShape="0">
            <a:blip r:embed="rId4" cstate="print"/>
            <a:srcRect/>
            <a:tile tx="0" ty="0" sx="100000" sy="100000" flip="none" algn="tl"/>
          </a:blipFill>
          <a:ln w="9525">
            <a:solidFill>
              <a:schemeClr val="bg2"/>
            </a:solidFill>
            <a:miter lim="800000"/>
            <a:headEnd/>
            <a:tailEnd/>
          </a:ln>
          <a:effectLst/>
        </p:spPr>
        <p:txBody>
          <a:bodyPr wrap="none" anchor="ctr"/>
          <a:lstStyle/>
          <a:p>
            <a:endParaRPr lang="en-US"/>
          </a:p>
        </p:txBody>
      </p:sp>
      <p:grpSp>
        <p:nvGrpSpPr>
          <p:cNvPr id="322" name="Group 469"/>
          <p:cNvGrpSpPr>
            <a:grpSpLocks/>
          </p:cNvGrpSpPr>
          <p:nvPr/>
        </p:nvGrpSpPr>
        <p:grpSpPr bwMode="auto">
          <a:xfrm rot="-4885010">
            <a:off x="6667500" y="3314700"/>
            <a:ext cx="838200" cy="762000"/>
            <a:chOff x="1296" y="2928"/>
            <a:chExt cx="528" cy="480"/>
          </a:xfrm>
        </p:grpSpPr>
        <p:grpSp>
          <p:nvGrpSpPr>
            <p:cNvPr id="323" name="Group 470"/>
            <p:cNvGrpSpPr>
              <a:grpSpLocks/>
            </p:cNvGrpSpPr>
            <p:nvPr/>
          </p:nvGrpSpPr>
          <p:grpSpPr bwMode="auto">
            <a:xfrm>
              <a:off x="1296" y="2928"/>
              <a:ext cx="192" cy="144"/>
              <a:chOff x="768" y="3072"/>
              <a:chExt cx="192" cy="144"/>
            </a:xfrm>
          </p:grpSpPr>
          <p:sp>
            <p:nvSpPr>
              <p:cNvPr id="348" name="AutoShape 47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9" name="AutoShape 47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50" name="AutoShape 47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4" name="Group 474"/>
            <p:cNvGrpSpPr>
              <a:grpSpLocks/>
            </p:cNvGrpSpPr>
            <p:nvPr/>
          </p:nvGrpSpPr>
          <p:grpSpPr bwMode="auto">
            <a:xfrm rot="-8330457">
              <a:off x="1440" y="2976"/>
              <a:ext cx="192" cy="144"/>
              <a:chOff x="768" y="3072"/>
              <a:chExt cx="192" cy="144"/>
            </a:xfrm>
          </p:grpSpPr>
          <p:sp>
            <p:nvSpPr>
              <p:cNvPr id="345" name="AutoShape 47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6" name="AutoShape 47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7" name="AutoShape 47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5" name="Group 478"/>
            <p:cNvGrpSpPr>
              <a:grpSpLocks/>
            </p:cNvGrpSpPr>
            <p:nvPr/>
          </p:nvGrpSpPr>
          <p:grpSpPr bwMode="auto">
            <a:xfrm>
              <a:off x="1392" y="3072"/>
              <a:ext cx="192" cy="144"/>
              <a:chOff x="768" y="3072"/>
              <a:chExt cx="192" cy="144"/>
            </a:xfrm>
          </p:grpSpPr>
          <p:sp>
            <p:nvSpPr>
              <p:cNvPr id="342" name="AutoShape 47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3" name="AutoShape 48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4" name="AutoShape 48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6" name="Group 482"/>
            <p:cNvGrpSpPr>
              <a:grpSpLocks/>
            </p:cNvGrpSpPr>
            <p:nvPr/>
          </p:nvGrpSpPr>
          <p:grpSpPr bwMode="auto">
            <a:xfrm>
              <a:off x="1536" y="3072"/>
              <a:ext cx="192" cy="144"/>
              <a:chOff x="768" y="3072"/>
              <a:chExt cx="192" cy="144"/>
            </a:xfrm>
          </p:grpSpPr>
          <p:sp>
            <p:nvSpPr>
              <p:cNvPr id="339" name="AutoShape 48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40" name="AutoShape 48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41" name="AutoShape 48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7" name="Group 486"/>
            <p:cNvGrpSpPr>
              <a:grpSpLocks/>
            </p:cNvGrpSpPr>
            <p:nvPr/>
          </p:nvGrpSpPr>
          <p:grpSpPr bwMode="auto">
            <a:xfrm rot="-8330457">
              <a:off x="1488" y="3168"/>
              <a:ext cx="192" cy="144"/>
              <a:chOff x="768" y="3072"/>
              <a:chExt cx="192" cy="144"/>
            </a:xfrm>
          </p:grpSpPr>
          <p:sp>
            <p:nvSpPr>
              <p:cNvPr id="336" name="AutoShape 48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37" name="AutoShape 48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8" name="AutoShape 48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8" name="Group 490"/>
            <p:cNvGrpSpPr>
              <a:grpSpLocks/>
            </p:cNvGrpSpPr>
            <p:nvPr/>
          </p:nvGrpSpPr>
          <p:grpSpPr bwMode="auto">
            <a:xfrm>
              <a:off x="1632" y="3168"/>
              <a:ext cx="192" cy="144"/>
              <a:chOff x="768" y="3072"/>
              <a:chExt cx="192" cy="144"/>
            </a:xfrm>
          </p:grpSpPr>
          <p:sp>
            <p:nvSpPr>
              <p:cNvPr id="333" name="AutoShape 49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34" name="AutoShape 49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5" name="AutoShape 49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29" name="Group 494"/>
            <p:cNvGrpSpPr>
              <a:grpSpLocks/>
            </p:cNvGrpSpPr>
            <p:nvPr/>
          </p:nvGrpSpPr>
          <p:grpSpPr bwMode="auto">
            <a:xfrm>
              <a:off x="1584" y="3264"/>
              <a:ext cx="192" cy="144"/>
              <a:chOff x="768" y="3072"/>
              <a:chExt cx="192" cy="144"/>
            </a:xfrm>
          </p:grpSpPr>
          <p:sp>
            <p:nvSpPr>
              <p:cNvPr id="330" name="AutoShape 49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31" name="AutoShape 49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32" name="AutoShape 49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sp>
        <p:nvSpPr>
          <p:cNvPr id="352" name="AutoShape 413"/>
          <p:cNvSpPr>
            <a:spLocks noChangeArrowheads="1"/>
          </p:cNvSpPr>
          <p:nvPr/>
        </p:nvSpPr>
        <p:spPr bwMode="auto">
          <a:xfrm>
            <a:off x="6858000" y="3352800"/>
            <a:ext cx="228600" cy="137160"/>
          </a:xfrm>
          <a:prstGeom prst="hexagon">
            <a:avLst>
              <a:gd name="adj" fmla="val 37500"/>
              <a:gd name="vf" fmla="val 115470"/>
            </a:avLst>
          </a:prstGeom>
          <a:solidFill>
            <a:srgbClr val="808080"/>
          </a:solidFill>
          <a:ln w="9525">
            <a:solidFill>
              <a:srgbClr val="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53" name="Group 440"/>
          <p:cNvGrpSpPr>
            <a:grpSpLocks/>
          </p:cNvGrpSpPr>
          <p:nvPr/>
        </p:nvGrpSpPr>
        <p:grpSpPr bwMode="auto">
          <a:xfrm rot="-5665660">
            <a:off x="7277100" y="2781300"/>
            <a:ext cx="838200" cy="762000"/>
            <a:chOff x="1296" y="2928"/>
            <a:chExt cx="528" cy="480"/>
          </a:xfrm>
        </p:grpSpPr>
        <p:grpSp>
          <p:nvGrpSpPr>
            <p:cNvPr id="354" name="Group 441"/>
            <p:cNvGrpSpPr>
              <a:grpSpLocks/>
            </p:cNvGrpSpPr>
            <p:nvPr/>
          </p:nvGrpSpPr>
          <p:grpSpPr bwMode="auto">
            <a:xfrm>
              <a:off x="1296" y="2928"/>
              <a:ext cx="192" cy="144"/>
              <a:chOff x="768" y="3072"/>
              <a:chExt cx="192" cy="144"/>
            </a:xfrm>
          </p:grpSpPr>
          <p:sp>
            <p:nvSpPr>
              <p:cNvPr id="379" name="AutoShape 44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80" name="AutoShape 44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81" name="AutoShape 44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5" name="Group 445"/>
            <p:cNvGrpSpPr>
              <a:grpSpLocks/>
            </p:cNvGrpSpPr>
            <p:nvPr/>
          </p:nvGrpSpPr>
          <p:grpSpPr bwMode="auto">
            <a:xfrm rot="-8330457">
              <a:off x="1440" y="2976"/>
              <a:ext cx="192" cy="144"/>
              <a:chOff x="768" y="3072"/>
              <a:chExt cx="192" cy="144"/>
            </a:xfrm>
          </p:grpSpPr>
          <p:sp>
            <p:nvSpPr>
              <p:cNvPr id="376" name="AutoShape 44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7" name="AutoShape 44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8" name="AutoShape 44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6" name="Group 449"/>
            <p:cNvGrpSpPr>
              <a:grpSpLocks/>
            </p:cNvGrpSpPr>
            <p:nvPr/>
          </p:nvGrpSpPr>
          <p:grpSpPr bwMode="auto">
            <a:xfrm>
              <a:off x="1392" y="3072"/>
              <a:ext cx="192" cy="144"/>
              <a:chOff x="768" y="3072"/>
              <a:chExt cx="192" cy="144"/>
            </a:xfrm>
          </p:grpSpPr>
          <p:sp>
            <p:nvSpPr>
              <p:cNvPr id="373" name="AutoShape 450"/>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4" name="AutoShape 451"/>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5" name="AutoShape 452"/>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7" name="Group 453"/>
            <p:cNvGrpSpPr>
              <a:grpSpLocks/>
            </p:cNvGrpSpPr>
            <p:nvPr/>
          </p:nvGrpSpPr>
          <p:grpSpPr bwMode="auto">
            <a:xfrm>
              <a:off x="1536" y="3072"/>
              <a:ext cx="192" cy="144"/>
              <a:chOff x="768" y="3072"/>
              <a:chExt cx="192" cy="144"/>
            </a:xfrm>
          </p:grpSpPr>
          <p:sp>
            <p:nvSpPr>
              <p:cNvPr id="370" name="AutoShape 454"/>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71" name="AutoShape 455"/>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72" name="AutoShape 456"/>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8" name="Group 457"/>
            <p:cNvGrpSpPr>
              <a:grpSpLocks/>
            </p:cNvGrpSpPr>
            <p:nvPr/>
          </p:nvGrpSpPr>
          <p:grpSpPr bwMode="auto">
            <a:xfrm rot="-8330457">
              <a:off x="1488" y="3168"/>
              <a:ext cx="192" cy="144"/>
              <a:chOff x="768" y="3072"/>
              <a:chExt cx="192" cy="144"/>
            </a:xfrm>
          </p:grpSpPr>
          <p:sp>
            <p:nvSpPr>
              <p:cNvPr id="367" name="AutoShape 458"/>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8" name="AutoShape 459"/>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9" name="AutoShape 460"/>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59" name="Group 461"/>
            <p:cNvGrpSpPr>
              <a:grpSpLocks/>
            </p:cNvGrpSpPr>
            <p:nvPr/>
          </p:nvGrpSpPr>
          <p:grpSpPr bwMode="auto">
            <a:xfrm>
              <a:off x="1632" y="3168"/>
              <a:ext cx="192" cy="144"/>
              <a:chOff x="768" y="3072"/>
              <a:chExt cx="192" cy="144"/>
            </a:xfrm>
          </p:grpSpPr>
          <p:sp>
            <p:nvSpPr>
              <p:cNvPr id="364" name="AutoShape 462"/>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5" name="AutoShape 463"/>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6" name="AutoShape 464"/>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60" name="Group 465"/>
            <p:cNvGrpSpPr>
              <a:grpSpLocks/>
            </p:cNvGrpSpPr>
            <p:nvPr/>
          </p:nvGrpSpPr>
          <p:grpSpPr bwMode="auto">
            <a:xfrm>
              <a:off x="1584" y="3264"/>
              <a:ext cx="192" cy="144"/>
              <a:chOff x="768" y="3072"/>
              <a:chExt cx="192" cy="144"/>
            </a:xfrm>
          </p:grpSpPr>
          <p:sp>
            <p:nvSpPr>
              <p:cNvPr id="361" name="AutoShape 466"/>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62" name="AutoShape 467"/>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63" name="AutoShape 468"/>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grpSp>
        <p:nvGrpSpPr>
          <p:cNvPr id="382" name="Group 585"/>
          <p:cNvGrpSpPr>
            <a:grpSpLocks/>
          </p:cNvGrpSpPr>
          <p:nvPr/>
        </p:nvGrpSpPr>
        <p:grpSpPr bwMode="auto">
          <a:xfrm rot="-5475103">
            <a:off x="7353300" y="2933700"/>
            <a:ext cx="838200" cy="762000"/>
            <a:chOff x="576" y="2880"/>
            <a:chExt cx="528" cy="480"/>
          </a:xfrm>
        </p:grpSpPr>
        <p:grpSp>
          <p:nvGrpSpPr>
            <p:cNvPr id="383" name="Group 586"/>
            <p:cNvGrpSpPr>
              <a:grpSpLocks/>
            </p:cNvGrpSpPr>
            <p:nvPr/>
          </p:nvGrpSpPr>
          <p:grpSpPr bwMode="auto">
            <a:xfrm>
              <a:off x="576" y="2880"/>
              <a:ext cx="192" cy="144"/>
              <a:chOff x="768" y="3072"/>
              <a:chExt cx="192" cy="144"/>
            </a:xfrm>
          </p:grpSpPr>
          <p:sp>
            <p:nvSpPr>
              <p:cNvPr id="408" name="AutoShape 58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9" name="AutoShape 58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10" name="AutoShape 58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4" name="Group 590"/>
            <p:cNvGrpSpPr>
              <a:grpSpLocks/>
            </p:cNvGrpSpPr>
            <p:nvPr/>
          </p:nvGrpSpPr>
          <p:grpSpPr bwMode="auto">
            <a:xfrm rot="-8330457">
              <a:off x="720" y="2928"/>
              <a:ext cx="192" cy="144"/>
              <a:chOff x="768" y="3072"/>
              <a:chExt cx="192" cy="144"/>
            </a:xfrm>
          </p:grpSpPr>
          <p:sp>
            <p:nvSpPr>
              <p:cNvPr id="405" name="AutoShape 59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6" name="AutoShape 59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7" name="AutoShape 59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5" name="Group 594"/>
            <p:cNvGrpSpPr>
              <a:grpSpLocks/>
            </p:cNvGrpSpPr>
            <p:nvPr/>
          </p:nvGrpSpPr>
          <p:grpSpPr bwMode="auto">
            <a:xfrm>
              <a:off x="672" y="3024"/>
              <a:ext cx="192" cy="144"/>
              <a:chOff x="768" y="3072"/>
              <a:chExt cx="192" cy="144"/>
            </a:xfrm>
          </p:grpSpPr>
          <p:sp>
            <p:nvSpPr>
              <p:cNvPr id="402" name="AutoShape 595"/>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3" name="AutoShape 596"/>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4" name="AutoShape 597"/>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6" name="Group 598"/>
            <p:cNvGrpSpPr>
              <a:grpSpLocks/>
            </p:cNvGrpSpPr>
            <p:nvPr/>
          </p:nvGrpSpPr>
          <p:grpSpPr bwMode="auto">
            <a:xfrm>
              <a:off x="816" y="3024"/>
              <a:ext cx="192" cy="144"/>
              <a:chOff x="768" y="3072"/>
              <a:chExt cx="192" cy="144"/>
            </a:xfrm>
          </p:grpSpPr>
          <p:sp>
            <p:nvSpPr>
              <p:cNvPr id="399" name="AutoShape 599"/>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400" name="AutoShape 600"/>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401" name="AutoShape 601"/>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7" name="Group 602"/>
            <p:cNvGrpSpPr>
              <a:grpSpLocks/>
            </p:cNvGrpSpPr>
            <p:nvPr/>
          </p:nvGrpSpPr>
          <p:grpSpPr bwMode="auto">
            <a:xfrm rot="-8330457">
              <a:off x="768" y="3120"/>
              <a:ext cx="192" cy="144"/>
              <a:chOff x="768" y="3072"/>
              <a:chExt cx="192" cy="144"/>
            </a:xfrm>
          </p:grpSpPr>
          <p:sp>
            <p:nvSpPr>
              <p:cNvPr id="396" name="AutoShape 603"/>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7" name="AutoShape 604"/>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8" name="AutoShape 605"/>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8" name="Group 606"/>
            <p:cNvGrpSpPr>
              <a:grpSpLocks/>
            </p:cNvGrpSpPr>
            <p:nvPr/>
          </p:nvGrpSpPr>
          <p:grpSpPr bwMode="auto">
            <a:xfrm>
              <a:off x="912" y="3120"/>
              <a:ext cx="192" cy="144"/>
              <a:chOff x="768" y="3072"/>
              <a:chExt cx="192" cy="144"/>
            </a:xfrm>
          </p:grpSpPr>
          <p:sp>
            <p:nvSpPr>
              <p:cNvPr id="393" name="AutoShape 607"/>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4" name="AutoShape 608"/>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5" name="AutoShape 609"/>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nvGrpSpPr>
            <p:cNvPr id="389" name="Group 610"/>
            <p:cNvGrpSpPr>
              <a:grpSpLocks/>
            </p:cNvGrpSpPr>
            <p:nvPr/>
          </p:nvGrpSpPr>
          <p:grpSpPr bwMode="auto">
            <a:xfrm>
              <a:off x="864" y="3216"/>
              <a:ext cx="192" cy="144"/>
              <a:chOff x="768" y="3072"/>
              <a:chExt cx="192" cy="144"/>
            </a:xfrm>
          </p:grpSpPr>
          <p:sp>
            <p:nvSpPr>
              <p:cNvPr id="390" name="AutoShape 611"/>
              <p:cNvSpPr>
                <a:spLocks noChangeArrowheads="1"/>
              </p:cNvSpPr>
              <p:nvPr/>
            </p:nvSpPr>
            <p:spPr bwMode="auto">
              <a:xfrm>
                <a:off x="768" y="3072"/>
                <a:ext cx="144" cy="96"/>
              </a:xfrm>
              <a:prstGeom prst="hexagon">
                <a:avLst>
                  <a:gd name="adj" fmla="val 37500"/>
                  <a:gd name="vf" fmla="val 115470"/>
                </a:avLst>
              </a:prstGeom>
              <a:solidFill>
                <a:srgbClr val="808080"/>
              </a:solidFill>
              <a:ln w="9525">
                <a:solidFill>
                  <a:schemeClr val="tx1"/>
                </a:solidFill>
                <a:miter lim="800000"/>
                <a:headEnd/>
                <a:tailEnd/>
              </a:ln>
              <a:effectLst/>
            </p:spPr>
            <p:txBody>
              <a:bodyPr wrap="none" anchor="ctr"/>
              <a:lstStyle/>
              <a:p>
                <a:endParaRPr lang="en-US"/>
              </a:p>
            </p:txBody>
          </p:sp>
          <p:sp>
            <p:nvSpPr>
              <p:cNvPr id="391" name="AutoShape 612"/>
              <p:cNvSpPr>
                <a:spLocks noChangeArrowheads="1"/>
              </p:cNvSpPr>
              <p:nvPr/>
            </p:nvSpPr>
            <p:spPr bwMode="auto">
              <a:xfrm>
                <a:off x="816" y="3120"/>
                <a:ext cx="96" cy="96"/>
              </a:xfrm>
              <a:prstGeom prst="octagon">
                <a:avLst>
                  <a:gd name="adj" fmla="val 29287"/>
                </a:avLst>
              </a:prstGeom>
              <a:solidFill>
                <a:srgbClr val="808080"/>
              </a:solidFill>
              <a:ln w="9525">
                <a:solidFill>
                  <a:schemeClr val="tx1"/>
                </a:solidFill>
                <a:miter lim="800000"/>
                <a:headEnd/>
                <a:tailEnd/>
              </a:ln>
              <a:effectLst/>
            </p:spPr>
            <p:txBody>
              <a:bodyPr wrap="none" anchor="ctr"/>
              <a:lstStyle/>
              <a:p>
                <a:endParaRPr lang="en-US"/>
              </a:p>
            </p:txBody>
          </p:sp>
          <p:sp>
            <p:nvSpPr>
              <p:cNvPr id="392" name="AutoShape 613"/>
              <p:cNvSpPr>
                <a:spLocks noChangeArrowheads="1"/>
              </p:cNvSpPr>
              <p:nvPr/>
            </p:nvSpPr>
            <p:spPr bwMode="auto">
              <a:xfrm>
                <a:off x="864" y="3120"/>
                <a:ext cx="96" cy="9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80"/>
              </a:solidFill>
              <a:ln w="9525">
                <a:solidFill>
                  <a:schemeClr val="tx1"/>
                </a:solidFill>
                <a:miter lim="800000"/>
                <a:headEnd/>
                <a:tailEnd/>
              </a:ln>
              <a:effectLst/>
            </p:spPr>
            <p:txBody>
              <a:bodyPr wrap="none" anchor="ctr"/>
              <a:lstStyle/>
              <a:p>
                <a:endParaRPr lang="en-US"/>
              </a:p>
            </p:txBody>
          </p:sp>
        </p:grpSp>
      </p:grpSp>
      <p:sp>
        <p:nvSpPr>
          <p:cNvPr id="411" name="AutoShape 621" descr="White marble"/>
          <p:cNvSpPr>
            <a:spLocks noChangeArrowheads="1"/>
          </p:cNvSpPr>
          <p:nvPr/>
        </p:nvSpPr>
        <p:spPr bwMode="auto">
          <a:xfrm rot="21137101">
            <a:off x="7162800" y="3352800"/>
            <a:ext cx="533400" cy="76200"/>
          </a:xfrm>
          <a:prstGeom prst="cube">
            <a:avLst>
              <a:gd name="adj" fmla="val 25000"/>
            </a:avLst>
          </a:prstGeom>
          <a:blipFill dpi="0" rotWithShape="0">
            <a:blip r:embed="rId4" cstate="print"/>
            <a:srcRect/>
            <a:tile tx="0" ty="0" sx="100000" sy="100000" flip="none" algn="tl"/>
          </a:blipFill>
          <a:ln w="9525">
            <a:solidFill>
              <a:schemeClr val="bg2"/>
            </a:solidFill>
            <a:miter lim="800000"/>
            <a:headEnd/>
            <a:tailEnd/>
          </a:ln>
          <a:effectLst/>
        </p:spPr>
        <p:txBody>
          <a:bodyPr wrap="none" anchor="ctr"/>
          <a:lstStyle/>
          <a:p>
            <a:endParaRPr lang="en-US"/>
          </a:p>
        </p:txBody>
      </p:sp>
      <p:sp>
        <p:nvSpPr>
          <p:cNvPr id="412" name="Text Box 614"/>
          <p:cNvSpPr txBox="1">
            <a:spLocks noChangeArrowheads="1"/>
          </p:cNvSpPr>
          <p:nvPr/>
        </p:nvSpPr>
        <p:spPr bwMode="auto">
          <a:xfrm>
            <a:off x="6705600" y="4419600"/>
            <a:ext cx="685800" cy="457200"/>
          </a:xfrm>
          <a:prstGeom prst="rect">
            <a:avLst/>
          </a:prstGeom>
          <a:noFill/>
          <a:ln w="9525">
            <a:noFill/>
            <a:miter lim="800000"/>
            <a:headEnd/>
            <a:tailEnd/>
          </a:ln>
          <a:effectLst/>
        </p:spPr>
        <p:txBody>
          <a:bodyPr>
            <a:spAutoFit/>
          </a:bodyPr>
          <a:lstStyle/>
          <a:p>
            <a:pPr>
              <a:spcBef>
                <a:spcPct val="50000"/>
              </a:spcBef>
            </a:pPr>
            <a:r>
              <a:rPr lang="en-US" sz="2400" b="1" dirty="0">
                <a:sym typeface="Symbol" pitchFamily="18" charset="2"/>
              </a:rPr>
              <a:t></a:t>
            </a:r>
            <a:r>
              <a:rPr lang="en-US" sz="2400" b="1" baseline="-25000" dirty="0">
                <a:sym typeface="Symbol" pitchFamily="18" charset="2"/>
              </a:rPr>
              <a:t>1</a:t>
            </a:r>
            <a:endParaRPr lang="en-US" sz="2400" b="1" baseline="-25000" dirty="0"/>
          </a:p>
        </p:txBody>
      </p:sp>
      <p:sp>
        <p:nvSpPr>
          <p:cNvPr id="413" name="Text Box 616"/>
          <p:cNvSpPr txBox="1">
            <a:spLocks noChangeArrowheads="1"/>
          </p:cNvSpPr>
          <p:nvPr/>
        </p:nvSpPr>
        <p:spPr bwMode="auto">
          <a:xfrm>
            <a:off x="5638800" y="2057400"/>
            <a:ext cx="685800" cy="396875"/>
          </a:xfrm>
          <a:prstGeom prst="rect">
            <a:avLst/>
          </a:prstGeom>
          <a:noFill/>
          <a:ln w="9525">
            <a:noFill/>
            <a:miter lim="800000"/>
            <a:headEnd/>
            <a:tailEnd/>
          </a:ln>
          <a:effectLst/>
        </p:spPr>
        <p:txBody>
          <a:bodyPr>
            <a:spAutoFit/>
          </a:bodyPr>
          <a:lstStyle/>
          <a:p>
            <a:pPr>
              <a:spcBef>
                <a:spcPct val="50000"/>
              </a:spcBef>
            </a:pPr>
            <a:r>
              <a:rPr lang="en-US" sz="2000" b="1" dirty="0">
                <a:sym typeface="Symbol" pitchFamily="18" charset="2"/>
              </a:rPr>
              <a:t></a:t>
            </a:r>
            <a:endParaRPr lang="en-US" sz="2000" b="1" dirty="0"/>
          </a:p>
        </p:txBody>
      </p:sp>
      <p:sp>
        <p:nvSpPr>
          <p:cNvPr id="414" name="AutoShape 619" descr="White marble"/>
          <p:cNvSpPr>
            <a:spLocks noChangeArrowheads="1"/>
          </p:cNvSpPr>
          <p:nvPr/>
        </p:nvSpPr>
        <p:spPr bwMode="auto">
          <a:xfrm rot="18211886">
            <a:off x="7315200" y="2895600"/>
            <a:ext cx="533400" cy="76200"/>
          </a:xfrm>
          <a:prstGeom prst="cube">
            <a:avLst>
              <a:gd name="adj" fmla="val 25000"/>
            </a:avLst>
          </a:prstGeom>
          <a:blipFill dpi="0" rotWithShape="0">
            <a:blip r:embed="rId4" cstate="print"/>
            <a:srcRect/>
            <a:tile tx="0" ty="0" sx="100000" sy="100000" flip="none" algn="tl"/>
          </a:blipFill>
          <a:ln w="9525">
            <a:solidFill>
              <a:schemeClr val="bg2"/>
            </a:solidFill>
            <a:miter lim="800000"/>
            <a:headEnd/>
            <a:tailEnd/>
          </a:ln>
          <a:effectLst/>
        </p:spPr>
        <p:txBody>
          <a:bodyPr wrap="none" anchor="ctr"/>
          <a:lstStyle/>
          <a:p>
            <a:endParaRPr lang="en-US"/>
          </a:p>
        </p:txBody>
      </p:sp>
      <p:sp>
        <p:nvSpPr>
          <p:cNvPr id="415" name="AutoShape 620" descr="White marble"/>
          <p:cNvSpPr>
            <a:spLocks noChangeArrowheads="1"/>
          </p:cNvSpPr>
          <p:nvPr/>
        </p:nvSpPr>
        <p:spPr bwMode="auto">
          <a:xfrm rot="5738293">
            <a:off x="6248400" y="2590800"/>
            <a:ext cx="533400" cy="76200"/>
          </a:xfrm>
          <a:prstGeom prst="cube">
            <a:avLst>
              <a:gd name="adj" fmla="val 25000"/>
            </a:avLst>
          </a:prstGeom>
          <a:blipFill dpi="0" rotWithShape="0">
            <a:blip r:embed="rId4" cstate="print"/>
            <a:srcRect/>
            <a:tile tx="0" ty="0" sx="100000" sy="100000" flip="none" algn="tl"/>
          </a:blipFill>
          <a:ln w="9525">
            <a:solidFill>
              <a:schemeClr val="bg2"/>
            </a:solidFill>
            <a:miter lim="800000"/>
            <a:headEnd/>
            <a:tailEnd/>
          </a:ln>
          <a:effectLst/>
        </p:spPr>
        <p:txBody>
          <a:bodyPr wrap="none" anchor="ctr"/>
          <a:lstStyle/>
          <a:p>
            <a:endParaRPr lang="en-US"/>
          </a:p>
        </p:txBody>
      </p:sp>
      <p:sp>
        <p:nvSpPr>
          <p:cNvPr id="416" name="AutoShape 618" descr="White marble"/>
          <p:cNvSpPr>
            <a:spLocks noChangeArrowheads="1"/>
          </p:cNvSpPr>
          <p:nvPr/>
        </p:nvSpPr>
        <p:spPr bwMode="auto">
          <a:xfrm rot="19993270">
            <a:off x="7772400" y="4495800"/>
            <a:ext cx="533400" cy="76200"/>
          </a:xfrm>
          <a:prstGeom prst="cube">
            <a:avLst>
              <a:gd name="adj" fmla="val 25000"/>
            </a:avLst>
          </a:prstGeom>
          <a:blipFill dpi="0" rotWithShape="0">
            <a:blip r:embed="rId4" cstate="print"/>
            <a:srcRect/>
            <a:tile tx="0" ty="0" sx="100000" sy="100000" flip="none" algn="tl"/>
          </a:blipFill>
          <a:ln w="9525">
            <a:solidFill>
              <a:schemeClr val="bg2"/>
            </a:solidFill>
            <a:miter lim="800000"/>
            <a:headEnd/>
            <a:tailEnd/>
          </a:ln>
          <a:effectLst/>
        </p:spPr>
        <p:txBody>
          <a:bodyPr wrap="none" anchor="ctr"/>
          <a:lstStyle/>
          <a:p>
            <a:endParaRPr lang="en-US"/>
          </a:p>
        </p:txBody>
      </p:sp>
      <p:cxnSp>
        <p:nvCxnSpPr>
          <p:cNvPr id="418" name="Straight Arrow Connector 417"/>
          <p:cNvCxnSpPr>
            <a:endCxn id="342" idx="3"/>
          </p:cNvCxnSpPr>
          <p:nvPr/>
        </p:nvCxnSpPr>
        <p:spPr>
          <a:xfrm flipV="1">
            <a:off x="6934200" y="3948041"/>
            <a:ext cx="37249" cy="6239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0" name="Straight Arrow Connector 419"/>
          <p:cNvCxnSpPr/>
          <p:nvPr/>
        </p:nvCxnSpPr>
        <p:spPr>
          <a:xfrm>
            <a:off x="5943600" y="2362200"/>
            <a:ext cx="501833"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7" name="Rectangle 35"/>
          <p:cNvSpPr>
            <a:spLocks noChangeArrowheads="1"/>
          </p:cNvSpPr>
          <p:nvPr/>
        </p:nvSpPr>
        <p:spPr bwMode="auto">
          <a:xfrm>
            <a:off x="1066800" y="5943600"/>
            <a:ext cx="350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419" name="Rectangle 36"/>
          <p:cNvSpPr>
            <a:spLocks noChangeArrowheads="1"/>
          </p:cNvSpPr>
          <p:nvPr/>
        </p:nvSpPr>
        <p:spPr bwMode="auto">
          <a:xfrm>
            <a:off x="4267200" y="6019800"/>
            <a:ext cx="373063" cy="579438"/>
          </a:xfrm>
          <a:prstGeom prst="rect">
            <a:avLst/>
          </a:prstGeom>
          <a:noFill/>
          <a:ln w="9525">
            <a:noFill/>
            <a:miter lim="800000"/>
            <a:headEnd/>
            <a:tailEnd/>
          </a:ln>
          <a:effectLst/>
        </p:spPr>
        <p:txBody>
          <a:bodyPr>
            <a:spAutoFit/>
          </a:bodyPr>
          <a:lstStyle/>
          <a:p>
            <a:r>
              <a:rPr lang="en-US" sz="3200">
                <a:sym typeface="Symbol" pitchFamily="18" charset="2"/>
              </a:rPr>
              <a:t></a:t>
            </a:r>
          </a:p>
        </p:txBody>
      </p:sp>
      <p:sp>
        <p:nvSpPr>
          <p:cNvPr id="422" name="Rectangle 39"/>
          <p:cNvSpPr>
            <a:spLocks noChangeArrowheads="1"/>
          </p:cNvSpPr>
          <p:nvPr/>
        </p:nvSpPr>
        <p:spPr bwMode="auto">
          <a:xfrm>
            <a:off x="5562600" y="6019800"/>
            <a:ext cx="430213" cy="579438"/>
          </a:xfrm>
          <a:prstGeom prst="rect">
            <a:avLst/>
          </a:prstGeom>
          <a:noFill/>
          <a:ln w="9525">
            <a:noFill/>
            <a:miter lim="800000"/>
            <a:headEnd/>
            <a:tailEnd/>
          </a:ln>
          <a:effectLst/>
        </p:spPr>
        <p:txBody>
          <a:bodyPr wrap="none">
            <a:spAutoFit/>
          </a:bodyPr>
          <a:lstStyle/>
          <a:p>
            <a:r>
              <a:rPr lang="en-US" sz="3200" dirty="0">
                <a:sym typeface="Symbol" pitchFamily="18" charset="2"/>
              </a:rPr>
              <a:t></a:t>
            </a:r>
          </a:p>
        </p:txBody>
      </p:sp>
      <p:sp>
        <p:nvSpPr>
          <p:cNvPr id="423" name="Text Box 295"/>
          <p:cNvSpPr txBox="1">
            <a:spLocks noChangeArrowheads="1"/>
          </p:cNvSpPr>
          <p:nvPr/>
        </p:nvSpPr>
        <p:spPr bwMode="auto">
          <a:xfrm>
            <a:off x="8229600" y="1981200"/>
            <a:ext cx="509588" cy="519113"/>
          </a:xfrm>
          <a:prstGeom prst="rect">
            <a:avLst/>
          </a:prstGeom>
          <a:noFill/>
          <a:ln w="9525">
            <a:noFill/>
            <a:miter lim="800000"/>
            <a:headEnd/>
            <a:tailEnd/>
          </a:ln>
          <a:effectLst/>
        </p:spPr>
        <p:txBody>
          <a:bodyPr>
            <a:spAutoFit/>
          </a:bodyPr>
          <a:lstStyle/>
          <a:p>
            <a:pPr>
              <a:spcBef>
                <a:spcPct val="50000"/>
              </a:spcBef>
            </a:pPr>
            <a:r>
              <a:rPr lang="en-US" sz="2800" b="1" dirty="0">
                <a:sym typeface="Symbol" pitchFamily="18" charset="2"/>
              </a:rPr>
              <a:t></a:t>
            </a:r>
            <a:endParaRPr lang="en-US" sz="2800" b="1" dirty="0"/>
          </a:p>
        </p:txBody>
      </p:sp>
      <p:cxnSp>
        <p:nvCxnSpPr>
          <p:cNvPr id="427" name="Straight Arrow Connector 426"/>
          <p:cNvCxnSpPr>
            <a:endCxn id="43" idx="5"/>
          </p:cNvCxnSpPr>
          <p:nvPr/>
        </p:nvCxnSpPr>
        <p:spPr>
          <a:xfrm flipH="1">
            <a:off x="7656560" y="2286000"/>
            <a:ext cx="649240" cy="14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8" name="TextBox 427"/>
          <p:cNvSpPr txBox="1"/>
          <p:nvPr/>
        </p:nvSpPr>
        <p:spPr>
          <a:xfrm>
            <a:off x="762000" y="5715000"/>
            <a:ext cx="8077200" cy="461665"/>
          </a:xfrm>
          <a:prstGeom prst="rect">
            <a:avLst/>
          </a:prstGeom>
          <a:noFill/>
        </p:spPr>
        <p:txBody>
          <a:bodyPr wrap="square" rtlCol="0">
            <a:spAutoFit/>
          </a:bodyPr>
          <a:lstStyle/>
          <a:p>
            <a:pPr marL="0" lvl="1"/>
            <a:r>
              <a:rPr lang="en-US" sz="2400" dirty="0" smtClean="0">
                <a:latin typeface="Arial" charset="0"/>
              </a:rPr>
              <a:t>Ag</a:t>
            </a:r>
            <a:r>
              <a:rPr lang="en-US" sz="2400" baseline="-25000" dirty="0" smtClean="0">
                <a:latin typeface="Arial" charset="0"/>
              </a:rPr>
              <a:t>3</a:t>
            </a:r>
            <a:r>
              <a:rPr lang="en-US" sz="2400" dirty="0" smtClean="0">
                <a:latin typeface="Arial" charset="0"/>
              </a:rPr>
              <a:t>Sn + Ag-Cu + Hg</a:t>
            </a:r>
            <a:r>
              <a:rPr lang="en-US" sz="2400" dirty="0" smtClean="0"/>
              <a:t> </a:t>
            </a:r>
            <a:r>
              <a:rPr lang="en-US" sz="2400" dirty="0" smtClean="0">
                <a:latin typeface="Symbol" pitchFamily="18" charset="2"/>
              </a:rPr>
              <a:t>Þ</a:t>
            </a:r>
            <a:r>
              <a:rPr lang="en-US" sz="2400" dirty="0" smtClean="0"/>
              <a:t> </a:t>
            </a:r>
            <a:r>
              <a:rPr lang="en-US" sz="2400" dirty="0" smtClean="0">
                <a:latin typeface="Arial" charset="0"/>
              </a:rPr>
              <a:t>Ag</a:t>
            </a:r>
            <a:r>
              <a:rPr lang="en-US" sz="2400" baseline="-25000" dirty="0" smtClean="0">
                <a:latin typeface="Arial" charset="0"/>
              </a:rPr>
              <a:t>2</a:t>
            </a:r>
            <a:r>
              <a:rPr lang="en-US" sz="2400" dirty="0" smtClean="0">
                <a:latin typeface="Arial" charset="0"/>
              </a:rPr>
              <a:t>Hg</a:t>
            </a:r>
            <a:r>
              <a:rPr lang="en-US" sz="2400" baseline="-25000" dirty="0" smtClean="0">
                <a:latin typeface="Arial" charset="0"/>
              </a:rPr>
              <a:t>3 </a:t>
            </a:r>
            <a:r>
              <a:rPr lang="en-US" sz="2400" dirty="0" smtClean="0">
                <a:latin typeface="Arial" charset="0"/>
              </a:rPr>
              <a:t>+ Cu</a:t>
            </a:r>
            <a:r>
              <a:rPr lang="en-US" sz="2400" baseline="-25000" dirty="0" smtClean="0">
                <a:latin typeface="Arial" charset="0"/>
              </a:rPr>
              <a:t>6</a:t>
            </a:r>
            <a:r>
              <a:rPr lang="en-US" sz="2400" dirty="0" smtClean="0">
                <a:latin typeface="Arial" charset="0"/>
              </a:rPr>
              <a:t>Sn</a:t>
            </a:r>
            <a:r>
              <a:rPr lang="en-US" sz="2400" baseline="-25000" dirty="0" smtClean="0">
                <a:latin typeface="Arial" charset="0"/>
              </a:rPr>
              <a:t>5</a:t>
            </a:r>
            <a:r>
              <a:rPr lang="en-US" sz="2400" dirty="0" smtClean="0">
                <a:latin typeface="Arial" charset="0"/>
              </a:rPr>
              <a:t> +</a:t>
            </a:r>
            <a:r>
              <a:rPr lang="en-US" sz="2400" baseline="-25000" dirty="0" smtClean="0">
                <a:latin typeface="Arial" charset="0"/>
              </a:rPr>
              <a:t> </a:t>
            </a:r>
            <a:r>
              <a:rPr lang="en-US" sz="2400" dirty="0" smtClean="0">
                <a:latin typeface="Arial" charset="0"/>
              </a:rPr>
              <a:t>Ag</a:t>
            </a:r>
            <a:r>
              <a:rPr lang="en-US" sz="2400" baseline="-25000" dirty="0" smtClean="0">
                <a:latin typeface="Arial" charset="0"/>
              </a:rPr>
              <a:t> </a:t>
            </a:r>
            <a:r>
              <a:rPr lang="en-US" sz="2400" dirty="0" smtClean="0">
                <a:latin typeface="Arial" charset="0"/>
              </a:rPr>
              <a:t>-Cu </a:t>
            </a:r>
            <a:endParaRPr lang="en-US" dirty="0"/>
          </a:p>
        </p:txBody>
      </p:sp>
      <p:sp>
        <p:nvSpPr>
          <p:cNvPr id="429" name="Rectangle 37"/>
          <p:cNvSpPr>
            <a:spLocks noChangeArrowheads="1"/>
          </p:cNvSpPr>
          <p:nvPr/>
        </p:nvSpPr>
        <p:spPr bwMode="auto">
          <a:xfrm>
            <a:off x="4267200" y="6019800"/>
            <a:ext cx="477838" cy="579438"/>
          </a:xfrm>
          <a:prstGeom prst="rect">
            <a:avLst/>
          </a:prstGeom>
          <a:noFill/>
          <a:ln w="9525">
            <a:noFill/>
            <a:miter lim="800000"/>
            <a:headEnd/>
            <a:tailEnd/>
          </a:ln>
          <a:effectLst/>
        </p:spPr>
        <p:txBody>
          <a:bodyPr wrap="none">
            <a:spAutoFit/>
          </a:bodyPr>
          <a:lstStyle/>
          <a:p>
            <a:r>
              <a:rPr lang="en-US" sz="3200" dirty="0">
                <a:sym typeface="Symbol" pitchFamily="18" charset="2"/>
              </a:rPr>
              <a:t></a:t>
            </a:r>
            <a:r>
              <a:rPr lang="en-US" sz="2000" dirty="0">
                <a:sym typeface="Symbol" pitchFamily="18" charset="2"/>
              </a:rPr>
              <a:t>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389120"/>
          </a:xfrm>
        </p:spPr>
        <p:txBody>
          <a:bodyPr/>
          <a:lstStyle/>
          <a:p>
            <a:pPr>
              <a:buNone/>
            </a:pPr>
            <a:r>
              <a:rPr lang="en-US" b="1" i="1" dirty="0" smtClean="0">
                <a:solidFill>
                  <a:srgbClr val="7030A0"/>
                </a:solidFill>
              </a:rPr>
              <a:t>  The factors affecting strength of amalgam are:</a:t>
            </a:r>
          </a:p>
          <a:p>
            <a:pPr>
              <a:buNone/>
            </a:pPr>
            <a:endParaRPr lang="en-US" i="1" dirty="0" smtClean="0">
              <a:solidFill>
                <a:srgbClr val="7030A0"/>
              </a:solidFill>
            </a:endParaRPr>
          </a:p>
          <a:p>
            <a:pPr marL="514350" lvl="0" indent="-514350">
              <a:buNone/>
            </a:pPr>
            <a:r>
              <a:rPr lang="en-US" b="1" dirty="0" smtClean="0"/>
              <a:t>1)   Temperature</a:t>
            </a:r>
            <a:r>
              <a:rPr lang="en-US" i="1" dirty="0" smtClean="0"/>
              <a:t>: </a:t>
            </a:r>
          </a:p>
          <a:p>
            <a:pPr marL="514350" indent="-514350"/>
            <a:r>
              <a:rPr lang="en-US" dirty="0" smtClean="0"/>
              <a:t> Amalgam looses 15% of its strength when its temperature is elevated from room temperature to mouth temperature </a:t>
            </a:r>
          </a:p>
          <a:p>
            <a:pPr marL="514350" indent="-514350"/>
            <a:r>
              <a:rPr lang="en-US" dirty="0" smtClean="0"/>
              <a:t> looses 50% of room temperature strength when temperature is elevated to 60</a:t>
            </a:r>
            <a:r>
              <a:rPr lang="en-US" baseline="30000" dirty="0" smtClean="0"/>
              <a:t>O</a:t>
            </a:r>
            <a:r>
              <a:rPr lang="en-US" dirty="0" smtClean="0"/>
              <a:t>C e.g. hot coffee or soup.</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lvl="0">
              <a:buNone/>
            </a:pPr>
            <a:r>
              <a:rPr lang="en-US" dirty="0" smtClean="0"/>
              <a:t>2) </a:t>
            </a:r>
            <a:r>
              <a:rPr lang="en-US" b="1" dirty="0" err="1" smtClean="0"/>
              <a:t>Trituration</a:t>
            </a:r>
            <a:r>
              <a:rPr lang="en-US" b="1" dirty="0" smtClean="0"/>
              <a:t>:</a:t>
            </a:r>
            <a:r>
              <a:rPr lang="en-US" dirty="0" smtClean="0"/>
              <a:t> </a:t>
            </a:r>
          </a:p>
          <a:p>
            <a:r>
              <a:rPr lang="en-US" dirty="0" smtClean="0"/>
              <a:t> Effect of </a:t>
            </a:r>
            <a:r>
              <a:rPr lang="en-US" dirty="0" err="1" smtClean="0"/>
              <a:t>trituration</a:t>
            </a:r>
            <a:r>
              <a:rPr lang="en-US" dirty="0" smtClean="0"/>
              <a:t> on strength depends on the type of amalgam alloy, the </a:t>
            </a:r>
            <a:r>
              <a:rPr lang="en-US" dirty="0" err="1" smtClean="0"/>
              <a:t>trituration</a:t>
            </a:r>
            <a:r>
              <a:rPr lang="en-US" dirty="0" smtClean="0"/>
              <a:t> time and the speed of the amalgamator. </a:t>
            </a:r>
          </a:p>
          <a:p>
            <a:r>
              <a:rPr lang="en-US" dirty="0" smtClean="0"/>
              <a:t>Either, under </a:t>
            </a:r>
            <a:r>
              <a:rPr lang="en-US" dirty="0" err="1" smtClean="0"/>
              <a:t>trituration</a:t>
            </a:r>
            <a:r>
              <a:rPr lang="en-US" dirty="0" smtClean="0"/>
              <a:t> or over-</a:t>
            </a:r>
            <a:r>
              <a:rPr lang="en-US" dirty="0" err="1" smtClean="0"/>
              <a:t>trituration</a:t>
            </a:r>
            <a:r>
              <a:rPr lang="en-US" dirty="0" smtClean="0"/>
              <a:t> decreases the strength for both traditional and high copper amalgams.</a:t>
            </a:r>
          </a:p>
          <a:p>
            <a:r>
              <a:rPr lang="en-US" dirty="0" smtClean="0"/>
              <a:t>More the </a:t>
            </a:r>
            <a:r>
              <a:rPr lang="en-US" dirty="0" err="1" smtClean="0"/>
              <a:t>trituration</a:t>
            </a:r>
            <a:r>
              <a:rPr lang="en-US" dirty="0" smtClean="0"/>
              <a:t> energy used, more evenly distributed are the matrix crystals over the amalgam mix and consequently more the strength pattern in the restoration. </a:t>
            </a:r>
          </a:p>
          <a:p>
            <a:r>
              <a:rPr lang="en-US" dirty="0" smtClean="0"/>
              <a:t>Excess </a:t>
            </a:r>
            <a:r>
              <a:rPr lang="en-US" dirty="0" err="1" smtClean="0"/>
              <a:t>trituration</a:t>
            </a:r>
            <a:r>
              <a:rPr lang="en-US" dirty="0" smtClean="0"/>
              <a:t> after formation of matrix crystals will create cracks in the crystals, lead to drop in strength of set amalgam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6477000" cy="5562600"/>
          </a:xfrm>
        </p:spPr>
        <p:txBody>
          <a:bodyPr>
            <a:normAutofit/>
          </a:bodyPr>
          <a:lstStyle/>
          <a:p>
            <a:pPr>
              <a:buNone/>
            </a:pPr>
            <a:r>
              <a:rPr lang="en-US" b="1" dirty="0" smtClean="0"/>
              <a:t>3) Mercury Content: </a:t>
            </a:r>
          </a:p>
          <a:p>
            <a:r>
              <a:rPr lang="en-US" dirty="0" smtClean="0"/>
              <a:t>Low mercury alloy content, contain stronger alloy particles and less of the weaker matrix phase, therefore more strength</a:t>
            </a:r>
          </a:p>
          <a:p>
            <a:r>
              <a:rPr lang="en-US" dirty="0" smtClean="0"/>
              <a:t>Mercury is too less -- dry, granular mix, results in a rough, pitted surface that invites corrosion.</a:t>
            </a:r>
          </a:p>
          <a:p>
            <a:endParaRPr lang="en-US" dirty="0"/>
          </a:p>
        </p:txBody>
      </p:sp>
      <p:pic>
        <p:nvPicPr>
          <p:cNvPr id="4" name="Picture 1037" descr="C:\DOCUME~1\KSVAND~1\LOCALS~1\Temp\npo000052.tmp"/>
          <p:cNvPicPr>
            <a:picLocks noChangeAspect="1" noChangeArrowheads="1"/>
          </p:cNvPicPr>
          <p:nvPr/>
        </p:nvPicPr>
        <p:blipFill>
          <a:blip r:embed="rId2" cstate="print"/>
          <a:srcRect/>
          <a:stretch>
            <a:fillRect/>
          </a:stretch>
        </p:blipFill>
        <p:spPr bwMode="auto">
          <a:xfrm>
            <a:off x="6629400" y="1219200"/>
            <a:ext cx="2167103" cy="1981200"/>
          </a:xfrm>
          <a:prstGeom prst="rect">
            <a:avLst/>
          </a:prstGeom>
          <a:noFill/>
          <a:ln w="38100">
            <a:solidFill>
              <a:schemeClr val="tx1"/>
            </a:solidFill>
            <a:miter lim="800000"/>
            <a:headEnd/>
            <a:tailEnd/>
          </a:ln>
          <a:effectLst/>
        </p:spPr>
      </p:pic>
      <p:pic>
        <p:nvPicPr>
          <p:cNvPr id="78850" name="Picture 2" descr="http://t3.gstatic.com/images?q=tbn:ANd9GcQjBnEDPPM-hT0rm3IQgLyVd7_16qTP-qMBCkJdqOEn2rIN5qYH"/>
          <p:cNvPicPr>
            <a:picLocks noChangeAspect="1" noChangeArrowheads="1"/>
          </p:cNvPicPr>
          <p:nvPr/>
        </p:nvPicPr>
        <p:blipFill>
          <a:blip r:embed="rId3" cstate="print"/>
          <a:srcRect/>
          <a:stretch>
            <a:fillRect/>
          </a:stretch>
        </p:blipFill>
        <p:spPr bwMode="auto">
          <a:xfrm>
            <a:off x="6629400" y="4191000"/>
            <a:ext cx="2266950" cy="2019300"/>
          </a:xfrm>
          <a:prstGeom prst="rect">
            <a:avLst/>
          </a:prstGeom>
          <a:noFill/>
          <a:ln w="38100">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9753600" cy="1143000"/>
          </a:xfrm>
        </p:spPr>
        <p:txBody>
          <a:bodyPr>
            <a:normAutofit fontScale="90000"/>
          </a:bodyPr>
          <a:lstStyle/>
          <a:p>
            <a:r>
              <a:rPr lang="en-US" sz="4000" b="1" dirty="0" smtClean="0"/>
              <a:t>Moisture contamination (Delayed Expansion):</a:t>
            </a:r>
            <a:r>
              <a:rPr lang="en-US" dirty="0" smtClean="0"/>
              <a:t/>
            </a:r>
            <a:br>
              <a:rPr lang="en-US" dirty="0" smtClean="0"/>
            </a:br>
            <a:endParaRPr lang="en-US" dirty="0"/>
          </a:p>
        </p:txBody>
      </p:sp>
      <p:sp>
        <p:nvSpPr>
          <p:cNvPr id="3" name="Content Placeholder 2"/>
          <p:cNvSpPr>
            <a:spLocks noGrp="1"/>
          </p:cNvSpPr>
          <p:nvPr>
            <p:ph idx="1"/>
          </p:nvPr>
        </p:nvSpPr>
        <p:spPr>
          <a:xfrm>
            <a:off x="228600" y="1828800"/>
            <a:ext cx="8458200" cy="4389120"/>
          </a:xfrm>
        </p:spPr>
        <p:txBody>
          <a:bodyPr/>
          <a:lstStyle/>
          <a:p>
            <a:r>
              <a:rPr lang="en-US" dirty="0" smtClean="0"/>
              <a:t>Certain zinc containing low copper or high copper amalgam alloys which get contaminated by moisture during manipulation results in delayed expansion or secondary expansion</a:t>
            </a:r>
          </a:p>
          <a:p>
            <a:endParaRPr lang="en-US" dirty="0" smtClean="0"/>
          </a:p>
          <a:p>
            <a:r>
              <a:rPr lang="en-US" dirty="0" smtClean="0"/>
              <a:t>Occur 3-5 days after insertion and continues for months.</a:t>
            </a:r>
          </a:p>
          <a:p>
            <a:endParaRPr lang="en-US" dirty="0" smtClean="0"/>
          </a:p>
          <a:p>
            <a:r>
              <a:rPr lang="en-US" dirty="0" smtClean="0"/>
              <a:t>Zinc reacts with water, forming zinc oxide and hydrogen gases.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389120"/>
          </a:xfrm>
        </p:spPr>
        <p:txBody>
          <a:bodyPr/>
          <a:lstStyle/>
          <a:p>
            <a:pPr>
              <a:buNone/>
            </a:pPr>
            <a:r>
              <a:rPr lang="en-US" b="1" dirty="0" smtClean="0">
                <a:solidFill>
                  <a:srgbClr val="7030A0"/>
                </a:solidFill>
              </a:rPr>
              <a:t>   Complications that may result due to delayed expansion are: </a:t>
            </a:r>
            <a:endParaRPr lang="en-US" dirty="0" smtClean="0">
              <a:solidFill>
                <a:srgbClr val="7030A0"/>
              </a:solidFill>
            </a:endParaRPr>
          </a:p>
          <a:p>
            <a:pPr lvl="0"/>
            <a:r>
              <a:rPr lang="en-US" dirty="0" smtClean="0"/>
              <a:t>Protrusion of the entire restoration out of the cavity.</a:t>
            </a:r>
          </a:p>
          <a:p>
            <a:pPr lvl="0"/>
            <a:r>
              <a:rPr lang="en-US" dirty="0" smtClean="0"/>
              <a:t>Increased micro leakage space around the restoration.</a:t>
            </a:r>
          </a:p>
          <a:p>
            <a:pPr lvl="0">
              <a:buNone/>
            </a:pPr>
            <a:endParaRPr lang="en-US" dirty="0" smtClean="0"/>
          </a:p>
          <a:p>
            <a:pPr lvl="0"/>
            <a:r>
              <a:rPr lang="en-US" dirty="0" smtClean="0"/>
              <a:t>Increased flow and creep.</a:t>
            </a:r>
          </a:p>
          <a:p>
            <a:pPr lvl="0"/>
            <a:r>
              <a:rPr lang="en-US" dirty="0" err="1" smtClean="0"/>
              <a:t>Pulpal</a:t>
            </a:r>
            <a:r>
              <a:rPr lang="en-US" dirty="0" smtClean="0"/>
              <a:t> pressure pain.</a:t>
            </a:r>
          </a:p>
          <a:p>
            <a:endParaRPr lang="en-US" dirty="0"/>
          </a:p>
        </p:txBody>
      </p:sp>
      <p:sp>
        <p:nvSpPr>
          <p:cNvPr id="5" name="TextBox 4"/>
          <p:cNvSpPr txBox="1"/>
          <p:nvPr/>
        </p:nvSpPr>
        <p:spPr>
          <a:xfrm>
            <a:off x="533400" y="4495800"/>
            <a:ext cx="8305800" cy="954107"/>
          </a:xfrm>
          <a:prstGeom prst="rect">
            <a:avLst/>
          </a:prstGeom>
          <a:noFill/>
        </p:spPr>
        <p:txBody>
          <a:bodyPr wrap="square" rtlCol="0">
            <a:spAutoFit/>
          </a:bodyPr>
          <a:lstStyle/>
          <a:p>
            <a:pPr algn="ctr"/>
            <a:r>
              <a:rPr lang="en-US" sz="2800" dirty="0" smtClean="0"/>
              <a:t>Such pain may be experienced 10-12 days after the insertion of the restoration </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rmAutofit fontScale="90000"/>
          </a:bodyPr>
          <a:lstStyle/>
          <a:p>
            <a:r>
              <a:rPr lang="en-US" b="1" dirty="0" smtClean="0"/>
              <a:t>Creep:</a:t>
            </a:r>
            <a:r>
              <a:rPr lang="en-US" dirty="0" smtClean="0"/>
              <a:t/>
            </a:r>
            <a:br>
              <a:rPr lang="en-US" dirty="0" smtClean="0"/>
            </a:br>
            <a:endParaRPr lang="en-US" dirty="0"/>
          </a:p>
        </p:txBody>
      </p:sp>
      <p:sp>
        <p:nvSpPr>
          <p:cNvPr id="3" name="Content Placeholder 2"/>
          <p:cNvSpPr>
            <a:spLocks noGrp="1"/>
          </p:cNvSpPr>
          <p:nvPr>
            <p:ph idx="1"/>
          </p:nvPr>
        </p:nvSpPr>
        <p:spPr>
          <a:xfrm>
            <a:off x="152400" y="1600200"/>
            <a:ext cx="5410200" cy="5257800"/>
          </a:xfrm>
        </p:spPr>
        <p:txBody>
          <a:bodyPr>
            <a:normAutofit/>
          </a:bodyPr>
          <a:lstStyle/>
          <a:p>
            <a:r>
              <a:rPr lang="en-US" dirty="0" smtClean="0"/>
              <a:t>Time dependent plastic deformation</a:t>
            </a:r>
          </a:p>
          <a:p>
            <a:endParaRPr lang="en-US" dirty="0" smtClean="0"/>
          </a:p>
          <a:p>
            <a:r>
              <a:rPr lang="en-US" dirty="0" smtClean="0"/>
              <a:t>When a metal is placed under stress, it will undergo plastic deformation. </a:t>
            </a:r>
          </a:p>
          <a:p>
            <a:pPr>
              <a:buNone/>
            </a:pPr>
            <a:endParaRPr lang="en-US" dirty="0" smtClean="0"/>
          </a:p>
          <a:p>
            <a:r>
              <a:rPr lang="en-US" dirty="0" smtClean="0"/>
              <a:t>The high copper alloys, as compared with conventional silver tin alloys, usually tend to have lower creep values.</a:t>
            </a:r>
          </a:p>
          <a:p>
            <a:endParaRPr lang="en-US" dirty="0"/>
          </a:p>
        </p:txBody>
      </p:sp>
      <p:pic>
        <p:nvPicPr>
          <p:cNvPr id="70658" name="Picture 2" descr="Amalgam Wear">
            <a:hlinkClick r:id="rId2"/>
          </p:cNvPr>
          <p:cNvPicPr>
            <a:picLocks noChangeAspect="1" noChangeArrowheads="1"/>
          </p:cNvPicPr>
          <p:nvPr/>
        </p:nvPicPr>
        <p:blipFill>
          <a:blip r:embed="rId3" cstate="print"/>
          <a:srcRect/>
          <a:stretch>
            <a:fillRect/>
          </a:stretch>
        </p:blipFill>
        <p:spPr bwMode="auto">
          <a:xfrm>
            <a:off x="5791200" y="2286000"/>
            <a:ext cx="3162300" cy="2293536"/>
          </a:xfrm>
          <a:prstGeom prst="rect">
            <a:avLst/>
          </a:prstGeom>
          <a:noFill/>
          <a:ln w="38100">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5486400"/>
          </a:xfrm>
        </p:spPr>
        <p:txBody>
          <a:bodyPr/>
          <a:lstStyle/>
          <a:p>
            <a:pPr>
              <a:buNone/>
            </a:pPr>
            <a:r>
              <a:rPr lang="en-US" b="1" i="1" dirty="0" smtClean="0">
                <a:solidFill>
                  <a:srgbClr val="7030A0"/>
                </a:solidFill>
              </a:rPr>
              <a:t>Factors influencing creep:</a:t>
            </a:r>
          </a:p>
          <a:p>
            <a:pPr>
              <a:buNone/>
            </a:pPr>
            <a:endParaRPr lang="en-US" dirty="0" smtClean="0"/>
          </a:p>
          <a:p>
            <a:pPr>
              <a:buNone/>
            </a:pPr>
            <a:r>
              <a:rPr lang="en-US" dirty="0" smtClean="0"/>
              <a:t>A) </a:t>
            </a:r>
            <a:r>
              <a:rPr lang="en-US" dirty="0" smtClean="0">
                <a:sym typeface="Symbol"/>
              </a:rPr>
              <a:t></a:t>
            </a:r>
            <a:r>
              <a:rPr lang="en-US" baseline="-25000" dirty="0" smtClean="0"/>
              <a:t>2</a:t>
            </a:r>
            <a:r>
              <a:rPr lang="en-US" dirty="0" smtClean="0"/>
              <a:t> is associated with high creep rates. </a:t>
            </a:r>
          </a:p>
          <a:p>
            <a:endParaRPr lang="en-US" dirty="0" smtClean="0"/>
          </a:p>
          <a:p>
            <a:pPr>
              <a:buNone/>
            </a:pPr>
            <a:r>
              <a:rPr lang="en-US" b="1" dirty="0" smtClean="0"/>
              <a:t>B) Manipulations</a:t>
            </a:r>
            <a:r>
              <a:rPr lang="en-US" b="1" i="1" dirty="0" smtClean="0"/>
              <a:t>:</a:t>
            </a:r>
          </a:p>
          <a:p>
            <a:pPr>
              <a:buNone/>
            </a:pPr>
            <a:endParaRPr lang="en-US" dirty="0" smtClean="0"/>
          </a:p>
          <a:p>
            <a:r>
              <a:rPr lang="en-US" dirty="0" smtClean="0"/>
              <a:t>Low mercury: alloy ratio, greater the condensation pressure and time of </a:t>
            </a:r>
            <a:r>
              <a:rPr lang="en-US" dirty="0" err="1" smtClean="0"/>
              <a:t>trituration</a:t>
            </a:r>
            <a:r>
              <a:rPr lang="en-US" dirty="0" smtClean="0"/>
              <a:t>, will decrease the creep rate.</a:t>
            </a:r>
          </a:p>
          <a:p>
            <a:pPr>
              <a:buNone/>
            </a:pPr>
            <a:endParaRPr lang="en-US" b="1" i="1" dirty="0" smtClean="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1143000"/>
          </a:xfrm>
        </p:spPr>
        <p:txBody>
          <a:bodyPr>
            <a:normAutofit fontScale="90000"/>
          </a:bodyPr>
          <a:lstStyle/>
          <a:p>
            <a:r>
              <a:rPr lang="en-US" sz="5400" b="1" dirty="0" smtClean="0"/>
              <a:t>Corrosion</a:t>
            </a:r>
            <a:br>
              <a:rPr lang="en-US" sz="5400" b="1" dirty="0" smtClean="0"/>
            </a:br>
            <a:endParaRPr lang="en-US" dirty="0"/>
          </a:p>
        </p:txBody>
      </p:sp>
      <p:sp>
        <p:nvSpPr>
          <p:cNvPr id="3" name="Content Placeholder 2"/>
          <p:cNvSpPr>
            <a:spLocks noGrp="1"/>
          </p:cNvSpPr>
          <p:nvPr>
            <p:ph idx="1"/>
          </p:nvPr>
        </p:nvSpPr>
        <p:spPr>
          <a:xfrm>
            <a:off x="457200" y="1935480"/>
            <a:ext cx="4648200" cy="4389120"/>
          </a:xfrm>
        </p:spPr>
        <p:txBody>
          <a:bodyPr/>
          <a:lstStyle/>
          <a:p>
            <a:pPr>
              <a:buNone/>
            </a:pPr>
            <a:r>
              <a:rPr lang="en-US" b="1" dirty="0" smtClean="0">
                <a:solidFill>
                  <a:srgbClr val="7030A0"/>
                </a:solidFill>
              </a:rPr>
              <a:t>   Excessive corrosion can lead to:</a:t>
            </a:r>
            <a:endParaRPr lang="en-US" dirty="0" smtClean="0">
              <a:solidFill>
                <a:srgbClr val="7030A0"/>
              </a:solidFill>
            </a:endParaRPr>
          </a:p>
          <a:p>
            <a:pPr lvl="0"/>
            <a:r>
              <a:rPr lang="en-US" dirty="0" smtClean="0"/>
              <a:t>Increased porosity.</a:t>
            </a:r>
          </a:p>
          <a:p>
            <a:pPr lvl="0"/>
            <a:r>
              <a:rPr lang="en-US" dirty="0" smtClean="0"/>
              <a:t>Reduced marginal integrity.</a:t>
            </a:r>
          </a:p>
          <a:p>
            <a:pPr lvl="0"/>
            <a:r>
              <a:rPr lang="en-US" dirty="0" smtClean="0"/>
              <a:t>Loss of strength.</a:t>
            </a:r>
          </a:p>
          <a:p>
            <a:pPr lvl="0"/>
            <a:r>
              <a:rPr lang="en-US" dirty="0" smtClean="0"/>
              <a:t>Release of metallic products in to the oral environment.</a:t>
            </a:r>
          </a:p>
          <a:p>
            <a:endParaRPr lang="en-US" dirty="0"/>
          </a:p>
        </p:txBody>
      </p:sp>
      <p:pic>
        <p:nvPicPr>
          <p:cNvPr id="66562" name="Picture 2" descr="http://t3.gstatic.com/images?q=tbn:ANd9GcRc-JMpEjoKAb6GCW3cCa06eO461PiuDBgY5m8LvIKw1caJkb6aOA"/>
          <p:cNvPicPr>
            <a:picLocks noChangeAspect="1" noChangeArrowheads="1"/>
          </p:cNvPicPr>
          <p:nvPr/>
        </p:nvPicPr>
        <p:blipFill>
          <a:blip r:embed="rId2" cstate="print"/>
          <a:srcRect/>
          <a:stretch>
            <a:fillRect/>
          </a:stretch>
        </p:blipFill>
        <p:spPr bwMode="auto">
          <a:xfrm>
            <a:off x="5365252" y="2514600"/>
            <a:ext cx="3543620" cy="2228851"/>
          </a:xfrm>
          <a:prstGeom prst="rect">
            <a:avLst/>
          </a:prstGeom>
          <a:noFill/>
          <a:ln w="381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043" y="548640"/>
            <a:ext cx="2700592" cy="526298"/>
          </a:xfrm>
          <a:prstGeom prst="rect">
            <a:avLst/>
          </a:prstGeom>
        </p:spPr>
        <p:txBody>
          <a:bodyPr wrap="square" lIns="79891" tIns="39946" rIns="79891" bIns="39946">
            <a:spAutoFit/>
          </a:bodyPr>
          <a:lstStyle/>
          <a:p>
            <a:r>
              <a:rPr lang="en-IN" sz="2800" b="1" spc="-35" dirty="0" smtClean="0">
                <a:latin typeface="Carlito"/>
                <a:cs typeface="Carlito"/>
              </a:rPr>
              <a:t>Varnish</a:t>
            </a:r>
            <a:endParaRPr lang="en-IN" sz="2800" dirty="0"/>
          </a:p>
        </p:txBody>
      </p:sp>
      <p:sp>
        <p:nvSpPr>
          <p:cNvPr id="3" name="Rectangle 2"/>
          <p:cNvSpPr/>
          <p:nvPr/>
        </p:nvSpPr>
        <p:spPr>
          <a:xfrm>
            <a:off x="228600" y="1783080"/>
            <a:ext cx="8686800" cy="3068670"/>
          </a:xfrm>
          <a:prstGeom prst="rect">
            <a:avLst/>
          </a:prstGeom>
        </p:spPr>
        <p:txBody>
          <a:bodyPr wrap="square" lIns="79891" tIns="39946" rIns="79891" bIns="39946">
            <a:spAutoFit/>
          </a:bodyPr>
          <a:lstStyle/>
          <a:p>
            <a:pPr marL="310688" marR="4438" indent="-299592" algn="just">
              <a:lnSpc>
                <a:spcPct val="200000"/>
              </a:lnSpc>
              <a:spcBef>
                <a:spcPts val="441"/>
              </a:spcBef>
              <a:buFont typeface="Arial"/>
              <a:buChar char="•"/>
              <a:tabLst>
                <a:tab pos="385031" algn="l"/>
                <a:tab pos="385586" algn="l"/>
              </a:tabLst>
            </a:pPr>
            <a:r>
              <a:rPr lang="en-IN" dirty="0" smtClean="0"/>
              <a:t>	</a:t>
            </a:r>
            <a:r>
              <a:rPr lang="en-IN" spc="-9" dirty="0" smtClean="0">
                <a:latin typeface="Carlito"/>
                <a:cs typeface="Carlito"/>
              </a:rPr>
              <a:t>Material </a:t>
            </a:r>
            <a:r>
              <a:rPr lang="en-IN" spc="-4" dirty="0" smtClean="0">
                <a:latin typeface="Carlito"/>
                <a:cs typeface="Carlito"/>
              </a:rPr>
              <a:t>applied </a:t>
            </a:r>
            <a:r>
              <a:rPr lang="en-IN" dirty="0" smtClean="0">
                <a:latin typeface="Carlito"/>
                <a:cs typeface="Carlito"/>
              </a:rPr>
              <a:t>in thin </a:t>
            </a:r>
            <a:r>
              <a:rPr lang="en-IN" spc="-4" dirty="0" smtClean="0">
                <a:latin typeface="Carlito"/>
                <a:cs typeface="Carlito"/>
              </a:rPr>
              <a:t>film </a:t>
            </a:r>
            <a:r>
              <a:rPr lang="en-IN" dirty="0" smtClean="0">
                <a:latin typeface="Carlito"/>
                <a:cs typeface="Carlito"/>
              </a:rPr>
              <a:t>thickness </a:t>
            </a:r>
            <a:r>
              <a:rPr lang="en-IN" spc="-9" dirty="0" smtClean="0">
                <a:latin typeface="Carlito"/>
                <a:cs typeface="Carlito"/>
              </a:rPr>
              <a:t>usually </a:t>
            </a:r>
            <a:r>
              <a:rPr lang="en-IN" dirty="0" smtClean="0">
                <a:solidFill>
                  <a:srgbClr val="FF0000"/>
                </a:solidFill>
                <a:latin typeface="Carlito"/>
                <a:cs typeface="Carlito"/>
              </a:rPr>
              <a:t>2 –  5</a:t>
            </a:r>
            <a:r>
              <a:rPr lang="en-IN" spc="-9" dirty="0" smtClean="0">
                <a:solidFill>
                  <a:srgbClr val="FF0000"/>
                </a:solidFill>
                <a:latin typeface="Carlito"/>
                <a:cs typeface="Carlito"/>
              </a:rPr>
              <a:t> microns.</a:t>
            </a:r>
            <a:endParaRPr lang="en-IN" dirty="0" smtClean="0">
              <a:latin typeface="Carlito"/>
              <a:cs typeface="Carlito"/>
            </a:endParaRPr>
          </a:p>
          <a:p>
            <a:pPr marL="310688" marR="604731" indent="-299592" algn="just">
              <a:lnSpc>
                <a:spcPct val="200000"/>
              </a:lnSpc>
              <a:spcBef>
                <a:spcPts val="633"/>
              </a:spcBef>
              <a:buFont typeface="Arial"/>
              <a:buChar char="•"/>
              <a:tabLst>
                <a:tab pos="310133" algn="l"/>
                <a:tab pos="310688" algn="l"/>
              </a:tabLst>
            </a:pPr>
            <a:r>
              <a:rPr lang="en-IN" dirty="0" smtClean="0">
                <a:latin typeface="Carlito"/>
                <a:cs typeface="Carlito"/>
              </a:rPr>
              <a:t>It </a:t>
            </a:r>
            <a:r>
              <a:rPr lang="en-IN" spc="-9" dirty="0" smtClean="0">
                <a:latin typeface="Carlito"/>
                <a:cs typeface="Carlito"/>
              </a:rPr>
              <a:t>could </a:t>
            </a:r>
            <a:r>
              <a:rPr lang="en-IN" spc="-4" dirty="0" smtClean="0">
                <a:latin typeface="Carlito"/>
                <a:cs typeface="Carlito"/>
              </a:rPr>
              <a:t>be applied </a:t>
            </a:r>
            <a:r>
              <a:rPr lang="en-IN" spc="-9" dirty="0" smtClean="0">
                <a:latin typeface="Carlito"/>
                <a:cs typeface="Carlito"/>
              </a:rPr>
              <a:t>to </a:t>
            </a:r>
            <a:r>
              <a:rPr lang="en-IN" dirty="0" smtClean="0">
                <a:latin typeface="Carlito"/>
                <a:cs typeface="Carlito"/>
              </a:rPr>
              <a:t>all </a:t>
            </a:r>
            <a:r>
              <a:rPr lang="en-IN" spc="-13" dirty="0" smtClean="0">
                <a:latin typeface="Carlito"/>
                <a:cs typeface="Carlito"/>
              </a:rPr>
              <a:t>prepared cavities </a:t>
            </a:r>
            <a:r>
              <a:rPr lang="en-IN" spc="-4" dirty="0" smtClean="0">
                <a:latin typeface="Carlito"/>
                <a:cs typeface="Carlito"/>
              </a:rPr>
              <a:t>on </a:t>
            </a:r>
            <a:r>
              <a:rPr lang="en-IN" spc="-4" dirty="0" smtClean="0">
                <a:solidFill>
                  <a:srgbClr val="FF0000"/>
                </a:solidFill>
                <a:latin typeface="Carlito"/>
                <a:cs typeface="Carlito"/>
              </a:rPr>
              <a:t> both </a:t>
            </a:r>
            <a:r>
              <a:rPr lang="en-IN" dirty="0" smtClean="0">
                <a:solidFill>
                  <a:srgbClr val="FF0000"/>
                </a:solidFill>
                <a:latin typeface="Carlito"/>
                <a:cs typeface="Carlito"/>
              </a:rPr>
              <a:t>enamel and</a:t>
            </a:r>
            <a:r>
              <a:rPr lang="en-IN" spc="-13" dirty="0" smtClean="0">
                <a:solidFill>
                  <a:srgbClr val="FF0000"/>
                </a:solidFill>
                <a:latin typeface="Carlito"/>
                <a:cs typeface="Carlito"/>
              </a:rPr>
              <a:t> dentin</a:t>
            </a:r>
            <a:r>
              <a:rPr lang="en-IN" spc="-13" dirty="0" smtClean="0">
                <a:latin typeface="Carlito"/>
                <a:cs typeface="Carlito"/>
              </a:rPr>
              <a:t>.</a:t>
            </a:r>
            <a:endParaRPr lang="en-IN" dirty="0" smtClean="0">
              <a:latin typeface="Carlito"/>
              <a:cs typeface="Carlito"/>
            </a:endParaRPr>
          </a:p>
          <a:p>
            <a:pPr marL="310688" indent="-299592" algn="just">
              <a:lnSpc>
                <a:spcPct val="200000"/>
              </a:lnSpc>
              <a:spcBef>
                <a:spcPts val="271"/>
              </a:spcBef>
              <a:buFont typeface="Arial"/>
              <a:buChar char="•"/>
              <a:tabLst>
                <a:tab pos="310133" algn="l"/>
                <a:tab pos="310688" algn="l"/>
              </a:tabLst>
            </a:pPr>
            <a:r>
              <a:rPr lang="en-IN" spc="-13" dirty="0" smtClean="0">
                <a:latin typeface="Carlito"/>
                <a:cs typeface="Carlito"/>
              </a:rPr>
              <a:t>Protective </a:t>
            </a:r>
            <a:r>
              <a:rPr lang="en-IN" spc="-9" dirty="0" smtClean="0">
                <a:latin typeface="Carlito"/>
                <a:cs typeface="Carlito"/>
              </a:rPr>
              <a:t>coating </a:t>
            </a:r>
            <a:r>
              <a:rPr lang="en-IN" dirty="0" smtClean="0">
                <a:latin typeface="Carlito"/>
                <a:cs typeface="Carlito"/>
              </a:rPr>
              <a:t>and Barrier </a:t>
            </a:r>
            <a:r>
              <a:rPr lang="en-IN" spc="-13" dirty="0" smtClean="0">
                <a:latin typeface="Carlito"/>
                <a:cs typeface="Carlito"/>
              </a:rPr>
              <a:t>to</a:t>
            </a:r>
            <a:r>
              <a:rPr lang="en-IN" spc="-31" dirty="0" smtClean="0">
                <a:latin typeface="Carlito"/>
                <a:cs typeface="Carlito"/>
              </a:rPr>
              <a:t> </a:t>
            </a:r>
            <a:r>
              <a:rPr lang="en-IN" spc="-9" dirty="0" smtClean="0">
                <a:latin typeface="Carlito"/>
                <a:cs typeface="Carlito"/>
              </a:rPr>
              <a:t>leakage</a:t>
            </a:r>
            <a:endParaRPr lang="en-IN" dirty="0" smtClean="0">
              <a:latin typeface="Carlito"/>
              <a:cs typeface="Carlito"/>
            </a:endParaRPr>
          </a:p>
          <a:p>
            <a:pPr marL="310688" marR="362839" indent="-299592" algn="just">
              <a:lnSpc>
                <a:spcPct val="200000"/>
              </a:lnSpc>
              <a:spcBef>
                <a:spcPts val="673"/>
              </a:spcBef>
              <a:buFont typeface="Arial"/>
              <a:buChar char="•"/>
              <a:tabLst>
                <a:tab pos="310133" algn="l"/>
                <a:tab pos="310688" algn="l"/>
              </a:tabLst>
            </a:pPr>
            <a:r>
              <a:rPr lang="en-IN" spc="-4" dirty="0" smtClean="0">
                <a:solidFill>
                  <a:srgbClr val="FF0000"/>
                </a:solidFill>
                <a:latin typeface="Carlito"/>
                <a:cs typeface="Carlito"/>
              </a:rPr>
              <a:t>Seals </a:t>
            </a:r>
            <a:r>
              <a:rPr lang="en-IN" dirty="0" smtClean="0">
                <a:latin typeface="Carlito"/>
                <a:cs typeface="Carlito"/>
              </a:rPr>
              <a:t>the </a:t>
            </a:r>
            <a:r>
              <a:rPr lang="en-IN" spc="-9" dirty="0" smtClean="0">
                <a:latin typeface="Carlito"/>
                <a:cs typeface="Carlito"/>
              </a:rPr>
              <a:t>dentinal </a:t>
            </a:r>
            <a:r>
              <a:rPr lang="en-IN" spc="-4" dirty="0" smtClean="0">
                <a:latin typeface="Carlito"/>
                <a:cs typeface="Carlito"/>
              </a:rPr>
              <a:t>tubules </a:t>
            </a:r>
            <a:r>
              <a:rPr lang="en-IN" dirty="0" smtClean="0">
                <a:latin typeface="Carlito"/>
                <a:cs typeface="Carlito"/>
              </a:rPr>
              <a:t>and </a:t>
            </a:r>
            <a:r>
              <a:rPr lang="en-IN" spc="-9" dirty="0" smtClean="0">
                <a:latin typeface="Carlito"/>
                <a:cs typeface="Carlito"/>
              </a:rPr>
              <a:t>reduces </a:t>
            </a:r>
            <a:r>
              <a:rPr lang="en-IN" spc="-13" dirty="0" smtClean="0">
                <a:solidFill>
                  <a:srgbClr val="FF0000"/>
                </a:solidFill>
                <a:latin typeface="Carlito"/>
                <a:cs typeface="Carlito"/>
              </a:rPr>
              <a:t>leakage </a:t>
            </a:r>
            <a:r>
              <a:rPr lang="en-IN" spc="-13" dirty="0" smtClean="0">
                <a:latin typeface="Carlito"/>
                <a:cs typeface="Carlito"/>
              </a:rPr>
              <a:t> </a:t>
            </a:r>
            <a:r>
              <a:rPr lang="en-IN" spc="-9" dirty="0" smtClean="0">
                <a:latin typeface="Carlito"/>
                <a:cs typeface="Carlito"/>
              </a:rPr>
              <a:t>around </a:t>
            </a:r>
            <a:r>
              <a:rPr lang="en-IN" dirty="0" smtClean="0">
                <a:latin typeface="Carlito"/>
                <a:cs typeface="Carlito"/>
              </a:rPr>
              <a:t>a</a:t>
            </a:r>
            <a:r>
              <a:rPr lang="en-IN" spc="13" dirty="0" smtClean="0">
                <a:latin typeface="Carlito"/>
                <a:cs typeface="Carlito"/>
              </a:rPr>
              <a:t> </a:t>
            </a:r>
            <a:r>
              <a:rPr lang="en-IN" spc="-17" dirty="0" smtClean="0">
                <a:latin typeface="Carlito"/>
                <a:cs typeface="Carlito"/>
              </a:rPr>
              <a:t>restoration.</a:t>
            </a:r>
            <a:endParaRPr lang="en-IN" dirty="0" smtClean="0">
              <a:latin typeface="Carlito"/>
              <a:cs typeface="Carlito"/>
            </a:endParaRPr>
          </a:p>
          <a:p>
            <a:pPr marL="310133" marR="3937412" indent="-310133" algn="just">
              <a:lnSpc>
                <a:spcPct val="200000"/>
              </a:lnSpc>
              <a:spcBef>
                <a:spcPts val="127"/>
              </a:spcBef>
              <a:buFont typeface="Arial"/>
              <a:buChar char="•"/>
              <a:tabLst>
                <a:tab pos="310133" algn="l"/>
                <a:tab pos="310688" algn="l"/>
              </a:tabLst>
            </a:pPr>
            <a:r>
              <a:rPr lang="en-IN" spc="-13" dirty="0" smtClean="0">
                <a:latin typeface="Carlito"/>
                <a:cs typeface="Carlito"/>
              </a:rPr>
              <a:t>Provides </a:t>
            </a:r>
            <a:r>
              <a:rPr lang="en-IN" spc="-4" dirty="0" smtClean="0">
                <a:solidFill>
                  <a:srgbClr val="FF0000"/>
                </a:solidFill>
                <a:latin typeface="Carlito"/>
                <a:cs typeface="Carlito"/>
              </a:rPr>
              <a:t>no thermal </a:t>
            </a:r>
            <a:r>
              <a:rPr lang="en-IN" spc="-4" dirty="0" smtClean="0">
                <a:latin typeface="Carlito"/>
                <a:cs typeface="Carlito"/>
              </a:rPr>
              <a:t> </a:t>
            </a:r>
            <a:r>
              <a:rPr lang="en-IN" spc="-9" dirty="0" smtClean="0">
                <a:latin typeface="Carlito"/>
                <a:cs typeface="Carlito"/>
              </a:rPr>
              <a:t>insulation</a:t>
            </a:r>
            <a:endParaRPr lang="en-IN" dirty="0">
              <a:latin typeface="Carlito"/>
              <a:cs typeface="Carlito"/>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buNone/>
            </a:pPr>
            <a:r>
              <a:rPr lang="en-US" sz="3600" b="1" i="1" dirty="0" smtClean="0">
                <a:solidFill>
                  <a:srgbClr val="7030A0"/>
                </a:solidFill>
              </a:rPr>
              <a:t>Low copper amalgam system:-</a:t>
            </a:r>
          </a:p>
          <a:p>
            <a:r>
              <a:rPr lang="en-US" dirty="0" smtClean="0"/>
              <a:t>Most corrodible phase is tin-­mercury or </a:t>
            </a:r>
            <a:r>
              <a:rPr lang="en-US" dirty="0" smtClean="0">
                <a:sym typeface="Symbol"/>
              </a:rPr>
              <a:t></a:t>
            </a:r>
            <a:r>
              <a:rPr lang="en-US" baseline="-25000" dirty="0" smtClean="0"/>
              <a:t>2</a:t>
            </a:r>
            <a:r>
              <a:rPr lang="en-US" dirty="0" smtClean="0"/>
              <a:t> phase. </a:t>
            </a:r>
          </a:p>
          <a:p>
            <a:r>
              <a:rPr lang="en-US" dirty="0" smtClean="0"/>
              <a:t>Neither the </a:t>
            </a:r>
            <a:r>
              <a:rPr lang="en-US" dirty="0" smtClean="0">
                <a:sym typeface="Symbol"/>
              </a:rPr>
              <a:t></a:t>
            </a:r>
            <a:r>
              <a:rPr lang="en-US" dirty="0" smtClean="0"/>
              <a:t> nor the </a:t>
            </a:r>
            <a:r>
              <a:rPr lang="en-US" dirty="0" smtClean="0">
                <a:sym typeface="Symbol"/>
              </a:rPr>
              <a:t></a:t>
            </a:r>
            <a:r>
              <a:rPr lang="en-US" baseline="-25000" dirty="0" smtClean="0"/>
              <a:t>1</a:t>
            </a:r>
            <a:r>
              <a:rPr lang="en-US" dirty="0" smtClean="0"/>
              <a:t> phase is corroded as easily.</a:t>
            </a:r>
          </a:p>
          <a:p>
            <a:endParaRPr lang="en-US" dirty="0" smtClean="0"/>
          </a:p>
          <a:p>
            <a:endParaRPr lang="en-US" dirty="0" smtClean="0"/>
          </a:p>
          <a:p>
            <a:endParaRPr lang="en-US" dirty="0" smtClean="0"/>
          </a:p>
          <a:p>
            <a:pPr algn="ctr">
              <a:buNone/>
            </a:pPr>
            <a:r>
              <a:rPr lang="en-US" sz="2800" b="1" i="1" dirty="0" smtClean="0">
                <a:solidFill>
                  <a:srgbClr val="7030A0"/>
                </a:solidFill>
              </a:rPr>
              <a:t>The high copper admixed and </a:t>
            </a:r>
            <a:r>
              <a:rPr lang="en-US" sz="2800" b="1" i="1" dirty="0" err="1" smtClean="0">
                <a:solidFill>
                  <a:srgbClr val="7030A0"/>
                </a:solidFill>
              </a:rPr>
              <a:t>unicomposition</a:t>
            </a:r>
            <a:r>
              <a:rPr lang="en-US" sz="2800" b="1" i="1" dirty="0" smtClean="0">
                <a:solidFill>
                  <a:srgbClr val="7030A0"/>
                </a:solidFill>
              </a:rPr>
              <a:t> alloy :-</a:t>
            </a:r>
          </a:p>
          <a:p>
            <a:r>
              <a:rPr lang="en-US" dirty="0" smtClean="0"/>
              <a:t>Do not have any </a:t>
            </a:r>
            <a:r>
              <a:rPr lang="en-US" dirty="0" smtClean="0">
                <a:sym typeface="Symbol"/>
              </a:rPr>
              <a:t></a:t>
            </a:r>
            <a:r>
              <a:rPr lang="en-US" baseline="-25000" dirty="0" smtClean="0"/>
              <a:t>2</a:t>
            </a:r>
            <a:r>
              <a:rPr lang="en-US" dirty="0" smtClean="0"/>
              <a:t> phase in the final set mass</a:t>
            </a:r>
          </a:p>
          <a:p>
            <a:endParaRPr lang="en-US" dirty="0" smtClean="0"/>
          </a:p>
          <a:p>
            <a:endParaRPr lang="en-US"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5867400" cy="5410200"/>
          </a:xfrm>
        </p:spPr>
        <p:txBody>
          <a:bodyPr>
            <a:normAutofit fontScale="92500" lnSpcReduction="20000"/>
          </a:bodyPr>
          <a:lstStyle/>
          <a:p>
            <a:pPr>
              <a:buNone/>
            </a:pPr>
            <a:r>
              <a:rPr lang="en-US" sz="3600" b="1" i="1" dirty="0" smtClean="0">
                <a:solidFill>
                  <a:srgbClr val="7030A0"/>
                </a:solidFill>
              </a:rPr>
              <a:t>Types of  Corrosion:</a:t>
            </a:r>
          </a:p>
          <a:p>
            <a:pPr marL="514350" indent="-514350">
              <a:buAutoNum type="arabicParenR"/>
            </a:pPr>
            <a:r>
              <a:rPr lang="en-US" sz="2800" b="1" dirty="0" smtClean="0"/>
              <a:t>Galvanic corrosion:  </a:t>
            </a:r>
          </a:p>
          <a:p>
            <a:pPr marL="514350" indent="-514350">
              <a:buNone/>
            </a:pPr>
            <a:r>
              <a:rPr lang="en-US" sz="2800" dirty="0" smtClean="0"/>
              <a:t>      Dental amalgam is in direct contact with an adjacent metallic restoration such as gold crown</a:t>
            </a:r>
          </a:p>
          <a:p>
            <a:pPr marL="514350" indent="-514350">
              <a:buNone/>
            </a:pPr>
            <a:endParaRPr lang="en-US" sz="2800" dirty="0" smtClean="0"/>
          </a:p>
          <a:p>
            <a:pPr marL="514350" indent="-514350">
              <a:buNone/>
            </a:pPr>
            <a:r>
              <a:rPr lang="en-US" sz="2800" b="1" dirty="0" smtClean="0">
                <a:solidFill>
                  <a:schemeClr val="accent2">
                    <a:lumMod val="60000"/>
                    <a:lumOff val="40000"/>
                  </a:schemeClr>
                </a:solidFill>
              </a:rPr>
              <a:t>2)  </a:t>
            </a:r>
            <a:r>
              <a:rPr lang="en-US" sz="2800" b="1" dirty="0" smtClean="0"/>
              <a:t>Crevice Corrosion:</a:t>
            </a:r>
          </a:p>
          <a:p>
            <a:r>
              <a:rPr lang="en-US" sz="2800" dirty="0" smtClean="0"/>
              <a:t>Local electrochemical cells may arise whenever  a portion of amalgam is covered by plaque on soft tissue. </a:t>
            </a:r>
          </a:p>
          <a:p>
            <a:r>
              <a:rPr lang="en-US" sz="2800" dirty="0" smtClean="0"/>
              <a:t>The covered area has a lower oxygen and higher hydrogen ion concentration making it behave </a:t>
            </a:r>
            <a:r>
              <a:rPr lang="en-US" sz="2800" dirty="0" err="1" smtClean="0"/>
              <a:t>anodically</a:t>
            </a:r>
            <a:r>
              <a:rPr lang="en-US" sz="2800" dirty="0" smtClean="0"/>
              <a:t> and corrode. </a:t>
            </a:r>
            <a:endParaRPr lang="en-US" sz="2800" b="1" i="1" dirty="0" smtClean="0"/>
          </a:p>
          <a:p>
            <a:endParaRPr lang="en-US" dirty="0"/>
          </a:p>
        </p:txBody>
      </p:sp>
      <p:pic>
        <p:nvPicPr>
          <p:cNvPr id="61442" name="Picture 2" descr="http://t1.gstatic.com/images?q=tbn:ANd9GcT_hU0CN7v6L8WNaZWIHrQkzfbemsQMyxyEptOFJjJ_Rexut--VfQ"/>
          <p:cNvPicPr>
            <a:picLocks noChangeAspect="1" noChangeArrowheads="1"/>
          </p:cNvPicPr>
          <p:nvPr/>
        </p:nvPicPr>
        <p:blipFill>
          <a:blip r:embed="rId2" cstate="print"/>
          <a:srcRect/>
          <a:stretch>
            <a:fillRect/>
          </a:stretch>
        </p:blipFill>
        <p:spPr bwMode="auto">
          <a:xfrm>
            <a:off x="6172200" y="1676400"/>
            <a:ext cx="2743200" cy="1920241"/>
          </a:xfrm>
          <a:prstGeom prst="rect">
            <a:avLst/>
          </a:prstGeom>
          <a:noFill/>
          <a:ln w="38100">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4953000" cy="4389120"/>
          </a:xfrm>
        </p:spPr>
        <p:txBody>
          <a:bodyPr>
            <a:normAutofit lnSpcReduction="10000"/>
          </a:bodyPr>
          <a:lstStyle/>
          <a:p>
            <a:pPr>
              <a:buNone/>
            </a:pPr>
            <a:r>
              <a:rPr lang="en-US" b="1" dirty="0" smtClean="0"/>
              <a:t>Stress Corrosion:</a:t>
            </a:r>
            <a:endParaRPr lang="en-US" dirty="0" smtClean="0"/>
          </a:p>
          <a:p>
            <a:r>
              <a:rPr lang="en-US" dirty="0" smtClean="0"/>
              <a:t>Regions within the dental amalgam that are under stress display a greater probability for corrosion, thus resulting in stress corrosion. </a:t>
            </a:r>
          </a:p>
          <a:p>
            <a:endParaRPr lang="en-US" dirty="0" smtClean="0"/>
          </a:p>
          <a:p>
            <a:r>
              <a:rPr lang="en-US" dirty="0" smtClean="0"/>
              <a:t>For </a:t>
            </a:r>
            <a:r>
              <a:rPr lang="en-US" dirty="0" err="1" smtClean="0"/>
              <a:t>occlusal</a:t>
            </a:r>
            <a:r>
              <a:rPr lang="en-US" dirty="0" smtClean="0"/>
              <a:t> dental amalgam greatest combination of stress and corrosion occurs along the margins.</a:t>
            </a:r>
            <a:endParaRPr lang="en-US" dirty="0"/>
          </a:p>
        </p:txBody>
      </p:sp>
      <p:pic>
        <p:nvPicPr>
          <p:cNvPr id="60422" name="Picture 6" descr="http://farm4.static.flickr.com/3049/2729520506_55ea1bb92d.jpg"/>
          <p:cNvPicPr>
            <a:picLocks noChangeAspect="1" noChangeArrowheads="1"/>
          </p:cNvPicPr>
          <p:nvPr/>
        </p:nvPicPr>
        <p:blipFill>
          <a:blip r:embed="rId2" cstate="print">
            <a:lum bright="20000" contrast="20000"/>
          </a:blip>
          <a:srcRect/>
          <a:stretch>
            <a:fillRect/>
          </a:stretch>
        </p:blipFill>
        <p:spPr bwMode="auto">
          <a:xfrm>
            <a:off x="5410200" y="2590800"/>
            <a:ext cx="3352800" cy="25146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1143000"/>
          </a:xfrm>
        </p:spPr>
        <p:txBody>
          <a:bodyPr>
            <a:normAutofit fontScale="90000"/>
          </a:bodyPr>
          <a:lstStyle/>
          <a:p>
            <a:pPr algn="ctr"/>
            <a:r>
              <a:rPr lang="en-US" b="1" i="1" dirty="0" smtClean="0"/>
              <a:t>MANIPULATION OF DENTAL AMALGAM</a:t>
            </a:r>
            <a:r>
              <a:rPr lang="en-US" dirty="0" smtClean="0"/>
              <a:t/>
            </a:r>
            <a:br>
              <a:rPr lang="en-US" dirty="0" smtClean="0"/>
            </a:br>
            <a:endParaRPr lang="en-US" dirty="0"/>
          </a:p>
        </p:txBody>
      </p:sp>
      <p:sp>
        <p:nvSpPr>
          <p:cNvPr id="3" name="Content Placeholder 2"/>
          <p:cNvSpPr>
            <a:spLocks noGrp="1"/>
          </p:cNvSpPr>
          <p:nvPr>
            <p:ph idx="1"/>
          </p:nvPr>
        </p:nvSpPr>
        <p:spPr>
          <a:xfrm>
            <a:off x="381000" y="2133600"/>
            <a:ext cx="8305800" cy="4389120"/>
          </a:xfrm>
        </p:spPr>
        <p:txBody>
          <a:bodyPr/>
          <a:lstStyle/>
          <a:p>
            <a:pPr marL="514350" indent="-514350"/>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pPr algn="ctr"/>
            <a:r>
              <a:rPr lang="en-US" b="1" dirty="0" smtClean="0">
                <a:solidFill>
                  <a:srgbClr val="0070C0"/>
                </a:solidFill>
              </a:rPr>
              <a:t>PROPORTIONS OF ALLOY TO MERCURY</a:t>
            </a:r>
            <a:endParaRPr lang="en-US" dirty="0">
              <a:solidFill>
                <a:srgbClr val="0070C0"/>
              </a:solidFill>
            </a:endParaRPr>
          </a:p>
        </p:txBody>
      </p:sp>
      <p:sp>
        <p:nvSpPr>
          <p:cNvPr id="3" name="Content Placeholder 2"/>
          <p:cNvSpPr>
            <a:spLocks noGrp="1"/>
          </p:cNvSpPr>
          <p:nvPr>
            <p:ph idx="1"/>
          </p:nvPr>
        </p:nvSpPr>
        <p:spPr/>
        <p:txBody>
          <a:bodyPr/>
          <a:lstStyle/>
          <a:p>
            <a:pPr marL="514350" indent="-514350">
              <a:buNone/>
            </a:pPr>
            <a:endParaRPr lang="en-US" b="1" i="1" dirty="0" smtClean="0">
              <a:solidFill>
                <a:srgbClr val="7030A0"/>
              </a:solidFill>
            </a:endParaRPr>
          </a:p>
          <a:p>
            <a:pPr marL="514350" indent="-514350"/>
            <a:r>
              <a:rPr lang="en-US" dirty="0" smtClean="0"/>
              <a:t>Correct proportioning of alloy and mercury- essential for forming a suitable mass of amalgam</a:t>
            </a:r>
            <a:endParaRPr lang="en-US" b="1" i="1" dirty="0" smtClean="0"/>
          </a:p>
          <a:p>
            <a:pPr marL="514350" indent="-514350"/>
            <a:r>
              <a:rPr lang="en-US" dirty="0" smtClean="0"/>
              <a:t>Some alloys require mercury – alloy ratios in excess of 1:1 </a:t>
            </a:r>
            <a:r>
              <a:rPr lang="en-US" b="1" dirty="0" smtClean="0"/>
              <a:t>(Eames technique)</a:t>
            </a:r>
          </a:p>
          <a:p>
            <a:pPr marL="514350" indent="-514350"/>
            <a:r>
              <a:rPr lang="en-US" dirty="0" smtClean="0"/>
              <a:t>whereas others use ratios of less than 1:1 with the percentage of mercury varying from 43% to 54%.</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389120"/>
          </a:xfrm>
        </p:spPr>
        <p:txBody>
          <a:bodyPr/>
          <a:lstStyle/>
          <a:p>
            <a:r>
              <a:rPr lang="en-US" dirty="0" smtClean="0"/>
              <a:t>Automatic mechanical dispensers for alloy &amp; mercury have been used in the past</a:t>
            </a:r>
          </a:p>
          <a:p>
            <a:endParaRPr lang="en-US" dirty="0" smtClean="0"/>
          </a:p>
          <a:p>
            <a:pPr>
              <a:buNone/>
            </a:pPr>
            <a:endParaRPr lang="en-US" dirty="0" smtClean="0"/>
          </a:p>
          <a:p>
            <a:r>
              <a:rPr lang="en-US" dirty="0" smtClean="0"/>
              <a:t>Capsules with pre proportioned amounts of alloy &amp; mercury have been substituted</a:t>
            </a:r>
            <a:endParaRPr lang="en-US" dirty="0"/>
          </a:p>
        </p:txBody>
      </p:sp>
      <p:sp>
        <p:nvSpPr>
          <p:cNvPr id="1026" name="AutoShape 2" descr="data:image/jpeg;base64,/9j/4AAQSkZJRgABAQAAAQABAAD/2wCEAAkGBhQSEBAQEBQQDxAVDxAUEBUPFA8QFA8UFBAVFBUUFBIXHCYeFxkjGRQUHy8gIycpLC0sFR4xNTAqNSYrLCkBCQoKDgwOGg8PGCkcHB8pKSksLCwpLCwpKi0sKSksKSkpLCkpKSwpKSkpKSksLCkpKSwsLCwpLCwpLCksKSkpLP/AABEIAMIBAwMBIgACEQEDEQH/xAAcAAACAgMBAQAAAAAAAAAAAAAAAQIDBAUGBwj/xAA/EAACAQIDBgIIAwYGAgMAAAABAgADEQQSIQUGMUFRYSJxEzJCgZGhwdEHUrEjYnKS4fAUM4Ki0vFTgyRDY//EABsBAAMBAQEBAQAAAAAAAAAAAAABAgMEBQYH/8QAJxEAAgIBBAEDBQEBAAAAAAAAAAECEQMEEiExQQUTUSIyYXGhgQb/2gAMAwEAAhEDEQA/APZAsnIrJwAUYhAQAcBCAgBKAhCADhACEAHFHAQALQCxwgArQtHCAChaOEQ7EBC0cUQWFoWjhKCxQtHFaIYiIrRwgBEiKTIijAhaRMmRERJArYSLLLSJHLAaKckJO0cBkxHIoZO8ozEYs0RMiWgBZeO8qvHeAFt5IGU3kg0AotvCVVcQEGZiAO8wht6nfg9uth95y5tXgwNLJNRv5LUJS6Rs7RiYI2vStfOB56TJo11cZkYMvVTcTbHlhkW6Ek1+CXFrsthAGE0EEIQgA4oQiChQvHeIxDC8IjC8Y6GDC8jeF4WA4QvFCwHEYCEACKStC0GIhaIiWRERDKcsJPLCAWVrHeRWBlEgxleaDGK8BjvJhpASYiGMGJqtpIGVVktrJbGjSbYxeaqFPqqBp3IvMQW8+4MntpMrioODAA35ED7TXZ+3vQ3HvE/OvVIzeqm5fP8APB3462qivawayhbm+vhsxA5kjt9ZhYXHVKf+W+U9ATTPw4Ga/HY/9ubVChA042Nzz/l+cyKW1qlgGWnXW/A2+f8A1Pv/AE7TxwaSEUuat/tnj58jc2dDhd9KyaVAHH74yn+ZftN5gt8qLgZ81I9/Ev8AMPtOFqbRpMdFOHPMDMyH3G9oELxVkbupt8bT0Pa4IWV+T1alWDAMpDA6gg3B98nOA3K22RiPQk+B81geTBSwt7gZ39pi1XB1J2hWhaOEgZG0RaN+ExTE3RSVnIfiLvy2EC0KBArOt2YgH0anQWHU2PwnlVXb1V3zvUqFib3LMb+/lNz+LFNhj2J1VqVIr5AWNveDOZ2HhfSVbG/o1GZ/IcvfOPInOVH0+k9rT6fe14ts9J3Q31xIUCtarS4J6UnOeyHiwt1+M9A2XttK48N1YcVa155bQfS4sw/LaxQW0Hb5zMw+JNwVJuO9nXyPOd0cOyNXZ8xn1Ky5HJRUfwj1YGE5PZG9p0Wt4hwzgeIfxr9Z1FGuHAZSGU8CNYVRCaZZJCIRxDCEIQFQ5ExwMYChCEKCzFWSMipjjEVsIgJOAgMaiStASQEAALKjx1kMZtWlRF6rqnY6n+UazEw+9GGqMF9IFPLOCl/edIiGSx+ykrIUa45gqbEHqJy2K3VxNM5qTpXX8tTwNb+MafGd21HpK2pHznHn0WLUferHHJOHR4xtKu9Cq3pUrUgfz086CxPEjz43lVPE031XIx60Xyn+Vp7DXoX0YfETmts7AwBua1Oir9U8L/7J6cI7YpX0csnbujhv8QR7ZHautv8AdFVxZHJbnmhzXmbith0VYGg+JROYd1IPkCCZkUMKovkWx5keEn/Vx/Sab+aJ2FG7e0Vo10r1GVAgcjNxJYZbAceGb4zvaf4m4IkAu47+je33+U8625s4OpqDL6RPXym+ZeRPcTmrjz7L9Z6Gn0OLNHe27/zg5M+ty4XsSX9PpDB4tKqCpSZaiHgym4MutPF/w53jehi6dEk+irNkK3vZj6rDvfTyM9onm6nA8M9rPQ0+dZobhEzDxDXvbQ9ZmWmPWocxOdJeTot+Dzn8Q93nxIV18ToCAOZHY/ScHsCn6MVA10f0iA6G62udR00nulbD30InM7d3Jp1znBanUA0dDY279Y1iW7cjZ6qTxPFLo5C40LeA8nX1T8OEuFS1s48nX9dJTj9mYjC39IPSU/8AyItx/wCyny8xIYfEAgFSADyJzU28m5HsZsuzzqNrQuSOf5WX6zbbK2qaLjjb215EczblNDRqZb2BU8xeTaoxIVT+0bgfyjrCaVclQk7PWFa4BGoOokhUlOE9RLcMi28gLS605jrJXheKImAErxEyN5HNHYUShK80Ih0UiOIRyiBSQijgBK9pqNubwrQXSzVCDlB5fvN2EyMfjbaCxPK/AdzOWx+xDUZmZyzkgm407Dy7QoUmc9i8YzsXcl3Y3F+LHqeg/SY7sR4Rq59Y9JmbR2a9K7EZvykcBNRXYjwr/mNxJ9kcyZoQd9+H+3y5qYViWCKGpse2jID0FwR752LYgTyHdTFtTrGpT9REZP4yxGY/Kem4TEZlVjpcAzFtXSNdnFs5rePeVnqtQpEqimzEGxZhx16CaColjrfyXVj5nlMKmHSvXSqSXWvU1PGxYkfrM+riiearpqWA+U7IxSRxyl9RFaTcQqr3fU/b5yBqrfVjUPRdR9pjmshPF6x6AXH2kauIYf8AjoDqxu0ma8oDOFQnTIFQgg31JBHThxtODxVQhmW6oAxFz2Np0LYpc4N6lU39ZjlVba37zQMi+kZiAzlmI5gXPATaGujpU2+b8G+H0mfqE1GPFdv4NhufY43DuT4UqLUZn8K2Qg8TPbMPvlhHOVayM2twM3Ljyng1QN0Nu5sJDDVGp1UqLa6m/hJvprr8x755ef1GWee5qkfTYP8AmoYINe5b/R9BtvPhx/8AYD5Aypt66HLOfJf6zikqLfRrAgMoCi9iOw63lhcdah8gw+06Np83J7XTOpqb00j7FU97D7zJwuMp1fUPitfKwyt7hz9043MDwVz5n+stpVWUhlGQggg3vqJdNdGe5M66thQdCPjOW2tuHTcl6J/w9Q8SoBR/46fAzt8O4dFb8yg+VxeBw4i3/IPH8Hl6br4tTlNOm4603sP5WGk6TYO6bXz1lCHQWBuxA5X5TrVoASxZM2nwXBOLsiiWAA0ElaSvC8g1IyJMkxkDEBEmQLSTSsmAx3hIkQgMYWEuyyDJKMyszHq1uJ5SyvwmJVPAHrACo0yxJ+EqqYa31mdSqre1xeVYurxvHSoyUuTVYoAq2a3o7Wsdb+XeefbWwvo6r0xe7HVui9p3eKfW54DRF6nqZy20x6SsOZAANubSVOkaqFszN2NmZyqDRBq56D+9J3zroAvhAFhaY272yBRogW8TC7nz5TYnDHlLxwS5fbFlk3wukcFvXsd1f/EKjMMtqhpgsRbgxUakdxrOabaaW4oezZv04z2VcOekqfYiMbslMnqVUn42m25Lycu1/B45SrVapy0kq1O1Nci/HU/pMhdzMbUI/wAvDKeJbxP8dTPYaez1XQAAdALD5Sw4YW1AibTNEmeV0/wtVaVSpUqVa9UU3K65RmCkjudZw9CjbK3Ye+fQNZSOAuPj8p47vNsj0Fd1UZUJJp34ZSb2BPThOHVQbSaPo/RdTHHKUJPs0uJxYJJsST2BHSYwxZzLZGHiHHhx5jnJ1DY8SPIX+cjTGdlVS7G9+I5dRecSiz6WWWC7PQtk4lmo0GCgk0FvpYDtaZmZ/wD8188s09GvTprTpsblKaqQG521uACZfTxYPqUix/hdv1tPYj9qPzvUNSySa6tmc1XrVH+nX9BBfERlLuf3gwHzk8NgsS/q0Sg7hE+hnQ7K3bqcapA95Y/aVKVIyhG2b3ZDfsUHRQPhpMsiRo0QqhRwAhUmB08WSAnM72b6pg7IoFWuRcLewQci5+n6TfO1tffPCdq4xqtapVckl3JN+XQeXCd+h06zT+rpHn+oal6eC29s6E/ihi82b9jb8uTT3G9/nOr3b/EWliLU6wGHq8rn9m57MfVPY+4meTlL2Xjfh9POdDszYYQBnAeppcEiyA9RzM9DWafTwh1T8Uedo9TqJz7tebPZM1xcWN+FuciZwextsPQYeJnpe0mgt005W6j5zs8Hj0qrmpm459V8xPAao+hUky1pEyZkDEUQvCMwiGZlpFhJxWlmZi1l0mtq0es2dWVlBNIoynJmqWne9tbHXnY95DFNYW5zLx2xVqHMC9Kpb16ZKnyPUTWPulVbQ4hyvO4+0mUWuiYuzQbUxhJyUz4vaYa5R0Hczdbp7riwrVRc8UB/Uza7P3RpU7Xu5HXQfCb5aduGkzUa7Om+KRAUpMJJiOXZJELHaOEQCyyFVekshGmJowyswto7Jp1lyVUV16ML+8HlNuUHSGQSt4qaOIf8OcLfRCNeR/pL8LuDhF1FIX663+InYZB0EpxWLSmL1GVByvz8hxMXHhGjnJ9s1WE3Xop6tJf9Xi/WbKlggBYAL5C36SinvDQJsHAP7wZfmRNijgi4IIPAjUH3x7mY7EVrRlgEcJLdlpJBEy3jkX4GIZiV6lu88R2vhTTrVEtbxGwP0M9trKCJye9G6y4hSR4KoHhcc+gYcxPQ0mX2ZWebrcKzxp9ro4fd7AXLVbXy6IDzYj6TegAn8r/qedif0M1+BGQCi4IqIzZwL3U8nA9pTrrM9iCBmsQfVdeB84tTlc5ti02P28aXnyB1Nj4W5Hhf7SzDYp6T5kOR+nst/fSRJ5P4hyYa/wDYiZdAD405HjbyP0nNtvs6lJo7HZO8S1vC3gq9DoGPb7frNoZ5wyW1vceyefkZ1O7O2DUDU3OZlFwTxK8LE87TKUaOmE7N7eEjCQaGxtImO8gxlGZVUF5UEljSN47E1ZYEEkJr8XtenT9Y69FGac5tLfhtVorl/ef6RKalwnYttcnZVawUZmIUcySAJpcdvxQQkKTVb9zh8TPPcZtSpVPjZqh87KJjubesQo6Lz+plKvIrO/wv4gUi1nR07gh7eYnUYXFpUUPTYOp4Ef3xni6VeSDKOrcfhOm3I216OuKJa6VNCOj20P0jaGpHo944lMcgoIRXjgARExxEQAx8XivRozngqk+faee47HNUc1Klzm/2jov2nbbwqTh3trqpI7X1nAVvDcjxIeI6TbGjHKyRqWGviXkRxHlNlsrb70SNQ9MnhyP/ABPf4zSZreJfEh4g/X7/ABjU2uy6jmp5ef3luJnGR6fs7aaVluh15qeK+Y+sy55hgsWysGpEg34DiPvO42ZtosAKylG/Nbwn/jMJRo6Iys28DEDC8kopq05iukzXldRJcZUZyhZzm2t2aVceJfEB4WXwunk3nOMxuGq4VrVfHSJ0qgXVu1VRwP7w9956c6mYuJwocEEAg8b6g+Ylt2ZVR5/Sq39XUEXKE3uOqH2hLaRHFTpzVvtMvau57UyXwvC9zSYnKT1RuKNNZSxgvle6ONCKgyMOx5N5iCYqMqpUJFrD7TL3RYHFMFBIWmSzezrpaYi0i2ilbmw16c+E6vd3YvogSQbnjfix6mTkkujbHHybW0Jb6OEyo2ssFWRZ5QGhmhYqFicWEFyf6zS43bDNcL4R85Vjq+Zz0BsJWaHhvPi/UfWMs5vHhdRXF+WdmLFFK2YTDzM1+PwAILcOo46zZuTy0mLWI4E3JFp5Wj1c9PlWSL/f5NpwUlRzxYm4HhHbj8ZjPiEXhd27fUyzHUvEQxyrzmKrcqS3/ebgJ+lRanFTXk8iXDomxdhdiKa9OEydjuBUU0wbKb5vLpNbUqqDdj6Vu+iD7zo9gbLqVbFQWJtqBZUEvJKo0Vihulb6PR93scalK54jSba812ysCKNMINTxJ6mZ6mZpUjSTTfBK0cIRkjihIvADFxlPMrKeBBHxE862gjU6jIws468Kq8j5956TU1mg3g2MtdMraML5HFrqfqO02j+Dmmzhr2uycPaU8pbhaWdlFO4JOo6eXaYtYPTqejq+CqODezUHW/Md+I59Z0+6uCGtQ2BvYdm5zRszSNzszYy0xyNS3E8j0ma1O+nPvwMkp5NoeRlop30b3GYSVm8XRLC4qwytp0J5djM2ayqsyNnVrgqfZOnlykeTZU1ZlGRMZiMAK2WU1KXSZBEREaYmrMFhKquCR/XVW/iAM2DLEFErcRsMTDbLpqbqiKewEzQICWASW7LSojaEshJKNdCIHSQJJiBs0NXR2BHMxPUmwx+Dv4xxHHvNQ7z871+iyYcrVcNvk7cc1JFFdupsJh1aunhHvMljMWq6n+/dNU2Meq1kQtrp/wBRabR5MrqKNZTSXJibYqgHMQCA3PQTWKalchKaltbAKDYe77zp8NuRWrMGrkIvx07CdtsrYVOguWmo7k2uffP0PT43jxRg/CR5U3cmzkN3vw71V8Sbn8g+pnoOCwqooVAFA5CSRJcFm/AItWWKJWhloksolCK8cQBCERMAKXWY1ZL8ZmyirT5zSMjKcTnNubCSsmVx3Vl9ZD1BmBsGr6L/AOLVsaim49n0i8mTv1HKdWUmFj9hpWFnUG2o4gg9QRqJpKmjnVplqNyPiXkeY7GX57C3GaC9TDG1TNUo+y/FkHR+o78ZsaePVhcMpHUETKzZcovxeKCjqeQEey8WM5BFiRf5zArOC1yQey8fKZmysGwY1WFieA6CZSlydMI0m2bcwvIXhmlCJWiMLwJgIiRI2kiYoAAlgMiBHACVoSN4QA1jHhARrHkkiaCa7GbEp1DcgqeZXS82YpyQWZyxxlw0CtdHPU90KV7nMfMzbYPZSU/UUDymbARRxRj9qKbb7FkjCxx2m6YqHaTBkJNYATEsvKwZMQAkDJSEd4AMtIxxXgA5EiOEAK3pyu8viK3lqRlKFlTAHQzEbY1Im+RfdpM/0YkwI3JCUGYuF2ciXyqAdO8y4WjmZsVsJEiWsJC0TGRAjhEYgCF4oxGA7wivAmFhQ4SOaKFhRr0MtWY1N5cGiAskhKw0kDAKJWjMQMleMQR3ijtGBKSWQvHeAFgkllaGSvACy8crLx54AWRSIePNAAJivETC8BjvAmQzSJeKx0WFo1aUl5INCwovBjlQaPNCxUSaRJkS0V4ASiMV4XiAIQvFeADiMRMRMBjvFI3hAKNXTlywhACYjWEIAyyMQhAkkI4QlAMRwhABiSEUIAOEIRAShCEYwkTFCIEQaQaKERSASwQhATJiOEIAEIQgAQhCAChCEAEZW0IRMBQhCAH/2Q=="/>
          <p:cNvSpPr>
            <a:spLocks noChangeAspect="1" noChangeArrowheads="1"/>
          </p:cNvSpPr>
          <p:nvPr/>
        </p:nvSpPr>
        <p:spPr bwMode="auto">
          <a:xfrm>
            <a:off x="63500" y="-8969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china-dental-unit.com/data/2006/c/www.china-dental-unit.com/db_pictures/201009/25/1285379521987958.jpg"/>
          <p:cNvPicPr>
            <a:picLocks noChangeAspect="1" noChangeArrowheads="1"/>
          </p:cNvPicPr>
          <p:nvPr/>
        </p:nvPicPr>
        <p:blipFill>
          <a:blip r:embed="rId2" cstate="print"/>
          <a:srcRect/>
          <a:stretch>
            <a:fillRect/>
          </a:stretch>
        </p:blipFill>
        <p:spPr bwMode="auto">
          <a:xfrm>
            <a:off x="5791200" y="4114800"/>
            <a:ext cx="2971800" cy="2228850"/>
          </a:xfrm>
          <a:prstGeom prst="rect">
            <a:avLst/>
          </a:prstGeom>
          <a:noFill/>
          <a:ln w="28575">
            <a:solidFill>
              <a:schemeClr val="tx1"/>
            </a:solidFill>
          </a:ln>
        </p:spPr>
      </p:pic>
      <p:pic>
        <p:nvPicPr>
          <p:cNvPr id="1029" name="Picture 5" descr="2"/>
          <p:cNvPicPr>
            <a:picLocks noChangeAspect="1" noChangeArrowheads="1"/>
          </p:cNvPicPr>
          <p:nvPr/>
        </p:nvPicPr>
        <p:blipFill>
          <a:blip r:embed="rId3" cstate="print"/>
          <a:srcRect/>
          <a:stretch>
            <a:fillRect/>
          </a:stretch>
        </p:blipFill>
        <p:spPr bwMode="auto">
          <a:xfrm>
            <a:off x="6019800" y="1012371"/>
            <a:ext cx="2438400" cy="2873829"/>
          </a:xfrm>
          <a:prstGeom prst="rect">
            <a:avLst/>
          </a:prstGeom>
          <a:noFill/>
          <a:ln w="9525">
            <a:solidFill>
              <a:schemeClr val="tx1"/>
            </a:solid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05800" cy="1143000"/>
          </a:xfrm>
        </p:spPr>
        <p:txBody>
          <a:bodyPr>
            <a:normAutofit/>
          </a:bodyPr>
          <a:lstStyle/>
          <a:p>
            <a:r>
              <a:rPr lang="en-US" sz="4800" b="1" dirty="0" smtClean="0">
                <a:solidFill>
                  <a:srgbClr val="0070C0"/>
                </a:solidFill>
              </a:rPr>
              <a:t>TRITURATION</a:t>
            </a:r>
            <a:endParaRPr lang="en-US" sz="4800" dirty="0">
              <a:solidFill>
                <a:srgbClr val="0070C0"/>
              </a:solidFill>
            </a:endParaRPr>
          </a:p>
        </p:txBody>
      </p:sp>
      <p:sp>
        <p:nvSpPr>
          <p:cNvPr id="3" name="Content Placeholder 2"/>
          <p:cNvSpPr>
            <a:spLocks noGrp="1"/>
          </p:cNvSpPr>
          <p:nvPr>
            <p:ph idx="4294967295"/>
          </p:nvPr>
        </p:nvSpPr>
        <p:spPr>
          <a:xfrm>
            <a:off x="381000" y="1371600"/>
            <a:ext cx="8229600" cy="4389438"/>
          </a:xfrm>
        </p:spPr>
        <p:txBody>
          <a:bodyPr/>
          <a:lstStyle/>
          <a:p>
            <a:pPr>
              <a:buNone/>
            </a:pPr>
            <a:r>
              <a:rPr lang="en-US" b="1" i="1" dirty="0" smtClean="0">
                <a:solidFill>
                  <a:srgbClr val="7030A0"/>
                </a:solidFill>
              </a:rPr>
              <a:t>    </a:t>
            </a:r>
          </a:p>
          <a:p>
            <a:r>
              <a:rPr lang="en-US" dirty="0" smtClean="0"/>
              <a:t>Process of mixing the amalgam alloy particles with mercury</a:t>
            </a:r>
          </a:p>
          <a:p>
            <a:endParaRPr lang="en-US" dirty="0" smtClean="0"/>
          </a:p>
          <a:p>
            <a:r>
              <a:rPr lang="en-US" dirty="0" smtClean="0"/>
              <a:t>Originally, the alloy and mercury were mixed, and was triturated by hand with a mortar and pestle</a:t>
            </a:r>
          </a:p>
          <a:p>
            <a:endParaRPr lang="en-US" dirty="0" smtClean="0"/>
          </a:p>
          <a:p>
            <a:r>
              <a:rPr lang="en-US" dirty="0" smtClean="0"/>
              <a:t>Mechanical amalgamation saves time and standardizes the procedure.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topmedical.com/Amalgamator.jpg"/>
          <p:cNvPicPr>
            <a:picLocks noChangeAspect="1" noChangeArrowheads="1"/>
          </p:cNvPicPr>
          <p:nvPr/>
        </p:nvPicPr>
        <p:blipFill>
          <a:blip r:embed="rId2" cstate="print"/>
          <a:srcRect/>
          <a:stretch>
            <a:fillRect/>
          </a:stretch>
        </p:blipFill>
        <p:spPr bwMode="auto">
          <a:xfrm>
            <a:off x="2209800" y="1600200"/>
            <a:ext cx="4762500" cy="3276601"/>
          </a:xfrm>
          <a:prstGeom prst="rect">
            <a:avLst/>
          </a:prstGeom>
          <a:noFill/>
          <a:ln w="28575">
            <a:solidFill>
              <a:schemeClr val="tx1"/>
            </a:solidFill>
          </a:ln>
        </p:spPr>
      </p:pic>
      <p:sp>
        <p:nvSpPr>
          <p:cNvPr id="5" name="TextBox 4"/>
          <p:cNvSpPr txBox="1"/>
          <p:nvPr/>
        </p:nvSpPr>
        <p:spPr>
          <a:xfrm>
            <a:off x="1676400" y="5486400"/>
            <a:ext cx="4876800" cy="584775"/>
          </a:xfrm>
          <a:prstGeom prst="rect">
            <a:avLst/>
          </a:prstGeom>
          <a:noFill/>
        </p:spPr>
        <p:txBody>
          <a:bodyPr wrap="square" rtlCol="0">
            <a:spAutoFit/>
          </a:bodyPr>
          <a:lstStyle/>
          <a:p>
            <a:r>
              <a:rPr lang="en-US" dirty="0" smtClean="0"/>
              <a:t>                               </a:t>
            </a:r>
            <a:r>
              <a:rPr lang="en-US" sz="3200" dirty="0" smtClean="0">
                <a:solidFill>
                  <a:srgbClr val="7030A0"/>
                </a:solidFill>
              </a:rPr>
              <a:t>Amalgamator</a:t>
            </a:r>
            <a:endParaRPr lang="en-US" sz="3200" dirty="0">
              <a:solidFill>
                <a:srgbClr val="7030A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lnSpcReduction="10000"/>
          </a:bodyPr>
          <a:lstStyle/>
          <a:p>
            <a:pPr>
              <a:buNone/>
            </a:pPr>
            <a:r>
              <a:rPr lang="en-US" dirty="0" smtClean="0"/>
              <a:t>Mechanical amalgamators are available in the following speeds:</a:t>
            </a:r>
          </a:p>
          <a:p>
            <a:r>
              <a:rPr lang="en-US" dirty="0" smtClean="0"/>
              <a:t>Low speed: 32-3400 </a:t>
            </a:r>
            <a:r>
              <a:rPr lang="en-US" dirty="0" err="1" smtClean="0"/>
              <a:t>cpm</a:t>
            </a:r>
            <a:r>
              <a:rPr lang="en-US" dirty="0" smtClean="0"/>
              <a:t>.</a:t>
            </a:r>
          </a:p>
          <a:p>
            <a:r>
              <a:rPr lang="en-US" dirty="0" smtClean="0"/>
              <a:t>Medium speed: 37-3800 </a:t>
            </a:r>
            <a:r>
              <a:rPr lang="en-US" dirty="0" err="1" smtClean="0"/>
              <a:t>cpm</a:t>
            </a:r>
            <a:r>
              <a:rPr lang="en-US" dirty="0" smtClean="0"/>
              <a:t>.</a:t>
            </a:r>
          </a:p>
          <a:p>
            <a:r>
              <a:rPr lang="en-US" dirty="0" smtClean="0"/>
              <a:t>High speed: 40-4400 </a:t>
            </a:r>
            <a:r>
              <a:rPr lang="en-US" dirty="0" err="1" smtClean="0"/>
              <a:t>cpm</a:t>
            </a:r>
            <a:r>
              <a:rPr lang="en-US" dirty="0" smtClean="0"/>
              <a:t>.</a:t>
            </a:r>
          </a:p>
          <a:p>
            <a:endParaRPr lang="en-US" dirty="0" smtClean="0"/>
          </a:p>
          <a:p>
            <a:r>
              <a:rPr lang="en-US" dirty="0" smtClean="0"/>
              <a:t> Spherical/irregular low-copper alloys – triturated at low speed</a:t>
            </a:r>
          </a:p>
          <a:p>
            <a:r>
              <a:rPr lang="en-US" dirty="0" smtClean="0"/>
              <a:t>High copper alloys – high speed</a:t>
            </a:r>
          </a:p>
          <a:p>
            <a:endParaRPr lang="en-US" dirty="0" smtClean="0"/>
          </a:p>
          <a:p>
            <a:r>
              <a:rPr lang="en-US" dirty="0" smtClean="0"/>
              <a:t>Time of </a:t>
            </a:r>
            <a:r>
              <a:rPr lang="en-US" dirty="0" err="1" smtClean="0"/>
              <a:t>trituration</a:t>
            </a:r>
            <a:r>
              <a:rPr lang="en-US" dirty="0" smtClean="0"/>
              <a:t> on amalgamation ranges from 3-30 seconds. Variations in 2-3 seconds can also produce a under or over mixed mass. </a:t>
            </a:r>
          </a:p>
          <a:p>
            <a:endParaRPr lang="en-US" dirty="0" smtClean="0"/>
          </a:p>
          <a:p>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638800" cy="5029200"/>
          </a:xfrm>
        </p:spPr>
        <p:txBody>
          <a:bodyPr>
            <a:normAutofit/>
          </a:bodyPr>
          <a:lstStyle/>
          <a:p>
            <a:r>
              <a:rPr lang="en-US" b="1" dirty="0" smtClean="0"/>
              <a:t>Over-</a:t>
            </a:r>
            <a:r>
              <a:rPr lang="en-US" b="1" dirty="0" err="1" smtClean="0"/>
              <a:t>trituration</a:t>
            </a:r>
            <a:r>
              <a:rPr lang="en-US" b="1" dirty="0" smtClean="0"/>
              <a:t>:</a:t>
            </a:r>
            <a:r>
              <a:rPr lang="en-US" dirty="0" smtClean="0"/>
              <a:t> Alloy will be hot, hard to remove from the capsule, shiny wet and soft.</a:t>
            </a:r>
          </a:p>
          <a:p>
            <a:endParaRPr lang="en-US" dirty="0" smtClean="0"/>
          </a:p>
          <a:p>
            <a:r>
              <a:rPr lang="en-US" b="1" dirty="0" smtClean="0"/>
              <a:t>Under-</a:t>
            </a:r>
            <a:r>
              <a:rPr lang="en-US" b="1" dirty="0" err="1" smtClean="0"/>
              <a:t>trituration</a:t>
            </a:r>
            <a:r>
              <a:rPr lang="en-US" b="1" dirty="0" smtClean="0"/>
              <a:t>:</a:t>
            </a:r>
            <a:r>
              <a:rPr lang="en-US" dirty="0" smtClean="0"/>
              <a:t> Alloy will be dry, dull and crumbly; will crumble if dropped from approx 30 cm.</a:t>
            </a:r>
          </a:p>
          <a:p>
            <a:endParaRPr lang="en-US" dirty="0" smtClean="0"/>
          </a:p>
          <a:p>
            <a:r>
              <a:rPr lang="en-US" b="1" dirty="0" smtClean="0"/>
              <a:t>Normal Mix:</a:t>
            </a:r>
            <a:r>
              <a:rPr lang="en-US" dirty="0" smtClean="0"/>
              <a:t> Shiny appearance separates in a single mass from the capsule.</a:t>
            </a:r>
            <a:endParaRPr lang="en-US" dirty="0"/>
          </a:p>
        </p:txBody>
      </p:sp>
      <p:pic>
        <p:nvPicPr>
          <p:cNvPr id="4" name="Picture 1036" descr="C:\DOCUME~1\KSVAND~1\LOCALS~1\Temp\npo000050.tmp"/>
          <p:cNvPicPr>
            <a:picLocks noChangeAspect="1" noChangeArrowheads="1"/>
          </p:cNvPicPr>
          <p:nvPr/>
        </p:nvPicPr>
        <p:blipFill>
          <a:blip r:embed="rId2" cstate="print"/>
          <a:srcRect/>
          <a:stretch>
            <a:fillRect/>
          </a:stretch>
        </p:blipFill>
        <p:spPr bwMode="auto">
          <a:xfrm>
            <a:off x="6781800" y="4038599"/>
            <a:ext cx="2057400" cy="1916207"/>
          </a:xfrm>
          <a:prstGeom prst="rect">
            <a:avLst/>
          </a:prstGeom>
          <a:noFill/>
          <a:ln w="28575">
            <a:solidFill>
              <a:schemeClr val="tx1"/>
            </a:solidFill>
            <a:miter lim="800000"/>
            <a:headEnd/>
            <a:tailEnd/>
          </a:ln>
          <a:effectLst/>
        </p:spPr>
      </p:pic>
      <p:pic>
        <p:nvPicPr>
          <p:cNvPr id="5" name="Picture 1037" descr="C:\DOCUME~1\KSVAND~1\LOCALS~1\Temp\npo000052.tmp"/>
          <p:cNvPicPr>
            <a:picLocks noChangeAspect="1" noChangeArrowheads="1"/>
          </p:cNvPicPr>
          <p:nvPr/>
        </p:nvPicPr>
        <p:blipFill>
          <a:blip r:embed="rId3" cstate="print"/>
          <a:srcRect/>
          <a:stretch>
            <a:fillRect/>
          </a:stretch>
        </p:blipFill>
        <p:spPr bwMode="auto">
          <a:xfrm>
            <a:off x="6781800" y="1371600"/>
            <a:ext cx="2083753" cy="1905000"/>
          </a:xfrm>
          <a:prstGeom prst="rect">
            <a:avLst/>
          </a:prstGeom>
          <a:noFill/>
          <a:ln w="28575">
            <a:solidFill>
              <a:schemeClr val="tx1"/>
            </a:solidFill>
            <a:miter lim="800000"/>
            <a:headEnd/>
            <a:tailEnd/>
          </a:ln>
          <a:effectLst/>
        </p:spPr>
      </p:pic>
      <p:sp>
        <p:nvSpPr>
          <p:cNvPr id="6" name="Rectangle 5"/>
          <p:cNvSpPr/>
          <p:nvPr/>
        </p:nvSpPr>
        <p:spPr>
          <a:xfrm>
            <a:off x="6705600" y="3429000"/>
            <a:ext cx="2125325" cy="369332"/>
          </a:xfrm>
          <a:prstGeom prst="rect">
            <a:avLst/>
          </a:prstGeom>
        </p:spPr>
        <p:txBody>
          <a:bodyPr wrap="none">
            <a:spAutoFit/>
          </a:bodyPr>
          <a:lstStyle/>
          <a:p>
            <a:r>
              <a:rPr lang="en-US" b="1" dirty="0" smtClean="0"/>
              <a:t>Under-</a:t>
            </a:r>
            <a:r>
              <a:rPr lang="en-US" b="1" dirty="0" err="1" smtClean="0"/>
              <a:t>trituration</a:t>
            </a:r>
            <a:endParaRPr lang="en-US" dirty="0"/>
          </a:p>
        </p:txBody>
      </p:sp>
      <p:sp>
        <p:nvSpPr>
          <p:cNvPr id="7" name="Rectangle 6"/>
          <p:cNvSpPr/>
          <p:nvPr/>
        </p:nvSpPr>
        <p:spPr>
          <a:xfrm>
            <a:off x="6934200" y="6096000"/>
            <a:ext cx="1828800" cy="369332"/>
          </a:xfrm>
          <a:prstGeom prst="rect">
            <a:avLst/>
          </a:prstGeom>
        </p:spPr>
        <p:txBody>
          <a:bodyPr wrap="square">
            <a:spAutoFit/>
          </a:bodyPr>
          <a:lstStyle/>
          <a:p>
            <a:r>
              <a:rPr lang="en-US" b="1" dirty="0" smtClean="0"/>
              <a:t>  Normal Mix</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cation+for+Placement+of+a+Bas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b="1" dirty="0" smtClean="0"/>
              <a:t>Objectives of </a:t>
            </a:r>
            <a:r>
              <a:rPr lang="en-US" b="1" dirty="0" err="1" smtClean="0"/>
              <a:t>Trituration</a:t>
            </a:r>
            <a:r>
              <a:rPr lang="en-US" b="1" dirty="0" smtClean="0"/>
              <a:t> are:</a:t>
            </a:r>
            <a:r>
              <a:rPr lang="en-US" dirty="0" smtClean="0"/>
              <a:t/>
            </a:r>
            <a:br>
              <a:rPr lang="en-US" dirty="0" smtClean="0"/>
            </a:br>
            <a:endParaRPr lang="en-US" b="1"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To achieve a workable mass of amalgam within a minimum time</a:t>
            </a:r>
          </a:p>
          <a:p>
            <a:r>
              <a:rPr lang="en-US" dirty="0" smtClean="0"/>
              <a:t> To remove the oxide layer</a:t>
            </a:r>
          </a:p>
          <a:p>
            <a:r>
              <a:rPr lang="en-US" dirty="0" smtClean="0"/>
              <a:t> To pulverize pellets into particles, that can be easily attacked by the mercury.</a:t>
            </a:r>
          </a:p>
          <a:p>
            <a:r>
              <a:rPr lang="en-US" dirty="0" smtClean="0"/>
              <a:t> To reduce particle size</a:t>
            </a:r>
          </a:p>
          <a:p>
            <a:r>
              <a:rPr lang="en-US" dirty="0" smtClean="0"/>
              <a:t> To keep the amount of </a:t>
            </a:r>
            <a:r>
              <a:rPr lang="en-US" dirty="0" smtClean="0">
                <a:sym typeface="Symbol"/>
              </a:rPr>
              <a:t></a:t>
            </a:r>
            <a:r>
              <a:rPr lang="en-US" baseline="-25000" dirty="0" smtClean="0"/>
              <a:t>1 </a:t>
            </a:r>
            <a:r>
              <a:rPr lang="en-US" dirty="0" smtClean="0"/>
              <a:t>or  </a:t>
            </a:r>
            <a:r>
              <a:rPr lang="en-US" dirty="0" smtClean="0">
                <a:sym typeface="Symbol"/>
              </a:rPr>
              <a:t></a:t>
            </a:r>
            <a:r>
              <a:rPr lang="en-US" baseline="-25000" dirty="0" smtClean="0"/>
              <a:t>2</a:t>
            </a:r>
            <a:r>
              <a:rPr lang="en-US" dirty="0" smtClean="0"/>
              <a:t> matrix crystal as minimal as possible, yet evenly distributed</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 Condensation</a:t>
            </a:r>
            <a:endParaRPr lang="en-US" sz="4800" b="1" dirty="0"/>
          </a:p>
        </p:txBody>
      </p:sp>
      <p:sp>
        <p:nvSpPr>
          <p:cNvPr id="3" name="Content Placeholder 2"/>
          <p:cNvSpPr>
            <a:spLocks noGrp="1"/>
          </p:cNvSpPr>
          <p:nvPr>
            <p:ph idx="1"/>
          </p:nvPr>
        </p:nvSpPr>
        <p:spPr>
          <a:xfrm>
            <a:off x="228600" y="1752600"/>
            <a:ext cx="5943600" cy="4389120"/>
          </a:xfrm>
        </p:spPr>
        <p:txBody>
          <a:bodyPr/>
          <a:lstStyle/>
          <a:p>
            <a:pPr>
              <a:buNone/>
            </a:pPr>
            <a:endParaRPr lang="en-US" b="1" i="1" dirty="0" smtClean="0">
              <a:solidFill>
                <a:srgbClr val="7030A0"/>
              </a:solidFill>
            </a:endParaRPr>
          </a:p>
          <a:p>
            <a:pPr>
              <a:buNone/>
            </a:pPr>
            <a:endParaRPr lang="en-US" b="1" i="1" dirty="0" smtClean="0"/>
          </a:p>
          <a:p>
            <a:r>
              <a:rPr lang="en-US" dirty="0" smtClean="0"/>
              <a:t>Refers to the incremental placement of the amalgam into the prepared cavity and compression of each increment into the others</a:t>
            </a:r>
          </a:p>
          <a:p>
            <a:r>
              <a:rPr lang="en-US" dirty="0" smtClean="0"/>
              <a:t>Amalgam should be condensed into the cavity within </a:t>
            </a:r>
            <a:r>
              <a:rPr lang="en-US" b="1" dirty="0" smtClean="0"/>
              <a:t>3 min</a:t>
            </a:r>
            <a:r>
              <a:rPr lang="en-US" dirty="0" smtClean="0"/>
              <a:t> after </a:t>
            </a:r>
            <a:r>
              <a:rPr lang="en-US" dirty="0" err="1" smtClean="0"/>
              <a:t>trituration</a:t>
            </a:r>
            <a:r>
              <a:rPr lang="en-US" dirty="0" smtClean="0"/>
              <a:t>.</a:t>
            </a:r>
          </a:p>
          <a:p>
            <a:pPr>
              <a:buNone/>
            </a:pPr>
            <a:endParaRPr lang="en-US" dirty="0"/>
          </a:p>
        </p:txBody>
      </p:sp>
      <p:pic>
        <p:nvPicPr>
          <p:cNvPr id="4" name="Picture 2056" descr="C:\DOCUME~1\KSVAND~1\LOCALS~1\Temp\npo000054.tmp"/>
          <p:cNvPicPr>
            <a:picLocks noChangeAspect="1" noChangeArrowheads="1"/>
          </p:cNvPicPr>
          <p:nvPr/>
        </p:nvPicPr>
        <p:blipFill>
          <a:blip r:embed="rId2" cstate="print"/>
          <a:srcRect/>
          <a:stretch>
            <a:fillRect/>
          </a:stretch>
        </p:blipFill>
        <p:spPr bwMode="auto">
          <a:xfrm>
            <a:off x="6400800" y="2743200"/>
            <a:ext cx="2446338" cy="2964723"/>
          </a:xfrm>
          <a:prstGeom prst="rect">
            <a:avLst/>
          </a:prstGeom>
          <a:noFill/>
          <a:ln w="38100">
            <a:solidFill>
              <a:schemeClr val="hlink"/>
            </a:solid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3200" b="1" i="1" dirty="0" smtClean="0"/>
              <a:t>  Aims of condensation</a:t>
            </a:r>
            <a:endParaRPr lang="en-US" sz="3200" dirty="0" smtClean="0"/>
          </a:p>
          <a:p>
            <a:pPr lvl="0"/>
            <a:r>
              <a:rPr lang="en-US" dirty="0" smtClean="0"/>
              <a:t>Adapt amalgam to the margins, walls and line angles of the cavity.</a:t>
            </a:r>
          </a:p>
          <a:p>
            <a:pPr lvl="0"/>
            <a:r>
              <a:rPr lang="en-US" dirty="0" smtClean="0"/>
              <a:t>Minimize voids and layering between increments within the amalgam.</a:t>
            </a:r>
          </a:p>
          <a:p>
            <a:pPr lvl="0"/>
            <a:r>
              <a:rPr lang="en-US" dirty="0" smtClean="0"/>
              <a:t>Develop maximum physical properties.</a:t>
            </a:r>
          </a:p>
          <a:p>
            <a:pPr lvl="0"/>
            <a:r>
              <a:rPr lang="en-US" dirty="0" smtClean="0"/>
              <a:t>Remove excess mercury to leave an optimal alloy: mercury ratio.</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3200" b="1" i="1" dirty="0" smtClean="0"/>
              <a:t>Purpose of Condensation</a:t>
            </a:r>
          </a:p>
          <a:p>
            <a:pPr>
              <a:buNone/>
            </a:pPr>
            <a:endParaRPr lang="en-US" dirty="0" smtClean="0"/>
          </a:p>
          <a:p>
            <a:r>
              <a:rPr lang="en-US" dirty="0" smtClean="0"/>
              <a:t>To get a continuous homogenous mass that is well adapted to all margins, walls and line angles.</a:t>
            </a:r>
          </a:p>
          <a:p>
            <a:endParaRPr lang="en-US" dirty="0" smtClean="0"/>
          </a:p>
          <a:p>
            <a:r>
              <a:rPr lang="en-US" dirty="0" smtClean="0"/>
              <a:t> Best carried out using hand instruments.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35480"/>
            <a:ext cx="4800600" cy="4389120"/>
          </a:xfrm>
        </p:spPr>
        <p:txBody>
          <a:bodyPr/>
          <a:lstStyle/>
          <a:p>
            <a:pPr>
              <a:buNone/>
            </a:pPr>
            <a:r>
              <a:rPr lang="en-US" sz="3200" b="1" dirty="0" smtClean="0"/>
              <a:t>Hand condenser </a:t>
            </a:r>
            <a:r>
              <a:rPr lang="en-US" b="1" dirty="0" smtClean="0"/>
              <a:t>:</a:t>
            </a:r>
          </a:p>
          <a:p>
            <a:r>
              <a:rPr lang="en-US" b="1" dirty="0" smtClean="0"/>
              <a:t> </a:t>
            </a:r>
            <a:r>
              <a:rPr lang="en-US" dirty="0" smtClean="0"/>
              <a:t>Should allows a operator to readily grasp it &amp; exert a force of condensation</a:t>
            </a:r>
          </a:p>
          <a:p>
            <a:endParaRPr lang="en-US" b="1" dirty="0" smtClean="0"/>
          </a:p>
          <a:p>
            <a:r>
              <a:rPr lang="en-US" dirty="0" smtClean="0"/>
              <a:t>Size of condenser tip &amp; direction &amp; magnitude of the force placed, depends on the type of amalgam alloy selected</a:t>
            </a:r>
            <a:endParaRPr lang="en-US" dirty="0"/>
          </a:p>
        </p:txBody>
      </p:sp>
      <p:pic>
        <p:nvPicPr>
          <p:cNvPr id="43010" name="Picture 2" descr="http://www.irhsurgical.com/images/products/DC-7862016.jpg"/>
          <p:cNvPicPr>
            <a:picLocks noChangeAspect="1" noChangeArrowheads="1"/>
          </p:cNvPicPr>
          <p:nvPr/>
        </p:nvPicPr>
        <p:blipFill>
          <a:blip r:embed="rId2" cstate="print"/>
          <a:srcRect/>
          <a:stretch>
            <a:fillRect/>
          </a:stretch>
        </p:blipFill>
        <p:spPr bwMode="auto">
          <a:xfrm>
            <a:off x="5486400" y="2438400"/>
            <a:ext cx="3048000" cy="304800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sz="3200" b="1" dirty="0" smtClean="0"/>
              <a:t>Mechanical Condensers:</a:t>
            </a:r>
            <a:r>
              <a:rPr lang="en-US" sz="3200" dirty="0" smtClean="0"/>
              <a:t> </a:t>
            </a:r>
          </a:p>
          <a:p>
            <a:r>
              <a:rPr lang="en-US" dirty="0" smtClean="0"/>
              <a:t>Useful for condensing irregular shaped alloys when high condensation forces are required</a:t>
            </a:r>
          </a:p>
          <a:p>
            <a:r>
              <a:rPr lang="en-US" dirty="0" smtClean="0"/>
              <a:t>Need was eliminated with the advent of spherical alloys</a:t>
            </a:r>
          </a:p>
          <a:p>
            <a:r>
              <a:rPr lang="en-US" dirty="0" smtClean="0"/>
              <a:t>Tend to lead to unreliable condensation as well as generation of heat and mercury vapor, both of which are undesirable.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  </a:t>
            </a:r>
            <a:r>
              <a:rPr lang="en-US" sz="3200" b="1" dirty="0" smtClean="0"/>
              <a:t>Ultrasonic Condensers:</a:t>
            </a:r>
          </a:p>
          <a:p>
            <a:r>
              <a:rPr lang="en-US" dirty="0" smtClean="0"/>
              <a:t>Not recommended </a:t>
            </a:r>
          </a:p>
          <a:p>
            <a:endParaRPr lang="en-US" dirty="0" smtClean="0"/>
          </a:p>
          <a:p>
            <a:r>
              <a:rPr lang="en-US" dirty="0" smtClean="0"/>
              <a:t>Causes the release of considerable quantities of mercury vapor in the dental office</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smtClean="0"/>
              <a:t>Burnishing</a:t>
            </a:r>
            <a:endParaRPr lang="en-US" sz="4800" b="1" dirty="0"/>
          </a:p>
        </p:txBody>
      </p:sp>
      <p:sp>
        <p:nvSpPr>
          <p:cNvPr id="3" name="Content Placeholder 2"/>
          <p:cNvSpPr>
            <a:spLocks noGrp="1"/>
          </p:cNvSpPr>
          <p:nvPr>
            <p:ph idx="4294967295"/>
          </p:nvPr>
        </p:nvSpPr>
        <p:spPr>
          <a:xfrm>
            <a:off x="0" y="1981200"/>
            <a:ext cx="5715000" cy="5532438"/>
          </a:xfrm>
        </p:spPr>
        <p:txBody>
          <a:bodyPr>
            <a:normAutofit/>
          </a:bodyPr>
          <a:lstStyle/>
          <a:p>
            <a:pPr>
              <a:buNone/>
            </a:pPr>
            <a:r>
              <a:rPr lang="en-US" dirty="0" smtClean="0"/>
              <a:t> </a:t>
            </a:r>
            <a:r>
              <a:rPr lang="en-US" b="1" i="1" dirty="0" smtClean="0"/>
              <a:t>First Burnish (Pre-carve Burnish)</a:t>
            </a:r>
            <a:endParaRPr lang="en-US" dirty="0" smtClean="0"/>
          </a:p>
          <a:p>
            <a:r>
              <a:rPr lang="en-US" dirty="0" smtClean="0"/>
              <a:t>Carried out using a large </a:t>
            </a:r>
            <a:r>
              <a:rPr lang="en-US" dirty="0" err="1" smtClean="0"/>
              <a:t>burnisher</a:t>
            </a:r>
            <a:r>
              <a:rPr lang="en-US" dirty="0" smtClean="0"/>
              <a:t> for 15 seconds</a:t>
            </a:r>
          </a:p>
          <a:p>
            <a:endParaRPr lang="en-US" dirty="0" smtClean="0"/>
          </a:p>
          <a:p>
            <a:r>
              <a:rPr lang="en-US" dirty="0" smtClean="0"/>
              <a:t>Use light force and move from the center of the restoration outwards to the margins. </a:t>
            </a:r>
          </a:p>
          <a:p>
            <a:pPr>
              <a:buNone/>
            </a:pPr>
            <a:endParaRPr lang="en-US" dirty="0" smtClean="0"/>
          </a:p>
          <a:p>
            <a:endParaRPr lang="en-US" dirty="0"/>
          </a:p>
        </p:txBody>
      </p:sp>
      <p:pic>
        <p:nvPicPr>
          <p:cNvPr id="5" name="Picture 6" descr="C:\DOCUME~1\KSVAND~1\LOCALS~1\Temp\npo000056.tmp"/>
          <p:cNvPicPr>
            <a:picLocks noChangeAspect="1" noChangeArrowheads="1"/>
          </p:cNvPicPr>
          <p:nvPr/>
        </p:nvPicPr>
        <p:blipFill>
          <a:blip r:embed="rId2" cstate="print"/>
          <a:srcRect/>
          <a:stretch>
            <a:fillRect/>
          </a:stretch>
        </p:blipFill>
        <p:spPr bwMode="auto">
          <a:xfrm>
            <a:off x="6172200" y="2057400"/>
            <a:ext cx="2761831" cy="198120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120"/>
          </a:xfrm>
        </p:spPr>
        <p:txBody>
          <a:bodyPr/>
          <a:lstStyle/>
          <a:p>
            <a:pPr>
              <a:buNone/>
            </a:pPr>
            <a:r>
              <a:rPr lang="en-US" b="1" dirty="0" smtClean="0">
                <a:solidFill>
                  <a:srgbClr val="7030A0"/>
                </a:solidFill>
              </a:rPr>
              <a:t>Objectives of pre-carve burnishing :</a:t>
            </a:r>
          </a:p>
          <a:p>
            <a:pPr>
              <a:buNone/>
            </a:pPr>
            <a:endParaRPr lang="en-US" b="1" dirty="0" smtClean="0">
              <a:solidFill>
                <a:srgbClr val="7030A0"/>
              </a:solidFill>
            </a:endParaRPr>
          </a:p>
          <a:p>
            <a:pPr lvl="0"/>
            <a:r>
              <a:rPr lang="en-US" dirty="0" smtClean="0"/>
              <a:t>Continuation of condensation, further reduce the size and number of voids on the critical surface and marginal area of the amalgam.</a:t>
            </a:r>
          </a:p>
          <a:p>
            <a:pPr lvl="0"/>
            <a:r>
              <a:rPr lang="en-US" dirty="0" smtClean="0"/>
              <a:t> Brings any excess mercury to the surface, to be discarded during carving. </a:t>
            </a:r>
          </a:p>
          <a:p>
            <a:pPr lvl="0"/>
            <a:r>
              <a:rPr lang="en-US" dirty="0" smtClean="0"/>
              <a:t> Adapt the amalgam further to </a:t>
            </a:r>
            <a:r>
              <a:rPr lang="en-US" dirty="0" err="1" smtClean="0"/>
              <a:t>cavo</a:t>
            </a:r>
            <a:r>
              <a:rPr lang="en-US" dirty="0" smtClean="0"/>
              <a:t>-surface anatomy.</a:t>
            </a:r>
          </a:p>
          <a:p>
            <a:endParaRPr lang="en-US" b="1" dirty="0" smtClean="0">
              <a:solidFill>
                <a:srgbClr val="7030A0"/>
              </a:solidFill>
            </a:endParaRPr>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305800" cy="1143000"/>
          </a:xfrm>
        </p:spPr>
        <p:txBody>
          <a:bodyPr>
            <a:normAutofit/>
          </a:bodyPr>
          <a:lstStyle/>
          <a:p>
            <a:r>
              <a:rPr lang="en-US" sz="4800" b="1" i="1" dirty="0" smtClean="0"/>
              <a:t>Carving</a:t>
            </a:r>
            <a:endParaRPr lang="en-US" sz="4800" dirty="0"/>
          </a:p>
        </p:txBody>
      </p:sp>
      <p:sp>
        <p:nvSpPr>
          <p:cNvPr id="3" name="Content Placeholder 2"/>
          <p:cNvSpPr>
            <a:spLocks noGrp="1"/>
          </p:cNvSpPr>
          <p:nvPr>
            <p:ph idx="4294967295"/>
          </p:nvPr>
        </p:nvSpPr>
        <p:spPr>
          <a:xfrm>
            <a:off x="0" y="914400"/>
            <a:ext cx="5943600" cy="5943600"/>
          </a:xfrm>
        </p:spPr>
        <p:txBody>
          <a:bodyPr>
            <a:normAutofit/>
          </a:bodyPr>
          <a:lstStyle/>
          <a:p>
            <a:pPr>
              <a:buNone/>
            </a:pPr>
            <a:r>
              <a:rPr lang="en-US" b="1" i="1" dirty="0" smtClean="0"/>
              <a:t>  </a:t>
            </a:r>
            <a:r>
              <a:rPr lang="en-US" sz="3500" b="1" i="1" dirty="0" smtClean="0"/>
              <a:t> </a:t>
            </a:r>
            <a:endParaRPr lang="en-US" sz="3500" b="1" dirty="0" smtClean="0"/>
          </a:p>
          <a:p>
            <a:r>
              <a:rPr lang="en-US" dirty="0" smtClean="0"/>
              <a:t>Using remaining enamel as a guide, carve gently from enamel towards the center and recreate the lost anatomy of the tooth.</a:t>
            </a:r>
          </a:p>
          <a:p>
            <a:r>
              <a:rPr lang="en-US" dirty="0" smtClean="0"/>
              <a:t>Amalgam should be hard enough to offer resistance to carving instrument</a:t>
            </a:r>
          </a:p>
          <a:p>
            <a:r>
              <a:rPr lang="en-US" dirty="0" smtClean="0"/>
              <a:t>A scarping or "ringing" (amalgam crying) should he heard.</a:t>
            </a:r>
          </a:p>
          <a:p>
            <a:r>
              <a:rPr lang="en-US" dirty="0" smtClean="0"/>
              <a:t> If carving is started too soon, amalgam will pull away from margins.</a:t>
            </a:r>
          </a:p>
          <a:p>
            <a:endParaRPr lang="en-US" dirty="0" smtClean="0"/>
          </a:p>
          <a:p>
            <a:endParaRPr lang="en-US" dirty="0"/>
          </a:p>
        </p:txBody>
      </p:sp>
      <p:pic>
        <p:nvPicPr>
          <p:cNvPr id="4" name="Picture 2" descr="http://www.microsurgicaldentistry.com/conservation/conservation-images/bonded-amalgam-10.jpg"/>
          <p:cNvPicPr>
            <a:picLocks noChangeAspect="1" noChangeArrowheads="1"/>
          </p:cNvPicPr>
          <p:nvPr/>
        </p:nvPicPr>
        <p:blipFill>
          <a:blip r:embed="rId2" cstate="print"/>
          <a:srcRect/>
          <a:stretch>
            <a:fillRect/>
          </a:stretch>
        </p:blipFill>
        <p:spPr bwMode="auto">
          <a:xfrm>
            <a:off x="5943600" y="2895600"/>
            <a:ext cx="2819400" cy="187490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10600" cy="6019800"/>
          </a:xfrm>
        </p:spPr>
        <p:txBody>
          <a:bodyPr>
            <a:normAutofit/>
          </a:bodyPr>
          <a:lstStyle/>
          <a:p>
            <a:pPr>
              <a:buNone/>
            </a:pPr>
            <a:r>
              <a:rPr lang="en-US" b="1" dirty="0" smtClean="0"/>
              <a:t> </a:t>
            </a:r>
            <a:r>
              <a:rPr lang="en-US" b="1" dirty="0" smtClean="0">
                <a:solidFill>
                  <a:srgbClr val="7030A0"/>
                </a:solidFill>
              </a:rPr>
              <a:t>Objectives of carving :</a:t>
            </a:r>
          </a:p>
          <a:p>
            <a:pPr>
              <a:buNone/>
            </a:pPr>
            <a:endParaRPr lang="en-US" b="1" dirty="0" smtClean="0">
              <a:solidFill>
                <a:srgbClr val="7030A0"/>
              </a:solidFill>
            </a:endParaRPr>
          </a:p>
          <a:p>
            <a:pPr lvl="0">
              <a:buNone/>
            </a:pPr>
            <a:r>
              <a:rPr lang="en-US" dirty="0" smtClean="0"/>
              <a:t>   To produce :</a:t>
            </a:r>
          </a:p>
          <a:p>
            <a:pPr lvl="0"/>
            <a:r>
              <a:rPr lang="en-US" dirty="0" smtClean="0"/>
              <a:t>A restoration with the proper physiological contours.</a:t>
            </a:r>
          </a:p>
          <a:p>
            <a:pPr lvl="0"/>
            <a:r>
              <a:rPr lang="en-US" dirty="0" smtClean="0"/>
              <a:t>A restoration with adequate, compatible marginal ridges.</a:t>
            </a:r>
          </a:p>
          <a:p>
            <a:pPr lvl="0"/>
            <a:r>
              <a:rPr lang="en-US" dirty="0" smtClean="0"/>
              <a:t>A restoration with proper size, location, extend and interrelationship of contact areas.</a:t>
            </a:r>
          </a:p>
          <a:p>
            <a:pPr>
              <a:buNone/>
            </a:pPr>
            <a:endParaRPr lang="en-US"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6019800" cy="5791200"/>
          </a:xfrm>
        </p:spPr>
        <p:txBody>
          <a:bodyPr>
            <a:normAutofit/>
          </a:bodyPr>
          <a:lstStyle/>
          <a:p>
            <a:pPr>
              <a:buNone/>
            </a:pPr>
            <a:r>
              <a:rPr lang="en-US" b="1" i="1" dirty="0" smtClean="0"/>
              <a:t>   </a:t>
            </a:r>
          </a:p>
          <a:p>
            <a:pPr>
              <a:buNone/>
            </a:pPr>
            <a:r>
              <a:rPr lang="en-US" b="1" i="1" dirty="0" smtClean="0"/>
              <a:t>Final Burnish (Post carve burnishing)</a:t>
            </a:r>
            <a:endParaRPr lang="en-US" dirty="0" smtClean="0"/>
          </a:p>
          <a:p>
            <a:r>
              <a:rPr lang="en-US" dirty="0" smtClean="0"/>
              <a:t>Following carving, check the occlusion and carry out a brief final burnish. </a:t>
            </a:r>
          </a:p>
          <a:p>
            <a:r>
              <a:rPr lang="en-US" dirty="0" smtClean="0"/>
              <a:t>Use a large </a:t>
            </a:r>
            <a:r>
              <a:rPr lang="en-US" dirty="0" err="1" smtClean="0"/>
              <a:t>burnisher</a:t>
            </a:r>
            <a:r>
              <a:rPr lang="en-US" dirty="0" smtClean="0"/>
              <a:t> at a low load and burnish outwards towards the margins</a:t>
            </a:r>
          </a:p>
          <a:p>
            <a:pPr marL="274320" lvl="1" indent="-274320">
              <a:buClr>
                <a:schemeClr val="accent3"/>
              </a:buClr>
              <a:buSzPct val="95000"/>
            </a:pPr>
            <a:r>
              <a:rPr lang="en-US" sz="2600" dirty="0" smtClean="0"/>
              <a:t>Improves smoothness</a:t>
            </a:r>
          </a:p>
          <a:p>
            <a:pPr marL="274320" lvl="1" indent="-274320">
              <a:buClr>
                <a:schemeClr val="accent3"/>
              </a:buClr>
              <a:buSzPct val="95000"/>
            </a:pPr>
            <a:r>
              <a:rPr lang="en-US" sz="2600" dirty="0" smtClean="0"/>
              <a:t>Heat generation should be avoided</a:t>
            </a:r>
          </a:p>
          <a:p>
            <a:pPr>
              <a:buNone/>
            </a:pPr>
            <a:endParaRPr lang="en-US" dirty="0" smtClean="0"/>
          </a:p>
          <a:p>
            <a:endParaRPr lang="en-US" dirty="0"/>
          </a:p>
        </p:txBody>
      </p:sp>
      <p:pic>
        <p:nvPicPr>
          <p:cNvPr id="4" name="Picture 1029" descr="Complex Amalgam by Sal Flores"/>
          <p:cNvPicPr>
            <a:picLocks noChangeAspect="1" noChangeArrowheads="1"/>
          </p:cNvPicPr>
          <p:nvPr/>
        </p:nvPicPr>
        <p:blipFill>
          <a:blip r:embed="rId2" cstate="print"/>
          <a:srcRect/>
          <a:stretch>
            <a:fillRect/>
          </a:stretch>
        </p:blipFill>
        <p:spPr bwMode="auto">
          <a:xfrm>
            <a:off x="6172200" y="2590800"/>
            <a:ext cx="2803997" cy="2001838"/>
          </a:xfrm>
          <a:prstGeom prst="rect">
            <a:avLst/>
          </a:prstGeom>
          <a:noFill/>
          <a:ln w="38100">
            <a:solidFill>
              <a:schemeClr val="tx1"/>
            </a:solidFill>
            <a:miter lim="800000"/>
            <a:headEnd/>
            <a:tailEnd/>
          </a:ln>
          <a:effectLst/>
        </p:spPr>
      </p:pic>
      <p:sp>
        <p:nvSpPr>
          <p:cNvPr id="8" name="TextBox 7"/>
          <p:cNvSpPr txBox="1"/>
          <p:nvPr/>
        </p:nvSpPr>
        <p:spPr>
          <a:xfrm>
            <a:off x="228600" y="5638800"/>
            <a:ext cx="8458200" cy="954107"/>
          </a:xfrm>
          <a:prstGeom prst="rect">
            <a:avLst/>
          </a:prstGeom>
          <a:noFill/>
        </p:spPr>
        <p:txBody>
          <a:bodyPr wrap="square" rtlCol="0">
            <a:spAutoFit/>
          </a:bodyPr>
          <a:lstStyle/>
          <a:p>
            <a:pPr algn="ctr"/>
            <a:r>
              <a:rPr lang="en-US" sz="2800" i="1" dirty="0" smtClean="0"/>
              <a:t>If  temp raises above 60</a:t>
            </a:r>
            <a:r>
              <a:rPr lang="en-US" sz="2800" i="1" baseline="30000" dirty="0" smtClean="0"/>
              <a:t>0</a:t>
            </a:r>
            <a:r>
              <a:rPr lang="en-US" sz="2800" i="1" dirty="0" smtClean="0"/>
              <a:t>C, causes release of mercury            accelerates corrosion &amp; fracture at margins</a:t>
            </a:r>
            <a:endParaRPr lang="en-US" sz="2800"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305800" cy="1143000"/>
          </a:xfrm>
        </p:spPr>
        <p:txBody>
          <a:bodyPr>
            <a:normAutofit/>
          </a:bodyPr>
          <a:lstStyle/>
          <a:p>
            <a:r>
              <a:rPr lang="en-US" sz="4800" b="1" dirty="0" smtClean="0"/>
              <a:t>Finishing &amp; Polishing</a:t>
            </a:r>
            <a:endParaRPr lang="en-US" sz="4800" dirty="0"/>
          </a:p>
        </p:txBody>
      </p:sp>
      <p:sp>
        <p:nvSpPr>
          <p:cNvPr id="3" name="Content Placeholder 2"/>
          <p:cNvSpPr>
            <a:spLocks noGrp="1"/>
          </p:cNvSpPr>
          <p:nvPr>
            <p:ph idx="4294967295"/>
          </p:nvPr>
        </p:nvSpPr>
        <p:spPr>
          <a:xfrm>
            <a:off x="304800" y="1295400"/>
            <a:ext cx="8229600" cy="6096000"/>
          </a:xfrm>
        </p:spPr>
        <p:txBody>
          <a:bodyPr>
            <a:normAutofit fontScale="92500" lnSpcReduction="10000"/>
          </a:bodyPr>
          <a:lstStyle/>
          <a:p>
            <a:pPr>
              <a:buNone/>
            </a:pPr>
            <a:endParaRPr lang="en-US" sz="3200" dirty="0" smtClean="0"/>
          </a:p>
          <a:p>
            <a:r>
              <a:rPr lang="en-US" b="1" dirty="0" smtClean="0"/>
              <a:t>Finishing </a:t>
            </a:r>
            <a:r>
              <a:rPr lang="en-US" dirty="0" smtClean="0"/>
              <a:t>can be defined as the process, which continues the carving objectives, removes flash and overhangs and corrects minimal enamel </a:t>
            </a:r>
            <a:r>
              <a:rPr lang="en-US" dirty="0" err="1" smtClean="0"/>
              <a:t>underhangs</a:t>
            </a:r>
            <a:r>
              <a:rPr lang="en-US" dirty="0" smtClean="0"/>
              <a:t>.</a:t>
            </a:r>
          </a:p>
          <a:p>
            <a:endParaRPr lang="en-US" dirty="0" smtClean="0"/>
          </a:p>
          <a:p>
            <a:r>
              <a:rPr lang="en-US" b="1" dirty="0" smtClean="0"/>
              <a:t>Polishing </a:t>
            </a:r>
            <a:r>
              <a:rPr lang="en-US" dirty="0" smtClean="0"/>
              <a:t>is the process which creates a corrosion resistant layer by removing scratches and irregularities from the surface. </a:t>
            </a:r>
          </a:p>
          <a:p>
            <a:endParaRPr lang="en-US" dirty="0" smtClean="0"/>
          </a:p>
          <a:p>
            <a:r>
              <a:rPr lang="en-US" dirty="0" smtClean="0"/>
              <a:t>Can be done using descending grade abrasive, </a:t>
            </a:r>
            <a:r>
              <a:rPr lang="en-US" dirty="0" err="1" smtClean="0"/>
              <a:t>eg</a:t>
            </a:r>
            <a:r>
              <a:rPr lang="en-US" dirty="0" smtClean="0"/>
              <a:t>. rubber mounted stone or rubber cups. </a:t>
            </a:r>
          </a:p>
          <a:p>
            <a:r>
              <a:rPr lang="en-US" dirty="0" smtClean="0"/>
              <a:t>A metallic </a:t>
            </a:r>
            <a:r>
              <a:rPr lang="en-US" dirty="0" err="1" smtClean="0"/>
              <a:t>lusture</a:t>
            </a:r>
            <a:r>
              <a:rPr lang="en-US" dirty="0" smtClean="0"/>
              <a:t>, is always done with a polishing agent (precipitated chalk, tin or zinc oxide). </a:t>
            </a:r>
          </a:p>
          <a:p>
            <a:endParaRPr lang="en-US" dirty="0" smtClean="0"/>
          </a:p>
          <a:p>
            <a:pPr>
              <a:buNone/>
            </a:pPr>
            <a:r>
              <a:rPr lang="en-US" dirty="0" smtClean="0"/>
              <a:t>.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389120"/>
          </a:xfrm>
        </p:spPr>
        <p:txBody>
          <a:bodyPr/>
          <a:lstStyle/>
          <a:p>
            <a:r>
              <a:rPr lang="en-US" dirty="0" smtClean="0"/>
              <a:t>Usually, 24 hours should pass after amalgam insertion before any finishing and polishing commences. </a:t>
            </a:r>
          </a:p>
          <a:p>
            <a:endParaRPr lang="en-US" dirty="0" smtClean="0"/>
          </a:p>
          <a:p>
            <a:r>
              <a:rPr lang="en-US" dirty="0" smtClean="0"/>
              <a:t>However, some new alloys can be polished after 8-12 hours still others require only a 30-minute wait after insertion.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fontScale="90000"/>
          </a:bodyPr>
          <a:lstStyle/>
          <a:p>
            <a:pPr algn="ctr"/>
            <a:r>
              <a:rPr lang="en-US" b="1" i="1" dirty="0" smtClean="0"/>
              <a:t>BIO-COMPATIBILITY –MERCURY TOXICITY</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a:buNone/>
            </a:pPr>
            <a:r>
              <a:rPr lang="en-US" sz="3200" b="1" dirty="0" smtClean="0">
                <a:solidFill>
                  <a:srgbClr val="7030A0"/>
                </a:solidFill>
              </a:rPr>
              <a:t>Mercury in urine</a:t>
            </a:r>
          </a:p>
          <a:p>
            <a:r>
              <a:rPr lang="en-US" dirty="0" smtClean="0"/>
              <a:t>Body cannot retain metallic mercury, but passes it through urine</a:t>
            </a:r>
          </a:p>
          <a:p>
            <a:r>
              <a:rPr lang="en-US" b="1" dirty="0" err="1" smtClean="0"/>
              <a:t>Skare</a:t>
            </a:r>
            <a:r>
              <a:rPr lang="en-US" b="1" dirty="0" smtClean="0"/>
              <a:t> I et al (1990) – </a:t>
            </a:r>
          </a:p>
          <a:p>
            <a:pPr>
              <a:buFont typeface="Wingdings" pitchFamily="2" charset="2"/>
              <a:buChar char="Ø"/>
            </a:pPr>
            <a:r>
              <a:rPr lang="en-US" dirty="0" smtClean="0"/>
              <a:t>urine mercury level peak at 2.54 </a:t>
            </a:r>
            <a:r>
              <a:rPr lang="en-US" dirty="0" smtClean="0">
                <a:sym typeface="Symbol"/>
              </a:rPr>
              <a:t></a:t>
            </a:r>
            <a:r>
              <a:rPr lang="en-US" dirty="0" smtClean="0"/>
              <a:t>g/L  4 days after placing amalgam restorations, return to zero after 7 days</a:t>
            </a:r>
          </a:p>
          <a:p>
            <a:pPr>
              <a:buFont typeface="Wingdings" pitchFamily="2" charset="2"/>
              <a:buChar char="Ø"/>
            </a:pPr>
            <a:r>
              <a:rPr lang="en-US" dirty="0" smtClean="0"/>
              <a:t>On removal of amalgam, urine mercury levels reach a maximum value of 4</a:t>
            </a:r>
            <a:r>
              <a:rPr lang="en-US" sz="2800" dirty="0" smtClean="0">
                <a:sym typeface="Symbol"/>
              </a:rPr>
              <a:t></a:t>
            </a:r>
            <a:r>
              <a:rPr lang="en-US" sz="2800" dirty="0" smtClean="0"/>
              <a:t>g/L, return to zero after 7 days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382000" cy="5715000"/>
          </a:xfrm>
        </p:spPr>
        <p:txBody>
          <a:bodyPr>
            <a:normAutofit/>
          </a:bodyPr>
          <a:lstStyle/>
          <a:p>
            <a:pPr>
              <a:buNone/>
            </a:pPr>
            <a:r>
              <a:rPr lang="en-US" sz="3200" b="1" dirty="0" smtClean="0">
                <a:solidFill>
                  <a:srgbClr val="7030A0"/>
                </a:solidFill>
              </a:rPr>
              <a:t>  Mercury in blood</a:t>
            </a:r>
          </a:p>
          <a:p>
            <a:r>
              <a:rPr lang="en-US" sz="2800" dirty="0" smtClean="0"/>
              <a:t>Maximum allowable level of mercury in blood is 3 </a:t>
            </a:r>
            <a:r>
              <a:rPr lang="en-US" sz="2800" dirty="0" smtClean="0">
                <a:sym typeface="Symbol"/>
              </a:rPr>
              <a:t></a:t>
            </a:r>
            <a:r>
              <a:rPr lang="en-US" sz="2800" dirty="0" smtClean="0"/>
              <a:t>g/L </a:t>
            </a:r>
          </a:p>
          <a:p>
            <a:endParaRPr lang="en-US" sz="2800" dirty="0" smtClean="0"/>
          </a:p>
          <a:p>
            <a:r>
              <a:rPr lang="en-US" sz="2800" b="1" dirty="0" smtClean="0"/>
              <a:t>Chang SB et al(1992) </a:t>
            </a:r>
            <a:r>
              <a:rPr lang="en-US" sz="2800" dirty="0" smtClean="0"/>
              <a:t>showed that freshly placed amalgam restorations elevated blood mercury levels to 1 to 2</a:t>
            </a:r>
            <a:r>
              <a:rPr lang="en-US" sz="2800" dirty="0" smtClean="0">
                <a:sym typeface="Symbol"/>
              </a:rPr>
              <a:t> </a:t>
            </a:r>
            <a:r>
              <a:rPr lang="en-US" sz="2800" dirty="0" smtClean="0"/>
              <a:t>g/L </a:t>
            </a:r>
          </a:p>
          <a:p>
            <a:endParaRPr lang="en-US" sz="2800" dirty="0" smtClean="0"/>
          </a:p>
          <a:p>
            <a:r>
              <a:rPr lang="en-US" sz="2800" dirty="0" smtClean="0"/>
              <a:t>As with urine mercury levels, there is first an increase of around 1.5</a:t>
            </a:r>
            <a:r>
              <a:rPr lang="en-US" sz="2800" dirty="0" smtClean="0">
                <a:sym typeface="Symbol"/>
              </a:rPr>
              <a:t> </a:t>
            </a:r>
            <a:r>
              <a:rPr lang="en-US" sz="2800" dirty="0" smtClean="0"/>
              <a:t>g/L, which decreases in about 3 days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rot="16200000">
            <a:off x="1537993" y="-852192"/>
            <a:ext cx="6096000" cy="8867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229600" cy="1143000"/>
          </a:xfrm>
        </p:spPr>
        <p:txBody>
          <a:bodyPr>
            <a:noAutofit/>
          </a:bodyPr>
          <a:lstStyle/>
          <a:p>
            <a:pPr algn="ctr"/>
            <a:r>
              <a:rPr lang="en-US" sz="4000" b="1" i="1" dirty="0" smtClean="0"/>
              <a:t>BIO-COMPATIBILITY –MERCURY TOXICITY</a:t>
            </a:r>
            <a:endParaRPr lang="en-US" sz="4000" dirty="0"/>
          </a:p>
        </p:txBody>
      </p:sp>
      <p:sp>
        <p:nvSpPr>
          <p:cNvPr id="3" name="Content Placeholder 2"/>
          <p:cNvSpPr>
            <a:spLocks noGrp="1"/>
          </p:cNvSpPr>
          <p:nvPr>
            <p:ph idx="1"/>
          </p:nvPr>
        </p:nvSpPr>
        <p:spPr>
          <a:xfrm>
            <a:off x="381000" y="1828800"/>
            <a:ext cx="8229600" cy="4389120"/>
          </a:xfrm>
        </p:spPr>
        <p:txBody>
          <a:bodyPr/>
          <a:lstStyle/>
          <a:p>
            <a:pPr>
              <a:buNone/>
            </a:pPr>
            <a:r>
              <a:rPr lang="en-US" b="1" i="1" dirty="0" smtClean="0"/>
              <a:t>  </a:t>
            </a:r>
            <a:r>
              <a:rPr lang="en-US" b="1" i="1" dirty="0" smtClean="0">
                <a:solidFill>
                  <a:srgbClr val="7030A0"/>
                </a:solidFill>
              </a:rPr>
              <a:t>AMALGAM TATTOO</a:t>
            </a:r>
            <a:endParaRPr lang="en-US" dirty="0" smtClean="0"/>
          </a:p>
          <a:p>
            <a:endParaRPr lang="en-US" dirty="0"/>
          </a:p>
        </p:txBody>
      </p:sp>
      <p:pic>
        <p:nvPicPr>
          <p:cNvPr id="1026" name="Picture 2" descr="http://t2.gstatic.com/images?q=tbn:ANd9GcQ66krGR-cn3k-qsYxRyk-FTgz2YccE-hTsZULaeVnlioo8XkIcjw"/>
          <p:cNvPicPr>
            <a:picLocks noChangeAspect="1" noChangeArrowheads="1"/>
          </p:cNvPicPr>
          <p:nvPr/>
        </p:nvPicPr>
        <p:blipFill>
          <a:blip r:embed="rId2" cstate="print"/>
          <a:srcRect/>
          <a:stretch>
            <a:fillRect/>
          </a:stretch>
        </p:blipFill>
        <p:spPr bwMode="auto">
          <a:xfrm>
            <a:off x="304800" y="2971800"/>
            <a:ext cx="4238625" cy="2667000"/>
          </a:xfrm>
          <a:prstGeom prst="rect">
            <a:avLst/>
          </a:prstGeom>
          <a:noFill/>
          <a:ln w="28575">
            <a:solidFill>
              <a:schemeClr val="tx1"/>
            </a:solidFill>
          </a:ln>
        </p:spPr>
      </p:pic>
      <p:pic>
        <p:nvPicPr>
          <p:cNvPr id="5" name="Picture 4" descr="060417104124AmalgamToothStaining.jpg"/>
          <p:cNvPicPr>
            <a:picLocks noChangeAspect="1"/>
          </p:cNvPicPr>
          <p:nvPr/>
        </p:nvPicPr>
        <p:blipFill>
          <a:blip r:embed="rId3"/>
          <a:stretch>
            <a:fillRect/>
          </a:stretch>
        </p:blipFill>
        <p:spPr>
          <a:xfrm>
            <a:off x="4953000" y="2895600"/>
            <a:ext cx="3730752" cy="2798064"/>
          </a:xfrm>
          <a:prstGeom prst="rect">
            <a:avLst/>
          </a:prstGeom>
        </p:spPr>
      </p:pic>
      <p:sp>
        <p:nvSpPr>
          <p:cNvPr id="6" name="TextBox 5"/>
          <p:cNvSpPr txBox="1"/>
          <p:nvPr/>
        </p:nvSpPr>
        <p:spPr>
          <a:xfrm>
            <a:off x="5486400" y="1981200"/>
            <a:ext cx="2700547" cy="492443"/>
          </a:xfrm>
          <a:prstGeom prst="rect">
            <a:avLst/>
          </a:prstGeom>
          <a:noFill/>
        </p:spPr>
        <p:txBody>
          <a:bodyPr wrap="none" rtlCol="0">
            <a:spAutoFit/>
          </a:bodyPr>
          <a:lstStyle/>
          <a:p>
            <a:pPr marL="274320" indent="-274320">
              <a:spcBef>
                <a:spcPct val="20000"/>
              </a:spcBef>
              <a:buClr>
                <a:schemeClr val="accent3"/>
              </a:buClr>
              <a:buSzPct val="95000"/>
            </a:pPr>
            <a:r>
              <a:rPr lang="en-US" sz="2600" b="1" i="1" dirty="0" smtClean="0">
                <a:solidFill>
                  <a:srgbClr val="7030A0"/>
                </a:solidFill>
              </a:rPr>
              <a:t>AMALGAM HUE</a:t>
            </a:r>
            <a:endParaRPr lang="en-IN" sz="2600" b="1" i="1" dirty="0" smtClean="0">
              <a:solidFill>
                <a:srgbClr val="7030A0"/>
              </a:solidFill>
            </a:endParaRPr>
          </a:p>
        </p:txBody>
      </p:sp>
      <p:cxnSp>
        <p:nvCxnSpPr>
          <p:cNvPr id="8" name="Straight Arrow Connector 7"/>
          <p:cNvCxnSpPr/>
          <p:nvPr/>
        </p:nvCxnSpPr>
        <p:spPr>
          <a:xfrm rot="5400000" flipH="1" flipV="1">
            <a:off x="5334000" y="4724400"/>
            <a:ext cx="533400" cy="381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solidFill>
                  <a:srgbClr val="7030A0"/>
                </a:solidFill>
              </a:rPr>
              <a:t>AMALGAM TATTOO</a:t>
            </a:r>
            <a:endParaRPr lang="en-US" sz="3600" dirty="0">
              <a:solidFill>
                <a:srgbClr val="7030A0"/>
              </a:solidFill>
            </a:endParaRPr>
          </a:p>
        </p:txBody>
      </p:sp>
      <p:sp>
        <p:nvSpPr>
          <p:cNvPr id="3" name="Content Placeholder 2"/>
          <p:cNvSpPr>
            <a:spLocks noGrp="1"/>
          </p:cNvSpPr>
          <p:nvPr>
            <p:ph idx="1"/>
          </p:nvPr>
        </p:nvSpPr>
        <p:spPr/>
        <p:txBody>
          <a:bodyPr/>
          <a:lstStyle/>
          <a:p>
            <a:pPr>
              <a:buNone/>
            </a:pPr>
            <a:r>
              <a:rPr lang="en-US" dirty="0" smtClean="0"/>
              <a:t>  </a:t>
            </a:r>
            <a:r>
              <a:rPr lang="en-US" b="1" i="1" dirty="0" smtClean="0"/>
              <a:t>Possible causes are:</a:t>
            </a:r>
          </a:p>
          <a:p>
            <a:pPr lvl="0"/>
            <a:r>
              <a:rPr lang="en-US" dirty="0" smtClean="0"/>
              <a:t>Scraps of amalgam may fall into open surgical or extraction wounds.</a:t>
            </a:r>
          </a:p>
          <a:p>
            <a:pPr lvl="0"/>
            <a:r>
              <a:rPr lang="en-US" dirty="0" smtClean="0"/>
              <a:t>Excess amalgam may be left in the tissues following sealing the apex of a root canal with a retrograde amalgam.</a:t>
            </a:r>
          </a:p>
          <a:p>
            <a:pPr lvl="0"/>
            <a:r>
              <a:rPr lang="en-US" dirty="0" smtClean="0"/>
              <a:t>Pieces of amalgam may be forced into the mucosa.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1066800"/>
            <a:ext cx="7239000" cy="2581656"/>
          </a:xfrm>
        </p:spPr>
        <p:txBody>
          <a:bodyPr/>
          <a:lstStyle/>
          <a:p>
            <a:pPr algn="ctr"/>
            <a:r>
              <a:rPr lang="en-US" sz="8000" u="sng" dirty="0" smtClean="0"/>
              <a:t>DENTAL</a:t>
            </a:r>
            <a:br>
              <a:rPr lang="en-US" sz="8000" u="sng" dirty="0" smtClean="0"/>
            </a:br>
            <a:r>
              <a:rPr lang="en-US" sz="8000" u="sng" dirty="0" smtClean="0"/>
              <a:t>AMALGAM</a:t>
            </a:r>
            <a:endParaRPr lang="en-US" sz="8000" u="sng" dirty="0"/>
          </a:p>
        </p:txBody>
      </p:sp>
      <p:sp>
        <p:nvSpPr>
          <p:cNvPr id="3" name="TextBox 2"/>
          <p:cNvSpPr txBox="1"/>
          <p:nvPr/>
        </p:nvSpPr>
        <p:spPr>
          <a:xfrm>
            <a:off x="4123971" y="4495800"/>
            <a:ext cx="5020029" cy="707886"/>
          </a:xfrm>
          <a:prstGeom prst="rect">
            <a:avLst/>
          </a:prstGeom>
          <a:noFill/>
        </p:spPr>
        <p:txBody>
          <a:bodyPr wrap="none" rtlCol="0">
            <a:spAutoFit/>
          </a:bodyPr>
          <a:lstStyle/>
          <a:p>
            <a:r>
              <a:rPr lang="en-GB" sz="2000" b="1" dirty="0" smtClean="0">
                <a:solidFill>
                  <a:schemeClr val="tx2">
                    <a:lumMod val="10000"/>
                  </a:schemeClr>
                </a:solidFill>
              </a:rPr>
              <a:t>Dr. </a:t>
            </a:r>
            <a:r>
              <a:rPr lang="en-GB" sz="2000" b="1" dirty="0" err="1" smtClean="0">
                <a:solidFill>
                  <a:schemeClr val="tx2">
                    <a:lumMod val="10000"/>
                  </a:schemeClr>
                </a:solidFill>
              </a:rPr>
              <a:t>Abhishek</a:t>
            </a:r>
            <a:r>
              <a:rPr lang="en-GB" sz="2000" b="1" dirty="0" smtClean="0">
                <a:solidFill>
                  <a:schemeClr val="tx2">
                    <a:lumMod val="10000"/>
                  </a:schemeClr>
                </a:solidFill>
              </a:rPr>
              <a:t> R </a:t>
            </a:r>
            <a:r>
              <a:rPr lang="en-GB" sz="2000" b="1" dirty="0" err="1" smtClean="0">
                <a:solidFill>
                  <a:schemeClr val="tx2">
                    <a:lumMod val="10000"/>
                  </a:schemeClr>
                </a:solidFill>
              </a:rPr>
              <a:t>Badade</a:t>
            </a:r>
            <a:endParaRPr lang="en-GB" sz="2000" b="1" dirty="0" smtClean="0">
              <a:solidFill>
                <a:schemeClr val="tx2">
                  <a:lumMod val="10000"/>
                </a:schemeClr>
              </a:solidFill>
            </a:endParaRPr>
          </a:p>
          <a:p>
            <a:r>
              <a:rPr lang="en-GB" sz="2000" b="1" dirty="0" smtClean="0">
                <a:solidFill>
                  <a:schemeClr val="tx2">
                    <a:lumMod val="10000"/>
                  </a:schemeClr>
                </a:solidFill>
              </a:rPr>
              <a:t>Dept. Of  Conservative and </a:t>
            </a:r>
            <a:r>
              <a:rPr lang="en-GB" sz="2000" b="1" dirty="0" err="1" smtClean="0">
                <a:solidFill>
                  <a:schemeClr val="tx2">
                    <a:lumMod val="10000"/>
                  </a:schemeClr>
                </a:solidFill>
              </a:rPr>
              <a:t>Endodontics</a:t>
            </a:r>
            <a:endParaRPr lang="en-GB" sz="2000" b="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rmAutofit fontScale="90000"/>
          </a:bodyPr>
          <a:lstStyle/>
          <a:p>
            <a:pPr algn="ctr"/>
            <a:r>
              <a:rPr lang="en-US" b="1" dirty="0" smtClean="0"/>
              <a:t>Sources of Mercury Exposure in Dental Office:</a:t>
            </a:r>
            <a:r>
              <a:rPr lang="en-US" dirty="0" smtClean="0"/>
              <a:t/>
            </a:r>
            <a:br>
              <a:rPr lang="en-US" dirty="0" smtClean="0"/>
            </a:br>
            <a:endParaRPr lang="en-US" dirty="0"/>
          </a:p>
        </p:txBody>
      </p:sp>
      <p:sp>
        <p:nvSpPr>
          <p:cNvPr id="3" name="Content Placeholder 2"/>
          <p:cNvSpPr>
            <a:spLocks noGrp="1"/>
          </p:cNvSpPr>
          <p:nvPr>
            <p:ph idx="1"/>
          </p:nvPr>
        </p:nvSpPr>
        <p:spPr>
          <a:xfrm>
            <a:off x="457200" y="2468880"/>
            <a:ext cx="8229600" cy="4389120"/>
          </a:xfrm>
        </p:spPr>
        <p:txBody>
          <a:bodyPr/>
          <a:lstStyle/>
          <a:p>
            <a:pPr lvl="0"/>
            <a:r>
              <a:rPr lang="en-US" dirty="0" smtClean="0"/>
              <a:t>Dental amalgam raw materials being stored for use.</a:t>
            </a:r>
          </a:p>
          <a:p>
            <a:pPr lvl="0"/>
            <a:r>
              <a:rPr lang="en-US" dirty="0" smtClean="0"/>
              <a:t>Mixed but unhardened dental amalgam during </a:t>
            </a:r>
            <a:r>
              <a:rPr lang="en-US" dirty="0" err="1" smtClean="0"/>
              <a:t>triturations</a:t>
            </a:r>
            <a:r>
              <a:rPr lang="en-US" dirty="0" smtClean="0"/>
              <a:t>, insertion and intraoral setting.</a:t>
            </a:r>
          </a:p>
          <a:p>
            <a:pPr lvl="0"/>
            <a:r>
              <a:rPr lang="en-US" dirty="0" smtClean="0"/>
              <a:t>Dental amalgam scrap that has insufficient alloy to completely consume the mercury present.</a:t>
            </a:r>
          </a:p>
          <a:p>
            <a:pPr lvl="0"/>
            <a:r>
              <a:rPr lang="en-US" dirty="0" smtClean="0"/>
              <a:t>Dental amalgam undergoing finishing and polishing procedure.</a:t>
            </a:r>
          </a:p>
          <a:p>
            <a:pPr lvl="0"/>
            <a:r>
              <a:rPr lang="en-US" dirty="0" smtClean="0"/>
              <a:t>Dental amalgam restoration being removed.</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txBody>
          <a:bodyPr>
            <a:normAutofit fontScale="90000"/>
          </a:bodyPr>
          <a:lstStyle/>
          <a:p>
            <a:r>
              <a:rPr lang="en-US" b="1" i="1" dirty="0" smtClean="0"/>
              <a:t>DENTAL MERCURY HYGIENE</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i="1" dirty="0" smtClean="0"/>
              <a:t>   Recommendations from the </a:t>
            </a:r>
            <a:r>
              <a:rPr lang="en-US" b="1" i="1" dirty="0" smtClean="0"/>
              <a:t>ADA</a:t>
            </a:r>
            <a:r>
              <a:rPr lang="en-US" i="1" dirty="0" smtClean="0"/>
              <a:t> include the following:</a:t>
            </a:r>
          </a:p>
          <a:p>
            <a:pPr>
              <a:buNone/>
            </a:pPr>
            <a:endParaRPr lang="en-US" i="1" dirty="0" smtClean="0"/>
          </a:p>
          <a:p>
            <a:r>
              <a:rPr lang="en-US" dirty="0" smtClean="0"/>
              <a:t>The work place should be well ventilated, with fresh air exchange and outside exhaust</a:t>
            </a:r>
          </a:p>
          <a:p>
            <a:pPr lvl="0"/>
            <a:r>
              <a:rPr lang="en-US" dirty="0" smtClean="0"/>
              <a:t>Use only pre capsulated alloy, discontinue use of Bulk mercury &amp; bulk alloy</a:t>
            </a:r>
          </a:p>
          <a:p>
            <a:pPr lvl="0"/>
            <a:r>
              <a:rPr lang="en-US" dirty="0" smtClean="0"/>
              <a:t>Avoid the need to remove excess mercury before or during packing by selecting an appropriate alloy: mercury ratio</a:t>
            </a:r>
          </a:p>
          <a:p>
            <a:r>
              <a:rPr lang="en-US" dirty="0" smtClean="0"/>
              <a:t>Use an amalgamator with a completely  enclosed arm.</a:t>
            </a:r>
          </a:p>
          <a:p>
            <a:pPr lvl="0"/>
            <a:endParaRPr lang="en-US" dirty="0" smtClean="0"/>
          </a:p>
          <a:p>
            <a:endParaRPr lang="en-US" dirty="0" smtClean="0"/>
          </a:p>
          <a:p>
            <a:endParaRPr lang="en-US"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5334000"/>
          </a:xfrm>
        </p:spPr>
        <p:txBody>
          <a:bodyPr>
            <a:normAutofit/>
          </a:bodyPr>
          <a:lstStyle/>
          <a:p>
            <a:pPr lvl="0"/>
            <a:r>
              <a:rPr lang="en-US" dirty="0" smtClean="0"/>
              <a:t>Mercury and unset amalgam should not be touched by the bare hands.</a:t>
            </a:r>
          </a:p>
          <a:p>
            <a:pPr lvl="0"/>
            <a:r>
              <a:rPr lang="en-US" dirty="0" smtClean="0"/>
              <a:t>Floor coverings should be non absorbent &amp; easy to clean</a:t>
            </a:r>
          </a:p>
          <a:p>
            <a:pPr lvl="0"/>
            <a:r>
              <a:rPr lang="en-US" dirty="0" smtClean="0"/>
              <a:t>Spilled mercury should be cleaned up using trap bottles, tape or freshly mixed amalgam to pick up droplets</a:t>
            </a:r>
          </a:p>
          <a:p>
            <a:pPr lvl="0"/>
            <a:r>
              <a:rPr lang="en-US" dirty="0" smtClean="0"/>
              <a:t>Do not use a house hold vacuum cleaner to clean spilled mercury. </a:t>
            </a:r>
          </a:p>
          <a:p>
            <a:pPr lvl="0"/>
            <a:r>
              <a:rPr lang="en-US" dirty="0" smtClean="0"/>
              <a:t>Skin accidentally contaminated by mercury should be washed thoroughly with soap  and water.</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a:bodyPr>
          <a:lstStyle/>
          <a:p>
            <a:pPr lvl="0">
              <a:buNone/>
            </a:pPr>
            <a:endParaRPr lang="en-US" dirty="0" smtClean="0"/>
          </a:p>
          <a:p>
            <a:pPr lvl="0"/>
            <a:r>
              <a:rPr lang="en-US" dirty="0" smtClean="0"/>
              <a:t>If a mercury hygiene problem is suspected, personnel should undergo urine analysis to detect mercury levels</a:t>
            </a:r>
          </a:p>
          <a:p>
            <a:pPr lvl="0"/>
            <a:endParaRPr lang="en-US" dirty="0" smtClean="0"/>
          </a:p>
          <a:p>
            <a:pPr lvl="0"/>
            <a:r>
              <a:rPr lang="en-US" dirty="0" smtClean="0"/>
              <a:t>Remove professional clothing before leaving the work place</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4400" dirty="0" smtClean="0"/>
              <a:t>Scrap amalgam disposal</a:t>
            </a:r>
            <a:endParaRPr lang="en-US" sz="4400" dirty="0"/>
          </a:p>
        </p:txBody>
      </p:sp>
      <p:sp>
        <p:nvSpPr>
          <p:cNvPr id="3" name="Content Placeholder 2"/>
          <p:cNvSpPr>
            <a:spLocks noGrp="1"/>
          </p:cNvSpPr>
          <p:nvPr>
            <p:ph idx="1"/>
          </p:nvPr>
        </p:nvSpPr>
        <p:spPr>
          <a:xfrm>
            <a:off x="304800" y="1752600"/>
            <a:ext cx="8229600" cy="4389120"/>
          </a:xfrm>
        </p:spPr>
        <p:txBody>
          <a:bodyPr/>
          <a:lstStyle/>
          <a:p>
            <a:r>
              <a:rPr lang="en-US" dirty="0" smtClean="0"/>
              <a:t>In a tightly closed container</a:t>
            </a:r>
          </a:p>
          <a:p>
            <a:r>
              <a:rPr lang="en-US" dirty="0" smtClean="0"/>
              <a:t>Under radiographic fixer solution</a:t>
            </a:r>
          </a:p>
          <a:p>
            <a:r>
              <a:rPr lang="en-US" dirty="0" smtClean="0"/>
              <a:t>Dispose mercury contaminated items in sealed bags </a:t>
            </a:r>
          </a:p>
          <a:p>
            <a:r>
              <a:rPr lang="en-US" dirty="0" smtClean="0"/>
              <a:t>Do not dispose mercury contaminated items in medical waste containers or bags or along with the waste that will be incinerated</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pPr algn="ctr"/>
            <a:r>
              <a:rPr lang="en-US" sz="4800" b="1" dirty="0" smtClean="0"/>
              <a:t>RECENT ADVANCES</a:t>
            </a:r>
            <a:endParaRPr lang="en-US" sz="4800" b="1" dirty="0"/>
          </a:p>
        </p:txBody>
      </p:sp>
      <p:sp>
        <p:nvSpPr>
          <p:cNvPr id="3" name="Content Placeholder 2"/>
          <p:cNvSpPr>
            <a:spLocks noGrp="1"/>
          </p:cNvSpPr>
          <p:nvPr>
            <p:ph idx="1"/>
          </p:nvPr>
        </p:nvSpPr>
        <p:spPr/>
        <p:txBody>
          <a:bodyPr>
            <a:normAutofit/>
          </a:bodyPr>
          <a:lstStyle/>
          <a:p>
            <a:pPr>
              <a:buNone/>
            </a:pPr>
            <a:r>
              <a:rPr lang="en-US" b="1" i="1" dirty="0" smtClean="0"/>
              <a:t>   </a:t>
            </a:r>
            <a:r>
              <a:rPr lang="en-US" b="1" i="1" dirty="0" smtClean="0">
                <a:solidFill>
                  <a:srgbClr val="7030A0"/>
                </a:solidFill>
              </a:rPr>
              <a:t>1)</a:t>
            </a:r>
            <a:r>
              <a:rPr lang="en-US" b="1" i="1" dirty="0" smtClean="0"/>
              <a:t> </a:t>
            </a:r>
            <a:r>
              <a:rPr lang="en-US" b="1" i="1" dirty="0" smtClean="0">
                <a:solidFill>
                  <a:srgbClr val="7030A0"/>
                </a:solidFill>
              </a:rPr>
              <a:t>BONDED AMALGAMS</a:t>
            </a:r>
            <a:endParaRPr lang="en-US" dirty="0" smtClean="0">
              <a:solidFill>
                <a:srgbClr val="7030A0"/>
              </a:solidFill>
            </a:endParaRPr>
          </a:p>
          <a:p>
            <a:r>
              <a:rPr lang="en-US" dirty="0" smtClean="0"/>
              <a:t>During the 1990’s some clinicians began to routinely bond amalgam restorations to enamel and dentine</a:t>
            </a:r>
          </a:p>
          <a:p>
            <a:r>
              <a:rPr lang="en-US" dirty="0" smtClean="0"/>
              <a:t>After preparation of the cavity, enamel and dentine etched using a conventional etchant,  a chemically cured resin-bonding agent applied to the walls of the cavity.</a:t>
            </a:r>
          </a:p>
          <a:p>
            <a:r>
              <a:rPr lang="en-US" dirty="0" smtClean="0"/>
              <a:t>Amalgam is immediately condensed into the cavity before the resin bond has cured</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fontScale="92500" lnSpcReduction="10000"/>
          </a:bodyPr>
          <a:lstStyle/>
          <a:p>
            <a:pPr>
              <a:buNone/>
            </a:pPr>
            <a:r>
              <a:rPr lang="en-US" sz="3900" b="1" dirty="0" smtClean="0">
                <a:solidFill>
                  <a:srgbClr val="7030A0"/>
                </a:solidFill>
              </a:rPr>
              <a:t>2) Gallium alloys</a:t>
            </a:r>
          </a:p>
          <a:p>
            <a:pPr>
              <a:buNone/>
            </a:pPr>
            <a:endParaRPr lang="en-US" b="1" dirty="0" smtClean="0">
              <a:solidFill>
                <a:srgbClr val="7030A0"/>
              </a:solidFill>
            </a:endParaRPr>
          </a:p>
          <a:p>
            <a:pPr algn="just"/>
            <a:r>
              <a:rPr lang="en-US" dirty="0" smtClean="0"/>
              <a:t>   Mercury free metallic restorative materials proposed as substitute for mercury containing amalgam are gallium containing materials and pure silver and/or silver based alloys</a:t>
            </a:r>
          </a:p>
          <a:p>
            <a:pPr algn="just">
              <a:buNone/>
            </a:pPr>
            <a:endParaRPr lang="en-US" b="1" dirty="0" smtClean="0">
              <a:solidFill>
                <a:srgbClr val="7030A0"/>
              </a:solidFill>
            </a:endParaRPr>
          </a:p>
          <a:p>
            <a:pPr algn="just"/>
            <a:r>
              <a:rPr lang="en-US" dirty="0" smtClean="0"/>
              <a:t>   </a:t>
            </a:r>
            <a:r>
              <a:rPr lang="en-US" b="1" dirty="0" err="1" smtClean="0"/>
              <a:t>Puttkammer</a:t>
            </a:r>
            <a:r>
              <a:rPr lang="en-US" b="1" dirty="0" smtClean="0"/>
              <a:t> (1928), </a:t>
            </a:r>
            <a:r>
              <a:rPr lang="en-US" dirty="0" smtClean="0"/>
              <a:t>suggested the use of gallium in dental restoration</a:t>
            </a:r>
          </a:p>
          <a:p>
            <a:pPr algn="just"/>
            <a:endParaRPr lang="en-US" dirty="0" smtClean="0"/>
          </a:p>
          <a:p>
            <a:pPr algn="just"/>
            <a:r>
              <a:rPr lang="en-US" dirty="0" smtClean="0"/>
              <a:t>   Attempts to develop satisfactory gallium restorative materials were unsuccessful until </a:t>
            </a:r>
            <a:r>
              <a:rPr lang="en-US" b="1" dirty="0" smtClean="0"/>
              <a:t>Smith et al in 1956</a:t>
            </a:r>
            <a:r>
              <a:rPr lang="en-US" dirty="0" smtClean="0"/>
              <a:t>, showed that improved Pd-</a:t>
            </a:r>
            <a:r>
              <a:rPr lang="en-US" dirty="0" err="1" smtClean="0"/>
              <a:t>Ga</a:t>
            </a:r>
            <a:r>
              <a:rPr lang="en-US" dirty="0" smtClean="0"/>
              <a:t> and Ag-</a:t>
            </a:r>
            <a:r>
              <a:rPr lang="en-US" dirty="0" err="1" smtClean="0"/>
              <a:t>Ga</a:t>
            </a:r>
            <a:r>
              <a:rPr lang="en-US" dirty="0" smtClean="0"/>
              <a:t> materials has physical and mechanical properties that were similar to or even better than those of silver amalgam.</a:t>
            </a:r>
          </a:p>
          <a:p>
            <a:pPr algn="just">
              <a:buNone/>
            </a:pPr>
            <a:endParaRPr lang="en-US" dirty="0" smtClean="0"/>
          </a:p>
          <a:p>
            <a:pPr algn="just">
              <a:buNone/>
            </a:pPr>
            <a:endParaRPr lang="en-US" b="1" dirty="0" smtClean="0">
              <a:solidFill>
                <a:srgbClr val="7030A0"/>
              </a:solidFill>
            </a:endParaRPr>
          </a:p>
          <a:p>
            <a:pPr algn="just">
              <a:buNone/>
            </a:pPr>
            <a:endParaRPr lang="en-US" b="1" dirty="0">
              <a:solidFill>
                <a:srgbClr val="7030A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715000"/>
          </a:xfrm>
        </p:spPr>
        <p:txBody>
          <a:bodyPr>
            <a:normAutofit/>
          </a:bodyPr>
          <a:lstStyle/>
          <a:p>
            <a:pPr>
              <a:buNone/>
            </a:pPr>
            <a:r>
              <a:rPr lang="en-US" sz="3600" b="1" dirty="0" smtClean="0">
                <a:solidFill>
                  <a:srgbClr val="7030A0"/>
                </a:solidFill>
              </a:rPr>
              <a:t>3) Fluoride releasing amalgam</a:t>
            </a:r>
          </a:p>
          <a:p>
            <a:pPr>
              <a:buNone/>
            </a:pPr>
            <a:endParaRPr lang="en-US" sz="3600" b="1" dirty="0" smtClean="0">
              <a:solidFill>
                <a:srgbClr val="7030A0"/>
              </a:solidFill>
            </a:endParaRPr>
          </a:p>
          <a:p>
            <a:r>
              <a:rPr lang="en-US" sz="2400" dirty="0" smtClean="0"/>
              <a:t>Have been shown to have </a:t>
            </a:r>
            <a:r>
              <a:rPr lang="en-US" sz="2400" dirty="0" err="1" smtClean="0"/>
              <a:t>anticaries</a:t>
            </a:r>
            <a:r>
              <a:rPr lang="en-US" sz="2400" dirty="0" smtClean="0"/>
              <a:t> properties sufficient to inhibit the development of caries in cavity walls.</a:t>
            </a:r>
          </a:p>
          <a:p>
            <a:endParaRPr lang="en-US" sz="2400" dirty="0" smtClean="0"/>
          </a:p>
          <a:p>
            <a:r>
              <a:rPr lang="en-US" sz="2400" dirty="0" smtClean="0"/>
              <a:t>Concentration of fluoride  is sufficient to enhance </a:t>
            </a:r>
            <a:r>
              <a:rPr lang="en-US" sz="2400" dirty="0" err="1" smtClean="0"/>
              <a:t>remineralization</a:t>
            </a:r>
            <a:endParaRPr lang="en-US" sz="2400" dirty="0" smtClean="0"/>
          </a:p>
          <a:p>
            <a:endParaRPr lang="en-US" sz="2400" dirty="0" smtClean="0"/>
          </a:p>
          <a:p>
            <a:r>
              <a:rPr lang="en-US" sz="2400" b="1" dirty="0" err="1" smtClean="0"/>
              <a:t>Tviet</a:t>
            </a:r>
            <a:r>
              <a:rPr lang="en-US" sz="2400" b="1" dirty="0" smtClean="0"/>
              <a:t> and </a:t>
            </a:r>
            <a:r>
              <a:rPr lang="en-US" sz="2400" b="1" dirty="0" err="1" smtClean="0"/>
              <a:t>Lindh</a:t>
            </a:r>
            <a:r>
              <a:rPr lang="en-US" sz="2400" b="1" dirty="0" smtClean="0"/>
              <a:t> (1980)</a:t>
            </a:r>
            <a:r>
              <a:rPr lang="en-US" sz="2400" dirty="0" smtClean="0"/>
              <a:t> -- greatest concentration of fluoride i.e. about 4000µg/</a:t>
            </a:r>
            <a:r>
              <a:rPr lang="en-US" sz="2400" dirty="0" err="1" smtClean="0"/>
              <a:t>mL</a:t>
            </a:r>
            <a:r>
              <a:rPr lang="en-US" sz="2400" dirty="0" smtClean="0"/>
              <a:t> in enamel surfaces exposed to fluoride-containing amalgams were found in the outer 0.05µm of the tissue.</a:t>
            </a:r>
            <a:endParaRPr lang="en-US" sz="2400" b="1" dirty="0">
              <a:solidFill>
                <a:srgbClr val="7030A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fontScale="90000"/>
          </a:bodyPr>
          <a:lstStyle/>
          <a:p>
            <a:r>
              <a:rPr lang="en-US" b="1" dirty="0" smtClean="0"/>
              <a:t>Repair Of Amalgam Restorations</a:t>
            </a:r>
            <a:r>
              <a:rPr lang="en-US" dirty="0" smtClean="0"/>
              <a:t/>
            </a:r>
            <a:br>
              <a:rPr lang="en-US" dirty="0" smtClean="0"/>
            </a:br>
            <a:endParaRPr lang="en-US" dirty="0"/>
          </a:p>
        </p:txBody>
      </p:sp>
      <p:sp>
        <p:nvSpPr>
          <p:cNvPr id="3" name="Content Placeholder 2"/>
          <p:cNvSpPr>
            <a:spLocks noGrp="1"/>
          </p:cNvSpPr>
          <p:nvPr>
            <p:ph idx="1"/>
          </p:nvPr>
        </p:nvSpPr>
        <p:spPr>
          <a:xfrm>
            <a:off x="381000" y="1828800"/>
            <a:ext cx="8229600" cy="4389120"/>
          </a:xfrm>
        </p:spPr>
        <p:txBody>
          <a:bodyPr/>
          <a:lstStyle/>
          <a:p>
            <a:r>
              <a:rPr lang="en-US" dirty="0" smtClean="0"/>
              <a:t>When an amalgam restoration fails, as from marginal fracture, it is repaired</a:t>
            </a:r>
          </a:p>
          <a:p>
            <a:endParaRPr lang="en-US" dirty="0" smtClean="0"/>
          </a:p>
          <a:p>
            <a:r>
              <a:rPr lang="en-US" dirty="0" smtClean="0"/>
              <a:t>A new mix of amalgam is condensed against the remaining part of  the existing restoration</a:t>
            </a:r>
          </a:p>
          <a:p>
            <a:endParaRPr lang="en-US" dirty="0" smtClean="0"/>
          </a:p>
          <a:p>
            <a:r>
              <a:rPr lang="en-US" dirty="0" smtClean="0"/>
              <a:t>The strength of the bond between the new and the old amalgam is important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normAutofit fontScale="90000"/>
          </a:bodyPr>
          <a:lstStyle/>
          <a:p>
            <a:pPr algn="ctr"/>
            <a:r>
              <a:rPr lang="en-US" b="1" dirty="0" smtClean="0"/>
              <a:t>Factors contributing to strength of repair</a:t>
            </a:r>
            <a:r>
              <a:rPr lang="en-US" dirty="0" smtClean="0"/>
              <a:t/>
            </a:r>
            <a:br>
              <a:rPr lang="en-US" dirty="0" smtClean="0"/>
            </a:br>
            <a:endParaRPr lang="en-US" dirty="0"/>
          </a:p>
        </p:txBody>
      </p:sp>
      <p:sp>
        <p:nvSpPr>
          <p:cNvPr id="3" name="Content Placeholder 2"/>
          <p:cNvSpPr>
            <a:spLocks noGrp="1"/>
          </p:cNvSpPr>
          <p:nvPr>
            <p:ph idx="1"/>
          </p:nvPr>
        </p:nvSpPr>
        <p:spPr>
          <a:xfrm>
            <a:off x="457200" y="2468880"/>
            <a:ext cx="8229600" cy="4389120"/>
          </a:xfrm>
        </p:spPr>
        <p:txBody>
          <a:bodyPr/>
          <a:lstStyle/>
          <a:p>
            <a:pPr lvl="0"/>
            <a:r>
              <a:rPr lang="en-US" dirty="0" smtClean="0"/>
              <a:t>Presence of porosity and </a:t>
            </a:r>
            <a:r>
              <a:rPr lang="en-US" dirty="0" smtClean="0">
                <a:sym typeface="Symbol"/>
              </a:rPr>
              <a:t></a:t>
            </a:r>
            <a:r>
              <a:rPr lang="en-US" dirty="0" smtClean="0"/>
              <a:t> phase at the junction.</a:t>
            </a:r>
          </a:p>
          <a:p>
            <a:pPr lvl="0"/>
            <a:endParaRPr lang="en-US" dirty="0" smtClean="0"/>
          </a:p>
          <a:p>
            <a:pPr lvl="0"/>
            <a:r>
              <a:rPr lang="en-US" dirty="0" smtClean="0"/>
              <a:t>Inadequate condensation.</a:t>
            </a:r>
          </a:p>
          <a:p>
            <a:pPr lvl="0"/>
            <a:endParaRPr lang="en-US" dirty="0" smtClean="0"/>
          </a:p>
          <a:p>
            <a:pPr lvl="0"/>
            <a:r>
              <a:rPr lang="en-US" dirty="0" smtClean="0"/>
              <a:t>Contamination of the surface of the existing amalgam.</a:t>
            </a:r>
          </a:p>
          <a:p>
            <a:pPr lvl="0"/>
            <a:endParaRPr lang="en-US" dirty="0" smtClean="0"/>
          </a:p>
          <a:p>
            <a:pPr lvl="0"/>
            <a:r>
              <a:rPr lang="en-US" dirty="0" smtClean="0"/>
              <a:t>Corrosion &amp; contamination from saliva.</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Dental amalgam is an alloy made by mixing mercury with a silver tin alloy. Dental amalgam alloy is a silver tin alloy to which varying amount of copper and small amount of zinc has been added.</a:t>
            </a:r>
          </a:p>
          <a:p>
            <a:endParaRPr lang="en-US" dirty="0" smtClean="0"/>
          </a:p>
          <a:p>
            <a:r>
              <a:rPr lang="en-US" dirty="0" smtClean="0"/>
              <a:t>Amalgam is a special type of alloy in which one of its constituent is mercury. In dentistry, it is common to use the term amalgam to mean dental amalgam.</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b="1" dirty="0" smtClean="0"/>
              <a:t>CONCLUSION</a:t>
            </a:r>
            <a:r>
              <a:rPr lang="en-US" sz="4000" dirty="0" smtClean="0"/>
              <a:t/>
            </a:r>
            <a:br>
              <a:rPr lang="en-US" sz="4000" dirty="0" smtClean="0"/>
            </a:br>
            <a:endParaRPr lang="en-US" sz="4000" dirty="0"/>
          </a:p>
        </p:txBody>
      </p:sp>
      <p:sp>
        <p:nvSpPr>
          <p:cNvPr id="3" name="Content Placeholder 2"/>
          <p:cNvSpPr>
            <a:spLocks noGrp="1"/>
          </p:cNvSpPr>
          <p:nvPr>
            <p:ph idx="1"/>
          </p:nvPr>
        </p:nvSpPr>
        <p:spPr>
          <a:xfrm>
            <a:off x="304800" y="1905000"/>
            <a:ext cx="8229600" cy="4953000"/>
          </a:xfrm>
        </p:spPr>
        <p:txBody>
          <a:bodyPr>
            <a:normAutofit/>
          </a:bodyPr>
          <a:lstStyle/>
          <a:p>
            <a:pPr algn="just">
              <a:buNone/>
            </a:pPr>
            <a:r>
              <a:rPr lang="en-US" dirty="0" smtClean="0"/>
              <a:t>   There are certain advantages inherent with amalgam such as technique insensitive, excellent wear resistance, less time consuming, less expensive which are not present in the newer materials, these factors will continue to make amalgam the material of choice for many more years to come.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smtClean="0"/>
              <a:t>Classification </a:t>
            </a:r>
            <a:endParaRPr lang="en-US" dirty="0"/>
          </a:p>
        </p:txBody>
      </p:sp>
      <p:sp>
        <p:nvSpPr>
          <p:cNvPr id="3" name="Content Placeholder 2"/>
          <p:cNvSpPr>
            <a:spLocks noGrp="1"/>
          </p:cNvSpPr>
          <p:nvPr>
            <p:ph idx="1"/>
          </p:nvPr>
        </p:nvSpPr>
        <p:spPr>
          <a:xfrm>
            <a:off x="457200" y="1905000"/>
            <a:ext cx="8229600" cy="4648200"/>
          </a:xfrm>
        </p:spPr>
        <p:txBody>
          <a:bodyPr/>
          <a:lstStyle/>
          <a:p>
            <a:pPr>
              <a:buNone/>
            </a:pPr>
            <a:r>
              <a:rPr lang="en-US" b="1" i="1" dirty="0" smtClean="0"/>
              <a:t>I.</a:t>
            </a:r>
            <a:r>
              <a:rPr lang="en-US" dirty="0" smtClean="0"/>
              <a:t>	</a:t>
            </a:r>
            <a:r>
              <a:rPr lang="en-US" b="1" i="1" dirty="0" smtClean="0"/>
              <a:t>According to number of alloy metals:</a:t>
            </a:r>
          </a:p>
          <a:p>
            <a:endParaRPr lang="en-US" dirty="0" smtClean="0"/>
          </a:p>
          <a:p>
            <a:pPr>
              <a:buNone/>
            </a:pPr>
            <a:r>
              <a:rPr lang="en-US" dirty="0" smtClean="0"/>
              <a:t>1. Binary alloys (Silver-Tin)</a:t>
            </a:r>
          </a:p>
          <a:p>
            <a:pPr>
              <a:buNone/>
            </a:pPr>
            <a:r>
              <a:rPr lang="en-US" dirty="0" smtClean="0"/>
              <a:t>2. Ternary alloys (Silver-Tin-Copper)</a:t>
            </a:r>
          </a:p>
          <a:p>
            <a:pPr>
              <a:buNone/>
            </a:pPr>
            <a:r>
              <a:rPr lang="en-US" dirty="0" smtClean="0"/>
              <a:t>3. Quaternary alloys (Silver-Tin-Copper-Indium).</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3794</TotalTime>
  <Words>3199</Words>
  <Application>Microsoft Office PowerPoint</Application>
  <PresentationFormat>On-screen Show (4:3)</PresentationFormat>
  <Paragraphs>488</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Flow</vt:lpstr>
      <vt:lpstr>Slide 1</vt:lpstr>
      <vt:lpstr>Slide 2</vt:lpstr>
      <vt:lpstr>Slide 3</vt:lpstr>
      <vt:lpstr>Slide 4</vt:lpstr>
      <vt:lpstr>Slide 5</vt:lpstr>
      <vt:lpstr>Slide 6</vt:lpstr>
      <vt:lpstr>DENTAL AMALGAM</vt:lpstr>
      <vt:lpstr>Introduction</vt:lpstr>
      <vt:lpstr>Classification </vt:lpstr>
      <vt:lpstr>Slide 10</vt:lpstr>
      <vt:lpstr>Slide 11</vt:lpstr>
      <vt:lpstr>Slide 12</vt:lpstr>
      <vt:lpstr>INDICATIONS OF AMALGAM </vt:lpstr>
      <vt:lpstr>INDICATIONS OF AMALGAM </vt:lpstr>
      <vt:lpstr>CONTRA INDICATIONS OF AMALGAM</vt:lpstr>
      <vt:lpstr>Advantages</vt:lpstr>
      <vt:lpstr>Advantages</vt:lpstr>
      <vt:lpstr>Disadvantages</vt:lpstr>
      <vt:lpstr>Composition of amalgam</vt:lpstr>
      <vt:lpstr>Role of individual component</vt:lpstr>
      <vt:lpstr>Slide 21</vt:lpstr>
      <vt:lpstr>Slide 22</vt:lpstr>
      <vt:lpstr>I. Admixed alloy powder: </vt:lpstr>
      <vt:lpstr>I. Admixed alloy powder:</vt:lpstr>
      <vt:lpstr>II.        Single composition alloy (Unicomposition): </vt:lpstr>
      <vt:lpstr>II.        Single composition alloy (Unicomposition):</vt:lpstr>
      <vt:lpstr>AMALGAMATION REACTION/ SETTING REACTION </vt:lpstr>
      <vt:lpstr>Low copper conventional amalgam alloy</vt:lpstr>
      <vt:lpstr>Low copper conventional amalgam alloy</vt:lpstr>
      <vt:lpstr>Low copper conventional amalgam alloy</vt:lpstr>
      <vt:lpstr>Single Composition High-Copper Alloys</vt:lpstr>
      <vt:lpstr>Slide 32</vt:lpstr>
      <vt:lpstr>Slide 33</vt:lpstr>
      <vt:lpstr>Slide 34</vt:lpstr>
      <vt:lpstr>Moisture contamination (Delayed Expansion): </vt:lpstr>
      <vt:lpstr>Slide 36</vt:lpstr>
      <vt:lpstr>Creep: </vt:lpstr>
      <vt:lpstr>Slide 38</vt:lpstr>
      <vt:lpstr>Corrosion </vt:lpstr>
      <vt:lpstr>Slide 40</vt:lpstr>
      <vt:lpstr>Slide 41</vt:lpstr>
      <vt:lpstr>Slide 42</vt:lpstr>
      <vt:lpstr>MANIPULATION OF DENTAL AMALGAM </vt:lpstr>
      <vt:lpstr>PROPORTIONS OF ALLOY TO MERCURY</vt:lpstr>
      <vt:lpstr>Slide 45</vt:lpstr>
      <vt:lpstr>TRITURATION</vt:lpstr>
      <vt:lpstr>Slide 47</vt:lpstr>
      <vt:lpstr>Slide 48</vt:lpstr>
      <vt:lpstr>Slide 49</vt:lpstr>
      <vt:lpstr>Objectives of Trituration are: </vt:lpstr>
      <vt:lpstr> Condensation</vt:lpstr>
      <vt:lpstr>Slide 52</vt:lpstr>
      <vt:lpstr>Slide 53</vt:lpstr>
      <vt:lpstr>Slide 54</vt:lpstr>
      <vt:lpstr>Slide 55</vt:lpstr>
      <vt:lpstr>Slide 56</vt:lpstr>
      <vt:lpstr>Burnishing</vt:lpstr>
      <vt:lpstr>Slide 58</vt:lpstr>
      <vt:lpstr>Carving</vt:lpstr>
      <vt:lpstr>Slide 60</vt:lpstr>
      <vt:lpstr>Slide 61</vt:lpstr>
      <vt:lpstr>Finishing &amp; Polishing</vt:lpstr>
      <vt:lpstr>Slide 63</vt:lpstr>
      <vt:lpstr>BIO-COMPATIBILITY –MERCURY TOXICITY</vt:lpstr>
      <vt:lpstr>Slide 65</vt:lpstr>
      <vt:lpstr>Slide 66</vt:lpstr>
      <vt:lpstr>Slide 67</vt:lpstr>
      <vt:lpstr>BIO-COMPATIBILITY –MERCURY TOXICITY</vt:lpstr>
      <vt:lpstr>AMALGAM TATTOO</vt:lpstr>
      <vt:lpstr>Sources of Mercury Exposure in Dental Office: </vt:lpstr>
      <vt:lpstr>DENTAL MERCURY HYGIENE </vt:lpstr>
      <vt:lpstr>Slide 72</vt:lpstr>
      <vt:lpstr>Slide 73</vt:lpstr>
      <vt:lpstr>Scrap amalgam disposal</vt:lpstr>
      <vt:lpstr>RECENT ADVANCES</vt:lpstr>
      <vt:lpstr>Slide 76</vt:lpstr>
      <vt:lpstr>Slide 77</vt:lpstr>
      <vt:lpstr>Repair Of Amalgam Restorations </vt:lpstr>
      <vt:lpstr>Factors contributing to strength of repair </vt:lpstr>
      <vt:lpstr>CONCLUSION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Admin</dc:creator>
  <cp:lastModifiedBy>Cons</cp:lastModifiedBy>
  <cp:revision>349</cp:revision>
  <dcterms:created xsi:type="dcterms:W3CDTF">2012-07-08T11:39:34Z</dcterms:created>
  <dcterms:modified xsi:type="dcterms:W3CDTF">2023-04-28T10:43:07Z</dcterms:modified>
</cp:coreProperties>
</file>