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7"/>
  </p:notesMasterIdLst>
  <p:sldIdLst>
    <p:sldId id="402" r:id="rId2"/>
    <p:sldId id="404" r:id="rId3"/>
    <p:sldId id="403" r:id="rId4"/>
    <p:sldId id="418" r:id="rId5"/>
    <p:sldId id="257" r:id="rId6"/>
    <p:sldId id="258" r:id="rId7"/>
    <p:sldId id="261" r:id="rId8"/>
    <p:sldId id="409" r:id="rId9"/>
    <p:sldId id="398" r:id="rId10"/>
    <p:sldId id="415" r:id="rId11"/>
    <p:sldId id="414" r:id="rId12"/>
    <p:sldId id="416" r:id="rId13"/>
    <p:sldId id="417" r:id="rId14"/>
    <p:sldId id="274" r:id="rId15"/>
    <p:sldId id="379" r:id="rId16"/>
    <p:sldId id="378" r:id="rId17"/>
    <p:sldId id="380" r:id="rId18"/>
    <p:sldId id="381" r:id="rId19"/>
    <p:sldId id="384" r:id="rId20"/>
    <p:sldId id="392" r:id="rId21"/>
    <p:sldId id="394" r:id="rId22"/>
    <p:sldId id="395" r:id="rId23"/>
    <p:sldId id="318" r:id="rId24"/>
    <p:sldId id="326" r:id="rId25"/>
    <p:sldId id="4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AFC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8393F75-A1A7-4FB2-8936-9A2DCB076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6DF63-62BD-434F-B3A3-D8CD199958D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8126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02127-1805-42EF-B0C6-563B6085FD1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0788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1B1680-428B-4D95-9C24-06FB079A4CE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353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DBF59-01FE-4066-968A-DCE233E4D83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794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7C91E-BA82-44F3-A0D3-047F73D1500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9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ED0C8-963C-4541-B567-8A6A774E589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667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9F21C-383B-489E-A658-5FFC57561E3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8581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49A69-CC71-414F-ADF6-5505D7B3B78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647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21AB5-B647-49FF-B878-32E24C332A1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719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AE2CB-0161-461B-BA9A-75ACC2E000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093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D209F5-CE8F-4AA6-B709-D545FD60EF5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34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75EB6-10F7-484B-AD71-FC2F8258474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527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AA43E-D685-4F80-B31B-8DE67759C48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4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319D5-C940-44F0-956E-5A1A481B51D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3232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DBB933-EDAE-4DFD-BC78-62D6DAAE5CC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890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99387-18D2-4DB8-AF9F-DBA35F2932B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22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38A1A6D-3BB6-41D5-A21B-889AE5919747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2FBC7261-8AEC-49B9-8C5A-B9105966F2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CA90F-FFEE-4813-A204-4F57BF45F836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DC5E6-E6EB-4440-87AB-49E98352BD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155EAB-3FA6-4452-BDBA-2B19796361EB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724D9-F64E-4A96-A8CE-CAC66CAEA0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pPr lvl="0"/>
            <a:endParaRPr lang="en-SG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07A5B-ABA3-49B0-B8C0-7191C2880B63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 - Sub Seminar, Dr Shruthi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63C91-98DD-482D-A91B-53AE6747F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ADD034A-7520-4696-A2D1-40453192411D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42835B41-D026-4F40-AD25-247A907BBAB6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BF7A302-0559-4EDE-A7E2-2BF921CC1E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88C0C-9FAD-450D-901C-F5AB84EC79E6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CCF0F-882D-43A3-AE16-39BABCD533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3FB7A-1D47-4627-8D5C-37ADF4A16F99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66F69-4058-4101-98D5-684FA6BCE2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ECE80A7-93CD-4FA0-9CFC-4064726A0746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E2E442C-38D0-4E9D-A741-EEC11E8684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5E456-E4AE-4E16-A0E8-149C147D6AC4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B4EFD-D473-4033-9B97-183C80793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922D0DC-5957-4B68-B6C5-14FA02CF8740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832C90D-3CEF-434B-9595-373AEA92E3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76DD7D9-E012-4DC5-B652-325C86D79B1A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9231601-A618-46D3-AED0-CFA348A39C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05641F-21B9-4E9A-BC9A-1CC63ABDACAF}" type="datetime1">
              <a:rPr lang="en-US" smtClean="0"/>
              <a:pPr>
                <a:defRPr/>
              </a:pPr>
              <a:t>04/06/2018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ART - Sub Seminar, Dr Shruthi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43D954-380C-4868-8885-C6BA52120E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728993-70D8-4D68-926F-447AE9EFEBA8}" type="slidenum">
              <a:rPr lang="en-US" smtClean="0"/>
              <a:pPr/>
              <a:t>1</a:t>
            </a:fld>
            <a:endParaRPr lang="en-US" dirty="0" smtClean="0"/>
          </a:p>
        </p:txBody>
      </p:sp>
      <p:pic>
        <p:nvPicPr>
          <p:cNvPr id="166913" name="Picture 1" descr="D:\good morning\coffee with muffins hd wallpa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26" name="Picture 2" descr="E:\venisha mam\di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42462" y="152400"/>
            <a:ext cx="4410538" cy="19097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876800" y="5334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1" hangingPunct="1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Mouth mirror</a:t>
            </a:r>
          </a:p>
          <a:p>
            <a:pPr marL="342900" lvl="0" indent="-342900" algn="ctr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Explorer</a:t>
            </a:r>
          </a:p>
          <a:p>
            <a:pPr marL="342900" lvl="0" indent="-342900" algn="ctr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Pair of tweezers</a:t>
            </a:r>
          </a:p>
        </p:txBody>
      </p:sp>
      <p:pic>
        <p:nvPicPr>
          <p:cNvPr id="1027" name="Picture 3" descr="E:\venisha mam\enamel hatche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28838" y="1143000"/>
            <a:ext cx="1376362" cy="305276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10200" y="2362200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Dental enamel hatchet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3581400"/>
            <a:ext cx="2242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Spoon excavator</a:t>
            </a:r>
            <a:endParaRPr lang="en-US" sz="2400" dirty="0"/>
          </a:p>
        </p:txBody>
      </p:sp>
      <p:pic>
        <p:nvPicPr>
          <p:cNvPr id="1028" name="Picture 4" descr="E:\venisha mam\excavat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5029200" cy="99829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410200" y="45720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/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Glass slab or paper mixing pad and Spatula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7712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Powder-</a:t>
            </a:r>
            <a:r>
              <a:rPr lang="en-US" dirty="0" smtClean="0"/>
              <a:t>silicon dioxide</a:t>
            </a:r>
          </a:p>
          <a:p>
            <a:pPr>
              <a:buFontTx/>
              <a:buNone/>
            </a:pPr>
            <a:r>
              <a:rPr lang="en-US" dirty="0" smtClean="0"/>
              <a:t>                  </a:t>
            </a:r>
            <a:r>
              <a:rPr lang="en-US" dirty="0" err="1" smtClean="0"/>
              <a:t>aluminium</a:t>
            </a:r>
            <a:r>
              <a:rPr lang="en-US" dirty="0" smtClean="0"/>
              <a:t> trioxide</a:t>
            </a:r>
          </a:p>
          <a:p>
            <a:pPr>
              <a:buFontTx/>
              <a:buNone/>
            </a:pPr>
            <a:r>
              <a:rPr lang="en-US" dirty="0" smtClean="0"/>
              <a:t>                  CaF2,NaF,</a:t>
            </a:r>
          </a:p>
          <a:p>
            <a:pPr>
              <a:buFontTx/>
              <a:buNone/>
            </a:pPr>
            <a:r>
              <a:rPr lang="en-US" dirty="0" smtClean="0"/>
              <a:t>                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b="1" dirty="0" smtClean="0">
                <a:solidFill>
                  <a:srgbClr val="002060"/>
                </a:solidFill>
              </a:rPr>
              <a:t>Liquid-</a:t>
            </a:r>
            <a:r>
              <a:rPr lang="en-US" dirty="0" err="1" smtClean="0"/>
              <a:t>Polyacrilic</a:t>
            </a:r>
            <a:r>
              <a:rPr lang="en-US" dirty="0" smtClean="0"/>
              <a:t> acid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6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86200"/>
            <a:ext cx="363271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</a:rPr>
              <a:t>PROCEDURE</a:t>
            </a:r>
            <a:br>
              <a:rPr lang="en-US" sz="4000" b="1" u="sng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066801"/>
            <a:ext cx="7386638" cy="5029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A. Positioning of the operator: </a:t>
            </a:r>
          </a:p>
          <a:p>
            <a:pPr>
              <a:buNone/>
            </a:pPr>
            <a:r>
              <a:rPr lang="en-US" dirty="0" smtClean="0"/>
              <a:t>   provide </a:t>
            </a:r>
            <a:r>
              <a:rPr lang="en-US" b="1" dirty="0" smtClean="0"/>
              <a:t>best view </a:t>
            </a:r>
            <a:r>
              <a:rPr lang="en-US" dirty="0" smtClean="0"/>
              <a:t>of the inside of patient’s mouth and is </a:t>
            </a:r>
            <a:r>
              <a:rPr lang="en-US" b="1" dirty="0" smtClean="0"/>
              <a:t>comfortable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4" descr="treatmen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819400"/>
            <a:ext cx="5867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477125" cy="1143000"/>
          </a:xfrm>
        </p:spPr>
        <p:txBody>
          <a:bodyPr>
            <a:normAutofit fontScale="90000"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2. Assistance</a:t>
            </a:r>
            <a:r>
              <a:rPr lang="en-US" sz="3200" b="1" u="sng" dirty="0" smtClean="0">
                <a:solidFill>
                  <a:srgbClr val="FF0000"/>
                </a:solidFill>
              </a:rPr>
              <a:t>:</a:t>
            </a:r>
            <a:r>
              <a:rPr lang="en-US" sz="3200" b="1" u="sng" dirty="0" smtClean="0"/>
              <a:t/>
            </a:r>
            <a:br>
              <a:rPr lang="en-US" sz="3200" b="1" u="sng" dirty="0" smtClean="0"/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Specially required when treating children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Content Placeholder 6" descr="DSCN04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24000" contrast="18000"/>
          </a:blip>
          <a:srcRect l="16636" t="34397" r="27062" b="23388"/>
          <a:stretch>
            <a:fillRect/>
          </a:stretch>
        </p:blipFill>
        <p:spPr bwMode="auto">
          <a:xfrm>
            <a:off x="2209800" y="2057400"/>
            <a:ext cx="3352800" cy="3352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4771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Stepwise ART approach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09600" y="1905000"/>
            <a:ext cx="3352800" cy="4114800"/>
          </a:xfrm>
          <a:noFill/>
        </p:spPr>
        <p:txBody>
          <a:bodyPr lIns="90487" tIns="44450" rIns="90487" bIns="44450"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Isolate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Access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Excavate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Condition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Restore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Press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Remove excess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C789A49-FAA5-42C5-88D6-7AC612A717F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37893" name="Picture 5" descr="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28800"/>
            <a:ext cx="37211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a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457200"/>
            <a:ext cx="2527300" cy="3962400"/>
          </a:xfrm>
          <a:noFill/>
        </p:spPr>
      </p:pic>
      <p:sp>
        <p:nvSpPr>
          <p:cNvPr id="3891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395FB52E-9FE1-42D2-8097-EB6D7E6DC20F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38916" name="Picture 4" descr="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33400"/>
            <a:ext cx="3505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971800"/>
            <a:ext cx="2776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4800600"/>
            <a:ext cx="161340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Isolate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8C3BCBAB-3E55-42A7-B56A-5BA39A329319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9940" name="Picture 3" descr="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0386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362200"/>
            <a:ext cx="3019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76400" y="3657600"/>
            <a:ext cx="1056700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4362450" y="2571750"/>
            <a:ext cx="4648200" cy="1943100"/>
          </a:xfrm>
          <a:noFill/>
        </p:spPr>
      </p:pic>
      <p:sp>
        <p:nvSpPr>
          <p:cNvPr id="4096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C666A75F-5B77-4F3C-AB0F-701903A8357D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40965" name="Picture 5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219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38400" y="228600"/>
            <a:ext cx="138050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Excavate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533400"/>
            <a:ext cx="3175000" cy="2387600"/>
          </a:xfrm>
          <a:noFill/>
        </p:spPr>
      </p:pic>
      <p:sp>
        <p:nvSpPr>
          <p:cNvPr id="4198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BD0E8AE-9067-48FC-9425-B7E6405922B5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41989" name="Picture 5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3832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533400"/>
            <a:ext cx="3429000" cy="5029200"/>
          </a:xfrm>
          <a:noFill/>
        </p:spPr>
      </p:pic>
      <p:sp>
        <p:nvSpPr>
          <p:cNvPr id="4505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D11BC296-B8AA-46C0-B221-B731DFEDC863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45061" name="Picture 5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57200"/>
            <a:ext cx="38782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5791200"/>
            <a:ext cx="150233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Condition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05000" y="1447800"/>
            <a:ext cx="6965950" cy="2057400"/>
          </a:xfrm>
        </p:spPr>
        <p:txBody>
          <a:bodyPr>
            <a:noAutofit/>
          </a:bodyPr>
          <a:lstStyle/>
          <a:p>
            <a:pPr algn="ctr"/>
            <a:r>
              <a:rPr lang="en-IN" sz="4000" b="1" u="sng" dirty="0" smtClean="0">
                <a:solidFill>
                  <a:schemeClr val="tx1"/>
                </a:solidFill>
              </a:rPr>
              <a:t/>
            </a:r>
            <a:br>
              <a:rPr lang="en-IN" sz="4000" b="1" u="sng" dirty="0" smtClean="0">
                <a:solidFill>
                  <a:schemeClr val="tx1"/>
                </a:solidFill>
              </a:rPr>
            </a:br>
            <a:r>
              <a:rPr lang="en-US" sz="4000" b="1" u="sng" dirty="0" smtClean="0">
                <a:solidFill>
                  <a:srgbClr val="FF0000"/>
                </a:solidFill>
              </a:rPr>
              <a:t>ATRAUMATIC RESTORATIVE TREATMENT</a:t>
            </a:r>
            <a:r>
              <a:rPr lang="en-IN" sz="4000" b="1" u="sng" dirty="0" smtClean="0">
                <a:solidFill>
                  <a:srgbClr val="FF0000"/>
                </a:solidFill>
              </a:rPr>
              <a:t> 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sp>
        <p:nvSpPr>
          <p:cNvPr id="5122" name="Rectangle 6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C64D3-FC0E-4DD8-97F3-1CE26CDBD38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33800" y="518160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>
                <a:solidFill>
                  <a:srgbClr val="002060"/>
                </a:solidFill>
              </a:rPr>
              <a:t>PRESENTED BY :</a:t>
            </a:r>
          </a:p>
          <a:p>
            <a:r>
              <a:rPr lang="en-IN" b="1" dirty="0" smtClean="0"/>
              <a:t>Dr. Bhagwat M. </a:t>
            </a:r>
            <a:r>
              <a:rPr lang="en-IN" b="1" dirty="0" smtClean="0"/>
              <a:t>Kendre</a:t>
            </a: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4" descr="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304800"/>
            <a:ext cx="2819400" cy="1762125"/>
          </a:xfrm>
          <a:noFill/>
        </p:spPr>
      </p:pic>
      <p:sp>
        <p:nvSpPr>
          <p:cNvPr id="4608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DF98A66-5FBB-4E01-8EA2-38D8DE8CDF7E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6087" name="Picture 5" descr="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09800"/>
            <a:ext cx="7162800" cy="44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81200" y="1066800"/>
            <a:ext cx="118737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Restore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2408322"/>
            <a:ext cx="7467600" cy="3257380"/>
          </a:xfrm>
          <a:noFill/>
        </p:spPr>
      </p:pic>
      <p:sp>
        <p:nvSpPr>
          <p:cNvPr id="4813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9655B4E9-466A-4B34-A5EA-C404D3B2F78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838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Check occlusion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-139700" y="3263900"/>
            <a:ext cx="4305300" cy="1587500"/>
          </a:xfrm>
          <a:noFill/>
        </p:spPr>
      </p:pic>
      <p:sp>
        <p:nvSpPr>
          <p:cNvPr id="4915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4C192ADE-1AA4-4108-B56D-F8228D8EBA4F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9157" name="Picture 5" descr="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600200"/>
            <a:ext cx="38338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53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Removal of excess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477125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Conclusion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3813"/>
            <a:ext cx="8382000" cy="4497387"/>
          </a:xfrm>
        </p:spPr>
        <p:txBody>
          <a:bodyPr>
            <a:normAutofit fontScale="92500"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 IS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MAXIMALLY PREVENTIVE AND MINIMALLY  INVASIVE  APPROACH TO STOP FURTHER PROGRESSION  OF DENTAL CARIES.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 as an additional means of providing care to the general public. </a:t>
            </a:r>
          </a:p>
          <a:p>
            <a:pPr algn="just" eaLnBrk="1" hangingPunct="1">
              <a:lnSpc>
                <a:spcPct val="13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technique has the potential to make oral health care more available to a larger part of the worlds population than before.</a:t>
            </a:r>
          </a:p>
        </p:txBody>
      </p:sp>
      <p:sp>
        <p:nvSpPr>
          <p:cNvPr id="9523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D12F920E-BE30-4FD2-914D-10C89BD55D8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References 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457200" indent="-457200" algn="just" eaLnBrk="1" hangingPunct="1">
              <a:lnSpc>
                <a:spcPct val="12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Norman .Harris. Principles of Preventive dentistry.</a:t>
            </a:r>
          </a:p>
          <a:p>
            <a:pPr marL="457200" indent="-457200" algn="just" eaLnBrk="1" hangingPunct="1">
              <a:lnSpc>
                <a:spcPct val="12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Peter S. Essentials of preventive and community dentistry. 5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20000"/>
              </a:lnSpc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Frencken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J.E,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Songpaisan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Phantumvanit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P, Pilot T.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atraumatic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restorative treatment (ART) technique: evaluation after one year. International Dental Journal; 1994: 49(5): 460-464. </a:t>
            </a:r>
          </a:p>
          <a:p>
            <a:pPr marL="381000" indent="-381000" algn="just" eaLnBrk="1" hangingPunct="1">
              <a:lnSpc>
                <a:spcPct val="140000"/>
              </a:lnSpc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Frencken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J.E.,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Matoni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Sithole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W.D.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ART restoration and glass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ionomer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sealants in Zimbabwe survival after 3 years. Community Dent Oral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Epidemiol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1998; 26: 372-381.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lnSpc>
                <a:spcPct val="12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D65B5D4-8AC4-48F6-8B6E-B88076175D3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92B441-1263-4C67-B789-31327A1AB8B3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184322" name="Picture 2" descr="D:\good morning\Thank-You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PLAN </a:t>
            </a:r>
            <a:endParaRPr lang="en-SG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274637" y="1066800"/>
            <a:ext cx="8335963" cy="5410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500" b="1" dirty="0" smtClean="0"/>
              <a:t>TOPIC :-  </a:t>
            </a:r>
            <a:r>
              <a:rPr lang="en-US" sz="2500" dirty="0" smtClean="0"/>
              <a:t>ATRAUMATIC RESTORATIVE TREATMENT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 smtClean="0"/>
              <a:t>SUBJECT :- </a:t>
            </a:r>
            <a:r>
              <a:rPr lang="en-US" sz="2500" dirty="0" smtClean="0"/>
              <a:t>Public Health Dentistry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 smtClean="0"/>
              <a:t>TARGET GROUP :- </a:t>
            </a:r>
            <a:r>
              <a:rPr lang="en-US" sz="2500" dirty="0" smtClean="0"/>
              <a:t>B.D.S. students</a:t>
            </a:r>
          </a:p>
          <a:p>
            <a:pPr eaLnBrk="1" hangingPunct="1">
              <a:lnSpc>
                <a:spcPct val="150000"/>
              </a:lnSpc>
            </a:pPr>
            <a:r>
              <a:rPr lang="en-US" sz="2500" b="1" dirty="0" smtClean="0"/>
              <a:t>DURATION :- </a:t>
            </a:r>
            <a:r>
              <a:rPr lang="en-US" sz="2500" dirty="0" smtClean="0"/>
              <a:t>10 min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02727D02-CCDE-4CCD-A053-C5219616935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7386638" cy="4497387"/>
          </a:xfrm>
        </p:spPr>
        <p:txBody>
          <a:bodyPr/>
          <a:lstStyle/>
          <a:p>
            <a:r>
              <a:rPr lang="en-US" b="1" dirty="0" smtClean="0"/>
              <a:t>AT THE END OF THE SESSION 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Students will be able to identify different steps of ART procedure.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 able to practically carry out ART procedure.</a:t>
            </a:r>
          </a:p>
          <a:p>
            <a:endParaRPr lang="en-US" dirty="0" smtClean="0"/>
          </a:p>
          <a:p>
            <a:r>
              <a:rPr lang="en-US" b="1" dirty="0" smtClean="0"/>
              <a:t>AID USED : </a:t>
            </a:r>
            <a:r>
              <a:rPr lang="en-US" dirty="0" smtClean="0"/>
              <a:t>Power point presentation</a:t>
            </a:r>
          </a:p>
          <a:p>
            <a:endParaRPr lang="en-US" dirty="0" smtClean="0"/>
          </a:p>
          <a:p>
            <a:r>
              <a:rPr lang="en-US" b="1" dirty="0" smtClean="0"/>
              <a:t>METHOD OF EVALUATION- </a:t>
            </a:r>
            <a:r>
              <a:rPr lang="en-US" dirty="0" smtClean="0"/>
              <a:t>Verbal Questions at the end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Contents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7696200" cy="5105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Introduction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Principles    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Instruments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Stepwise ART approach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Conclusion                                        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Exercise                                           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References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BC9C48C3-5617-48B4-B1C6-6A9E84BC9BC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Introduction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196" name="Rectangle 34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280275" cy="44973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en-US" dirty="0" smtClean="0"/>
              <a:t>In the 20th century, explosion of knowledge has taken place in every field including dentistry.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 new method for treating dental caries that involves neither drill, water, nor electricity has been developed that can provide curative care to the disadvantage population is called </a:t>
            </a:r>
            <a:r>
              <a:rPr lang="en-US" dirty="0" err="1" smtClean="0"/>
              <a:t>Atraumatic</a:t>
            </a:r>
            <a:r>
              <a:rPr lang="en-US" dirty="0" smtClean="0"/>
              <a:t> Restorative treatment Technique.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 eaLnBrk="1" hangingPunct="1">
              <a:lnSpc>
                <a:spcPct val="150000"/>
              </a:lnSpc>
            </a:pPr>
            <a:endParaRPr lang="en-US" dirty="0" smtClean="0"/>
          </a:p>
          <a:p>
            <a:pPr algn="just" eaLnBrk="1" hangingPunct="1">
              <a:lnSpc>
                <a:spcPct val="150000"/>
              </a:lnSpc>
              <a:buNone/>
            </a:pPr>
            <a:endParaRPr lang="en-US" dirty="0" smtClean="0"/>
          </a:p>
          <a:p>
            <a:pPr algn="just" eaLnBrk="1" hangingPunct="1"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7BF0DACC-8081-4F16-A8A5-1EFFA32AADA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Who benefits from ART 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mtClean="0"/>
              <a:t>Remote communities with no dental services. 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Towns and villages without electricity.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Housebound elderly. 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Elderly living in nursing homes </a:t>
            </a:r>
          </a:p>
          <a:p>
            <a:pPr eaLnBrk="1" hangingPunct="1">
              <a:lnSpc>
                <a:spcPct val="160000"/>
              </a:lnSpc>
            </a:pPr>
            <a:r>
              <a:rPr lang="en-US" smtClean="0"/>
              <a:t>The physically or mentally handicapped 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EC1EA7AA-2DC4-4B59-A495-50178534268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PRINCIPLES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Removing carious tooth tissue using hand instruments only</a:t>
            </a:r>
          </a:p>
          <a:p>
            <a:endParaRPr lang="en-US" dirty="0" smtClean="0"/>
          </a:p>
          <a:p>
            <a:r>
              <a:rPr lang="en-US" dirty="0" smtClean="0"/>
              <a:t>Restoring the cavity with a restorative material that sticks to the tooth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744F2B-5E19-4F33-8733-6D89A708D9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Instruments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30781" name="Group 29"/>
          <p:cNvGraphicFramePr>
            <a:graphicFrameLocks noGrp="1"/>
          </p:cNvGraphicFramePr>
          <p:nvPr>
            <p:ph type="tbl" idx="1"/>
          </p:nvPr>
        </p:nvGraphicFramePr>
        <p:xfrm>
          <a:off x="1066800" y="1447800"/>
          <a:ext cx="6553200" cy="4206240"/>
        </p:xfrm>
        <a:graphic>
          <a:graphicData uri="http://schemas.openxmlformats.org/drawingml/2006/table">
            <a:tbl>
              <a:tblPr/>
              <a:tblGrid>
                <a:gridCol w="2934268"/>
                <a:gridCol w="3618932"/>
              </a:tblGrid>
              <a:tr h="3068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Instruments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Materials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0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Mouth mirror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Explorer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Pair of tweezers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Dental hatchet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Spoon excavator,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Applier/carver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Glass slab or paper mixing pad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Spatula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Cotton wool roll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Cotton wool pellet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Clean water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Glass-ionomer restorative material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Dentine conditioner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Petroleum jelly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Wedge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Plastic strip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Articulation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66EF4-B443-4EA1-BD9C-C0C8DEBBBAD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1226</TotalTime>
  <Words>494</Words>
  <Application>Microsoft Office PowerPoint</Application>
  <PresentationFormat>On-screen Show (4:3)</PresentationFormat>
  <Paragraphs>142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Century Schoolbook</vt:lpstr>
      <vt:lpstr>Times New Roman</vt:lpstr>
      <vt:lpstr>Wingdings</vt:lpstr>
      <vt:lpstr>Wingdings 2</vt:lpstr>
      <vt:lpstr>Oriel</vt:lpstr>
      <vt:lpstr>PowerPoint Presentation</vt:lpstr>
      <vt:lpstr> ATRAUMATIC RESTORATIVE TREATMENT </vt:lpstr>
      <vt:lpstr>LESSON PLAN </vt:lpstr>
      <vt:lpstr>PowerPoint Presentation</vt:lpstr>
      <vt:lpstr>Contents</vt:lpstr>
      <vt:lpstr>Introduction </vt:lpstr>
      <vt:lpstr>Who benefits from ART ?</vt:lpstr>
      <vt:lpstr>PRINCIPLES</vt:lpstr>
      <vt:lpstr>Instruments </vt:lpstr>
      <vt:lpstr>PowerPoint Presentation</vt:lpstr>
      <vt:lpstr>GIC</vt:lpstr>
      <vt:lpstr>PROCEDURE </vt:lpstr>
      <vt:lpstr>2. Assistance: Specially required when treating children </vt:lpstr>
      <vt:lpstr>Stepwise ART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RAVNEET MALHI</dc:creator>
  <cp:lastModifiedBy>Bhagwat -Pc</cp:lastModifiedBy>
  <cp:revision>91</cp:revision>
  <cp:lastPrinted>1601-01-01T00:00:00Z</cp:lastPrinted>
  <dcterms:created xsi:type="dcterms:W3CDTF">1601-01-01T00:00:00Z</dcterms:created>
  <dcterms:modified xsi:type="dcterms:W3CDTF">2018-06-04T10:48:48Z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