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76" r:id="rId8"/>
    <p:sldId id="261" r:id="rId9"/>
    <p:sldId id="277" r:id="rId10"/>
    <p:sldId id="262" r:id="rId11"/>
    <p:sldId id="263" r:id="rId12"/>
    <p:sldId id="264" r:id="rId13"/>
    <p:sldId id="265" r:id="rId14"/>
    <p:sldId id="278" r:id="rId15"/>
    <p:sldId id="266" r:id="rId16"/>
    <p:sldId id="267" r:id="rId17"/>
    <p:sldId id="268" r:id="rId18"/>
    <p:sldId id="280" r:id="rId19"/>
    <p:sldId id="269" r:id="rId20"/>
    <p:sldId id="270" r:id="rId21"/>
    <p:sldId id="271" r:id="rId22"/>
    <p:sldId id="272" r:id="rId23"/>
    <p:sldId id="279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Projection Geometry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93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size distortion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Magnification is the increase in size of the image on the r/g compared with the actual size of the object</a:t>
            </a:r>
          </a:p>
          <a:p>
            <a:r>
              <a:rPr lang="en-US" dirty="0" smtClean="0"/>
              <a:t>The divergent paths of photons in an x ray beam cause enlargement of image on r/g</a:t>
            </a:r>
          </a:p>
          <a:p>
            <a:r>
              <a:rPr lang="en-US" dirty="0" smtClean="0"/>
              <a:t>Size distortion results from relative distances of focal spot to film and object to film</a:t>
            </a:r>
          </a:p>
          <a:p>
            <a:r>
              <a:rPr lang="en-US" dirty="0" smtClean="0"/>
              <a:t>Increasing the focal spot to film distance and decreasing the object to film distance minimizes image magnification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33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shape distortion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the result of unequal magnification of different parts of the same object</a:t>
            </a:r>
          </a:p>
          <a:p>
            <a:r>
              <a:rPr lang="en-US" dirty="0" smtClean="0"/>
              <a:t>It arises coz not all the parts of an object are at same focal spot to object distance</a:t>
            </a:r>
          </a:p>
          <a:p>
            <a:r>
              <a:rPr lang="en-US" dirty="0" smtClean="0"/>
              <a:t>Efforts to reduce shape distortion: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Position the film parallel to the long axis of the object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Orient the central ray perpendicular to the object and film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14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Position </a:t>
            </a:r>
            <a:r>
              <a:rPr lang="en-US" dirty="0"/>
              <a:t>the film parallel to the long axis of the </a:t>
            </a:r>
            <a:r>
              <a:rPr lang="en-US" dirty="0" smtClean="0"/>
              <a:t>object: </a:t>
            </a:r>
          </a:p>
          <a:p>
            <a:pPr marL="0" indent="0">
              <a:buNone/>
            </a:pPr>
            <a:r>
              <a:rPr lang="en-US" dirty="0" smtClean="0"/>
              <a:t>Foreshortening: when the x ray beam is </a:t>
            </a:r>
            <a:r>
              <a:rPr lang="en-US" dirty="0" err="1" smtClean="0"/>
              <a:t>peroendicular</a:t>
            </a:r>
            <a:r>
              <a:rPr lang="en-US" dirty="0" smtClean="0"/>
              <a:t> to the film but the object is not parallel to film. It causes the image to be shorter than the object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Elongation: </a:t>
            </a:r>
            <a:r>
              <a:rPr lang="en-US" dirty="0"/>
              <a:t>when the x ray beam </a:t>
            </a:r>
            <a:r>
              <a:rPr lang="en-US" dirty="0" smtClean="0"/>
              <a:t>is oriented at right angles to the object but not to the film and image appears longer on the film than the actual size of object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333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Orient </a:t>
            </a:r>
            <a:r>
              <a:rPr lang="en-US" dirty="0"/>
              <a:t>the central ray perpendicular to the object and </a:t>
            </a:r>
            <a:r>
              <a:rPr lang="en-US" dirty="0" smtClean="0"/>
              <a:t>film:</a:t>
            </a:r>
          </a:p>
          <a:p>
            <a:pPr marL="0" indent="0">
              <a:buNone/>
            </a:pPr>
            <a:r>
              <a:rPr lang="en-US" dirty="0" smtClean="0"/>
              <a:t>Image shape distortion occurs if object and film are parallel but central ray is not directed at right angles to each.</a:t>
            </a:r>
          </a:p>
          <a:p>
            <a:pPr marL="0" indent="0">
              <a:buNone/>
            </a:pPr>
            <a:r>
              <a:rPr lang="en-US" dirty="0" smtClean="0"/>
              <a:t>This is most evident on maxillary molars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338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scan00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10" t="1543" b="62240"/>
          <a:stretch>
            <a:fillRect/>
          </a:stretch>
        </p:blipFill>
        <p:spPr bwMode="auto">
          <a:xfrm>
            <a:off x="381000" y="1066800"/>
            <a:ext cx="4061676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can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617" r="48302" b="6605"/>
          <a:stretch>
            <a:fillRect/>
          </a:stretch>
        </p:blipFill>
        <p:spPr bwMode="auto">
          <a:xfrm>
            <a:off x="4724400" y="1219200"/>
            <a:ext cx="4041987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051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Paralleling technique </a:t>
            </a:r>
          </a:p>
          <a:p>
            <a:endParaRPr lang="en-US" dirty="0" smtClean="0"/>
          </a:p>
          <a:p>
            <a:r>
              <a:rPr lang="en-US" dirty="0" smtClean="0"/>
              <a:t>Bisecting angle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2025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Bisecting angle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film is placed as close to the teeth as possible without deforming it</a:t>
            </a:r>
          </a:p>
          <a:p>
            <a:r>
              <a:rPr lang="en-US" dirty="0" smtClean="0"/>
              <a:t>In this position, it inherently causes deformation of film and is not parallel to the tooth</a:t>
            </a:r>
          </a:p>
          <a:p>
            <a:r>
              <a:rPr lang="en-US" dirty="0" smtClean="0"/>
              <a:t>Central ray is directed perpendicular to an imaginary plane that bisects the angle b/w teeth and film</a:t>
            </a:r>
          </a:p>
          <a:p>
            <a:r>
              <a:rPr lang="en-US" dirty="0" smtClean="0"/>
              <a:t>But resultant image distortion coz film is not parallel to tooth</a:t>
            </a:r>
          </a:p>
          <a:p>
            <a:r>
              <a:rPr lang="en-US" dirty="0" smtClean="0"/>
              <a:t>This distortion tends to increase along the image toward the apex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0517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the central ray is directed at an angle that is more positive than perpendicular to the bisector, the image is foreshortened</a:t>
            </a:r>
          </a:p>
          <a:p>
            <a:endParaRPr lang="en-US" dirty="0"/>
          </a:p>
          <a:p>
            <a:r>
              <a:rPr lang="en-US" dirty="0" smtClean="0"/>
              <a:t>If it is inclined with more negative angulation to the bisector, the image is elongated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8574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23\Desktop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952" t="-4301"/>
          <a:stretch>
            <a:fillRect/>
          </a:stretch>
        </p:blipFill>
        <p:spPr bwMode="auto">
          <a:xfrm>
            <a:off x="1143000" y="1828800"/>
            <a:ext cx="289246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C:\Users\23\Desktop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971800"/>
            <a:ext cx="2971800" cy="2426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Paralleling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Position the film toward the middle of the oral cavity, away from the teeth</a:t>
            </a:r>
          </a:p>
          <a:p>
            <a:endParaRPr lang="en-US" dirty="0"/>
          </a:p>
          <a:p>
            <a:r>
              <a:rPr lang="en-US" dirty="0" smtClean="0"/>
              <a:t>This technique uses a long open-ended aiming cylinder to increase the focal spot to object distance</a:t>
            </a:r>
          </a:p>
          <a:p>
            <a:endParaRPr lang="en-US" dirty="0" smtClean="0"/>
          </a:p>
          <a:p>
            <a:r>
              <a:rPr lang="en-US" dirty="0" smtClean="0"/>
              <a:t>This directs the most central and parallel rays of the beam to the film and teeth and reduces image magnification while increasing image sharpness and resolution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42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sharpness and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Sharpness – sharpness measures how well a boundary between two areas of differing </a:t>
            </a:r>
            <a:r>
              <a:rPr lang="en-US" dirty="0" err="1" smtClean="0"/>
              <a:t>radiodensity</a:t>
            </a:r>
            <a:r>
              <a:rPr lang="en-US" dirty="0" smtClean="0"/>
              <a:t> is revealed</a:t>
            </a:r>
          </a:p>
          <a:p>
            <a:endParaRPr lang="en-US" dirty="0"/>
          </a:p>
          <a:p>
            <a:r>
              <a:rPr lang="en-US" dirty="0" smtClean="0"/>
              <a:t>Image spatial resolution – measures how well a radiograph is able to reveal small objects that are close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8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 method: examine two films projected at right angles to each other</a:t>
            </a:r>
          </a:p>
          <a:p>
            <a:endParaRPr lang="en-US" dirty="0" smtClean="0"/>
          </a:p>
          <a:p>
            <a:r>
              <a:rPr lang="en-US" dirty="0" smtClean="0"/>
              <a:t>Second method: tube shift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8213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projections are taken at right angles to each other to localize an object in 3 dimensions</a:t>
            </a:r>
          </a:p>
          <a:p>
            <a:endParaRPr lang="en-US" dirty="0" smtClean="0"/>
          </a:p>
          <a:p>
            <a:r>
              <a:rPr lang="en-US" dirty="0" smtClean="0"/>
              <a:t>The position of an object is noted relative to anatomic landmarks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2091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 shift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Syn</a:t>
            </a:r>
            <a:r>
              <a:rPr lang="en-US" dirty="0" smtClean="0"/>
              <a:t>: </a:t>
            </a:r>
            <a:r>
              <a:rPr lang="en-US" dirty="0" err="1" smtClean="0"/>
              <a:t>buccal</a:t>
            </a:r>
            <a:r>
              <a:rPr lang="en-US" dirty="0" smtClean="0"/>
              <a:t> object rule</a:t>
            </a:r>
          </a:p>
          <a:p>
            <a:r>
              <a:rPr lang="en-US" dirty="0" smtClean="0"/>
              <a:t>Clark’s rule</a:t>
            </a:r>
          </a:p>
          <a:p>
            <a:r>
              <a:rPr lang="en-US" dirty="0" smtClean="0"/>
              <a:t>Two r/g are taken at different angles</a:t>
            </a:r>
          </a:p>
          <a:p>
            <a:r>
              <a:rPr lang="en-US" dirty="0" smtClean="0"/>
              <a:t>If the tube is shifted and directed at the reference object (apex of tooth) from a more mesial angulation and the object in question also moves </a:t>
            </a:r>
            <a:r>
              <a:rPr lang="en-US" dirty="0" err="1" smtClean="0"/>
              <a:t>mesially</a:t>
            </a:r>
            <a:r>
              <a:rPr lang="en-US" dirty="0" smtClean="0"/>
              <a:t> </a:t>
            </a:r>
            <a:r>
              <a:rPr lang="en-US" dirty="0" err="1" smtClean="0"/>
              <a:t>wrt</a:t>
            </a:r>
            <a:r>
              <a:rPr lang="en-US" dirty="0" smtClean="0"/>
              <a:t> the reference object, object lies lingual to the reference point</a:t>
            </a:r>
          </a:p>
          <a:p>
            <a:r>
              <a:rPr lang="en-US" dirty="0" smtClean="0"/>
              <a:t>If tube is shifted </a:t>
            </a:r>
            <a:r>
              <a:rPr lang="en-US" dirty="0" err="1" smtClean="0"/>
              <a:t>mesially</a:t>
            </a:r>
            <a:r>
              <a:rPr lang="en-US" dirty="0" smtClean="0"/>
              <a:t> and object appears to move distally, it lies on </a:t>
            </a:r>
            <a:r>
              <a:rPr lang="en-US" dirty="0" err="1" smtClean="0"/>
              <a:t>buccal</a:t>
            </a:r>
            <a:r>
              <a:rPr lang="en-US" dirty="0" smtClean="0"/>
              <a:t> aspect of reference point</a:t>
            </a:r>
          </a:p>
          <a:p>
            <a:r>
              <a:rPr lang="en-US" dirty="0" smtClean="0"/>
              <a:t>SLOB – Same Lingual Opposite </a:t>
            </a:r>
            <a:r>
              <a:rPr lang="en-US" dirty="0" err="1" smtClean="0"/>
              <a:t>Buccal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3532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23\Desktop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48959" b="8971"/>
          <a:stretch>
            <a:fillRect/>
          </a:stretch>
        </p:blipFill>
        <p:spPr bwMode="auto">
          <a:xfrm>
            <a:off x="5334000" y="1676400"/>
            <a:ext cx="2590800" cy="3092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C:\Users\23\Desktop\1.jpg"/>
          <p:cNvPicPr>
            <a:picLocks noChangeAspect="1" noChangeArrowheads="1"/>
          </p:cNvPicPr>
          <p:nvPr/>
        </p:nvPicPr>
        <p:blipFill>
          <a:blip r:embed="rId2"/>
          <a:srcRect l="51041" b="10292"/>
          <a:stretch>
            <a:fillRect/>
          </a:stretch>
        </p:blipFill>
        <p:spPr bwMode="auto">
          <a:xfrm>
            <a:off x="1295400" y="1676400"/>
            <a:ext cx="2485122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egg shell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a egg being exposed to x ray beam</a:t>
            </a:r>
          </a:p>
          <a:p>
            <a:r>
              <a:rPr lang="en-US" dirty="0" smtClean="0"/>
              <a:t>The top photon has a tangential path through the apex of the egg and a much longer path through the shell of the egg than does a lower photon, which strikes the egg at  right angles to the surface and travels through two thickness of the shell</a:t>
            </a:r>
          </a:p>
          <a:p>
            <a:r>
              <a:rPr lang="en-US" dirty="0" smtClean="0"/>
              <a:t>As a result, photons travelling through the periphery of a curved surface are more attenuated than those travelling at right angles to the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1756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Similarly, the periphery of the expanded lesion, maxillary sinus floor, nasal fossa border, lamina </a:t>
            </a:r>
            <a:r>
              <a:rPr lang="en-US" dirty="0" err="1" smtClean="0"/>
              <a:t>dura</a:t>
            </a:r>
            <a:r>
              <a:rPr lang="en-US" dirty="0" smtClean="0"/>
              <a:t> also attenuate x rays beam coz of their longer path length of photons through the bony cortex on the periphery</a:t>
            </a:r>
            <a:endParaRPr lang="en-US" dirty="0"/>
          </a:p>
        </p:txBody>
      </p:sp>
      <p:pic>
        <p:nvPicPr>
          <p:cNvPr id="1026" name="Picture 2" descr="C:\Users\23\Desktop\10.jpg"/>
          <p:cNvPicPr>
            <a:picLocks noChangeAspect="1" noChangeArrowheads="1"/>
          </p:cNvPicPr>
          <p:nvPr/>
        </p:nvPicPr>
        <p:blipFill>
          <a:blip r:embed="rId2"/>
          <a:srcRect l="6234" t="4428" r="12727" b="13653"/>
          <a:stretch>
            <a:fillRect/>
          </a:stretch>
        </p:blipFill>
        <p:spPr bwMode="auto">
          <a:xfrm>
            <a:off x="4800600" y="3733800"/>
            <a:ext cx="3105665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763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 methods to minimize loss of image clarity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Use as small an effective focal spot as practical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Increase the distance b/w focal spot and object by using a long, open ended cylinder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Minimize the distance b/w object and the film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13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as small an effective spot as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Dental x ray machines should have a nominal focal spot size of 1 mm or less</a:t>
            </a:r>
          </a:p>
          <a:p>
            <a:r>
              <a:rPr lang="en-US" dirty="0" smtClean="0"/>
              <a:t>Extra oral radiography have effective focal spots of 0.3 mm, which adds up to image clarity</a:t>
            </a:r>
          </a:p>
          <a:p>
            <a:r>
              <a:rPr lang="en-US" dirty="0" smtClean="0"/>
              <a:t>Size of effective focal spot is a function of the angle of target </a:t>
            </a:r>
            <a:r>
              <a:rPr lang="en-US" dirty="0" err="1" smtClean="0"/>
              <a:t>wrt</a:t>
            </a:r>
            <a:r>
              <a:rPr lang="en-US" dirty="0" smtClean="0"/>
              <a:t> the long axis of electron beam</a:t>
            </a:r>
          </a:p>
          <a:p>
            <a:r>
              <a:rPr lang="en-US" dirty="0" smtClean="0"/>
              <a:t>A larger angle distributes the electron beam over a larger surface and decreases the heat generated per unit of target area</a:t>
            </a:r>
          </a:p>
          <a:p>
            <a:r>
              <a:rPr lang="en-US" dirty="0" smtClean="0"/>
              <a:t>A small angle has a greater wearing effect on target increasing image sharpness and resolution</a:t>
            </a:r>
          </a:p>
          <a:p>
            <a:r>
              <a:rPr lang="en-US" dirty="0" smtClean="0"/>
              <a:t>This angle is usually b/w 10 and 20 degrees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86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scan00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97" t="44452" r="2708" b="7445"/>
          <a:stretch>
            <a:fillRect/>
          </a:stretch>
        </p:blipFill>
        <p:spPr>
          <a:xfrm>
            <a:off x="1975085" y="1527175"/>
            <a:ext cx="5157317" cy="3959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22476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Increase the distance b/w focal spot and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reduces image blurring by reducing the divergence of x ray beam</a:t>
            </a:r>
          </a:p>
          <a:p>
            <a:r>
              <a:rPr lang="en-US" dirty="0" smtClean="0"/>
              <a:t>The longer focal spot to object distance minimizes blurring by using photons whose paths are almost parallel</a:t>
            </a:r>
          </a:p>
          <a:p>
            <a:r>
              <a:rPr lang="en-US" dirty="0" smtClean="0"/>
              <a:t>The benefits supports the use of  long, open ended cylinders as aiming devices for dental x ray machines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71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scan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3" b="55844"/>
          <a:stretch>
            <a:fillRect/>
          </a:stretch>
        </p:blipFill>
        <p:spPr>
          <a:xfrm>
            <a:off x="2590800" y="990600"/>
            <a:ext cx="54102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50603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Minimize the distance b/w object and the </a:t>
            </a:r>
            <a:r>
              <a:rPr lang="en-US" dirty="0" smtClean="0"/>
              <a:t>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reduces the </a:t>
            </a:r>
            <a:r>
              <a:rPr lang="en-US" dirty="0" err="1" smtClean="0"/>
              <a:t>unsharpness</a:t>
            </a:r>
            <a:r>
              <a:rPr lang="en-US" dirty="0" smtClean="0"/>
              <a:t>  resulting in enhanced image clarity</a:t>
            </a:r>
          </a:p>
          <a:p>
            <a:r>
              <a:rPr lang="en-US" dirty="0" smtClean="0"/>
              <a:t>This is the result of minimizing the divergence of the x ray photons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2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can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193" r="1653" b="2816"/>
          <a:stretch>
            <a:fillRect/>
          </a:stretch>
        </p:blipFill>
        <p:spPr>
          <a:xfrm>
            <a:off x="2286000" y="1143000"/>
            <a:ext cx="4953000" cy="5091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0770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90</TotalTime>
  <Words>843</Words>
  <Application>Microsoft Office PowerPoint</Application>
  <PresentationFormat>On-screen Show (4:3)</PresentationFormat>
  <Paragraphs>85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Projection Geometry </vt:lpstr>
      <vt:lpstr>Image sharpness and resolution</vt:lpstr>
      <vt:lpstr>3 methods to minimize loss of image clarity</vt:lpstr>
      <vt:lpstr>Use as small an effective spot as possible</vt:lpstr>
      <vt:lpstr>Slide 5</vt:lpstr>
      <vt:lpstr>Increase the distance b/w focal spot and object</vt:lpstr>
      <vt:lpstr>Slide 7</vt:lpstr>
      <vt:lpstr>Minimize the distance b/w object and the film</vt:lpstr>
      <vt:lpstr>Slide 9</vt:lpstr>
      <vt:lpstr>Image size distortion</vt:lpstr>
      <vt:lpstr>Image shape distortion</vt:lpstr>
      <vt:lpstr>Slide 12</vt:lpstr>
      <vt:lpstr>Slide 13</vt:lpstr>
      <vt:lpstr>Slide 14</vt:lpstr>
      <vt:lpstr>X ray techniques</vt:lpstr>
      <vt:lpstr>Bisecting angle technique</vt:lpstr>
      <vt:lpstr>Slide 17</vt:lpstr>
      <vt:lpstr>Slide 18</vt:lpstr>
      <vt:lpstr>Paralleling technique</vt:lpstr>
      <vt:lpstr>Object localization</vt:lpstr>
      <vt:lpstr>Slide 21</vt:lpstr>
      <vt:lpstr>Tube shift technique</vt:lpstr>
      <vt:lpstr>Slide 23</vt:lpstr>
      <vt:lpstr>Peripheral egg shell effect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Projection Geometry </dc:title>
  <dc:creator>admin</dc:creator>
  <cp:lastModifiedBy>MIDSR</cp:lastModifiedBy>
  <cp:revision>23</cp:revision>
  <dcterms:created xsi:type="dcterms:W3CDTF">2006-08-16T00:00:00Z</dcterms:created>
  <dcterms:modified xsi:type="dcterms:W3CDTF">2020-09-24T04:49:17Z</dcterms:modified>
</cp:coreProperties>
</file>