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8" r:id="rId28"/>
    <p:sldId id="307" r:id="rId29"/>
    <p:sldId id="309" r:id="rId30"/>
    <p:sldId id="310" r:id="rId31"/>
    <p:sldId id="311" r:id="rId32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72" autoAdjust="0"/>
    <p:restoredTop sz="94660"/>
  </p:normalViewPr>
  <p:slideViewPr>
    <p:cSldViewPr snapToGrid="0">
      <p:cViewPr>
        <p:scale>
          <a:sx n="95" d="100"/>
          <a:sy n="95" d="100"/>
        </p:scale>
        <p:origin x="-1542" y="1842"/>
      </p:cViewPr>
      <p:guideLst>
        <p:guide orient="horz" pos="3120"/>
        <p:guide pos="2160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37DAC-FED0-4423-9745-5ECCC9DBED65}" type="datetimeFigureOut">
              <a:rPr lang="en-US" smtClean="0"/>
              <a:pPr/>
              <a:t>12-Jun-23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01ADD-CDDF-412F-90FA-33C46CC6BE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1748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449E2B-15BD-A0B0-0DDD-BAAF635D5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4A708B-97DD-F1AF-80FD-0642EB149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FE49EA-D796-469F-7929-8BE6A4448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12-06-2023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13156E-12DE-5287-6F8F-553FC3A0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260428-06CA-4639-4310-E6F907E6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99998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68D3DF-0043-338B-FABB-F6080C2E6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8813A7-E723-60AB-68FE-392F53E5D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38F936-DE9F-82ED-4A10-D1E136FA5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12-06-2023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18A44F-8E39-FA01-28BB-FC39FF510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00017C-0DB0-D899-AE1C-AAB973DF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7191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171039-D5C4-1635-9567-F6CD114B0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D061C1-6A3B-806A-552E-85E84DDC9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F9A146-A274-2B50-8C41-31081B3B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12-06-2023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8CD247-37B4-4E55-A2A7-9B2F5A717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F9F149-6563-BB06-E49B-FFA833FF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7767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8CA40E-D214-B801-1BD5-EAD996744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AED375-60E8-8019-C419-F55E62EC5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53C667-799B-124C-665B-DADA2AD3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12-06-2023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5B6396-DEA4-15ED-7B79-805CE6ECE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E4663D-7874-7267-F51C-ADD71440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37657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0B418-6E31-17B5-56EA-A335616D4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0474B0-C267-3642-FE02-E0DE38502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82D5CC-6D51-0D5B-9771-E5CFBC49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12-06-2023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A6DD08-4B56-D809-86F5-9F45CE83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34200B-4AEB-8E76-1E5B-AA4E7768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59724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65593B-578F-E101-E854-69E4E20D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6455F5-3201-A0A6-A511-94BCCC42A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361696-B786-50E8-B617-76B961BD8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7D4DAC-6B9D-BE74-B0DA-F780D2CC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12-06-2023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1CC3486-FAE6-D494-EFA5-4C631770E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979F73-CB40-11DE-EEB9-D29B2072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644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D2E3A-D3E3-D400-9CBA-91F6CBA37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11241-B084-5856-03F5-470CFC43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3B488A-B647-3E87-3042-5D945E428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9FF25FB-7CEB-5B46-BBF3-95A00B5177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D8A45DB-3ED7-B9C7-2FBA-3173A2F975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53AB814-ABBE-AE8F-4097-84D08B36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12-06-2023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1D54CFB-F06B-9A56-6B06-23E3AB26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39E5075-1E50-76A8-22DC-5B8605D55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826144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1B395F-7A01-6A5C-F71D-67BEA62E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F308E83-2074-C165-F408-BD5560662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12-06-2023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AEB85AD-4DAD-E8FA-A3F7-9D9469111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877DCD-D8A5-A246-75D2-FA8AE491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46923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FF8017-6217-CD78-4574-13CC64692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12-06-2023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AEE7A1-51B1-FB5C-20E5-7557E269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3AC294-D3F1-AAA7-A6D7-83BD83FC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3779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62C2C1-548E-C9D7-C0A1-6B58D715D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3D42FC-74FC-AF2F-11EF-DA0D70134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7302C2-2A2B-193A-3E01-BEF69C256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3B9261-5211-0477-B314-5256A548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12-06-2023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F65CE5-722E-39C2-2BC8-A053BA24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9F59C5-852C-7239-3FAE-405CF5CB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7177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10B20-6CCE-F9B7-9E27-0FA703F0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1EF4BC3-5850-5025-5776-280DAA4D0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461B6E-904B-CAA2-98CA-5A8E60159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47984E-5302-24C2-E293-8612D83DB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8FA15-A8D9-4446-BA41-FDFD3104410B}" type="datetimeFigureOut">
              <a:rPr lang="en-IN" smtClean="0"/>
              <a:pPr/>
              <a:t>12-06-2023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8E732-84FF-CAC3-046B-4BB64B15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1F0F4C-3439-E03C-148E-0D97FD7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59466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775A729-F5D5-F052-BC9B-EB76F8BC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AFFCC3-83AF-A432-6970-3B0073A78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A6BAB-BD2D-2C5B-F745-FDFB5CADA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8FA15-A8D9-4446-BA41-FDFD3104410B}" type="datetimeFigureOut">
              <a:rPr lang="en-IN" smtClean="0"/>
              <a:pPr/>
              <a:t>12-06-2023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5FC5B2-71FB-E3ED-1142-2261CD14C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745FC6-0357-5238-E361-0A4489F6F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70A46-B621-4BC1-A88A-404ADEAB920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4437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658" y="5312553"/>
            <a:ext cx="5938091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DETAILS OF DEPARTMENT OF PEDODONTICS</a:t>
            </a:r>
            <a:endParaRPr lang="en-US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7012" y="6149451"/>
            <a:ext cx="1644425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APEX  LOCATOR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4299687" y="9135883"/>
            <a:ext cx="175080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just"/>
            <a:r>
              <a:rPr lang="en-US" sz="1400" b="1" dirty="0">
                <a:latin typeface="Arial" pitchFamily="34" charset="0"/>
                <a:cs typeface="Arial" pitchFamily="34" charset="0"/>
              </a:rPr>
              <a:t>RUBBER DAM KIT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759" y="1997612"/>
            <a:ext cx="3004488" cy="400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7268" y="5017109"/>
            <a:ext cx="2967938" cy="395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429" y="2165130"/>
            <a:ext cx="2937169" cy="39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88678" y="6234317"/>
            <a:ext cx="2695956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INJECTABLE GUTTA PERCHA CONDENSER</a:t>
            </a:r>
          </a:p>
        </p:txBody>
      </p:sp>
      <p:sp>
        <p:nvSpPr>
          <p:cNvPr id="4" name="Rectangle 3"/>
          <p:cNvSpPr/>
          <p:nvPr/>
        </p:nvSpPr>
        <p:spPr>
          <a:xfrm>
            <a:off x="3312635" y="9300240"/>
            <a:ext cx="3291286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ENDODONTIC PRESSURE SYRINGE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0129" y="5102576"/>
            <a:ext cx="3064087" cy="408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064" y="6035275"/>
            <a:ext cx="2470548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GLASS BEAD STERILISER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1459" y="8998812"/>
            <a:ext cx="1502334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SPOT WELDER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3448280" y="4959429"/>
            <a:ext cx="2908453" cy="38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263" y="2115239"/>
            <a:ext cx="2871729" cy="382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9469" y="5363698"/>
            <a:ext cx="2256836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ULTRASONIC SCALERS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49408" y="9431173"/>
            <a:ext cx="208262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NEEDLE DESTROYER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635" y="1970607"/>
            <a:ext cx="4376450" cy="328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6440" y="5877798"/>
            <a:ext cx="2614736" cy="348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2694" y="5857546"/>
            <a:ext cx="209865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FORMALIN CHAMBER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917498" y="9346610"/>
            <a:ext cx="3940502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ULTRASONIC CLEANER CAPACITY 3.5 LTS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4052" y="5091940"/>
            <a:ext cx="3097089" cy="412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623" y="2019749"/>
            <a:ext cx="2801694" cy="373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5825" y="4953000"/>
            <a:ext cx="1714500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X-RAY  VIEWER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129870" y="9325694"/>
            <a:ext cx="1612364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AMALGAMATOR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9014" y="4812756"/>
            <a:ext cx="3265797" cy="435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86A1DC-2D54-4700-A1CB-A97931CF4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5" y="1895035"/>
            <a:ext cx="4257675" cy="28384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8668" y="5452533"/>
            <a:ext cx="2319866" cy="3121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PLASTER DISPENSER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752203" y="9411711"/>
            <a:ext cx="1530099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DENTAL LATHE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05" y="1859280"/>
            <a:ext cx="2697480" cy="344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0960" y="59436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229" y="5928751"/>
            <a:ext cx="3298019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HEAVY DUTY VIBRATOR (WHIP MIX)</a:t>
            </a:r>
          </a:p>
        </p:txBody>
      </p:sp>
      <p:sp>
        <p:nvSpPr>
          <p:cNvPr id="3" name="Rectangle 2"/>
          <p:cNvSpPr/>
          <p:nvPr/>
        </p:nvSpPr>
        <p:spPr>
          <a:xfrm>
            <a:off x="4405268" y="9290270"/>
            <a:ext cx="1311578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TYPHODONT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879" y="1979024"/>
            <a:ext cx="2850968" cy="380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728" y="5290478"/>
            <a:ext cx="2881992" cy="384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2361" y="5983347"/>
            <a:ext cx="1720343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SOLDERING UNIT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2780" y="4929701"/>
            <a:ext cx="3205424" cy="427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855" y="2001631"/>
            <a:ext cx="2886473" cy="384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453774" y="9353398"/>
            <a:ext cx="1112805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PLIER SET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6604" y="6185061"/>
            <a:ext cx="1914242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LAB MICRO MOTOR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7543" y="9336771"/>
            <a:ext cx="1216743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ACRYLISER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385" y="2079369"/>
            <a:ext cx="297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4910" y="5107182"/>
            <a:ext cx="3082538" cy="41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0868" y="1924100"/>
            <a:ext cx="2095500" cy="30777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LIST OF EQUIPMENTS</a:t>
            </a:r>
            <a:endParaRPr lang="en-US" sz="1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0638564"/>
              </p:ext>
            </p:extLst>
          </p:nvPr>
        </p:nvGraphicFramePr>
        <p:xfrm>
          <a:off x="429660" y="2438395"/>
          <a:ext cx="6004191" cy="7609786"/>
        </p:xfrm>
        <a:graphic>
          <a:graphicData uri="http://schemas.openxmlformats.org/drawingml/2006/table">
            <a:tbl>
              <a:tblPr/>
              <a:tblGrid>
                <a:gridCol w="6269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1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06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47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5224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itchFamily="18" charset="0"/>
                          <a:cs typeface="Times New Roman" pitchFamily="18" charset="0"/>
                        </a:rPr>
                        <a:t>S. No</a:t>
                      </a: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itchFamily="18" charset="0"/>
                          <a:cs typeface="Times New Roman" pitchFamily="18" charset="0"/>
                        </a:rPr>
                        <a:t>Quantity</a:t>
                      </a: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cs typeface="Times New Roman" pitchFamily="18" charset="0"/>
                        </a:rPr>
                        <a:t>Availability</a:t>
                      </a:r>
                      <a:endParaRPr lang="en-US" sz="1400" kern="1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8723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Dental Chairs and Units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One chair and unit per 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post-graduate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 student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 and 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Two chairs with 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unit for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 the faculty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One chair and unit per 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post-graduate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 student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 and 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Two chairs with 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unit for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 the faculty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 pitchFamily="18" charset="0"/>
                          <a:cs typeface="Times New Roman" pitchFamily="18" charset="0"/>
                        </a:rPr>
                        <a:t>1 Unit</a:t>
                      </a: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00" dirty="0">
                          <a:latin typeface="Times New Roman" pitchFamily="18" charset="0"/>
                          <a:cs typeface="Times New Roman" pitchFamily="18" charset="0"/>
                        </a:rPr>
                        <a:t>1 Unit</a:t>
                      </a: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5224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Times New Roman" pitchFamily="18" charset="0"/>
                          <a:cs typeface="Times New Roman" pitchFamily="18" charset="0"/>
                        </a:rPr>
                        <a:t>Pedo</a:t>
                      </a: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 extraction  forceps &amp; elevators sets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3754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Autoclaves for bulk instrument sterilization vacuum (Front loading)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RVG with intra oral x-ray unit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Automatic developer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Pulp tester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Apex  locator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Rubber dam kit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Injectable GP condenser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Endodontic pressure syringe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Glass bead </a:t>
                      </a:r>
                      <a:r>
                        <a:rPr lang="en-US" sz="1400" kern="100" dirty="0" err="1">
                          <a:latin typeface="Times New Roman" pitchFamily="18" charset="0"/>
                          <a:cs typeface="Times New Roman" pitchFamily="18" charset="0"/>
                        </a:rPr>
                        <a:t>steriliser</a:t>
                      </a: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Spot welder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Ultrasonic </a:t>
                      </a:r>
                      <a:r>
                        <a:rPr lang="en-US" sz="1400" kern="100" dirty="0" err="1">
                          <a:latin typeface="Times New Roman" pitchFamily="18" charset="0"/>
                          <a:cs typeface="Times New Roman" pitchFamily="18" charset="0"/>
                        </a:rPr>
                        <a:t>scalers</a:t>
                      </a: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Needle destroyer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91552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Formalin chamber</a:t>
                      </a:r>
                    </a:p>
                  </a:txBody>
                  <a:tcPr marL="42997" marR="429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0321" y="6098369"/>
            <a:ext cx="211949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MAGNIFYING LOUPES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706446" y="9257205"/>
            <a:ext cx="2705677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CONSCIOUS SEDATION UNIT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010" y="1890156"/>
            <a:ext cx="3044536" cy="405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YJKALE.pedo\Downloads\IMG-20230612-WA00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7116" y="5416062"/>
            <a:ext cx="3024554" cy="37205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296" y="6156797"/>
            <a:ext cx="184217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PULSE OXYMETER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3246734" y="8915561"/>
            <a:ext cx="3429000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PHANTOM HEAD TABLE WITH ATTACHED LIGHT, AIROTOR AND MICRO MOTOR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184" y="1987296"/>
            <a:ext cx="2994660" cy="399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2716" y="4632960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130313"/>
            <a:ext cx="456083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COMPUTER WITH INTERNET CONNECTION WITH ATTACHED PRINTER AND SCANNER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9000" y="9266366"/>
            <a:ext cx="314343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LCD PROJECTOR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49" y="1872867"/>
            <a:ext cx="4564288" cy="313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18935F-AA5E-447D-AAB3-9DBAE69D1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6574" y="5757579"/>
            <a:ext cx="4615856" cy="346189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2006" y="6539263"/>
            <a:ext cx="160435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REFRIGERATOR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3577815" y="9283781"/>
            <a:ext cx="1418915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PULP TESTER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689" y="2060293"/>
            <a:ext cx="3246120" cy="432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626BA6-104B-4301-8133-A69CA49D6E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0974" y="5467350"/>
            <a:ext cx="2700337" cy="360044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890" y="4953000"/>
            <a:ext cx="3324293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BAND PINCHING BEAK PLIERS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4244119" y="9343157"/>
            <a:ext cx="171547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MODEL TRIMMER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4183" y="5159023"/>
            <a:ext cx="3053927" cy="407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7D9588-EEE3-4F67-872F-85A2A2F38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890" y="1650161"/>
            <a:ext cx="4129088" cy="30968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Batang" pitchFamily="18" charset="-127"/>
                <a:cs typeface="Arial" pitchFamily="34" charset="0"/>
              </a:rPr>
              <a:t>Adjustable Mouth prop</a:t>
            </a:r>
            <a:endParaRPr kumimoji="0" lang="en-US" altLang="ko-K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Batang" pitchFamily="18" charset="-127"/>
                <a:cs typeface="Arial" pitchFamily="34" charset="0"/>
              </a:rPr>
              <a:t>A. Infant mouth gag (MGI)</a:t>
            </a:r>
            <a:endParaRPr kumimoji="0" lang="en-US" altLang="ko-K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Batang" pitchFamily="18" charset="-127"/>
                <a:cs typeface="Arial" pitchFamily="34" charset="0"/>
              </a:rPr>
              <a:t>B. Child mouth gag (MGC)</a:t>
            </a:r>
            <a:endParaRPr kumimoji="0" lang="en-US" altLang="ko-K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Batang" pitchFamily="18" charset="-127"/>
                <a:cs typeface="Arial" pitchFamily="34" charset="0"/>
              </a:rPr>
              <a:t>C. Adult mouth gag (MGA)</a:t>
            </a:r>
            <a:endParaRPr kumimoji="0" lang="en-US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14338" y="5161716"/>
            <a:ext cx="2628058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b="1" dirty="0">
                <a:latin typeface="Arial" pitchFamily="34" charset="0"/>
                <a:ea typeface="Batang" pitchFamily="18" charset="-127"/>
                <a:cs typeface="Arial" pitchFamily="34" charset="0"/>
              </a:rPr>
              <a:t>CROWN CRIMPING PLIERS</a:t>
            </a: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 rot="10800000" flipV="1">
            <a:off x="2643188" y="8967746"/>
            <a:ext cx="3098624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PROXIMAL CONTOURING PLIERS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231F59-ED78-4634-BE83-CFD107681A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404" y="1916320"/>
            <a:ext cx="4214813" cy="3161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3E3A81-6162-4C5B-A7FF-20F079C8A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2811" y="5638064"/>
            <a:ext cx="4214813" cy="31611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248" y="5787925"/>
            <a:ext cx="222885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STRAIGHT HOE PLIERS</a:t>
            </a:r>
          </a:p>
        </p:txBody>
      </p:sp>
      <p:sp>
        <p:nvSpPr>
          <p:cNvPr id="3" name="Rectangle 2"/>
          <p:cNvSpPr/>
          <p:nvPr/>
        </p:nvSpPr>
        <p:spPr>
          <a:xfrm flipH="1">
            <a:off x="4073262" y="9017200"/>
            <a:ext cx="2398975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CURVED HOE PLIERS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46CC40-877E-4565-BA7C-E81B9A9DD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4" y="1963342"/>
            <a:ext cx="3043238" cy="3657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41504F-C698-4D8E-96DE-54A6FD24A1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500" y="6262686"/>
            <a:ext cx="3614737" cy="271105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52742"/>
            <a:ext cx="4983479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INTRAORAL CAMERA </a:t>
            </a:r>
          </a:p>
        </p:txBody>
      </p:sp>
      <p:sp>
        <p:nvSpPr>
          <p:cNvPr id="3" name="Rectangle 2"/>
          <p:cNvSpPr/>
          <p:nvPr/>
        </p:nvSpPr>
        <p:spPr>
          <a:xfrm rot="10800000" flipH="1" flipV="1">
            <a:off x="3429001" y="9248491"/>
            <a:ext cx="194210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TELEVISION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8AF526-65BB-4871-9399-8CED62835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3833" y="5812951"/>
            <a:ext cx="4317936" cy="3238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AE2FFF-BBFB-45C3-A517-52C7241FC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596" y="1827918"/>
            <a:ext cx="3228974" cy="342482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0114" y="5342049"/>
            <a:ext cx="211455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ENDOMOTOR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3557587" y="9352731"/>
            <a:ext cx="2286001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DOUBLE BEAK PLIERS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ABC09D-420A-40F6-90D6-AECF6A48A8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71" y="1815931"/>
            <a:ext cx="4584895" cy="34386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09446C-EF18-4C23-B810-230EE6C38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8228" y="5780855"/>
            <a:ext cx="3571875" cy="35718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JKALE.pedo\Desktop\upload data\4.Equpments &amp; Instuments and Infrastructure according to dci Photo\Pedo\20221118_21726pmByGPSMapCam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310" y="2564524"/>
            <a:ext cx="2853559" cy="3804746"/>
          </a:xfrm>
          <a:prstGeom prst="rect">
            <a:avLst/>
          </a:prstGeom>
          <a:noFill/>
        </p:spPr>
      </p:pic>
      <p:pic>
        <p:nvPicPr>
          <p:cNvPr id="1027" name="Picture 3" descr="C:\Users\YJKALE.pedo\Desktop\upload data\4.Equpments &amp; Instuments and Infrastructure according to dci Photo\Pedo\20221118_21726pmByGPSMapCamera -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310" y="2564523"/>
            <a:ext cx="3074276" cy="4099035"/>
          </a:xfrm>
          <a:prstGeom prst="rect">
            <a:avLst/>
          </a:prstGeom>
          <a:noFill/>
        </p:spPr>
      </p:pic>
      <p:pic>
        <p:nvPicPr>
          <p:cNvPr id="1028" name="Picture 4" descr="C:\Users\YJKALE.pedo\Desktop\upload data\4.Equpments &amp; Instuments and Infrastructure according to dci Photo\Pedo\20221118_21628pmByGPSMapCam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4088" y="5487450"/>
            <a:ext cx="3124726" cy="416630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46841" y="1970690"/>
            <a:ext cx="614855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Preclinical PG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0579460"/>
              </p:ext>
            </p:extLst>
          </p:nvPr>
        </p:nvGraphicFramePr>
        <p:xfrm>
          <a:off x="352540" y="2177232"/>
          <a:ext cx="6136395" cy="7104294"/>
        </p:xfrm>
        <a:graphic>
          <a:graphicData uri="http://schemas.openxmlformats.org/drawingml/2006/table">
            <a:tbl>
              <a:tblPr/>
              <a:tblGrid>
                <a:gridCol w="5838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709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29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86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4953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Ultrasonic  cleaner capacity 3.5 </a:t>
                      </a:r>
                      <a:r>
                        <a:rPr lang="en-US" sz="1400" kern="100" dirty="0" err="1">
                          <a:latin typeface="Times New Roman" pitchFamily="18" charset="0"/>
                          <a:cs typeface="Times New Roman" pitchFamily="18" charset="0"/>
                        </a:rPr>
                        <a:t>lts</a:t>
                      </a: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4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X-ray  viewer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94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Amalgamator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894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Plaster dispenser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894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Dental lathe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7319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Heavy Duty Vibrator (Whip mix)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894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Typhodont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4953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Typhodont Permanent Teeth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894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Soldering unit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4953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Band pinching beak pliers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 Sets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 Sets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0280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Proximal contouring pliers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4953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Crown crimping pliers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827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Double beak pliers anterior and posterior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894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Lab micro motor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894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Times New Roman" pitchFamily="18" charset="0"/>
                          <a:cs typeface="Times New Roman" pitchFamily="18" charset="0"/>
                        </a:rPr>
                        <a:t>Acryliser</a:t>
                      </a: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54953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Magnifying loupes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54953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Conscious sedation unit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894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Pulse </a:t>
                      </a:r>
                      <a:r>
                        <a:rPr lang="en-US" sz="1400" kern="100" dirty="0" err="1">
                          <a:latin typeface="Times New Roman" pitchFamily="18" charset="0"/>
                          <a:cs typeface="Times New Roman" pitchFamily="18" charset="0"/>
                        </a:rPr>
                        <a:t>oxymeter</a:t>
                      </a: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523181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Phantom head table with attached Light, </a:t>
                      </a:r>
                      <a:r>
                        <a:rPr lang="en-US" sz="1400" kern="100" dirty="0" err="1">
                          <a:latin typeface="Times New Roman" pitchFamily="18" charset="0"/>
                          <a:cs typeface="Times New Roman" pitchFamily="18" charset="0"/>
                        </a:rPr>
                        <a:t>Airotor</a:t>
                      </a: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 and micro motor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512173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Computer with internet connection with attached printer and scanner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3894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LCD projector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3894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Refrigerator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354953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Endodontic microscope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7958" marR="47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JKALE.pedo\Desktop\upload data\4.Equpments &amp; Instuments and Infrastructure according to dci Photo\Pedo\1686563175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9043" y="2942961"/>
            <a:ext cx="3200400" cy="240971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46841" y="1970690"/>
            <a:ext cx="614855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Seminar Room 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799443"/>
              </p:ext>
            </p:extLst>
          </p:nvPr>
        </p:nvGraphicFramePr>
        <p:xfrm>
          <a:off x="550841" y="2313542"/>
          <a:ext cx="5805890" cy="5707229"/>
        </p:xfrm>
        <a:graphic>
          <a:graphicData uri="http://schemas.openxmlformats.org/drawingml/2006/table">
            <a:tbl>
              <a:tblPr/>
              <a:tblGrid>
                <a:gridCol w="6864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61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05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27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987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Soft tissue laser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87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Model trimmer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987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latin typeface="Times New Roman" pitchFamily="18" charset="0"/>
                          <a:cs typeface="Times New Roman" pitchFamily="18" charset="0"/>
                        </a:rPr>
                        <a:t>Endomotor</a:t>
                      </a: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798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Adjustable Mouth prop</a:t>
                      </a:r>
                    </a:p>
                    <a:p>
                      <a:pPr marL="0" marR="0" algn="l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A. Infant mouth gag (MGI)</a:t>
                      </a:r>
                    </a:p>
                    <a:p>
                      <a:pPr marL="0" marR="0" algn="l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B. Child mouth gag (MGC)</a:t>
                      </a:r>
                    </a:p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C. Adult mouth gag (MGA)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(of each Size)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(of each Size)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Papoose Board (Small, Regular, Large size, Extra large size)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 (of each Size)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 (of each Size)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6944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Head &amp; Arm Immobilizers (Small, Regular, Large size,)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 (of each Size)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 (of each Size)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987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Bracket holding pliers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987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Straight hoe pliers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987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Curved hoe pliers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987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Intraoral camera with screen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9875">
                <a:tc>
                  <a:txBody>
                    <a:bodyPr/>
                    <a:lstStyle/>
                    <a:p>
                      <a:pPr marL="342900" marR="0" lvl="0" indent="-34290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Television</a:t>
                      </a:r>
                    </a:p>
                  </a:txBody>
                  <a:tcPr marL="50800" marR="508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329" y="1908365"/>
            <a:ext cx="32004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t="13413"/>
          <a:stretch>
            <a:fillRect/>
          </a:stretch>
        </p:blipFill>
        <p:spPr bwMode="auto">
          <a:xfrm>
            <a:off x="3966363" y="5035775"/>
            <a:ext cx="2423258" cy="373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22514" y="7728309"/>
            <a:ext cx="3337103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DEPARTMENT OF PAEDODONTICS</a:t>
            </a:r>
            <a:endParaRPr lang="en-US" sz="1400" b="1" dirty="0"/>
          </a:p>
        </p:txBody>
      </p:sp>
      <p:sp>
        <p:nvSpPr>
          <p:cNvPr id="5" name="Rectangle 4"/>
          <p:cNvSpPr/>
          <p:nvPr/>
        </p:nvSpPr>
        <p:spPr>
          <a:xfrm>
            <a:off x="3461522" y="8890112"/>
            <a:ext cx="3337103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DEPARTMENT OF PAEDODONTICS</a:t>
            </a:r>
          </a:p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PATIENT WAITING AREA</a:t>
            </a:r>
            <a:endParaRPr lang="en-US" sz="1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5823" y="9414241"/>
            <a:ext cx="5347470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itchFamily="34" charset="0"/>
                <a:cs typeface="Arial" pitchFamily="34" charset="0"/>
              </a:rPr>
              <a:t>DEPARTMENT OF PAEDODONTICS – POST GRADUATE SECTION</a:t>
            </a:r>
            <a:endParaRPr lang="en-US" sz="1200" b="1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 t="12879"/>
          <a:stretch>
            <a:fillRect/>
          </a:stretch>
        </p:blipFill>
        <p:spPr bwMode="auto">
          <a:xfrm>
            <a:off x="432668" y="1937656"/>
            <a:ext cx="2722574" cy="385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t="26511"/>
          <a:stretch>
            <a:fillRect/>
          </a:stretch>
        </p:blipFill>
        <p:spPr bwMode="auto">
          <a:xfrm>
            <a:off x="3502781" y="1919882"/>
            <a:ext cx="2982686" cy="389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 t="25397"/>
          <a:stretch>
            <a:fillRect/>
          </a:stretch>
        </p:blipFill>
        <p:spPr bwMode="auto">
          <a:xfrm>
            <a:off x="2163295" y="5945465"/>
            <a:ext cx="2510155" cy="33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5823" y="9414241"/>
            <a:ext cx="5347470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itchFamily="34" charset="0"/>
                <a:cs typeface="Arial" pitchFamily="34" charset="0"/>
              </a:rPr>
              <a:t>DEPARTMENT OF PAEDODONTICS – UNDER GRADUATE SECTION</a:t>
            </a:r>
            <a:endParaRPr lang="en-US" sz="1200" b="1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916" y="2370667"/>
            <a:ext cx="2925884" cy="393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t="31270"/>
          <a:stretch>
            <a:fillRect/>
          </a:stretch>
        </p:blipFill>
        <p:spPr bwMode="auto">
          <a:xfrm>
            <a:off x="3564789" y="5689600"/>
            <a:ext cx="2882577" cy="352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0" y="1883954"/>
            <a:ext cx="4804230" cy="360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5312" y="6068054"/>
            <a:ext cx="4339771" cy="325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922627" y="9425072"/>
            <a:ext cx="1318893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AUTOCLAVE</a:t>
            </a:r>
            <a:endParaRPr lang="en-US" sz="1400" b="1" dirty="0"/>
          </a:p>
        </p:txBody>
      </p:sp>
      <p:sp>
        <p:nvSpPr>
          <p:cNvPr id="5" name="Rectangle 4"/>
          <p:cNvSpPr/>
          <p:nvPr/>
        </p:nvSpPr>
        <p:spPr>
          <a:xfrm>
            <a:off x="1101085" y="5636845"/>
            <a:ext cx="4755427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PEDO EXTRACTION  FORCEPS &amp; ELEVATORS SETS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992" y="2172208"/>
            <a:ext cx="3171444" cy="42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4176" y="4706112"/>
            <a:ext cx="2907792" cy="387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655830" y="8986766"/>
            <a:ext cx="3318506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RVG WITH INTRA ORAL X-RAY UNIT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7041</TotalTime>
  <Words>612</Words>
  <Application>Microsoft Office PowerPoint</Application>
  <PresentationFormat>A4 Paper (210x297 mm)</PresentationFormat>
  <Paragraphs>279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CAMPUS FACILITIES AND OVERALL AMBIENCE</dc:title>
  <dc:creator>Yatishkumar Joshi</dc:creator>
  <cp:lastModifiedBy>YJKALE</cp:lastModifiedBy>
  <cp:revision>697</cp:revision>
  <dcterms:created xsi:type="dcterms:W3CDTF">2022-10-18T08:39:45Z</dcterms:created>
  <dcterms:modified xsi:type="dcterms:W3CDTF">2023-06-12T11:07:34Z</dcterms:modified>
</cp:coreProperties>
</file>