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82" r:id="rId10"/>
    <p:sldId id="263" r:id="rId11"/>
    <p:sldId id="264" r:id="rId12"/>
    <p:sldId id="265" r:id="rId13"/>
    <p:sldId id="283" r:id="rId14"/>
    <p:sldId id="266" r:id="rId15"/>
    <p:sldId id="284" r:id="rId16"/>
    <p:sldId id="267" r:id="rId17"/>
    <p:sldId id="268" r:id="rId18"/>
    <p:sldId id="269" r:id="rId19"/>
    <p:sldId id="279" r:id="rId20"/>
    <p:sldId id="270" r:id="rId21"/>
    <p:sldId id="271" r:id="rId22"/>
    <p:sldId id="280" r:id="rId23"/>
    <p:sldId id="272" r:id="rId24"/>
    <p:sldId id="273" r:id="rId25"/>
    <p:sldId id="274" r:id="rId26"/>
    <p:sldId id="275" r:id="rId27"/>
    <p:sldId id="278" r:id="rId28"/>
    <p:sldId id="276" r:id="rId29"/>
    <p:sldId id="277" r:id="rId30"/>
    <p:sldId id="285" r:id="rId31"/>
    <p:sldId id="288" r:id="rId32"/>
    <p:sldId id="286" r:id="rId33"/>
    <p:sldId id="287" r:id="rId34"/>
    <p:sldId id="289" r:id="rId35"/>
    <p:sldId id="293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44" r:id="rId51"/>
    <p:sldId id="305" r:id="rId52"/>
    <p:sldId id="306" r:id="rId53"/>
    <p:sldId id="307" r:id="rId54"/>
    <p:sldId id="308" r:id="rId55"/>
    <p:sldId id="345" r:id="rId56"/>
    <p:sldId id="309" r:id="rId57"/>
    <p:sldId id="310" r:id="rId58"/>
    <p:sldId id="311" r:id="rId59"/>
    <p:sldId id="346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Systemic diseases manifested in the jaws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R/G features of the teeth and associated structures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IOPA reveals loss of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, loss may be around 1 teeth or all teeth, loss may be complete or partial</a:t>
            </a:r>
          </a:p>
          <a:p>
            <a:r>
              <a:rPr lang="en-US" sz="2800" dirty="0" smtClean="0"/>
              <a:t>Loss of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give the root a tapered appearance</a:t>
            </a:r>
          </a:p>
          <a:p>
            <a:r>
              <a:rPr lang="en-US" sz="2800" dirty="0" smtClean="0"/>
              <a:t>Management: surgical removal of adenoma</a:t>
            </a:r>
          </a:p>
          <a:p>
            <a:r>
              <a:rPr lang="en-US" sz="2800" dirty="0" smtClean="0"/>
              <a:t>Brown tumors heal with bone that is more sclerotic than normal</a:t>
            </a:r>
          </a:p>
          <a:p>
            <a:r>
              <a:rPr lang="en-US" sz="2800" dirty="0" smtClean="0"/>
              <a:t>All other r/g features reverts to normal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Hypoparathyroidism</a:t>
            </a:r>
            <a:r>
              <a:rPr lang="en-US" sz="3200" dirty="0" smtClean="0"/>
              <a:t> and </a:t>
            </a:r>
            <a:r>
              <a:rPr lang="en-US" sz="3200" dirty="0" err="1" smtClean="0"/>
              <a:t>pseudohypoparathyroidism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Hypoparathyroidism</a:t>
            </a:r>
            <a:r>
              <a:rPr lang="en-US" sz="2800" dirty="0" smtClean="0"/>
              <a:t>, in which insufficient secretion of PTH occurs</a:t>
            </a:r>
          </a:p>
          <a:p>
            <a:r>
              <a:rPr lang="en-US" sz="2800" dirty="0" smtClean="0"/>
              <a:t>Damage or removal of parathyroid glands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pseudohypoparathyroidism</a:t>
            </a:r>
            <a:r>
              <a:rPr lang="en-US" sz="2800" dirty="0" smtClean="0"/>
              <a:t>, there is a defect in the response of tissue target cells to normal levels of PTH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Both condition produce </a:t>
            </a:r>
            <a:r>
              <a:rPr lang="en-US" sz="2800" dirty="0" err="1" smtClean="0"/>
              <a:t>hypocalcemia</a:t>
            </a:r>
            <a:endParaRPr lang="en-US" sz="2800" dirty="0" smtClean="0"/>
          </a:p>
          <a:p>
            <a:r>
              <a:rPr lang="en-US" sz="2800" dirty="0" smtClean="0"/>
              <a:t>Sharp flexion (</a:t>
            </a:r>
            <a:r>
              <a:rPr lang="en-US" sz="2800" dirty="0" err="1" smtClean="0"/>
              <a:t>tetany</a:t>
            </a:r>
            <a:r>
              <a:rPr lang="en-US" sz="2800" dirty="0" smtClean="0"/>
              <a:t>) of wrist and ankle joints (</a:t>
            </a:r>
            <a:r>
              <a:rPr lang="en-US" sz="2800" dirty="0" err="1" smtClean="0"/>
              <a:t>carpopedal</a:t>
            </a:r>
            <a:r>
              <a:rPr lang="en-US" sz="2800" dirty="0" smtClean="0"/>
              <a:t> spasm)</a:t>
            </a:r>
          </a:p>
          <a:p>
            <a:r>
              <a:rPr lang="en-US" sz="2800" dirty="0" smtClean="0"/>
              <a:t>Sensory abnormalities consisting of </a:t>
            </a:r>
            <a:r>
              <a:rPr lang="en-US" sz="2800" dirty="0" err="1" smtClean="0"/>
              <a:t>paresthesia</a:t>
            </a:r>
            <a:r>
              <a:rPr lang="en-US" sz="2800" dirty="0" smtClean="0"/>
              <a:t> of hands, feet or area around the mouth</a:t>
            </a:r>
          </a:p>
          <a:p>
            <a:r>
              <a:rPr lang="en-US" sz="2800" dirty="0" smtClean="0"/>
              <a:t>Neurological changes include anxiety and depression, epilepsy, parkinsonism and chorea</a:t>
            </a:r>
          </a:p>
          <a:p>
            <a:r>
              <a:rPr lang="en-US" sz="2800" dirty="0" smtClean="0"/>
              <a:t>Chronic forms may produce a reduction in intellectual capacity</a:t>
            </a:r>
          </a:p>
          <a:p>
            <a:r>
              <a:rPr lang="en-US" sz="2800" dirty="0" err="1" smtClean="0"/>
              <a:t>Pseudohypoparathyroidism</a:t>
            </a:r>
            <a:r>
              <a:rPr lang="en-US" sz="2800" dirty="0" smtClean="0"/>
              <a:t>, early closure of certain bony epiphyses and thus manifest short </a:t>
            </a:r>
            <a:r>
              <a:rPr lang="en-US" sz="2800" dirty="0" err="1" smtClean="0"/>
              <a:t>strature</a:t>
            </a:r>
            <a:r>
              <a:rPr lang="en-US" sz="2800" dirty="0" smtClean="0"/>
              <a:t> or extremity disproportions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Pseudohypoparathyroidism</a:t>
            </a:r>
            <a:endParaRPr lang="en-US" dirty="0"/>
          </a:p>
        </p:txBody>
      </p:sp>
      <p:pic>
        <p:nvPicPr>
          <p:cNvPr id="8194" name="Picture 2" descr="C:\Users\23\Desktop\Pseudo_hypoparathyroid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148" y="1600200"/>
            <a:ext cx="55877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Primary change is calcification of basal ganglia</a:t>
            </a:r>
          </a:p>
          <a:p>
            <a:r>
              <a:rPr lang="en-US" sz="2800" dirty="0" smtClean="0"/>
              <a:t>On skull r/g, this calcification appears flocculent and paired within the cerebral hemispheres on PA view</a:t>
            </a:r>
          </a:p>
          <a:p>
            <a:r>
              <a:rPr lang="en-US" sz="2800" dirty="0" smtClean="0"/>
              <a:t>r/g  of jaws may reveal dental enamel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, external root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, delayed eruption or root </a:t>
            </a:r>
            <a:r>
              <a:rPr lang="en-US" sz="2800" dirty="0" err="1" smtClean="0"/>
              <a:t>dilaceration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Treatment: orally administered supplemental calcium and </a:t>
            </a:r>
            <a:r>
              <a:rPr lang="en-US" sz="2800" dirty="0" err="1" smtClean="0"/>
              <a:t>vit</a:t>
            </a:r>
            <a:r>
              <a:rPr lang="en-US" sz="2800" dirty="0" smtClean="0"/>
              <a:t> D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Hypoparathyroidism</a:t>
            </a:r>
            <a:endParaRPr lang="en-US" dirty="0"/>
          </a:p>
        </p:txBody>
      </p:sp>
      <p:pic>
        <p:nvPicPr>
          <p:cNvPr id="9218" name="Picture 2" descr="C:\Users\23\Desktop\hypopa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094347" cy="354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Hyperpituitarism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err="1" smtClean="0"/>
              <a:t>acromegaly</a:t>
            </a:r>
            <a:r>
              <a:rPr lang="en-US" sz="2800" dirty="0" smtClean="0"/>
              <a:t> and </a:t>
            </a:r>
            <a:r>
              <a:rPr lang="en-US" sz="2800" dirty="0" err="1" smtClean="0"/>
              <a:t>giantism</a:t>
            </a:r>
            <a:endParaRPr lang="en-US" sz="2800" dirty="0" smtClean="0"/>
          </a:p>
          <a:p>
            <a:r>
              <a:rPr lang="en-US" sz="2800" dirty="0" smtClean="0"/>
              <a:t>Results from </a:t>
            </a:r>
            <a:r>
              <a:rPr lang="en-US" sz="2800" dirty="0" err="1" smtClean="0"/>
              <a:t>hyperfunction</a:t>
            </a:r>
            <a:r>
              <a:rPr lang="en-US" sz="2800" dirty="0" smtClean="0"/>
              <a:t> of anterior lobe of pituitary gland, increasing the production of GH</a:t>
            </a:r>
          </a:p>
          <a:p>
            <a:r>
              <a:rPr lang="en-US" sz="2800" dirty="0" smtClean="0"/>
              <a:t>An excess of GH causes overgrowth of all tissues in body</a:t>
            </a:r>
          </a:p>
          <a:p>
            <a:r>
              <a:rPr lang="en-US" sz="2800" dirty="0" smtClean="0"/>
              <a:t>Etiology: benign, functioning tumor of acidophilic cells in anterior lobe of pituitary gland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children involves gen overgrowth of most hard and soft tissues – </a:t>
            </a:r>
            <a:r>
              <a:rPr lang="en-US" sz="2800" dirty="0" err="1" smtClean="0"/>
              <a:t>giantism</a:t>
            </a:r>
            <a:endParaRPr lang="en-US" sz="2800" dirty="0" smtClean="0"/>
          </a:p>
          <a:p>
            <a:r>
              <a:rPr lang="en-US" sz="2800" dirty="0" smtClean="0"/>
              <a:t>Active growth occurs in those bones in which the epiphyses have not united with the bone shafts</a:t>
            </a:r>
          </a:p>
          <a:p>
            <a:r>
              <a:rPr lang="en-US" sz="2800" dirty="0" smtClean="0"/>
              <a:t>Gen skeletal growth is excessive and may be prolonged in adolescence</a:t>
            </a:r>
          </a:p>
          <a:p>
            <a:r>
              <a:rPr lang="en-US" sz="2800" dirty="0" smtClean="0"/>
              <a:t>Individuals may attain a ht of 7-8 ft or more with normal proportions</a:t>
            </a:r>
          </a:p>
          <a:p>
            <a:r>
              <a:rPr lang="en-US" sz="2800" dirty="0" smtClean="0"/>
              <a:t>Eyes and other parts of CNS do not enlarge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Adults, called </a:t>
            </a:r>
            <a:r>
              <a:rPr lang="en-US" sz="2800" dirty="0" err="1" smtClean="0"/>
              <a:t>acromegaly</a:t>
            </a:r>
            <a:r>
              <a:rPr lang="en-US" sz="2800" dirty="0" smtClean="0"/>
              <a:t>, has an insidious clinical course</a:t>
            </a:r>
          </a:p>
          <a:p>
            <a:r>
              <a:rPr lang="en-US" sz="2800" dirty="0" smtClean="0"/>
              <a:t>GH excess can stimulate the mandible and phalanges of hands</a:t>
            </a:r>
          </a:p>
          <a:p>
            <a:r>
              <a:rPr lang="en-US" sz="2800" dirty="0" err="1" smtClean="0"/>
              <a:t>Mandibular</a:t>
            </a:r>
            <a:r>
              <a:rPr lang="en-US" sz="2800" dirty="0" smtClean="0"/>
              <a:t> </a:t>
            </a:r>
            <a:r>
              <a:rPr lang="en-US" sz="2800" dirty="0" err="1" smtClean="0"/>
              <a:t>condylar</a:t>
            </a:r>
            <a:r>
              <a:rPr lang="en-US" sz="2800" dirty="0" smtClean="0"/>
              <a:t> growth may be very prominent</a:t>
            </a:r>
          </a:p>
          <a:p>
            <a:r>
              <a:rPr lang="en-US" sz="2800" dirty="0" err="1" smtClean="0"/>
              <a:t>Supraorbital</a:t>
            </a:r>
            <a:r>
              <a:rPr lang="en-US" sz="2800" dirty="0" smtClean="0"/>
              <a:t> ridges and underlying frontal sinus may be enlarged</a:t>
            </a:r>
          </a:p>
          <a:p>
            <a:r>
              <a:rPr lang="en-US" sz="2800" dirty="0" smtClean="0"/>
              <a:t>Excess GH in adults may also produce hypertrophy of some soft tissues</a:t>
            </a:r>
          </a:p>
          <a:p>
            <a:r>
              <a:rPr lang="en-US" sz="2800" dirty="0" smtClean="0"/>
              <a:t>Lips, tongue, nose and soft tissues of hands and feet typically overgrow in adults to a striking degree 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23\Desktop\acromega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1791" y="1828800"/>
            <a:ext cx="5225895" cy="4038600"/>
          </a:xfrm>
          <a:prstGeom prst="rect">
            <a:avLst/>
          </a:prstGeom>
          <a:noFill/>
        </p:spPr>
      </p:pic>
      <p:pic>
        <p:nvPicPr>
          <p:cNvPr id="3075" name="Picture 3" descr="C:\Users\23\Desktop\giantism.jpg"/>
          <p:cNvPicPr>
            <a:picLocks noChangeAspect="1" noChangeArrowheads="1"/>
          </p:cNvPicPr>
          <p:nvPr/>
        </p:nvPicPr>
        <p:blipFill>
          <a:blip r:embed="rId3"/>
          <a:srcRect l="10345" r="8966" b="6832"/>
          <a:stretch>
            <a:fillRect/>
          </a:stretch>
        </p:blipFill>
        <p:spPr bwMode="auto">
          <a:xfrm>
            <a:off x="381000" y="1828800"/>
            <a:ext cx="2971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change in size and shape of bone</a:t>
            </a:r>
          </a:p>
          <a:p>
            <a:r>
              <a:rPr lang="en-US" sz="2800" dirty="0" smtClean="0"/>
              <a:t>A change in no, size and orientation of </a:t>
            </a:r>
            <a:r>
              <a:rPr lang="en-US" sz="2800" dirty="0" err="1" smtClean="0"/>
              <a:t>trabeculae</a:t>
            </a:r>
            <a:endParaRPr lang="en-US" sz="2800" dirty="0" smtClean="0"/>
          </a:p>
          <a:p>
            <a:r>
              <a:rPr lang="en-US" sz="2800" dirty="0" smtClean="0"/>
              <a:t>Altered thickness and density of cortical structures</a:t>
            </a:r>
          </a:p>
          <a:p>
            <a:r>
              <a:rPr lang="en-US" sz="2800" dirty="0" smtClean="0"/>
              <a:t>An increase or decrease in overall density of bone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600" b="1" dirty="0" smtClean="0"/>
              <a:t>Changes to teeth and associated structures:</a:t>
            </a:r>
            <a:endParaRPr lang="en-US" sz="2800" b="1" dirty="0" smtClean="0"/>
          </a:p>
          <a:p>
            <a:r>
              <a:rPr lang="en-US" sz="2800" dirty="0" smtClean="0"/>
              <a:t>Accelerated or delayed eruption</a:t>
            </a:r>
          </a:p>
          <a:p>
            <a:r>
              <a:rPr lang="en-US" sz="2800" dirty="0" err="1" smtClean="0"/>
              <a:t>Hypoplasia</a:t>
            </a:r>
            <a:endParaRPr lang="en-US" sz="2800" dirty="0" smtClean="0"/>
          </a:p>
          <a:p>
            <a:r>
              <a:rPr lang="en-US" sz="2800" dirty="0" err="1" smtClean="0"/>
              <a:t>Hypocalcification</a:t>
            </a:r>
            <a:endParaRPr lang="en-US" sz="2800" dirty="0" smtClean="0"/>
          </a:p>
          <a:p>
            <a:r>
              <a:rPr lang="en-US" sz="2800" dirty="0" smtClean="0"/>
              <a:t>Loss of a distinct lamina </a:t>
            </a:r>
            <a:r>
              <a:rPr lang="en-US" sz="2800" dirty="0" err="1" smtClean="0"/>
              <a:t>dura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R/G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Pituitary tumor often produces enlargement/ ballooning of </a:t>
            </a:r>
            <a:r>
              <a:rPr lang="en-US" sz="2800" dirty="0" err="1" smtClean="0"/>
              <a:t>sella</a:t>
            </a:r>
            <a:r>
              <a:rPr lang="en-US" sz="2800" dirty="0" smtClean="0"/>
              <a:t> </a:t>
            </a:r>
            <a:r>
              <a:rPr lang="en-US" sz="2800" dirty="0" err="1" smtClean="0"/>
              <a:t>turcica</a:t>
            </a:r>
            <a:endParaRPr lang="en-US" sz="2800" dirty="0" smtClean="0"/>
          </a:p>
          <a:p>
            <a:r>
              <a:rPr lang="en-US" sz="2800" dirty="0" smtClean="0"/>
              <a:t>Skull r/g: enlargement of PNS, </a:t>
            </a:r>
            <a:r>
              <a:rPr lang="en-US" sz="2800" dirty="0" err="1" smtClean="0"/>
              <a:t>splly</a:t>
            </a:r>
            <a:r>
              <a:rPr lang="en-US" sz="2800" dirty="0" smtClean="0"/>
              <a:t> the frontal sinus</a:t>
            </a:r>
          </a:p>
          <a:p>
            <a:r>
              <a:rPr lang="en-US" sz="2800" dirty="0" smtClean="0"/>
              <a:t>These are more prominent in </a:t>
            </a:r>
            <a:r>
              <a:rPr lang="en-US" sz="2800" dirty="0" err="1" smtClean="0"/>
              <a:t>acromegaly</a:t>
            </a:r>
            <a:endParaRPr lang="en-US" sz="2800" dirty="0" smtClean="0"/>
          </a:p>
          <a:p>
            <a:r>
              <a:rPr lang="en-US" sz="2800" dirty="0" smtClean="0"/>
              <a:t>Diffuse thickening of outer table of the skull</a:t>
            </a:r>
          </a:p>
          <a:p>
            <a:endParaRPr lang="en-US" sz="2800" dirty="0"/>
          </a:p>
        </p:txBody>
      </p:sp>
      <p:pic>
        <p:nvPicPr>
          <p:cNvPr id="4098" name="Picture 2" descr="C:\Users\23\Desktop\s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91000"/>
            <a:ext cx="265906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R/G features of the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Causes enlargement of the jaws, mostly mandible</a:t>
            </a:r>
          </a:p>
          <a:p>
            <a:r>
              <a:rPr lang="en-US" sz="2800" dirty="0" smtClean="0"/>
              <a:t>An increase in the length of dental arches results in spacing of teeth</a:t>
            </a:r>
          </a:p>
          <a:p>
            <a:r>
              <a:rPr lang="en-US" sz="2800" dirty="0" err="1" smtClean="0"/>
              <a:t>Acromegaly</a:t>
            </a:r>
            <a:r>
              <a:rPr lang="en-US" sz="2800" dirty="0" smtClean="0"/>
              <a:t>: angle b/w </a:t>
            </a:r>
            <a:r>
              <a:rPr lang="en-US" sz="2800" dirty="0" err="1" smtClean="0"/>
              <a:t>ramus</a:t>
            </a:r>
            <a:r>
              <a:rPr lang="en-US" sz="2800" dirty="0" smtClean="0"/>
              <a:t> and body may increase</a:t>
            </a:r>
          </a:p>
          <a:p>
            <a:r>
              <a:rPr lang="en-US" sz="2800" dirty="0" err="1" smtClean="0"/>
              <a:t>Macroglossia</a:t>
            </a:r>
            <a:endParaRPr lang="en-US" sz="2800" dirty="0" smtClean="0"/>
          </a:p>
          <a:p>
            <a:r>
              <a:rPr lang="en-US" sz="2800" dirty="0" smtClean="0"/>
              <a:t>Anterior flaring of teeth and anterior open bite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acromegaly</a:t>
            </a:r>
            <a:r>
              <a:rPr lang="en-US" sz="2800" dirty="0" smtClean="0"/>
              <a:t>, most profound growth occurs in </a:t>
            </a:r>
            <a:r>
              <a:rPr lang="en-US" sz="2800" dirty="0" err="1" smtClean="0"/>
              <a:t>condyle</a:t>
            </a:r>
            <a:r>
              <a:rPr lang="en-US" sz="2800" dirty="0" smtClean="0"/>
              <a:t> and </a:t>
            </a:r>
            <a:r>
              <a:rPr lang="en-US" sz="2800" dirty="0" err="1" smtClean="0"/>
              <a:t>ramus</a:t>
            </a:r>
            <a:r>
              <a:rPr lang="en-US" sz="2800" dirty="0" smtClean="0"/>
              <a:t>, resulting in class III skeletal relationship</a:t>
            </a:r>
          </a:p>
          <a:p>
            <a:r>
              <a:rPr lang="en-US" sz="2800" dirty="0" smtClean="0"/>
              <a:t>Thickness and height of alveolar processes may also increase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23\Desktop\ac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698278" cy="3044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R/G changes associated with the teeth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Tooth crowns are usually normal in size</a:t>
            </a:r>
          </a:p>
          <a:p>
            <a:r>
              <a:rPr lang="en-US" sz="2800" dirty="0" smtClean="0"/>
              <a:t>Roots of posterior teeth often enlarge as a result of </a:t>
            </a:r>
            <a:r>
              <a:rPr lang="en-US" sz="2800" dirty="0" err="1" smtClean="0"/>
              <a:t>hypercementosis</a:t>
            </a:r>
            <a:endParaRPr lang="en-US" sz="2800" dirty="0" smtClean="0"/>
          </a:p>
          <a:p>
            <a:r>
              <a:rPr lang="en-US" sz="2800" dirty="0" err="1" smtClean="0"/>
              <a:t>Hypercementosis</a:t>
            </a:r>
            <a:r>
              <a:rPr lang="en-US" sz="2800" dirty="0" smtClean="0"/>
              <a:t> may be the result of functional and </a:t>
            </a:r>
            <a:r>
              <a:rPr lang="en-US" sz="2800" dirty="0" err="1" smtClean="0"/>
              <a:t>strucutral</a:t>
            </a:r>
            <a:r>
              <a:rPr lang="en-US" sz="2800" dirty="0" smtClean="0"/>
              <a:t> demands on teeth</a:t>
            </a:r>
          </a:p>
          <a:p>
            <a:r>
              <a:rPr lang="en-US" sz="2800" dirty="0" err="1" smtClean="0"/>
              <a:t>Supraeruption</a:t>
            </a:r>
            <a:r>
              <a:rPr lang="en-US" sz="2800" dirty="0" smtClean="0"/>
              <a:t> of posterior teeth may occur in an attempt to compensate for the growth of the mandible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Hypopituitarism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Results from a reduced secretion of pituitary hormones </a:t>
            </a:r>
          </a:p>
          <a:p>
            <a:r>
              <a:rPr lang="en-US" sz="2800" dirty="0" smtClean="0"/>
              <a:t>Individuals show dwarfism and well proportioned bodies</a:t>
            </a:r>
          </a:p>
          <a:p>
            <a:r>
              <a:rPr lang="en-US" sz="2800" dirty="0" err="1" smtClean="0"/>
              <a:t>Hypoplatic</a:t>
            </a:r>
            <a:r>
              <a:rPr lang="en-US" sz="2800" dirty="0" smtClean="0"/>
              <a:t> maxilla and mandible</a:t>
            </a:r>
            <a:endParaRPr lang="en-US" sz="2800" dirty="0"/>
          </a:p>
        </p:txBody>
      </p:sp>
      <p:pic>
        <p:nvPicPr>
          <p:cNvPr id="2050" name="Picture 2" descr="C:\Users\23\Desktop\hypop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14800"/>
            <a:ext cx="3733800" cy="2484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Eruption of primary dentition occurs at normal time</a:t>
            </a:r>
          </a:p>
          <a:p>
            <a:r>
              <a:rPr lang="en-US" sz="2800" dirty="0" smtClean="0"/>
              <a:t>Exfoliation is delayed by several yrs</a:t>
            </a:r>
          </a:p>
          <a:p>
            <a:r>
              <a:rPr lang="en-US" sz="2800" dirty="0" smtClean="0"/>
              <a:t>Crowns of permanent teeth form normally and eruption is delayed by several yrs</a:t>
            </a:r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molar buds may be completely absent</a:t>
            </a:r>
          </a:p>
          <a:p>
            <a:r>
              <a:rPr lang="en-US" sz="2800" dirty="0" smtClean="0"/>
              <a:t>Jaws are small, </a:t>
            </a:r>
            <a:r>
              <a:rPr lang="en-US" sz="2800" dirty="0" err="1" smtClean="0"/>
              <a:t>splly</a:t>
            </a:r>
            <a:r>
              <a:rPr lang="en-US" sz="2800" dirty="0" smtClean="0"/>
              <a:t> the mandible resulting in crowding and malocclusion</a:t>
            </a:r>
          </a:p>
          <a:p>
            <a:r>
              <a:rPr lang="en-US" sz="2800" dirty="0" smtClean="0"/>
              <a:t>Treatment: removal of cause or replacement of pituitary hormones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Hyperthyroidism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err="1" smtClean="0"/>
              <a:t>thyrotoxicosis</a:t>
            </a:r>
            <a:r>
              <a:rPr lang="en-US" sz="2800" dirty="0" smtClean="0"/>
              <a:t> and Graves disease</a:t>
            </a:r>
          </a:p>
          <a:p>
            <a:r>
              <a:rPr lang="en-US" sz="2800" dirty="0" smtClean="0"/>
              <a:t>Is a syndrome that involves excessive production of thyroxin in thyroid gland</a:t>
            </a:r>
          </a:p>
          <a:p>
            <a:r>
              <a:rPr lang="en-US" sz="2800" dirty="0" smtClean="0"/>
              <a:t>Diffuse toxic goiter/ Graves disease, toxic nodular goiter or toxic adenoma, benign tumor of thyroid gland</a:t>
            </a:r>
          </a:p>
          <a:p>
            <a:r>
              <a:rPr lang="en-US" sz="2800" dirty="0" smtClean="0"/>
              <a:t>Gen increase in metabolic rate of all body tissues</a:t>
            </a:r>
          </a:p>
          <a:p>
            <a:r>
              <a:rPr lang="en-US" sz="2800" dirty="0" smtClean="0"/>
              <a:t>Tachycardia, increased blood pressure, sensitivity to heat and irritability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23\Desktop\hyperthyro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41232"/>
            <a:ext cx="5429250" cy="4051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Advanced rate of dental development and early eruption</a:t>
            </a:r>
          </a:p>
          <a:p>
            <a:r>
              <a:rPr lang="en-US" sz="2800" dirty="0" smtClean="0"/>
              <a:t>Premature loss of primary teeth</a:t>
            </a:r>
          </a:p>
          <a:p>
            <a:r>
              <a:rPr lang="en-US" sz="2800" dirty="0" smtClean="0"/>
              <a:t>Adults may show a gen decrease in bone density</a:t>
            </a:r>
          </a:p>
          <a:p>
            <a:r>
              <a:rPr lang="en-US" sz="2800" dirty="0" smtClean="0"/>
              <a:t>Or loss of some areas of edentulous alveolar bone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Hypothyroidism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err="1" smtClean="0"/>
              <a:t>myxedema</a:t>
            </a:r>
            <a:r>
              <a:rPr lang="en-US" sz="2800" dirty="0" smtClean="0"/>
              <a:t> and cretinism</a:t>
            </a:r>
          </a:p>
          <a:p>
            <a:r>
              <a:rPr lang="en-US" sz="2800" dirty="0" smtClean="0"/>
              <a:t>Usually results from insufficient secretion of thyroxin by thyroid gland, despite the presence of TSH</a:t>
            </a:r>
          </a:p>
          <a:p>
            <a:r>
              <a:rPr lang="en-US" sz="2800" dirty="0" smtClean="0"/>
              <a:t>c/f: in children, may result </a:t>
            </a:r>
            <a:r>
              <a:rPr lang="en-US" sz="2800" smtClean="0"/>
              <a:t>in retarded </a:t>
            </a:r>
            <a:r>
              <a:rPr lang="en-US" sz="2800" dirty="0" smtClean="0"/>
              <a:t>mental and physical development</a:t>
            </a:r>
          </a:p>
          <a:p>
            <a:r>
              <a:rPr lang="en-US" sz="2800" dirty="0" smtClean="0"/>
              <a:t>Base of the skull shows delayed ossification and PNS partially </a:t>
            </a:r>
            <a:r>
              <a:rPr lang="en-US" sz="2800" dirty="0" err="1" smtClean="0"/>
              <a:t>pneumatize</a:t>
            </a:r>
            <a:endParaRPr lang="en-US" sz="2800" dirty="0" smtClean="0"/>
          </a:p>
          <a:p>
            <a:r>
              <a:rPr lang="en-US" sz="2800" dirty="0" smtClean="0"/>
              <a:t>Dental development is delayed and primary teeth are slow to exfoliate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Hyperparathyroidism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is an excess of circulating PTH</a:t>
            </a:r>
          </a:p>
          <a:p>
            <a:r>
              <a:rPr lang="en-US" sz="2800" dirty="0" smtClean="0"/>
              <a:t>This increases the bone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in preference of </a:t>
            </a:r>
            <a:r>
              <a:rPr lang="en-US" sz="2800" dirty="0" err="1" smtClean="0"/>
              <a:t>osteoclastic</a:t>
            </a:r>
            <a:r>
              <a:rPr lang="en-US" sz="2800" dirty="0" smtClean="0"/>
              <a:t>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, which mobilizes calcium from the skeleton</a:t>
            </a:r>
          </a:p>
          <a:p>
            <a:r>
              <a:rPr lang="en-US" sz="2800" dirty="0" smtClean="0"/>
              <a:t>PTH also increases renal tubular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 of calcium and renal production of the active </a:t>
            </a:r>
            <a:r>
              <a:rPr lang="en-US" sz="2800" dirty="0" err="1" smtClean="0"/>
              <a:t>vit</a:t>
            </a:r>
            <a:r>
              <a:rPr lang="en-US" sz="2800" dirty="0" smtClean="0"/>
              <a:t> D metabolite 1,25(OH)D</a:t>
            </a:r>
            <a:r>
              <a:rPr lang="en-US" sz="1800" dirty="0" smtClean="0"/>
              <a:t>2 </a:t>
            </a:r>
            <a:endParaRPr lang="en-US" sz="2800" dirty="0" smtClean="0"/>
          </a:p>
          <a:p>
            <a:r>
              <a:rPr lang="en-US" sz="2800" dirty="0" smtClean="0"/>
              <a:t>Net result is an increase in serum calcium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adults results in </a:t>
            </a:r>
            <a:r>
              <a:rPr lang="en-US" sz="2800" dirty="0" err="1" smtClean="0"/>
              <a:t>myxedematous</a:t>
            </a:r>
            <a:r>
              <a:rPr lang="en-US" sz="2800" dirty="0" smtClean="0"/>
              <a:t> swelling</a:t>
            </a:r>
          </a:p>
          <a:p>
            <a:r>
              <a:rPr lang="en-US" sz="2800" dirty="0" smtClean="0"/>
              <a:t>Adult symptoms range from lethargy, poor memory, inability to </a:t>
            </a:r>
            <a:r>
              <a:rPr lang="en-US" sz="2800" dirty="0" err="1" smtClean="0"/>
              <a:t>concentrate,constipation</a:t>
            </a:r>
            <a:r>
              <a:rPr lang="en-US" sz="2800" dirty="0" smtClean="0"/>
              <a:t> and cold intolerance, expressionless face, </a:t>
            </a:r>
            <a:r>
              <a:rPr lang="en-US" sz="2800" dirty="0" err="1" smtClean="0"/>
              <a:t>periorbital</a:t>
            </a:r>
            <a:r>
              <a:rPr lang="en-US" sz="2800" dirty="0" smtClean="0"/>
              <a:t> edema, large tongue, sparse hair and skin that feels doughy to touch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IMAGE\hypothyroid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1" y="711986"/>
            <a:ext cx="4975028" cy="54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Delayed closing of the epiphyses and skull sutures with the production of numerous </a:t>
            </a:r>
            <a:r>
              <a:rPr lang="en-US" sz="2800" dirty="0" err="1" smtClean="0"/>
              <a:t>wormian</a:t>
            </a:r>
            <a:r>
              <a:rPr lang="en-US" sz="2800" dirty="0" smtClean="0"/>
              <a:t> bones</a:t>
            </a:r>
          </a:p>
          <a:p>
            <a:r>
              <a:rPr lang="en-US" sz="2800" dirty="0" smtClean="0"/>
              <a:t>Delayed eruption, short roots and thinning of the lamina </a:t>
            </a:r>
            <a:r>
              <a:rPr lang="en-US" sz="2800" dirty="0" err="1" smtClean="0"/>
              <a:t>dura</a:t>
            </a:r>
            <a:endParaRPr lang="en-US" sz="2800" dirty="0" smtClean="0"/>
          </a:p>
          <a:p>
            <a:r>
              <a:rPr lang="en-US" sz="2800" dirty="0" smtClean="0"/>
              <a:t>Maxilla and mandible are relatively small</a:t>
            </a:r>
          </a:p>
          <a:p>
            <a:r>
              <a:rPr lang="en-US" sz="2800" dirty="0" smtClean="0"/>
              <a:t>Adult hypothyroidism, periodontal disease, loss of teeth, </a:t>
            </a:r>
            <a:r>
              <a:rPr lang="en-US" sz="2800" dirty="0" err="1" smtClean="0"/>
              <a:t>separtion</a:t>
            </a:r>
            <a:r>
              <a:rPr lang="en-US" sz="2800" dirty="0" smtClean="0"/>
              <a:t> of teeth as a result of tongue enlargement and external root </a:t>
            </a:r>
            <a:r>
              <a:rPr lang="en-US" sz="2800" dirty="0" err="1" smtClean="0"/>
              <a:t>resorption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IMAGE\hypothyro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67744"/>
            <a:ext cx="5334000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Diabetes mellitus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Is a metabolic disorder</a:t>
            </a:r>
          </a:p>
          <a:p>
            <a:r>
              <a:rPr lang="en-US" sz="2800" dirty="0" smtClean="0"/>
              <a:t>Type I is insulin dependent DM results from an absence or insufficiency of insulin</a:t>
            </a:r>
          </a:p>
          <a:p>
            <a:r>
              <a:rPr lang="en-US" sz="2800" dirty="0" smtClean="0"/>
              <a:t>Type 2, noninsulin dependent DM, results from insulin resistance</a:t>
            </a:r>
          </a:p>
          <a:p>
            <a:r>
              <a:rPr lang="en-US" sz="2800" dirty="0" smtClean="0"/>
              <a:t>Lab signs are hyperglycemia and </a:t>
            </a:r>
            <a:r>
              <a:rPr lang="en-US" sz="2800" dirty="0" err="1" smtClean="0"/>
              <a:t>glycosuria</a:t>
            </a:r>
            <a:endParaRPr lang="en-US" sz="2800" dirty="0" smtClean="0"/>
          </a:p>
          <a:p>
            <a:r>
              <a:rPr lang="en-US" sz="2800" dirty="0" smtClean="0"/>
              <a:t>Clinical features: </a:t>
            </a:r>
            <a:r>
              <a:rPr lang="en-US" sz="2800" dirty="0" err="1" smtClean="0"/>
              <a:t>polydipsia</a:t>
            </a:r>
            <a:r>
              <a:rPr lang="en-US" sz="2800" dirty="0" smtClean="0"/>
              <a:t>, </a:t>
            </a:r>
            <a:r>
              <a:rPr lang="en-US" sz="2800" dirty="0" err="1" smtClean="0"/>
              <a:t>polyuria</a:t>
            </a:r>
            <a:r>
              <a:rPr lang="en-US" sz="2800" dirty="0" smtClean="0"/>
              <a:t> and in severe cases acetone present in urine and on breath</a:t>
            </a:r>
          </a:p>
          <a:p>
            <a:r>
              <a:rPr lang="en-US" sz="2800" dirty="0" smtClean="0"/>
              <a:t>If not treated, lowers the resistance </a:t>
            </a:r>
            <a:r>
              <a:rPr lang="en-US" sz="2800" dirty="0" err="1" smtClean="0"/>
              <a:t>opf</a:t>
            </a:r>
            <a:r>
              <a:rPr lang="en-US" sz="2800" dirty="0" smtClean="0"/>
              <a:t> body to infection</a:t>
            </a:r>
          </a:p>
          <a:p>
            <a:r>
              <a:rPr lang="en-US" sz="2800" dirty="0" smtClean="0"/>
              <a:t>Predisposes to, aggravates and accelerates periodontal disease</a:t>
            </a:r>
          </a:p>
          <a:p>
            <a:r>
              <a:rPr lang="en-US" sz="2800" dirty="0" err="1" smtClean="0"/>
              <a:t>Xerostomia</a:t>
            </a:r>
            <a:r>
              <a:rPr lang="en-US" sz="2800" dirty="0" smtClean="0"/>
              <a:t>, about 1/3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the normal</a:t>
            </a:r>
          </a:p>
          <a:p>
            <a:r>
              <a:rPr lang="en-US" sz="2800" dirty="0" smtClean="0"/>
              <a:t>Caries due to high carbohydrate diet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IMAGE\D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815" y="1600200"/>
            <a:ext cx="44263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Periodontal disease is indistinguishable from pts without diabetes</a:t>
            </a:r>
            <a:endParaRPr lang="en-US" sz="2800" dirty="0"/>
          </a:p>
        </p:txBody>
      </p:sp>
      <p:pic>
        <p:nvPicPr>
          <p:cNvPr id="2050" name="Picture 2" descr="H:\IMAGE\DM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00400"/>
            <a:ext cx="3657600" cy="222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Cushing’s syndrome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Arises from an excess of secretion of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 by adrenal glands</a:t>
            </a:r>
          </a:p>
          <a:p>
            <a:r>
              <a:rPr lang="en-US" sz="2800" dirty="0" smtClean="0"/>
              <a:t>This may result from any of the following:</a:t>
            </a:r>
          </a:p>
          <a:p>
            <a:r>
              <a:rPr lang="en-US" sz="2800" dirty="0" smtClean="0"/>
              <a:t>An adrenal adenoma</a:t>
            </a:r>
          </a:p>
          <a:p>
            <a:r>
              <a:rPr lang="en-US" sz="2800" dirty="0" smtClean="0"/>
              <a:t>An adrenal carcinoma</a:t>
            </a:r>
          </a:p>
          <a:p>
            <a:r>
              <a:rPr lang="en-US" sz="2800" dirty="0" smtClean="0"/>
              <a:t>Adrenal hyperplasia, usually bilateral</a:t>
            </a:r>
          </a:p>
          <a:p>
            <a:r>
              <a:rPr lang="en-US" sz="2800" dirty="0" smtClean="0"/>
              <a:t>Basophilic adenoma of anterior lobe of pituitary gland – Cushing’s disease, producing excess ACTH</a:t>
            </a:r>
          </a:p>
          <a:p>
            <a:r>
              <a:rPr lang="en-US" sz="2800" dirty="0" smtClean="0"/>
              <a:t>Medical therapy with exogenous corticosteroids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Pts often show obesity, sparing the extremities</a:t>
            </a:r>
          </a:p>
          <a:p>
            <a:r>
              <a:rPr lang="en-US" sz="2800" dirty="0" err="1" smtClean="0"/>
              <a:t>Kyphosis</a:t>
            </a:r>
            <a:r>
              <a:rPr lang="en-US" sz="2800" dirty="0" smtClean="0"/>
              <a:t> of thoracic spine, buffalo hump</a:t>
            </a:r>
          </a:p>
          <a:p>
            <a:r>
              <a:rPr lang="en-US" sz="2800" dirty="0" smtClean="0"/>
              <a:t>Weakness, hypertension, </a:t>
            </a:r>
            <a:r>
              <a:rPr lang="en-US" sz="2800" dirty="0" err="1" smtClean="0"/>
              <a:t>striae</a:t>
            </a:r>
            <a:r>
              <a:rPr lang="en-US" sz="2800" dirty="0" smtClean="0"/>
              <a:t> or concurrent diabetes</a:t>
            </a:r>
          </a:p>
          <a:p>
            <a:r>
              <a:rPr lang="en-US" sz="2800" dirty="0" smtClean="0"/>
              <a:t>Affects females, 3 to 5 times as frequently as males</a:t>
            </a:r>
          </a:p>
          <a:p>
            <a:r>
              <a:rPr lang="en-US" sz="2800" dirty="0" smtClean="0"/>
              <a:t>Onset occurs at any age, usually in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</a:t>
            </a:r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IMAGE\CUSHING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310434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Etiology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b="1" dirty="0" smtClean="0"/>
              <a:t>Primary hyperparathyroidism: </a:t>
            </a:r>
            <a:r>
              <a:rPr lang="en-US" sz="2800" dirty="0" smtClean="0"/>
              <a:t>benign tumor of one of the 4 parathyroid glands</a:t>
            </a:r>
          </a:p>
          <a:p>
            <a:r>
              <a:rPr lang="en-US" sz="2800" dirty="0" err="1" smtClean="0"/>
              <a:t>Hyperplastic</a:t>
            </a:r>
            <a:r>
              <a:rPr lang="en-US" sz="2800" dirty="0" smtClean="0"/>
              <a:t> parathyroid glands</a:t>
            </a:r>
          </a:p>
          <a:p>
            <a:r>
              <a:rPr lang="en-US" sz="2800" dirty="0" smtClean="0"/>
              <a:t>Combination of </a:t>
            </a:r>
            <a:r>
              <a:rPr lang="en-US" sz="2800" dirty="0" err="1" smtClean="0"/>
              <a:t>hypercalcemia</a:t>
            </a:r>
            <a:r>
              <a:rPr lang="en-US" sz="2800" dirty="0" smtClean="0"/>
              <a:t> and an elevated serum level of PTH is diagnostic of primary</a:t>
            </a:r>
          </a:p>
          <a:p>
            <a:r>
              <a:rPr lang="en-US" sz="2600" b="1" dirty="0" smtClean="0"/>
              <a:t>Secondary hyperparathyroidism: </a:t>
            </a:r>
            <a:r>
              <a:rPr lang="en-US" sz="2800" dirty="0" smtClean="0"/>
              <a:t>is due to compensatory increase in output of PTH in response to </a:t>
            </a:r>
            <a:r>
              <a:rPr lang="en-US" sz="2800" dirty="0" err="1" smtClean="0"/>
              <a:t>hypocalcemia</a:t>
            </a:r>
            <a:endParaRPr lang="en-US" sz="2800" dirty="0" smtClean="0"/>
          </a:p>
          <a:p>
            <a:r>
              <a:rPr lang="en-US" sz="2800" dirty="0" err="1" smtClean="0"/>
              <a:t>Hypocalcemia</a:t>
            </a:r>
            <a:r>
              <a:rPr lang="en-US" sz="2800" dirty="0" smtClean="0"/>
              <a:t>: due to inadequate dietary intake, poor absorption of </a:t>
            </a:r>
            <a:r>
              <a:rPr lang="en-US" sz="2800" dirty="0" err="1" smtClean="0"/>
              <a:t>vit</a:t>
            </a:r>
            <a:r>
              <a:rPr lang="en-US" sz="2800" dirty="0" smtClean="0"/>
              <a:t> D, deficient metabolism of </a:t>
            </a:r>
            <a:r>
              <a:rPr lang="en-US" sz="2800" dirty="0" err="1" smtClean="0"/>
              <a:t>vit</a:t>
            </a:r>
            <a:r>
              <a:rPr lang="en-US" sz="2800" dirty="0" smtClean="0"/>
              <a:t> D in liver or kidney</a:t>
            </a:r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Primary r/g feature is generalized osteoporosis, having granular bone pattern</a:t>
            </a:r>
          </a:p>
          <a:p>
            <a:r>
              <a:rPr lang="en-US" sz="2800" dirty="0" smtClean="0"/>
              <a:t>This demineralization may result in pathologic fractures</a:t>
            </a:r>
          </a:p>
          <a:p>
            <a:r>
              <a:rPr lang="en-US" sz="2800" dirty="0" smtClean="0"/>
              <a:t>Skull may show diffuse thinning accompanied by mottled appearance</a:t>
            </a:r>
          </a:p>
          <a:p>
            <a:r>
              <a:rPr lang="en-US" sz="2800" dirty="0" smtClean="0"/>
              <a:t>Teeth may erupt prematurely and partial loss of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occur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:\IMAGE\cush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0"/>
            <a:ext cx="4037585" cy="3154363"/>
          </a:xfrm>
          <a:prstGeom prst="rect">
            <a:avLst/>
          </a:prstGeom>
          <a:noFill/>
        </p:spPr>
      </p:pic>
      <p:pic>
        <p:nvPicPr>
          <p:cNvPr id="4099" name="Picture 3" descr="H:\IMAGE\cush ings.jpg"/>
          <p:cNvPicPr>
            <a:picLocks noChangeAspect="1" noChangeArrowheads="1"/>
          </p:cNvPicPr>
          <p:nvPr/>
        </p:nvPicPr>
        <p:blipFill>
          <a:blip r:embed="rId3"/>
          <a:srcRect l="19255" t="52927" r="19769"/>
          <a:stretch>
            <a:fillRect/>
          </a:stretch>
        </p:blipFill>
        <p:spPr bwMode="auto">
          <a:xfrm>
            <a:off x="838200" y="3429000"/>
            <a:ext cx="2895600" cy="2304288"/>
          </a:xfrm>
          <a:prstGeom prst="rect">
            <a:avLst/>
          </a:prstGeom>
          <a:noFill/>
        </p:spPr>
      </p:pic>
      <p:pic>
        <p:nvPicPr>
          <p:cNvPr id="6" name="Picture 3" descr="H:\IMAGE\cush ings.jpg"/>
          <p:cNvPicPr>
            <a:picLocks noChangeAspect="1" noChangeArrowheads="1"/>
          </p:cNvPicPr>
          <p:nvPr/>
        </p:nvPicPr>
        <p:blipFill>
          <a:blip r:embed="rId3"/>
          <a:srcRect b="47073"/>
          <a:stretch>
            <a:fillRect/>
          </a:stretch>
        </p:blipFill>
        <p:spPr bwMode="auto">
          <a:xfrm>
            <a:off x="1447800" y="304800"/>
            <a:ext cx="4748784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Metabolic bone diseases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Osteoporosis</a:t>
            </a:r>
          </a:p>
          <a:p>
            <a:r>
              <a:rPr lang="en-US" sz="2800" dirty="0" smtClean="0"/>
              <a:t>Rickets and </a:t>
            </a:r>
            <a:r>
              <a:rPr lang="en-US" sz="2800" dirty="0" err="1" smtClean="0"/>
              <a:t>osteomalacia</a:t>
            </a:r>
            <a:endParaRPr lang="en-US" sz="2800" dirty="0" smtClean="0"/>
          </a:p>
          <a:p>
            <a:r>
              <a:rPr lang="en-US" sz="2800" dirty="0" err="1" smtClean="0"/>
              <a:t>Hypophosphatasia</a:t>
            </a:r>
            <a:endParaRPr lang="en-US" sz="2800" dirty="0" smtClean="0"/>
          </a:p>
          <a:p>
            <a:r>
              <a:rPr lang="en-US" sz="2800" dirty="0" smtClean="0"/>
              <a:t>Renal </a:t>
            </a:r>
            <a:r>
              <a:rPr lang="en-US" sz="2800" dirty="0" err="1" smtClean="0"/>
              <a:t>osteodystrophy</a:t>
            </a:r>
            <a:endParaRPr lang="en-US" sz="2800" dirty="0" smtClean="0"/>
          </a:p>
          <a:p>
            <a:r>
              <a:rPr lang="en-US" sz="2800" dirty="0" err="1" smtClean="0"/>
              <a:t>Hypophosphatemia</a:t>
            </a:r>
            <a:endParaRPr lang="en-US" sz="2800" dirty="0" smtClean="0"/>
          </a:p>
          <a:p>
            <a:r>
              <a:rPr lang="en-US" sz="2800" dirty="0" err="1" smtClean="0"/>
              <a:t>Osteopetrosis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Osteoporosis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Is a gen decrease in bone mass an imbalance occurs in bone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 and formation</a:t>
            </a:r>
          </a:p>
          <a:p>
            <a:r>
              <a:rPr lang="en-US" sz="2800" dirty="0" smtClean="0"/>
              <a:t>Decrease in bone formation results in lower </a:t>
            </a:r>
            <a:r>
              <a:rPr lang="en-US" sz="2800" dirty="0" err="1" smtClean="0"/>
              <a:t>trabecular</a:t>
            </a:r>
            <a:r>
              <a:rPr lang="en-US" sz="2800" dirty="0" smtClean="0"/>
              <a:t> bone volume and thinning of cortical bone and </a:t>
            </a:r>
            <a:r>
              <a:rPr lang="en-US" sz="2800" dirty="0" err="1" smtClean="0"/>
              <a:t>trabeculae</a:t>
            </a:r>
            <a:endParaRPr lang="en-US" sz="2800" dirty="0" smtClean="0"/>
          </a:p>
          <a:p>
            <a:r>
              <a:rPr lang="en-US" sz="2800" dirty="0" smtClean="0"/>
              <a:t>It is a aging process bone mass normally increase from infancy to 35 to 40 yrs of age</a:t>
            </a:r>
          </a:p>
          <a:p>
            <a:r>
              <a:rPr lang="en-US" sz="2800" dirty="0" smtClean="0"/>
              <a:t>After, a gradual and progressive decline </a:t>
            </a:r>
            <a:r>
              <a:rPr lang="en-US" sz="2800" dirty="0" err="1" smtClean="0"/>
              <a:t>occuring</a:t>
            </a:r>
            <a:r>
              <a:rPr lang="en-US" sz="2800" dirty="0" smtClean="0"/>
              <a:t> at the rate of 8% per decade in female and 3% per decade in men</a:t>
            </a:r>
          </a:p>
          <a:p>
            <a:r>
              <a:rPr lang="en-US" sz="2800" dirty="0" smtClean="0"/>
              <a:t>Secondary osteoporosis results from nutritional deficiencies, hormonal imbalance, inactivity or corticosteroid or heparin therapy</a:t>
            </a: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important manifestation is fracture</a:t>
            </a:r>
          </a:p>
          <a:p>
            <a:r>
              <a:rPr lang="en-US" sz="2800" dirty="0" smtClean="0"/>
              <a:t>Most common locations are distal radius, proximal femur, ribs and vertebrae</a:t>
            </a:r>
          </a:p>
          <a:p>
            <a:r>
              <a:rPr lang="en-US" sz="2800" dirty="0" smtClean="0"/>
              <a:t>Pts may suffer from bone pain</a:t>
            </a:r>
          </a:p>
          <a:p>
            <a:r>
              <a:rPr lang="en-US" sz="2800" dirty="0" smtClean="0"/>
              <a:t>Postmenopausal women are at risk</a:t>
            </a: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Results in an overall reduction in the bone density</a:t>
            </a:r>
          </a:p>
          <a:p>
            <a:r>
              <a:rPr lang="en-US" sz="2800" dirty="0" smtClean="0"/>
              <a:t>Reduced density and thinning of cortical boundaries</a:t>
            </a:r>
          </a:p>
          <a:p>
            <a:r>
              <a:rPr lang="en-US" sz="2800" dirty="0" smtClean="0"/>
              <a:t>On occasion,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appear thinner than normal</a:t>
            </a:r>
          </a:p>
          <a:p>
            <a:r>
              <a:rPr lang="en-US" sz="2800" dirty="0" smtClean="0"/>
              <a:t>Reduction in the number of </a:t>
            </a:r>
            <a:r>
              <a:rPr lang="en-US" sz="2800" dirty="0" err="1" smtClean="0"/>
              <a:t>trabeculae</a:t>
            </a:r>
            <a:r>
              <a:rPr lang="en-US" sz="2800" dirty="0" smtClean="0"/>
              <a:t> may be less evident in alveolar process</a:t>
            </a:r>
          </a:p>
          <a:p>
            <a:r>
              <a:rPr lang="en-US" sz="2800" dirty="0" smtClean="0"/>
              <a:t>On occasion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appear thinner than normal</a:t>
            </a:r>
          </a:p>
          <a:p>
            <a:r>
              <a:rPr lang="en-US" sz="2800" dirty="0" smtClean="0"/>
              <a:t>Treatment: administration of estrogens and calcium supplements after menopause helps prevent further cortical an </a:t>
            </a:r>
            <a:r>
              <a:rPr lang="en-US" sz="2800" dirty="0" err="1" smtClean="0"/>
              <a:t>trabecular</a:t>
            </a:r>
            <a:r>
              <a:rPr lang="en-US" sz="2800" dirty="0" smtClean="0"/>
              <a:t> bone loss</a:t>
            </a:r>
          </a:p>
          <a:p>
            <a:r>
              <a:rPr lang="en-US" sz="2800" dirty="0" smtClean="0"/>
              <a:t>Exercise programs are also effective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Rickets and </a:t>
            </a:r>
            <a:r>
              <a:rPr lang="en-US" sz="3600" dirty="0" err="1" smtClean="0"/>
              <a:t>osteomalacia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Results from inadequate serum and extracellular  levels of calcium and phosphate</a:t>
            </a:r>
          </a:p>
          <a:p>
            <a:r>
              <a:rPr lang="en-US" sz="2800" dirty="0" smtClean="0"/>
              <a:t>Both result from a defect in normal activity of metabolites of </a:t>
            </a:r>
            <a:r>
              <a:rPr lang="en-US" sz="2800" dirty="0" err="1" smtClean="0"/>
              <a:t>vit</a:t>
            </a:r>
            <a:r>
              <a:rPr lang="en-US" sz="2800" dirty="0" smtClean="0"/>
              <a:t> D, </a:t>
            </a:r>
            <a:r>
              <a:rPr lang="en-US" sz="2800" dirty="0" err="1" smtClean="0"/>
              <a:t>esplly</a:t>
            </a:r>
            <a:r>
              <a:rPr lang="en-US" sz="2800" dirty="0" smtClean="0"/>
              <a:t> 1,25(OH)</a:t>
            </a:r>
            <a:r>
              <a:rPr lang="en-US" sz="1800" dirty="0" smtClean="0"/>
              <a:t>2</a:t>
            </a:r>
            <a:r>
              <a:rPr lang="en-US" sz="2800" dirty="0" smtClean="0"/>
              <a:t>D, required for </a:t>
            </a:r>
            <a:r>
              <a:rPr lang="en-US" sz="2800" dirty="0" err="1" smtClean="0"/>
              <a:t>resportion</a:t>
            </a:r>
            <a:r>
              <a:rPr lang="en-US" sz="2800" dirty="0" smtClean="0"/>
              <a:t> of calcium in intestine</a:t>
            </a:r>
          </a:p>
          <a:p>
            <a:r>
              <a:rPr lang="en-US" sz="2800" dirty="0" smtClean="0"/>
              <a:t>Failure of normal mineralization is seen as wide </a:t>
            </a:r>
            <a:r>
              <a:rPr lang="en-US" sz="2800" dirty="0" err="1" smtClean="0"/>
              <a:t>uncalcified</a:t>
            </a:r>
            <a:r>
              <a:rPr lang="en-US" sz="2800" dirty="0" smtClean="0"/>
              <a:t>  </a:t>
            </a:r>
            <a:r>
              <a:rPr lang="en-US" sz="2800" dirty="0" err="1" smtClean="0"/>
              <a:t>osteoid</a:t>
            </a:r>
            <a:r>
              <a:rPr lang="en-US" sz="2800" dirty="0" smtClean="0"/>
              <a:t> seams</a:t>
            </a:r>
          </a:p>
          <a:p>
            <a:r>
              <a:rPr lang="en-US" sz="2800" dirty="0" smtClean="0"/>
              <a:t>Rickets: when the disease affects the growing skeleton in infants and children</a:t>
            </a:r>
          </a:p>
          <a:p>
            <a:r>
              <a:rPr lang="en-US" sz="2800" dirty="0" err="1" smtClean="0"/>
              <a:t>Osteomalacia</a:t>
            </a:r>
            <a:r>
              <a:rPr lang="en-US" sz="2800" dirty="0" smtClean="0"/>
              <a:t>:  when the disease affects mature skeleton in adults</a:t>
            </a:r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Failure of normal activity of </a:t>
            </a:r>
            <a:r>
              <a:rPr lang="en-US" sz="3600" dirty="0" err="1" smtClean="0"/>
              <a:t>vit</a:t>
            </a:r>
            <a:r>
              <a:rPr lang="en-US" sz="3600" dirty="0" smtClean="0"/>
              <a:t> 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Lack of </a:t>
            </a:r>
            <a:r>
              <a:rPr lang="en-US" sz="2800" dirty="0" err="1" smtClean="0"/>
              <a:t>vit</a:t>
            </a:r>
            <a:r>
              <a:rPr lang="en-US" sz="2800" dirty="0" smtClean="0"/>
              <a:t> D in diet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Lack of absorption of </a:t>
            </a:r>
            <a:r>
              <a:rPr lang="en-US" sz="2800" dirty="0" err="1" smtClean="0"/>
              <a:t>vit</a:t>
            </a:r>
            <a:r>
              <a:rPr lang="en-US" sz="2800" dirty="0" smtClean="0"/>
              <a:t> D resulting from various GI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Lack of metabolism of active metabolite 1,25(OH)</a:t>
            </a:r>
            <a:r>
              <a:rPr lang="en-US" sz="1800" dirty="0" smtClean="0"/>
              <a:t>2</a:t>
            </a:r>
            <a:r>
              <a:rPr lang="en-US" sz="2800" dirty="0" smtClean="0"/>
              <a:t>D that is required for intestinal absorption of calcium</a:t>
            </a: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Interference may occur anywhere along the metabolic pathway for 1,25(OH)</a:t>
            </a:r>
            <a:r>
              <a:rPr lang="en-US" sz="1800" dirty="0" smtClean="0"/>
              <a:t>2</a:t>
            </a:r>
            <a:r>
              <a:rPr lang="en-US" sz="2800" dirty="0" smtClean="0"/>
              <a:t>D: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Lack of exposure to UV light required for conversion of </a:t>
            </a:r>
            <a:r>
              <a:rPr lang="en-US" sz="2800" dirty="0" err="1" smtClean="0"/>
              <a:t>provitamin</a:t>
            </a:r>
            <a:r>
              <a:rPr lang="en-US" sz="2800" dirty="0" smtClean="0"/>
              <a:t> D</a:t>
            </a:r>
            <a:r>
              <a:rPr lang="en-US" sz="2000" dirty="0" smtClean="0"/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Lack of conversion of vitamin D</a:t>
            </a:r>
            <a:r>
              <a:rPr lang="en-US" sz="1800" dirty="0" smtClean="0"/>
              <a:t>3 </a:t>
            </a:r>
            <a:r>
              <a:rPr lang="en-US" sz="2800" dirty="0" smtClean="0"/>
              <a:t>to 25(OH)D in liver coz of liver disease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Lack of metabolism of 25(OH)D</a:t>
            </a:r>
            <a:r>
              <a:rPr lang="en-US" sz="1800" dirty="0" smtClean="0"/>
              <a:t>2</a:t>
            </a:r>
            <a:r>
              <a:rPr lang="en-US" sz="2800" dirty="0" smtClean="0"/>
              <a:t> to 1, 25(OH)</a:t>
            </a:r>
            <a:r>
              <a:rPr lang="en-US" sz="1800" dirty="0" smtClean="0"/>
              <a:t>2</a:t>
            </a:r>
            <a:r>
              <a:rPr lang="en-US" sz="2800" dirty="0" smtClean="0"/>
              <a:t>D by kidney coz of kidney diseases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A defect in the intestinal target cell response to 1,25(OH)</a:t>
            </a:r>
            <a:r>
              <a:rPr lang="en-US" sz="1800" dirty="0" smtClean="0"/>
              <a:t>2</a:t>
            </a:r>
            <a:r>
              <a:rPr lang="en-US" sz="2800" dirty="0" smtClean="0"/>
              <a:t>D or inadequate calcium supply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Rickets: in first 6 months of life, </a:t>
            </a:r>
            <a:r>
              <a:rPr lang="en-US" sz="2800" dirty="0" err="1" smtClean="0"/>
              <a:t>tetany</a:t>
            </a:r>
            <a:r>
              <a:rPr lang="en-US" sz="2800" dirty="0" smtClean="0"/>
              <a:t> or convulsions are most common due to </a:t>
            </a:r>
            <a:r>
              <a:rPr lang="en-US" sz="2800" dirty="0" err="1" smtClean="0"/>
              <a:t>hypocalcemia</a:t>
            </a:r>
            <a:endParaRPr lang="en-US" sz="2800" dirty="0" smtClean="0"/>
          </a:p>
          <a:p>
            <a:r>
              <a:rPr lang="en-US" sz="2800" dirty="0" smtClean="0"/>
              <a:t>Later, skeletal defects of disease may be more clinically prominent</a:t>
            </a:r>
          </a:p>
          <a:p>
            <a:r>
              <a:rPr lang="en-US" sz="2800" dirty="0" err="1" smtClean="0"/>
              <a:t>Craniotabes</a:t>
            </a:r>
            <a:r>
              <a:rPr lang="en-US" sz="2800" dirty="0" smtClean="0"/>
              <a:t>, a softening of posterior of parietal bones, may be initial sign</a:t>
            </a:r>
          </a:p>
          <a:p>
            <a:r>
              <a:rPr lang="en-US" sz="2800" dirty="0" smtClean="0"/>
              <a:t>Wrists and ankle typically swell</a:t>
            </a:r>
          </a:p>
          <a:p>
            <a:r>
              <a:rPr lang="en-US" sz="2800" dirty="0" smtClean="0"/>
              <a:t>Short </a:t>
            </a:r>
            <a:r>
              <a:rPr lang="en-US" sz="2800" dirty="0" err="1" smtClean="0"/>
              <a:t>strature</a:t>
            </a:r>
            <a:r>
              <a:rPr lang="en-US" sz="2800" dirty="0" smtClean="0"/>
              <a:t> and deformity of extremities</a:t>
            </a:r>
          </a:p>
          <a:p>
            <a:r>
              <a:rPr lang="en-US" sz="2800" dirty="0" smtClean="0"/>
              <a:t>Development of dentition is delayed, and the eruption rate of teeth is retarded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Women are 2-3 times more commonly affected by primary</a:t>
            </a:r>
          </a:p>
          <a:p>
            <a:r>
              <a:rPr lang="en-US" sz="2800" dirty="0" smtClean="0"/>
              <a:t>30-60 yrs of age</a:t>
            </a:r>
          </a:p>
          <a:p>
            <a:r>
              <a:rPr lang="en-US" sz="2800" dirty="0" smtClean="0"/>
              <a:t>Renal calculi, peptic ulcers, psychiatric problems or bone and joint pain</a:t>
            </a:r>
          </a:p>
          <a:p>
            <a:r>
              <a:rPr lang="en-US" sz="2800" dirty="0" smtClean="0"/>
              <a:t>Gradual loosening of teeth, drifting and loss of teeth</a:t>
            </a:r>
          </a:p>
          <a:p>
            <a:r>
              <a:rPr lang="en-US" sz="2800" dirty="0" smtClean="0"/>
              <a:t>Definite consistent </a:t>
            </a:r>
            <a:r>
              <a:rPr lang="en-US" sz="2800" dirty="0" err="1" smtClean="0"/>
              <a:t>hypercalcemia</a:t>
            </a:r>
            <a:r>
              <a:rPr lang="en-US" sz="2800" dirty="0" smtClean="0"/>
              <a:t> is </a:t>
            </a:r>
            <a:r>
              <a:rPr lang="en-US" sz="2800" dirty="0" err="1" smtClean="0"/>
              <a:t>pathognomonic</a:t>
            </a:r>
            <a:r>
              <a:rPr lang="en-US" sz="2800" dirty="0" smtClean="0"/>
              <a:t> of primary</a:t>
            </a:r>
          </a:p>
          <a:p>
            <a:r>
              <a:rPr lang="en-US" sz="2800" dirty="0" smtClean="0"/>
              <a:t>Serum </a:t>
            </a:r>
            <a:r>
              <a:rPr lang="en-US" sz="2800" dirty="0" err="1" smtClean="0"/>
              <a:t>alk</a:t>
            </a:r>
            <a:r>
              <a:rPr lang="en-US" sz="2800" dirty="0" smtClean="0"/>
              <a:t> </a:t>
            </a:r>
            <a:r>
              <a:rPr lang="en-US" sz="2800" dirty="0" err="1" smtClean="0"/>
              <a:t>phosphatase</a:t>
            </a:r>
            <a:r>
              <a:rPr lang="en-US" sz="2800" dirty="0" smtClean="0"/>
              <a:t>, reliable indicator of bone turnover, may also be elevated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23\Desktop\craniotab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962400"/>
            <a:ext cx="2438400" cy="1685925"/>
          </a:xfrm>
          <a:prstGeom prst="rect">
            <a:avLst/>
          </a:prstGeom>
          <a:noFill/>
        </p:spPr>
      </p:pic>
      <p:pic>
        <p:nvPicPr>
          <p:cNvPr id="1027" name="Picture 3" descr="C:\Users\23\Desktop\rick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Users\23\Desktop\ric k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09800"/>
            <a:ext cx="1295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Osteomalacia</a:t>
            </a:r>
            <a:r>
              <a:rPr lang="en-US" sz="2800" dirty="0" smtClean="0"/>
              <a:t>: most pts have some degree of bone pain</a:t>
            </a:r>
          </a:p>
          <a:p>
            <a:r>
              <a:rPr lang="en-US" sz="2800" dirty="0" smtClean="0"/>
              <a:t>Majority of pts have muscle weakness of varying severity</a:t>
            </a:r>
          </a:p>
          <a:p>
            <a:r>
              <a:rPr lang="en-US" sz="2800" dirty="0" smtClean="0"/>
              <a:t>Peculiar waddling or penguin gait</a:t>
            </a:r>
          </a:p>
          <a:p>
            <a:r>
              <a:rPr lang="en-US" sz="2800" dirty="0" err="1" smtClean="0"/>
              <a:t>Tetany</a:t>
            </a:r>
            <a:endParaRPr lang="en-US" sz="2800" dirty="0" smtClean="0"/>
          </a:p>
          <a:p>
            <a:r>
              <a:rPr lang="en-US" sz="2800" dirty="0" smtClean="0"/>
              <a:t>Green stick bone fractures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Earliest and most prominent manifestation is widening and fraying of epiphyses of long bones</a:t>
            </a:r>
          </a:p>
          <a:p>
            <a:r>
              <a:rPr lang="en-US" sz="2800" dirty="0" smtClean="0"/>
              <a:t>Soft weight bones such as femur and tibia undergo a characteristic bowing</a:t>
            </a:r>
          </a:p>
          <a:p>
            <a:r>
              <a:rPr lang="en-US" sz="2800" dirty="0" smtClean="0"/>
              <a:t>Greenstick fractures occur In many pts</a:t>
            </a:r>
          </a:p>
          <a:p>
            <a:r>
              <a:rPr lang="en-US" sz="2800" dirty="0" err="1" smtClean="0"/>
              <a:t>Osteomalacia</a:t>
            </a:r>
            <a:r>
              <a:rPr lang="en-US" sz="2800" dirty="0" smtClean="0"/>
              <a:t>: thin cortex</a:t>
            </a:r>
          </a:p>
          <a:p>
            <a:r>
              <a:rPr lang="en-US" sz="2800" dirty="0" err="1" smtClean="0"/>
              <a:t>Pseudofractures</a:t>
            </a:r>
            <a:r>
              <a:rPr lang="en-US" sz="2800" dirty="0" smtClean="0"/>
              <a:t>, which are poorly calcified, ribbon like zones extending into bone at approx right angles to bone margin</a:t>
            </a:r>
          </a:p>
          <a:p>
            <a:r>
              <a:rPr lang="en-US" sz="2800" dirty="0" err="1" smtClean="0"/>
              <a:t>Pseudofractures</a:t>
            </a:r>
            <a:r>
              <a:rPr lang="en-US" sz="2800" dirty="0" smtClean="0"/>
              <a:t> occur commonly in ribs, pelvis and weight bearing bones and rarely in mandible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 of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Jaw cortical structures, such as inferior border or walls of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canal may thin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 bone, </a:t>
            </a:r>
            <a:r>
              <a:rPr lang="en-US" sz="2800" dirty="0" err="1" smtClean="0"/>
              <a:t>trabeculae</a:t>
            </a:r>
            <a:r>
              <a:rPr lang="en-US" sz="2800" dirty="0" smtClean="0"/>
              <a:t> become reduced in density, no and thickness</a:t>
            </a:r>
          </a:p>
          <a:p>
            <a:r>
              <a:rPr lang="en-US" sz="2800" dirty="0" smtClean="0"/>
              <a:t>In severe cases, jaws appear so radiolucent that the teeth appear to be bereft of bony support</a:t>
            </a:r>
          </a:p>
          <a:p>
            <a:r>
              <a:rPr lang="en-US" sz="2800" dirty="0" err="1" smtClean="0"/>
              <a:t>Osteomalacia</a:t>
            </a:r>
            <a:r>
              <a:rPr lang="en-US" sz="2800" dirty="0" smtClean="0"/>
              <a:t>: no radiographic manifestation seen in jaws</a:t>
            </a:r>
          </a:p>
          <a:p>
            <a:r>
              <a:rPr lang="en-US" sz="2800" dirty="0" smtClean="0"/>
              <a:t>Overall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 appearance and sparse </a:t>
            </a:r>
            <a:r>
              <a:rPr lang="en-US" sz="2800" dirty="0" err="1" smtClean="0"/>
              <a:t>trabeculae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Radiographic changes associated with teeth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Rickets in infancy or early childhood may result in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 of developing  dental enamel</a:t>
            </a:r>
          </a:p>
          <a:p>
            <a:r>
              <a:rPr lang="en-US" sz="2800" dirty="0" smtClean="0"/>
              <a:t>If disease occurs before 3 yrs, enamel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 is fairly common</a:t>
            </a:r>
          </a:p>
          <a:p>
            <a:r>
              <a:rPr lang="en-US" sz="2800" dirty="0" smtClean="0"/>
              <a:t>Retarded tooth eruption in early rickets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and cortical boundary of tooth follicles may be thin or missing</a:t>
            </a:r>
          </a:p>
          <a:p>
            <a:r>
              <a:rPr lang="en-US" sz="2800" dirty="0" err="1" smtClean="0"/>
              <a:t>Osteomalacia</a:t>
            </a:r>
            <a:r>
              <a:rPr lang="en-US" sz="2800" dirty="0" smtClean="0"/>
              <a:t>: </a:t>
            </a:r>
            <a:r>
              <a:rPr lang="en-US" sz="2800" dirty="0" err="1" smtClean="0"/>
              <a:t>doesnot</a:t>
            </a:r>
            <a:r>
              <a:rPr lang="en-US" sz="2800" dirty="0" smtClean="0"/>
              <a:t> affect teeth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be especially thin with longstanding or severe disease</a:t>
            </a:r>
            <a:endParaRPr lang="en-US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23\Desktop\ri cke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1580" y="2281269"/>
            <a:ext cx="6720840" cy="3163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Hypophosphatasia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a rare inherited disorder caused by either a reduced production or a defective function of alkaline </a:t>
            </a:r>
            <a:r>
              <a:rPr lang="en-US" sz="2800" dirty="0" err="1" smtClean="0"/>
              <a:t>phosphatase</a:t>
            </a:r>
            <a:endParaRPr lang="en-US" sz="2800" dirty="0" smtClean="0"/>
          </a:p>
          <a:p>
            <a:r>
              <a:rPr lang="en-US" sz="2800" dirty="0" smtClean="0"/>
              <a:t>Pts have low level of serum alkaline </a:t>
            </a:r>
            <a:r>
              <a:rPr lang="en-US" sz="2800" dirty="0" err="1" smtClean="0"/>
              <a:t>phosphatase</a:t>
            </a:r>
            <a:r>
              <a:rPr lang="en-US" sz="2800" dirty="0" smtClean="0"/>
              <a:t> activity and elevated urinary </a:t>
            </a:r>
            <a:r>
              <a:rPr lang="en-US" sz="2800" dirty="0" err="1" smtClean="0"/>
              <a:t>excreation</a:t>
            </a:r>
            <a:r>
              <a:rPr lang="en-US" sz="2800" dirty="0" smtClean="0"/>
              <a:t> of  </a:t>
            </a:r>
            <a:r>
              <a:rPr lang="en-US" sz="2800" dirty="0" err="1" smtClean="0"/>
              <a:t>phosphoethanolamine</a:t>
            </a:r>
            <a:endParaRPr lang="en-US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Disease in individuals with homozygous involvement usually begins in </a:t>
            </a:r>
            <a:r>
              <a:rPr lang="en-US" sz="2800" dirty="0" err="1" smtClean="0"/>
              <a:t>utero</a:t>
            </a:r>
            <a:r>
              <a:rPr lang="en-US" sz="2800" dirty="0" smtClean="0"/>
              <a:t>, and affected pts usually die within the first year</a:t>
            </a:r>
          </a:p>
          <a:p>
            <a:r>
              <a:rPr lang="en-US" sz="2800" dirty="0" smtClean="0"/>
              <a:t>Bowed limb bones and a marked deficiency of skull ossification</a:t>
            </a:r>
          </a:p>
          <a:p>
            <a:r>
              <a:rPr lang="en-US" sz="2800" dirty="0" smtClean="0"/>
              <a:t>Heterozygous disease individuals show </a:t>
            </a:r>
            <a:r>
              <a:rPr lang="en-US" sz="2800" dirty="0" err="1" smtClean="0"/>
              <a:t>biochemial</a:t>
            </a:r>
            <a:r>
              <a:rPr lang="en-US" sz="2800" dirty="0" smtClean="0"/>
              <a:t> defects and milder disease</a:t>
            </a:r>
          </a:p>
          <a:p>
            <a:r>
              <a:rPr lang="en-US" sz="2800" dirty="0" smtClean="0"/>
              <a:t>Poor growth, fractures, deformity similar to rickets</a:t>
            </a:r>
          </a:p>
          <a:p>
            <a:r>
              <a:rPr lang="en-US" sz="2800" dirty="0" smtClean="0"/>
              <a:t>A history may exist of fractures, delayed walking or rickets like deformities that heal spontaneously</a:t>
            </a:r>
          </a:p>
          <a:p>
            <a:r>
              <a:rPr lang="en-US" sz="2800" dirty="0" smtClean="0"/>
              <a:t>Premature loss of primary teeth, particularly the incisors and delayed eruption of permanent dentition</a:t>
            </a: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young children, long bones show irregular defects in epiphyses</a:t>
            </a:r>
          </a:p>
          <a:p>
            <a:r>
              <a:rPr lang="en-US" sz="2800" dirty="0" smtClean="0"/>
              <a:t>Poorly calcified skull</a:t>
            </a:r>
          </a:p>
          <a:p>
            <a:r>
              <a:rPr lang="en-US" sz="2800" dirty="0" smtClean="0"/>
              <a:t>In older children with premature closure of skull sutures, multiple lucent areas of </a:t>
            </a:r>
            <a:r>
              <a:rPr lang="en-US" sz="2800" dirty="0" err="1" smtClean="0"/>
              <a:t>calvarium</a:t>
            </a:r>
            <a:r>
              <a:rPr lang="en-US" sz="2800" dirty="0" smtClean="0"/>
              <a:t> may exist called </a:t>
            </a:r>
            <a:r>
              <a:rPr lang="en-US" sz="2800" dirty="0" err="1" smtClean="0"/>
              <a:t>gyral</a:t>
            </a:r>
            <a:r>
              <a:rPr lang="en-US" sz="2800" dirty="0" smtClean="0"/>
              <a:t> or </a:t>
            </a:r>
            <a:r>
              <a:rPr lang="en-US" sz="2800" dirty="0" err="1" smtClean="0"/>
              <a:t>convolutional</a:t>
            </a:r>
            <a:r>
              <a:rPr lang="en-US" sz="2800" dirty="0" smtClean="0"/>
              <a:t> markings</a:t>
            </a:r>
          </a:p>
          <a:p>
            <a:r>
              <a:rPr lang="en-US" sz="2800" dirty="0" smtClean="0"/>
              <a:t>These markings resemble hammered copper</a:t>
            </a:r>
          </a:p>
          <a:p>
            <a:r>
              <a:rPr lang="en-US" sz="2800" dirty="0" err="1" smtClean="0"/>
              <a:t>Brachycelphalic</a:t>
            </a:r>
            <a:r>
              <a:rPr lang="en-US" sz="2800" dirty="0" smtClean="0"/>
              <a:t> skull</a:t>
            </a:r>
          </a:p>
          <a:p>
            <a:r>
              <a:rPr lang="en-US" sz="2800" dirty="0" smtClean="0"/>
              <a:t>A gen reduction in bone density may occur in adults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23\Desktop\hyp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91619"/>
            <a:ext cx="2133600" cy="2143125"/>
          </a:xfrm>
          <a:prstGeom prst="rect">
            <a:avLst/>
          </a:prstGeom>
          <a:noFill/>
        </p:spPr>
      </p:pic>
      <p:pic>
        <p:nvPicPr>
          <p:cNvPr id="3075" name="Picture 3" descr="C:\Users\23\Desktop\hyp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2743200" cy="1666875"/>
          </a:xfrm>
          <a:prstGeom prst="rect">
            <a:avLst/>
          </a:prstGeom>
          <a:noFill/>
        </p:spPr>
      </p:pic>
      <p:pic>
        <p:nvPicPr>
          <p:cNvPr id="3078" name="Picture 6" descr="C:\Users\23\Desktop\c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3200"/>
            <a:ext cx="2615217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General:</a:t>
            </a:r>
            <a:r>
              <a:rPr lang="en-US" sz="2800" dirty="0" smtClean="0"/>
              <a:t> earliest and most reliable changes are subtle erosions of bone from </a:t>
            </a:r>
            <a:r>
              <a:rPr lang="en-US" sz="2800" dirty="0" err="1" smtClean="0"/>
              <a:t>subperiosteal</a:t>
            </a:r>
            <a:r>
              <a:rPr lang="en-US" sz="2800" dirty="0" smtClean="0"/>
              <a:t> surfaces of phalanges of hands</a:t>
            </a:r>
          </a:p>
          <a:p>
            <a:r>
              <a:rPr lang="en-US" sz="2800" dirty="0" smtClean="0"/>
              <a:t>Demineralization of skeleton results in unusual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 appearance</a:t>
            </a:r>
          </a:p>
          <a:p>
            <a:r>
              <a:rPr lang="en-US" sz="2800" dirty="0" err="1" smtClean="0"/>
              <a:t>Osteitis</a:t>
            </a:r>
            <a:r>
              <a:rPr lang="en-US" sz="2800" dirty="0" smtClean="0"/>
              <a:t> </a:t>
            </a:r>
            <a:r>
              <a:rPr lang="en-US" sz="2800" dirty="0" err="1" smtClean="0"/>
              <a:t>fibrosa</a:t>
            </a:r>
            <a:r>
              <a:rPr lang="en-US" sz="2800" dirty="0" smtClean="0"/>
              <a:t> </a:t>
            </a:r>
            <a:r>
              <a:rPr lang="en-US" sz="2800" dirty="0" err="1" smtClean="0"/>
              <a:t>cystica</a:t>
            </a:r>
            <a:r>
              <a:rPr lang="en-US" sz="2800" dirty="0" smtClean="0"/>
              <a:t> are localized regions of bone loss produced by </a:t>
            </a:r>
            <a:r>
              <a:rPr lang="en-US" sz="2800" dirty="0" err="1" smtClean="0"/>
              <a:t>osteoclastic</a:t>
            </a:r>
            <a:r>
              <a:rPr lang="en-US" sz="2800" dirty="0" smtClean="0"/>
              <a:t> activity, resulting in loss of all apparent bone structure</a:t>
            </a:r>
          </a:p>
          <a:p>
            <a:r>
              <a:rPr lang="en-US" sz="2800" dirty="0" smtClean="0"/>
              <a:t>Brown tumors occur late, peripheral or central tumors of bone appear </a:t>
            </a:r>
            <a:r>
              <a:rPr lang="en-US" sz="2800" dirty="0" err="1" smtClean="0"/>
              <a:t>r’lucent</a:t>
            </a:r>
            <a:endParaRPr lang="en-US" sz="2800" dirty="0" smtClean="0"/>
          </a:p>
          <a:p>
            <a:r>
              <a:rPr lang="en-US" sz="2800" dirty="0" smtClean="0"/>
              <a:t>Pathologic calcifications in soft tissues have a </a:t>
            </a:r>
            <a:r>
              <a:rPr lang="en-US" sz="2800" dirty="0" err="1" smtClean="0"/>
              <a:t>punctate</a:t>
            </a:r>
            <a:r>
              <a:rPr lang="en-US" sz="2800" dirty="0" smtClean="0"/>
              <a:t> or nodular appearance and occur in kidneys and joints</a:t>
            </a:r>
          </a:p>
          <a:p>
            <a:r>
              <a:rPr lang="en-US" sz="2800" dirty="0" smtClean="0"/>
              <a:t>In prominent cases, entire </a:t>
            </a:r>
            <a:r>
              <a:rPr lang="en-US" sz="2800" dirty="0" err="1" smtClean="0"/>
              <a:t>calvarium</a:t>
            </a:r>
            <a:r>
              <a:rPr lang="en-US" sz="2800" dirty="0" smtClean="0"/>
              <a:t> has a granular appearance caused by the loss of </a:t>
            </a:r>
            <a:r>
              <a:rPr lang="en-US" sz="2800" dirty="0" err="1" smtClean="0"/>
              <a:t>diploic</a:t>
            </a:r>
            <a:r>
              <a:rPr lang="en-US" sz="2800" dirty="0" smtClean="0"/>
              <a:t> </a:t>
            </a:r>
            <a:r>
              <a:rPr lang="en-US" sz="2800" dirty="0" err="1" smtClean="0"/>
              <a:t>trabeculae</a:t>
            </a:r>
            <a:r>
              <a:rPr lang="en-US" sz="2800" dirty="0" smtClean="0"/>
              <a:t> and thinning of cortical tables</a:t>
            </a:r>
            <a:endParaRPr lang="en-US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 of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gen </a:t>
            </a:r>
            <a:r>
              <a:rPr lang="en-US" sz="2800" dirty="0" err="1" smtClean="0"/>
              <a:t>radiolucency</a:t>
            </a:r>
            <a:r>
              <a:rPr lang="en-US" sz="2800" dirty="0" smtClean="0"/>
              <a:t> of mandible and maxilla </a:t>
            </a:r>
          </a:p>
          <a:p>
            <a:r>
              <a:rPr lang="en-US" sz="2800" dirty="0" smtClean="0"/>
              <a:t>Cortical bone and 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are thin</a:t>
            </a:r>
          </a:p>
          <a:p>
            <a:r>
              <a:rPr lang="en-US" sz="2800" dirty="0" smtClean="0"/>
              <a:t>Poorly calcified alveolar bone and may appear deficient</a:t>
            </a:r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radiographic features associated with the teeth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dentition have a thin enamel layer and large pulp chambers and root canals</a:t>
            </a:r>
          </a:p>
          <a:p>
            <a:r>
              <a:rPr lang="en-US" sz="2800" dirty="0" smtClean="0"/>
              <a:t>Teeth may also be </a:t>
            </a:r>
            <a:r>
              <a:rPr lang="en-US" sz="2800" dirty="0" err="1" smtClean="0"/>
              <a:t>hypoplastic</a:t>
            </a:r>
            <a:r>
              <a:rPr lang="en-US" sz="2800" dirty="0" smtClean="0"/>
              <a:t> and may be lost prematurely</a:t>
            </a:r>
            <a:endParaRPr lang="en-US" sz="2800" dirty="0"/>
          </a:p>
        </p:txBody>
      </p:sp>
      <p:pic>
        <p:nvPicPr>
          <p:cNvPr id="4098" name="Picture 2" descr="C:\Users\23\Desktop\hyp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6781800" cy="3560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Renal </a:t>
            </a:r>
            <a:r>
              <a:rPr lang="en-US" sz="3600" dirty="0" err="1" smtClean="0"/>
              <a:t>osteodystrophy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renal rickets</a:t>
            </a:r>
          </a:p>
          <a:p>
            <a:r>
              <a:rPr lang="en-US" sz="2800" dirty="0" smtClean="0"/>
              <a:t>Bone changes result from chronic renal failure</a:t>
            </a:r>
          </a:p>
          <a:p>
            <a:r>
              <a:rPr lang="en-US" sz="2800" dirty="0" smtClean="0"/>
              <a:t>Kidney disease interferes with hydroxylation of 25(OH)D to 1,25(OH)</a:t>
            </a:r>
            <a:r>
              <a:rPr lang="en-US" sz="1800" dirty="0" smtClean="0"/>
              <a:t>2</a:t>
            </a:r>
            <a:r>
              <a:rPr lang="en-US" sz="2800" dirty="0" smtClean="0"/>
              <a:t>D </a:t>
            </a:r>
          </a:p>
          <a:p>
            <a:r>
              <a:rPr lang="en-US" sz="2800" dirty="0" smtClean="0"/>
              <a:t>Pts have </a:t>
            </a:r>
            <a:r>
              <a:rPr lang="en-US" sz="2800" dirty="0" err="1" smtClean="0"/>
              <a:t>hypocalcemia</a:t>
            </a:r>
            <a:r>
              <a:rPr lang="en-US" sz="2800" dirty="0" smtClean="0"/>
              <a:t> as a result of impaired calcium absorption and </a:t>
            </a:r>
            <a:r>
              <a:rPr lang="en-US" sz="2800" dirty="0" err="1" smtClean="0"/>
              <a:t>hyperphosphatemia</a:t>
            </a:r>
            <a:r>
              <a:rPr lang="en-US" sz="2800" dirty="0" smtClean="0"/>
              <a:t> resulting from reduction in renal phosphorus </a:t>
            </a:r>
            <a:r>
              <a:rPr lang="en-US" sz="2800" dirty="0" err="1" smtClean="0"/>
              <a:t>excreation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prolonges</a:t>
            </a:r>
            <a:r>
              <a:rPr lang="en-US" sz="2800" dirty="0" smtClean="0"/>
              <a:t> low serum level of calcium stimulates parathyroid gland to produce PTH, resulting in SECONDARY HYPERPARATHYROIDISM</a:t>
            </a:r>
            <a:endParaRPr lang="en-US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children, growth retardation and frequent bone fractures may occur</a:t>
            </a:r>
          </a:p>
          <a:p>
            <a:r>
              <a:rPr lang="en-US" sz="2800" dirty="0" smtClean="0"/>
              <a:t>Adults experience a gradual softening and bowing of bones</a:t>
            </a:r>
            <a:endParaRPr lang="en-US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changes resemble those in rickets and others with hyperparathyroidism</a:t>
            </a:r>
          </a:p>
          <a:p>
            <a:r>
              <a:rPr lang="en-US" sz="2800" dirty="0" smtClean="0"/>
              <a:t>Gen loss of bone density and thinning of bony cortices</a:t>
            </a:r>
          </a:p>
          <a:p>
            <a:r>
              <a:rPr lang="en-US" sz="2800" dirty="0" smtClean="0"/>
              <a:t>Occasional increase in bone density</a:t>
            </a:r>
          </a:p>
          <a:p>
            <a:r>
              <a:rPr lang="en-US" sz="2800" dirty="0" smtClean="0"/>
              <a:t>Brown tumors may be seen, but are les frequent</a:t>
            </a:r>
            <a:endParaRPr lang="en-US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 of the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Density of maxilla and mandible may be less than normal and occasionally may greater than normal</a:t>
            </a:r>
          </a:p>
          <a:p>
            <a:r>
              <a:rPr lang="en-US" sz="2800" dirty="0" smtClean="0"/>
              <a:t>Decrease or increase in no of internal </a:t>
            </a:r>
            <a:r>
              <a:rPr lang="en-US" sz="2800" dirty="0" err="1" smtClean="0"/>
              <a:t>trabeculae</a:t>
            </a:r>
            <a:endParaRPr lang="en-US" sz="2800" dirty="0" smtClean="0"/>
          </a:p>
          <a:p>
            <a:r>
              <a:rPr lang="en-US" sz="2800" dirty="0" err="1" smtClean="0"/>
              <a:t>Trabecular</a:t>
            </a:r>
            <a:r>
              <a:rPr lang="en-US" sz="2800" dirty="0" smtClean="0"/>
              <a:t> bone pattern may be granular</a:t>
            </a:r>
          </a:p>
          <a:p>
            <a:r>
              <a:rPr lang="en-US" sz="2800" dirty="0" smtClean="0"/>
              <a:t>Cortical boundaries may be thinner or less apparent</a:t>
            </a:r>
          </a:p>
          <a:p>
            <a:r>
              <a:rPr lang="en-US" sz="2800" dirty="0" smtClean="0"/>
              <a:t>The changes may persist after renal transplant coz of hyperplasia of parathyroid glands, resulting in a continued elevation of PTH</a:t>
            </a:r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Radiographic changes associated with the teeth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Hypoplasia</a:t>
            </a:r>
            <a:r>
              <a:rPr lang="en-US" sz="2800" dirty="0" smtClean="0"/>
              <a:t> and </a:t>
            </a:r>
            <a:r>
              <a:rPr lang="en-US" sz="2800" dirty="0" err="1" smtClean="0"/>
              <a:t>hypocalcification</a:t>
            </a:r>
            <a:r>
              <a:rPr lang="en-US" sz="2800" dirty="0" smtClean="0"/>
              <a:t> of teeth are possible </a:t>
            </a:r>
          </a:p>
          <a:p>
            <a:r>
              <a:rPr lang="en-US" sz="2800" dirty="0" smtClean="0"/>
              <a:t>Sometimes loss of evidence of enamel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be absent or less apparent</a:t>
            </a:r>
            <a:endParaRPr lang="en-US" sz="2800" dirty="0"/>
          </a:p>
        </p:txBody>
      </p:sp>
      <p:pic>
        <p:nvPicPr>
          <p:cNvPr id="5122" name="Picture 2" descr="C:\Users\23\Desktop\renal rick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97554"/>
            <a:ext cx="5156200" cy="274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Hypophosphatemia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err="1" smtClean="0"/>
              <a:t>vit</a:t>
            </a:r>
            <a:r>
              <a:rPr lang="en-US" sz="2800" dirty="0" smtClean="0"/>
              <a:t> D resistant rickets, </a:t>
            </a:r>
            <a:r>
              <a:rPr lang="en-US" sz="2800" dirty="0" err="1" smtClean="0"/>
              <a:t>hypophosphatemic</a:t>
            </a:r>
            <a:r>
              <a:rPr lang="en-US" sz="2800" dirty="0" smtClean="0"/>
              <a:t> rickets</a:t>
            </a:r>
          </a:p>
          <a:p>
            <a:r>
              <a:rPr lang="en-US" sz="2800" dirty="0" smtClean="0"/>
              <a:t>A group of inherited conditions that produce renal tubular disorders resulting in excessive loss of phosphorus</a:t>
            </a:r>
          </a:p>
          <a:p>
            <a:r>
              <a:rPr lang="en-US" sz="2800" dirty="0" smtClean="0"/>
              <a:t>There is a failure to </a:t>
            </a:r>
            <a:r>
              <a:rPr lang="en-US" sz="2800" dirty="0" err="1" smtClean="0"/>
              <a:t>resorb</a:t>
            </a:r>
            <a:r>
              <a:rPr lang="en-US" sz="2800" dirty="0" smtClean="0"/>
              <a:t> phosphorus in distal renal tubules, resulting in decrease in serum phosphorus</a:t>
            </a:r>
            <a:endParaRPr lang="en-US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Reduced growth and rickets like bony changes</a:t>
            </a:r>
          </a:p>
          <a:p>
            <a:r>
              <a:rPr lang="en-US" sz="2800" dirty="0" smtClean="0"/>
              <a:t>Bowing of the legs, enlarged epiphyses and skull changes</a:t>
            </a:r>
          </a:p>
          <a:p>
            <a:r>
              <a:rPr lang="en-US" sz="2800" dirty="0" smtClean="0"/>
              <a:t>Adults have bone pain, muscle weakness and vertebral fractures</a:t>
            </a:r>
            <a:endParaRPr lang="en-US" sz="2800" dirty="0"/>
          </a:p>
        </p:txBody>
      </p:sp>
      <p:pic>
        <p:nvPicPr>
          <p:cNvPr id="6146" name="Picture 2" descr="C:\Users\23\Desktop\hypo3.jpg"/>
          <p:cNvPicPr>
            <a:picLocks noChangeAspect="1" noChangeArrowheads="1"/>
          </p:cNvPicPr>
          <p:nvPr/>
        </p:nvPicPr>
        <p:blipFill>
          <a:blip r:embed="rId2"/>
          <a:srcRect b="15789"/>
          <a:stretch>
            <a:fillRect/>
          </a:stretch>
        </p:blipFill>
        <p:spPr bwMode="auto">
          <a:xfrm>
            <a:off x="4572000" y="3886200"/>
            <a:ext cx="22955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indistinguishable from rickets</a:t>
            </a:r>
          </a:p>
          <a:p>
            <a:r>
              <a:rPr lang="en-US" sz="2800" dirty="0" smtClean="0"/>
              <a:t>In adults, long ones may show persistent deformity, fractures or </a:t>
            </a:r>
            <a:r>
              <a:rPr lang="en-US" sz="2800" dirty="0" err="1" smtClean="0"/>
              <a:t>pseudofractures</a:t>
            </a:r>
            <a:endParaRPr lang="en-US" sz="2800" dirty="0" smtClean="0"/>
          </a:p>
          <a:p>
            <a:r>
              <a:rPr lang="en-US" sz="2800" b="1" dirty="0" smtClean="0"/>
              <a:t>r/g of jaws: </a:t>
            </a:r>
            <a:r>
              <a:rPr lang="en-US" sz="2800" dirty="0" smtClean="0"/>
              <a:t>usually </a:t>
            </a:r>
            <a:r>
              <a:rPr lang="en-US" sz="2800" dirty="0" err="1" smtClean="0"/>
              <a:t>osteoportic</a:t>
            </a:r>
            <a:r>
              <a:rPr lang="en-US" sz="2800" dirty="0" smtClean="0"/>
              <a:t> and In extreme cases </a:t>
            </a:r>
            <a:r>
              <a:rPr lang="en-US" sz="2800" dirty="0" err="1" smtClean="0"/>
              <a:t>r’lucent</a:t>
            </a:r>
            <a:endParaRPr lang="en-US" sz="2800" dirty="0" smtClean="0"/>
          </a:p>
          <a:p>
            <a:r>
              <a:rPr lang="en-US" sz="2800" dirty="0" smtClean="0"/>
              <a:t>Cortical boundaries may be unusually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 or not apparent</a:t>
            </a:r>
          </a:p>
          <a:p>
            <a:r>
              <a:rPr lang="en-US" sz="2800" dirty="0" smtClean="0"/>
              <a:t>Fewer visible </a:t>
            </a:r>
            <a:r>
              <a:rPr lang="en-US" sz="2800" dirty="0" err="1" smtClean="0"/>
              <a:t>trabeculae</a:t>
            </a:r>
            <a:r>
              <a:rPr lang="en-US" sz="2800" dirty="0" smtClean="0"/>
              <a:t> and a granular </a:t>
            </a:r>
            <a:r>
              <a:rPr lang="en-US" sz="2800" dirty="0" err="1" smtClean="0"/>
              <a:t>trabecular</a:t>
            </a:r>
            <a:r>
              <a:rPr lang="en-US" sz="2800" dirty="0" smtClean="0"/>
              <a:t> pattern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23\Desktop\OF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651867" cy="334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Radiographic features associated with the teeth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Teeth may be poorly formed with thin enamel caps and large pulp chambers and root canals</a:t>
            </a:r>
          </a:p>
          <a:p>
            <a:r>
              <a:rPr lang="en-US" sz="2800" dirty="0" err="1" smtClean="0"/>
              <a:t>Periapical</a:t>
            </a:r>
            <a:r>
              <a:rPr lang="en-US" sz="2800" dirty="0" smtClean="0"/>
              <a:t> and periodontal abscesses occur frequently</a:t>
            </a:r>
          </a:p>
          <a:p>
            <a:r>
              <a:rPr lang="en-US" sz="2800" dirty="0" err="1" smtClean="0"/>
              <a:t>Periapical</a:t>
            </a:r>
            <a:r>
              <a:rPr lang="en-US" sz="2800" dirty="0" smtClean="0"/>
              <a:t> rarefying </a:t>
            </a:r>
            <a:r>
              <a:rPr lang="en-US" sz="2800" dirty="0" err="1" smtClean="0"/>
              <a:t>osteitis</a:t>
            </a:r>
            <a:r>
              <a:rPr lang="en-US" sz="2800" dirty="0" smtClean="0"/>
              <a:t> without an etiology may </a:t>
            </a:r>
            <a:r>
              <a:rPr lang="en-US" sz="2800" dirty="0" err="1" smtClean="0"/>
              <a:t>bbe</a:t>
            </a:r>
            <a:r>
              <a:rPr lang="en-US" sz="2800" dirty="0" smtClean="0"/>
              <a:t> a result of large pulp chambers and defects in dentin formation, allowing ingress of oral microorganisms and subsequent </a:t>
            </a:r>
            <a:r>
              <a:rPr lang="en-US" sz="2800" dirty="0" err="1" smtClean="0"/>
              <a:t>pupal</a:t>
            </a:r>
            <a:r>
              <a:rPr lang="en-US" sz="2800" dirty="0" smtClean="0"/>
              <a:t> necrosis</a:t>
            </a:r>
          </a:p>
          <a:p>
            <a:r>
              <a:rPr lang="en-US" sz="2800" dirty="0" smtClean="0"/>
              <a:t>If disease is sever, pt experiences premature loss of teeth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may become sparse and cortical boundaries around tooth crypts may be thin or entirely absent</a:t>
            </a:r>
            <a:endParaRPr lang="en-US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Ostepetrosis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Albers-Schonberg and marble bone disease</a:t>
            </a:r>
          </a:p>
          <a:p>
            <a:r>
              <a:rPr lang="en-US" sz="2800" dirty="0" smtClean="0"/>
              <a:t>Results from defect in differentiation and function of </a:t>
            </a:r>
            <a:r>
              <a:rPr lang="en-US" sz="2800" dirty="0" err="1" smtClean="0"/>
              <a:t>osteoclasts</a:t>
            </a:r>
            <a:endParaRPr lang="en-US" sz="2800" dirty="0" smtClean="0"/>
          </a:p>
          <a:p>
            <a:r>
              <a:rPr lang="en-US" sz="2800" dirty="0" smtClean="0"/>
              <a:t>Lack of normally functioning </a:t>
            </a:r>
            <a:r>
              <a:rPr lang="en-US" sz="2800" dirty="0" err="1" smtClean="0"/>
              <a:t>osteoclasts</a:t>
            </a:r>
            <a:r>
              <a:rPr lang="en-US" sz="2800" dirty="0" smtClean="0"/>
              <a:t> results in abnormal formation of primary skeleton and a gen increase in bone mass</a:t>
            </a:r>
          </a:p>
          <a:p>
            <a:r>
              <a:rPr lang="en-US" sz="2800" dirty="0" smtClean="0"/>
              <a:t>Failure of normal bone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results in dense, fragile bones that are susceptible to infection and fracture</a:t>
            </a:r>
          </a:p>
          <a:p>
            <a:r>
              <a:rPr lang="en-US" sz="2800" dirty="0" smtClean="0"/>
              <a:t>Obliteration of marrow compromises </a:t>
            </a:r>
            <a:r>
              <a:rPr lang="en-US" sz="2800" dirty="0" err="1" smtClean="0"/>
              <a:t>hematopoiesis</a:t>
            </a:r>
            <a:r>
              <a:rPr lang="en-US" sz="2800" dirty="0" smtClean="0"/>
              <a:t> and compress cranial nerves</a:t>
            </a:r>
            <a:endParaRPr lang="en-US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More, severe, recessive form is seen in infants and young children and the more benign, dominant from appears later</a:t>
            </a:r>
          </a:p>
          <a:p>
            <a:r>
              <a:rPr lang="en-US" sz="2800" dirty="0" smtClean="0"/>
              <a:t>Severe form is fatal early in life</a:t>
            </a:r>
          </a:p>
          <a:p>
            <a:r>
              <a:rPr lang="en-US" sz="2800" dirty="0" smtClean="0"/>
              <a:t>Pt experiences progressive loss of bone marrow and its cellular products and a severe increase in bone density</a:t>
            </a:r>
          </a:p>
          <a:p>
            <a:r>
              <a:rPr lang="en-US" sz="2800" dirty="0" smtClean="0"/>
              <a:t>Narrowing of bony canals results in hydrocephalus, blindness, deafness, vestibular nerve dysfunction and facial </a:t>
            </a:r>
            <a:r>
              <a:rPr lang="en-US" sz="2800" smtClean="0"/>
              <a:t>nerve paralysis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Benign, dominant form is milder and may be entirely asymptomatic</a:t>
            </a:r>
          </a:p>
          <a:p>
            <a:r>
              <a:rPr lang="en-US" sz="2800" dirty="0" smtClean="0"/>
              <a:t>Incidental finding or appears as pathologic fracture</a:t>
            </a:r>
          </a:p>
          <a:p>
            <a:r>
              <a:rPr lang="en-US" sz="2800" dirty="0" smtClean="0"/>
              <a:t>In more chronic cases, bone pain and cranial nerve palsies caused by neural compression may be a problem</a:t>
            </a:r>
          </a:p>
          <a:p>
            <a:r>
              <a:rPr lang="en-US" sz="2800" dirty="0" err="1" smtClean="0"/>
              <a:t>Osteomyelitis</a:t>
            </a:r>
            <a:r>
              <a:rPr lang="en-US" sz="2800" dirty="0" smtClean="0"/>
              <a:t> may complicate the disease coz of relative lack of </a:t>
            </a:r>
            <a:r>
              <a:rPr lang="en-US" sz="2800" dirty="0" err="1" smtClean="0"/>
              <a:t>vascularity</a:t>
            </a:r>
            <a:r>
              <a:rPr lang="en-US" sz="2800" dirty="0" smtClean="0"/>
              <a:t> of dense bone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bones show greatly increased density, which is bilaterally symmetric</a:t>
            </a:r>
          </a:p>
          <a:p>
            <a:r>
              <a:rPr lang="en-US" sz="2800" dirty="0" smtClean="0"/>
              <a:t>Increased density throughout the skeleton is homogenous and diffuse</a:t>
            </a:r>
          </a:p>
          <a:p>
            <a:r>
              <a:rPr lang="en-US" sz="2800" dirty="0" err="1" smtClean="0"/>
              <a:t>Trabecular</a:t>
            </a:r>
            <a:r>
              <a:rPr lang="en-US" sz="2800" dirty="0" smtClean="0"/>
              <a:t> pattern of </a:t>
            </a:r>
            <a:r>
              <a:rPr lang="en-US" sz="2800" dirty="0" err="1" smtClean="0"/>
              <a:t>medullary</a:t>
            </a:r>
            <a:r>
              <a:rPr lang="en-US" sz="2800" dirty="0" smtClean="0"/>
              <a:t> cavity may not be visible</a:t>
            </a:r>
          </a:p>
          <a:p>
            <a:r>
              <a:rPr lang="en-US" sz="2800" dirty="0" err="1" smtClean="0"/>
              <a:t>Radiopacity</a:t>
            </a:r>
            <a:r>
              <a:rPr lang="en-US" sz="2800" dirty="0" smtClean="0"/>
              <a:t> reduces the contrast b/w outer cortical border and 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 portion of bone</a:t>
            </a:r>
          </a:p>
          <a:p>
            <a:r>
              <a:rPr lang="en-US" sz="2800" dirty="0" smtClean="0"/>
              <a:t>Entire bone may be mildly enlarged</a:t>
            </a:r>
            <a:endParaRPr lang="en-US" sz="28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r/g of the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Fails to reveal any internal structure and even roots of the tooth may not be apparent</a:t>
            </a:r>
          </a:p>
          <a:p>
            <a:r>
              <a:rPr lang="en-US" sz="2800" dirty="0" smtClean="0"/>
              <a:t>Increased bone density and relatively poor </a:t>
            </a:r>
            <a:r>
              <a:rPr lang="en-US" sz="2800" dirty="0" err="1" smtClean="0"/>
              <a:t>vascularity</a:t>
            </a:r>
            <a:r>
              <a:rPr lang="en-US" sz="2800" dirty="0" smtClean="0"/>
              <a:t> results in susceptibility of mandible to </a:t>
            </a:r>
            <a:r>
              <a:rPr lang="en-US" sz="2800" dirty="0" err="1" smtClean="0"/>
              <a:t>osteomyelitis</a:t>
            </a:r>
            <a:r>
              <a:rPr lang="en-US" sz="2800" dirty="0" smtClean="0"/>
              <a:t>, usually from </a:t>
            </a:r>
            <a:r>
              <a:rPr lang="en-US" sz="2800" dirty="0" err="1" smtClean="0"/>
              <a:t>odontogenic</a:t>
            </a:r>
            <a:r>
              <a:rPr lang="en-US" sz="2800" dirty="0" smtClean="0"/>
              <a:t> inflammatory lesions</a:t>
            </a:r>
            <a:endParaRPr lang="en-US" sz="28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r/g features associated with teeth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Delayed eruption, early tooth loss, missing teeth, malformed roots and crowns and teeth that are poorly calcified and prone to caries</a:t>
            </a:r>
          </a:p>
          <a:p>
            <a:r>
              <a:rPr lang="en-US" sz="2800" dirty="0" smtClean="0"/>
              <a:t>Eruption pattern of both dentition may be delayed s a result of bone density or </a:t>
            </a:r>
            <a:r>
              <a:rPr lang="en-US" sz="2800" dirty="0" err="1" smtClean="0"/>
              <a:t>ankylosis</a:t>
            </a:r>
            <a:endParaRPr lang="en-US" sz="2800" dirty="0" smtClean="0"/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and cortical borders appear thicker than normal</a:t>
            </a:r>
            <a:endParaRPr lang="en-US" sz="2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Bone marrow transplants in an attempt to stimulate formation of functional </a:t>
            </a:r>
            <a:r>
              <a:rPr lang="en-US" sz="2800" dirty="0" err="1" smtClean="0"/>
              <a:t>osteoclasts</a:t>
            </a:r>
            <a:r>
              <a:rPr lang="en-US" sz="2800" dirty="0" smtClean="0"/>
              <a:t> and systemic steroids for hematologic component</a:t>
            </a:r>
          </a:p>
          <a:p>
            <a:r>
              <a:rPr lang="en-US" sz="2800" dirty="0" err="1" smtClean="0"/>
              <a:t>Osteomyelitis</a:t>
            </a:r>
            <a:r>
              <a:rPr lang="en-US" sz="2800" dirty="0" smtClean="0"/>
              <a:t>: antibiotics and hyperbaric oxygen therapy</a:t>
            </a:r>
          </a:p>
          <a:p>
            <a:r>
              <a:rPr lang="en-US" sz="2800" dirty="0" smtClean="0"/>
              <a:t>Avoidance of </a:t>
            </a:r>
            <a:r>
              <a:rPr lang="en-US" sz="2800" dirty="0" err="1" smtClean="0"/>
              <a:t>odontogenic</a:t>
            </a:r>
            <a:r>
              <a:rPr lang="en-US" sz="2800" dirty="0" smtClean="0"/>
              <a:t> inflammatory disease</a:t>
            </a:r>
            <a:endParaRPr lang="en-US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systemic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Progressive systemic sclerosis</a:t>
            </a:r>
          </a:p>
          <a:p>
            <a:r>
              <a:rPr lang="en-US" sz="2800" dirty="0" smtClean="0"/>
              <a:t>Sickle cell anemia</a:t>
            </a:r>
          </a:p>
          <a:p>
            <a:r>
              <a:rPr lang="en-US" sz="2800" dirty="0" err="1" smtClean="0"/>
              <a:t>Thalassemia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Progressive systemic sclerosis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scleroderma</a:t>
            </a:r>
          </a:p>
          <a:p>
            <a:r>
              <a:rPr lang="en-US" sz="2800" dirty="0" smtClean="0"/>
              <a:t>Is a gen connective tissue disease that causes hardening of skin and other tissues</a:t>
            </a:r>
          </a:p>
          <a:p>
            <a:r>
              <a:rPr lang="en-US" sz="2800" dirty="0" smtClean="0"/>
              <a:t>Involvement of GIT, heart, lungs and kidneys usually result in more serious complications</a:t>
            </a:r>
          </a:p>
          <a:p>
            <a:r>
              <a:rPr lang="en-US" sz="2800" dirty="0" smtClean="0"/>
              <a:t>Cause of disease is unknown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R/G features of the jaws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Demineralization and thinning of cortical boundaries often occur in jaws such as inferior border,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canal and cortical outlines of max sinuses</a:t>
            </a:r>
          </a:p>
          <a:p>
            <a:r>
              <a:rPr lang="en-US" sz="2800" dirty="0" smtClean="0"/>
              <a:t>Density of jaws is decreased, resulting in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 appearance</a:t>
            </a:r>
          </a:p>
          <a:p>
            <a:r>
              <a:rPr lang="en-US" sz="2800" dirty="0" smtClean="0"/>
              <a:t>Teeth stand out in contrast to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 jaws</a:t>
            </a:r>
          </a:p>
          <a:p>
            <a:r>
              <a:rPr lang="en-US" sz="2800" dirty="0" err="1" smtClean="0"/>
              <a:t>Trabeculae</a:t>
            </a:r>
            <a:r>
              <a:rPr lang="en-US" sz="2800" dirty="0" smtClean="0"/>
              <a:t> are numerous, small and randomly oriented giving a ground glass appearance</a:t>
            </a:r>
          </a:p>
          <a:p>
            <a:r>
              <a:rPr lang="en-US" sz="2800" dirty="0" smtClean="0"/>
              <a:t>Brown tumors are seen in facial bones and jaws</a:t>
            </a:r>
          </a:p>
          <a:p>
            <a:r>
              <a:rPr lang="en-US" sz="2800" dirty="0" smtClean="0"/>
              <a:t>Tumors have variably defined margins and may produce cortical expansion</a:t>
            </a:r>
            <a:endParaRPr lang="en-US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Middle age, 30-50 yrs </a:t>
            </a:r>
          </a:p>
          <a:p>
            <a:r>
              <a:rPr lang="en-US" sz="2800" dirty="0" smtClean="0"/>
              <a:t>Women are affected about 3 times as often as men</a:t>
            </a:r>
          </a:p>
          <a:p>
            <a:r>
              <a:rPr lang="en-US" sz="2800" dirty="0" smtClean="0"/>
              <a:t>Involved skin has a thickened, leathery quality</a:t>
            </a:r>
          </a:p>
          <a:p>
            <a:r>
              <a:rPr lang="en-US" sz="2800" dirty="0" smtClean="0"/>
              <a:t>Skin is not mobile over underlying soft tissues</a:t>
            </a:r>
          </a:p>
          <a:p>
            <a:r>
              <a:rPr lang="en-US" sz="2800" dirty="0" smtClean="0"/>
              <a:t>Involvement of facial region may inhibit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opening</a:t>
            </a:r>
          </a:p>
          <a:p>
            <a:r>
              <a:rPr lang="en-US" sz="2800" dirty="0" smtClean="0"/>
              <a:t>Pts with diffuse disease are likely to have </a:t>
            </a:r>
            <a:r>
              <a:rPr lang="en-US" sz="2800" dirty="0" err="1" smtClean="0"/>
              <a:t>xerostomia</a:t>
            </a:r>
            <a:r>
              <a:rPr lang="en-US" sz="2800" dirty="0" smtClean="0"/>
              <a:t>, decayed, missing or filled teeth and carious lesions</a:t>
            </a:r>
          </a:p>
          <a:p>
            <a:r>
              <a:rPr lang="en-US" sz="2800" dirty="0" smtClean="0"/>
              <a:t>Pts with systemic disease are likely to have deeper periodontal pockets and higher gingivitis score</a:t>
            </a:r>
          </a:p>
          <a:p>
            <a:r>
              <a:rPr lang="en-US" sz="2800" dirty="0" smtClean="0"/>
              <a:t>Pts with cardiac and pulmonary problems have varying degrees of heart failure and respiratory insufficiencies</a:t>
            </a:r>
          </a:p>
          <a:p>
            <a:r>
              <a:rPr lang="en-US" sz="2800" dirty="0" smtClean="0"/>
              <a:t>Renal involvement leads to some degree of uremia, with or without hypertension</a:t>
            </a:r>
            <a:endParaRPr lang="en-US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features of the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unusual pattern of </a:t>
            </a:r>
            <a:r>
              <a:rPr lang="en-US" sz="2800" dirty="0" err="1" smtClean="0"/>
              <a:t>mandibular</a:t>
            </a:r>
            <a:r>
              <a:rPr lang="en-US" sz="2800" smtClean="0"/>
              <a:t> erosions </a:t>
            </a:r>
            <a:r>
              <a:rPr lang="en-US" sz="2800" dirty="0" smtClean="0"/>
              <a:t>at regions of muscle attachments such as angles, </a:t>
            </a:r>
            <a:r>
              <a:rPr lang="en-US" sz="2800" dirty="0" err="1" smtClean="0"/>
              <a:t>coronoid</a:t>
            </a:r>
            <a:r>
              <a:rPr lang="en-US" sz="2800" dirty="0" smtClean="0"/>
              <a:t> process, </a:t>
            </a:r>
            <a:r>
              <a:rPr lang="en-US" sz="2800" dirty="0" err="1" smtClean="0"/>
              <a:t>digastric</a:t>
            </a:r>
            <a:r>
              <a:rPr lang="en-US" sz="2800" dirty="0" smtClean="0"/>
              <a:t> region or </a:t>
            </a:r>
            <a:r>
              <a:rPr lang="en-US" sz="2800" dirty="0" err="1" smtClean="0"/>
              <a:t>condyles</a:t>
            </a:r>
            <a:endParaRPr lang="en-US" sz="2800" dirty="0" smtClean="0"/>
          </a:p>
          <a:p>
            <a:r>
              <a:rPr lang="en-US" sz="2800" dirty="0" err="1" smtClean="0"/>
              <a:t>Resorption</a:t>
            </a:r>
            <a:r>
              <a:rPr lang="en-US" sz="2800" dirty="0" smtClean="0"/>
              <a:t> is typically bilateral and fairly symmetric</a:t>
            </a:r>
          </a:p>
          <a:p>
            <a:r>
              <a:rPr lang="en-US" sz="2800" dirty="0" smtClean="0"/>
              <a:t>Erosive borders are smooth and sharply defined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 may be progressive with the disease</a:t>
            </a:r>
            <a:endParaRPr lang="en-US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Radiographic changes associated with the teeth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Increase in width of periodontal ligament spaces around the teeth</a:t>
            </a:r>
          </a:p>
          <a:p>
            <a:r>
              <a:rPr lang="en-US" sz="2800" dirty="0" smtClean="0"/>
              <a:t>PDL spaces affected usually are </a:t>
            </a:r>
            <a:r>
              <a:rPr lang="en-US" sz="2800" dirty="0" err="1" smtClean="0"/>
              <a:t>atleast</a:t>
            </a:r>
            <a:r>
              <a:rPr lang="en-US" sz="2800" dirty="0" smtClean="0"/>
              <a:t> twice as thick as normal and all anterior and posterior teeth are affected</a:t>
            </a:r>
          </a:p>
          <a:p>
            <a:r>
              <a:rPr lang="en-US" sz="2800" dirty="0" smtClean="0"/>
              <a:t>More pronounced around posterior teeth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remains normal</a:t>
            </a:r>
          </a:p>
          <a:p>
            <a:r>
              <a:rPr lang="en-US" sz="2800" dirty="0" smtClean="0"/>
              <a:t>Gingival attachments are normal and not mobile</a:t>
            </a:r>
          </a:p>
          <a:p>
            <a:r>
              <a:rPr lang="en-US" sz="2800" dirty="0" smtClean="0"/>
              <a:t>Half of the pts with PDL space thickening also had some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erosive bone changes</a:t>
            </a:r>
            <a:endParaRPr lang="en-US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d/d and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Tooth mobility</a:t>
            </a:r>
          </a:p>
          <a:p>
            <a:r>
              <a:rPr lang="en-US" sz="2800" dirty="0" smtClean="0"/>
              <a:t>Orthodontic movement</a:t>
            </a:r>
          </a:p>
          <a:p>
            <a:r>
              <a:rPr lang="en-US" sz="2800" dirty="0" err="1" smtClean="0"/>
              <a:t>Intermaxillary</a:t>
            </a:r>
            <a:r>
              <a:rPr lang="en-US" sz="2800" dirty="0" smtClean="0"/>
              <a:t> fixation with arch bars</a:t>
            </a:r>
          </a:p>
          <a:p>
            <a:r>
              <a:rPr lang="en-US" sz="2800" dirty="0" smtClean="0"/>
              <a:t>Invasion of PDL by malignant </a:t>
            </a:r>
            <a:r>
              <a:rPr lang="en-US" sz="2800" dirty="0" err="1" smtClean="0"/>
              <a:t>neoplasms</a:t>
            </a:r>
            <a:endParaRPr lang="en-US" sz="2800" dirty="0" smtClean="0"/>
          </a:p>
          <a:p>
            <a:r>
              <a:rPr lang="en-US" sz="2800" dirty="0" smtClean="0"/>
              <a:t>Management: progressive loss of bone in angle is more serious coz of potential fracture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Sickle cell anemia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Is an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recessive, chronic hemolytic blood disorder</a:t>
            </a:r>
          </a:p>
          <a:p>
            <a:r>
              <a:rPr lang="en-US" sz="2800" dirty="0" smtClean="0"/>
              <a:t>Pt with this disorder have abnormal </a:t>
            </a:r>
            <a:r>
              <a:rPr lang="en-US" sz="2800" dirty="0" err="1" smtClean="0"/>
              <a:t>hb</a:t>
            </a:r>
            <a:r>
              <a:rPr lang="en-US" sz="2800" dirty="0" smtClean="0"/>
              <a:t>, which under low oxygen tension results in </a:t>
            </a:r>
            <a:r>
              <a:rPr lang="en-US" sz="2800" dirty="0" err="1" smtClean="0"/>
              <a:t>sickling</a:t>
            </a:r>
            <a:r>
              <a:rPr lang="en-US" sz="2800" dirty="0" smtClean="0"/>
              <a:t> of red blood cells</a:t>
            </a:r>
          </a:p>
          <a:p>
            <a:r>
              <a:rPr lang="en-US" sz="2800" dirty="0" smtClean="0"/>
              <a:t>These blood cells have a reduced capacity to carry oxygen to tissues and coz of damage to membrane lipids and proteins adhere to vascular endothelium and obstruct capillaries</a:t>
            </a:r>
          </a:p>
          <a:p>
            <a:r>
              <a:rPr lang="en-US" sz="2800" dirty="0" smtClean="0"/>
              <a:t>Spleen traps and readily destroys  these abnormal red cells</a:t>
            </a:r>
          </a:p>
          <a:p>
            <a:r>
              <a:rPr lang="en-US" sz="2800" dirty="0" err="1" smtClean="0"/>
              <a:t>Hematopoeitic</a:t>
            </a:r>
            <a:r>
              <a:rPr lang="en-US" sz="2800" dirty="0" smtClean="0"/>
              <a:t> system responds to resultant anemia by production of RBCs, which requires compensatory hyperplasia of bone marrow</a:t>
            </a:r>
            <a:endParaRPr 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Most pts with the disease manifest mild, chronic features</a:t>
            </a:r>
          </a:p>
          <a:p>
            <a:r>
              <a:rPr lang="en-US" sz="2800" dirty="0" smtClean="0"/>
              <a:t>Long, quiet spells of hemolytic latency occur, occasionally punctuated by exacerbations – sickle cell crisis</a:t>
            </a:r>
          </a:p>
          <a:p>
            <a:r>
              <a:rPr lang="en-US" sz="2800" dirty="0" smtClean="0"/>
              <a:t>During crises, pts experience severe abdominal, muscle and joint pain, have a high temperature and may even undergo circulatory collapse</a:t>
            </a:r>
          </a:p>
          <a:p>
            <a:r>
              <a:rPr lang="en-US" sz="2800" dirty="0" smtClean="0"/>
              <a:t>In mild phase, pt may also c/o fatigue, weakness, shortness of breath and muscle and joint pain</a:t>
            </a:r>
          </a:p>
          <a:p>
            <a:r>
              <a:rPr lang="en-US" sz="2800" dirty="0" smtClean="0"/>
              <a:t>Many pts die of complications before the age of 40 yrs</a:t>
            </a:r>
            <a:endParaRPr lang="en-US" sz="28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r/g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Hyperplasia of bone marrow at expense of 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 bone is primary reason </a:t>
            </a:r>
          </a:p>
          <a:p>
            <a:r>
              <a:rPr lang="en-US" sz="2800" dirty="0" smtClean="0"/>
              <a:t>Thinning of individual 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 </a:t>
            </a:r>
            <a:r>
              <a:rPr lang="en-US" sz="2800" dirty="0" err="1" smtClean="0"/>
              <a:t>trabeculae</a:t>
            </a:r>
            <a:r>
              <a:rPr lang="en-US" sz="2800" dirty="0" smtClean="0"/>
              <a:t> and cortices  is common in vertebral bodies, long bones, skull and jaws</a:t>
            </a:r>
          </a:p>
          <a:p>
            <a:r>
              <a:rPr lang="en-US" sz="2800" dirty="0" smtClean="0"/>
              <a:t>Skull may have widening of </a:t>
            </a:r>
            <a:r>
              <a:rPr lang="en-US" sz="2800" dirty="0" err="1" smtClean="0"/>
              <a:t>diploic</a:t>
            </a:r>
            <a:r>
              <a:rPr lang="en-US" sz="2800" dirty="0" smtClean="0"/>
              <a:t> space and thinning of outer and inner tables</a:t>
            </a:r>
          </a:p>
          <a:p>
            <a:r>
              <a:rPr lang="en-US" sz="2800" dirty="0" smtClean="0"/>
              <a:t>In extreme cases, outer table of skull will not be apparent and hair on end appearance may occur</a:t>
            </a:r>
          </a:p>
          <a:p>
            <a:r>
              <a:rPr lang="en-US" sz="2800" dirty="0" smtClean="0"/>
              <a:t>Small areas of </a:t>
            </a:r>
            <a:r>
              <a:rPr lang="en-US" sz="2800" dirty="0" err="1" smtClean="0"/>
              <a:t>infarcation</a:t>
            </a:r>
            <a:r>
              <a:rPr lang="en-US" sz="2800" dirty="0" smtClean="0"/>
              <a:t> may be present within bones after blockage from microvasculature, seen as areas of localized bone sclerosis</a:t>
            </a:r>
          </a:p>
          <a:p>
            <a:r>
              <a:rPr lang="en-US" sz="2800" dirty="0" smtClean="0"/>
              <a:t>Retardation of gen bone growth</a:t>
            </a:r>
            <a:endParaRPr lang="en-US" sz="28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r/f of the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 osteoporosis, coz of decrease in volume of </a:t>
            </a:r>
            <a:r>
              <a:rPr lang="en-US" sz="2800" dirty="0" err="1" smtClean="0"/>
              <a:t>trabecular</a:t>
            </a:r>
            <a:r>
              <a:rPr lang="en-US" sz="2800" dirty="0" smtClean="0"/>
              <a:t> bone and to a lesser extent thinning of cortical plates</a:t>
            </a:r>
          </a:p>
          <a:p>
            <a:r>
              <a:rPr lang="en-US" sz="2800" dirty="0" smtClean="0"/>
              <a:t>Most cases, change is mild to moderate</a:t>
            </a:r>
          </a:p>
          <a:p>
            <a:r>
              <a:rPr lang="en-US" sz="2800" dirty="0" smtClean="0"/>
              <a:t>Bone pattern may be altered to one with fewer but coarser </a:t>
            </a:r>
            <a:r>
              <a:rPr lang="en-US" sz="2800" dirty="0" err="1" smtClean="0"/>
              <a:t>trabeculae</a:t>
            </a:r>
            <a:endParaRPr lang="en-US" sz="2800" dirty="0" smtClean="0"/>
          </a:p>
          <a:p>
            <a:r>
              <a:rPr lang="en-US" sz="2800" dirty="0" smtClean="0"/>
              <a:t>Bone marrow hyperplasia may cause enlargement and protrusion of maxillary alveolar ridge</a:t>
            </a:r>
            <a:endParaRPr lang="en-US" sz="28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Thalassemia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Syn</a:t>
            </a:r>
            <a:r>
              <a:rPr lang="en-US" sz="2800" dirty="0" smtClean="0"/>
              <a:t>: </a:t>
            </a:r>
            <a:r>
              <a:rPr lang="en-US" sz="2800" dirty="0" err="1" smtClean="0"/>
              <a:t>cooley’s</a:t>
            </a:r>
            <a:r>
              <a:rPr lang="en-US" sz="2800" dirty="0" smtClean="0"/>
              <a:t> anemia, </a:t>
            </a:r>
            <a:r>
              <a:rPr lang="en-US" sz="2800" dirty="0" err="1" smtClean="0"/>
              <a:t>mediterranean</a:t>
            </a:r>
            <a:r>
              <a:rPr lang="en-US" sz="2800" dirty="0" smtClean="0"/>
              <a:t> anemia and </a:t>
            </a:r>
            <a:r>
              <a:rPr lang="en-US" sz="2800" dirty="0" err="1" smtClean="0"/>
              <a:t>erytroblastic</a:t>
            </a:r>
            <a:r>
              <a:rPr lang="en-US" sz="2800" dirty="0" smtClean="0"/>
              <a:t> anemia</a:t>
            </a:r>
          </a:p>
          <a:p>
            <a:r>
              <a:rPr lang="en-US" sz="2800" dirty="0" smtClean="0"/>
              <a:t>It is a hereditary disorder that results in defect in </a:t>
            </a:r>
            <a:r>
              <a:rPr lang="en-US" sz="2800" dirty="0" err="1" smtClean="0"/>
              <a:t>Hb</a:t>
            </a:r>
            <a:r>
              <a:rPr lang="en-US" sz="2800" dirty="0" smtClean="0"/>
              <a:t> synthesis</a:t>
            </a:r>
          </a:p>
          <a:p>
            <a:r>
              <a:rPr lang="en-US" sz="2800" dirty="0" smtClean="0"/>
              <a:t>Defect may involve either alpha or beta globulin genes</a:t>
            </a:r>
          </a:p>
          <a:p>
            <a:r>
              <a:rPr lang="en-US" sz="2800" dirty="0" smtClean="0"/>
              <a:t>Resultant RBCs have reduced </a:t>
            </a:r>
            <a:r>
              <a:rPr lang="en-US" sz="2800" dirty="0" err="1" smtClean="0"/>
              <a:t>Hb</a:t>
            </a:r>
            <a:r>
              <a:rPr lang="en-US" sz="2800" dirty="0" smtClean="0"/>
              <a:t> content, are thin and have short life span</a:t>
            </a:r>
          </a:p>
          <a:p>
            <a:r>
              <a:rPr lang="en-US" sz="2800" dirty="0" smtClean="0"/>
              <a:t>Heterozygous form is mild, </a:t>
            </a:r>
            <a:r>
              <a:rPr lang="en-US" sz="2800" dirty="0" err="1" smtClean="0"/>
              <a:t>thalassemia</a:t>
            </a:r>
            <a:r>
              <a:rPr lang="en-US" sz="2800" dirty="0" smtClean="0"/>
              <a:t> minor, is mild whereas homozygous form, </a:t>
            </a:r>
            <a:r>
              <a:rPr lang="en-US" sz="2800" dirty="0" err="1" smtClean="0"/>
              <a:t>thalessemia</a:t>
            </a:r>
            <a:r>
              <a:rPr lang="en-US" sz="2800" dirty="0" smtClean="0"/>
              <a:t> major may be severe</a:t>
            </a:r>
          </a:p>
          <a:p>
            <a:r>
              <a:rPr lang="en-US" sz="2800" dirty="0" smtClean="0"/>
              <a:t>A moderately sever form, </a:t>
            </a:r>
            <a:r>
              <a:rPr lang="en-US" sz="2800" dirty="0" err="1" smtClean="0"/>
              <a:t>thalessemia</a:t>
            </a:r>
            <a:r>
              <a:rPr lang="en-US" sz="2800" dirty="0" smtClean="0"/>
              <a:t> </a:t>
            </a:r>
            <a:r>
              <a:rPr lang="en-US" sz="2800" dirty="0" err="1" smtClean="0"/>
              <a:t>intermedia</a:t>
            </a:r>
            <a:r>
              <a:rPr lang="en-US" sz="2800" dirty="0" smtClean="0"/>
              <a:t> also occurs</a:t>
            </a:r>
            <a:endParaRPr lang="en-US" sz="2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severe form, onset is in infancy and survival time may be short</a:t>
            </a:r>
          </a:p>
          <a:p>
            <a:r>
              <a:rPr lang="en-US" sz="2800" dirty="0" smtClean="0"/>
              <a:t>Face develops prominent cheek bones and a protrusive </a:t>
            </a:r>
            <a:r>
              <a:rPr lang="en-US" sz="2800" dirty="0" err="1" smtClean="0"/>
              <a:t>premaxilla</a:t>
            </a:r>
            <a:r>
              <a:rPr lang="en-US" sz="2800" dirty="0" smtClean="0"/>
              <a:t> resulting in rodent like face</a:t>
            </a:r>
          </a:p>
          <a:p>
            <a:r>
              <a:rPr lang="en-US" sz="2800" dirty="0" smtClean="0"/>
              <a:t>Milder form of disease occurs in adults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23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199" y="2057400"/>
            <a:ext cx="687705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Radiographic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r/g features result from hyperplasia of ineffective bone marrow and its subsequent failure to produce normal red cells</a:t>
            </a:r>
          </a:p>
          <a:p>
            <a:r>
              <a:rPr lang="en-US" sz="2800" dirty="0" smtClean="0"/>
              <a:t>There is a gen </a:t>
            </a:r>
            <a:r>
              <a:rPr lang="en-US" sz="2800" dirty="0" err="1" smtClean="0"/>
              <a:t>r’lucency</a:t>
            </a:r>
            <a:r>
              <a:rPr lang="en-US" sz="2800" dirty="0" smtClean="0"/>
              <a:t> of long  bones with cortical thinning</a:t>
            </a:r>
          </a:p>
          <a:p>
            <a:r>
              <a:rPr lang="en-US" sz="2800" dirty="0" err="1" smtClean="0"/>
              <a:t>Diploic</a:t>
            </a:r>
            <a:r>
              <a:rPr lang="en-US" sz="2800" dirty="0" smtClean="0"/>
              <a:t> space exhibits marked thickening, </a:t>
            </a:r>
            <a:r>
              <a:rPr lang="en-US" sz="2800" dirty="0" err="1" smtClean="0"/>
              <a:t>splly</a:t>
            </a:r>
            <a:r>
              <a:rPr lang="en-US" sz="2800" dirty="0" smtClean="0"/>
              <a:t> in frontal region</a:t>
            </a:r>
          </a:p>
          <a:p>
            <a:r>
              <a:rPr lang="en-US" sz="2800" dirty="0" smtClean="0"/>
              <a:t>Skull shows gen granular appearance and occasionally hair in end effect may develop</a:t>
            </a:r>
            <a:endParaRPr lang="en-US" sz="2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Radiographic appearance of jaws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Sever bone marrow hyperplasia prevents </a:t>
            </a:r>
            <a:r>
              <a:rPr lang="en-US" sz="2800" dirty="0" err="1" smtClean="0"/>
              <a:t>pneumatization</a:t>
            </a:r>
            <a:r>
              <a:rPr lang="en-US" sz="2800" dirty="0" smtClean="0"/>
              <a:t> of PNS, </a:t>
            </a:r>
            <a:r>
              <a:rPr lang="en-US" sz="2800" dirty="0" err="1" smtClean="0"/>
              <a:t>splly</a:t>
            </a:r>
            <a:r>
              <a:rPr lang="en-US" sz="2800" dirty="0" smtClean="0"/>
              <a:t> maxillary sinus and cause an expansion of maxilla that results in malocclusion</a:t>
            </a:r>
          </a:p>
          <a:p>
            <a:r>
              <a:rPr lang="en-US" sz="2800" dirty="0" smtClean="0"/>
              <a:t>Jaws appear </a:t>
            </a:r>
            <a:r>
              <a:rPr lang="en-US" sz="2800" dirty="0" err="1" smtClean="0"/>
              <a:t>r’lucent</a:t>
            </a:r>
            <a:r>
              <a:rPr lang="en-US" sz="2800" dirty="0" smtClean="0"/>
              <a:t>, with thinning of cortical borders and enlargement of marrow spaces</a:t>
            </a:r>
          </a:p>
          <a:p>
            <a:r>
              <a:rPr lang="en-US" sz="2800" dirty="0" err="1" smtClean="0"/>
              <a:t>Trabeculae</a:t>
            </a:r>
            <a:r>
              <a:rPr lang="en-US" sz="2800" dirty="0" smtClean="0"/>
              <a:t> are large and coarse</a:t>
            </a:r>
          </a:p>
          <a:p>
            <a:r>
              <a:rPr lang="en-US" sz="2800" dirty="0" smtClean="0"/>
              <a:t>Lamina </a:t>
            </a:r>
            <a:r>
              <a:rPr lang="en-US" sz="2800" dirty="0" err="1" smtClean="0"/>
              <a:t>dura</a:t>
            </a:r>
            <a:r>
              <a:rPr lang="en-US" sz="2800" dirty="0" smtClean="0"/>
              <a:t> is thin and the roots may be short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4068</Words>
  <Application>Microsoft Office PowerPoint</Application>
  <PresentationFormat>On-screen Show (4:3)</PresentationFormat>
  <Paragraphs>427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Systemic diseases manifested in the jaws</vt:lpstr>
      <vt:lpstr>General features</vt:lpstr>
      <vt:lpstr>Hyperparathyroidism </vt:lpstr>
      <vt:lpstr>Etiology </vt:lpstr>
      <vt:lpstr>Clinical features</vt:lpstr>
      <vt:lpstr>Radiographic features</vt:lpstr>
      <vt:lpstr>Slide 7</vt:lpstr>
      <vt:lpstr>R/G features of the jaws</vt:lpstr>
      <vt:lpstr>Slide 9</vt:lpstr>
      <vt:lpstr>R/G features of the teeth and associated structures</vt:lpstr>
      <vt:lpstr>Hypoparathyroidism and pseudohypoparathyroidism</vt:lpstr>
      <vt:lpstr>Clinical features</vt:lpstr>
      <vt:lpstr>Pseudohypoparathyroidism</vt:lpstr>
      <vt:lpstr>Radiographic features</vt:lpstr>
      <vt:lpstr>Hypoparathyroidism</vt:lpstr>
      <vt:lpstr>Hyperpituitarism </vt:lpstr>
      <vt:lpstr>Clinical features</vt:lpstr>
      <vt:lpstr>Slide 18</vt:lpstr>
      <vt:lpstr>Slide 19</vt:lpstr>
      <vt:lpstr>General R/G features</vt:lpstr>
      <vt:lpstr>R/G features of the jaws</vt:lpstr>
      <vt:lpstr>Slide 22</vt:lpstr>
      <vt:lpstr>R/G changes associated with the teeth</vt:lpstr>
      <vt:lpstr>Hypopituitarism </vt:lpstr>
      <vt:lpstr>Radiographic features</vt:lpstr>
      <vt:lpstr>Hyperthyroidism </vt:lpstr>
      <vt:lpstr>Slide 27</vt:lpstr>
      <vt:lpstr>Radiographic features</vt:lpstr>
      <vt:lpstr>Hypothyroidism </vt:lpstr>
      <vt:lpstr>Slide 30</vt:lpstr>
      <vt:lpstr>Slide 31</vt:lpstr>
      <vt:lpstr>Radiographic features</vt:lpstr>
      <vt:lpstr>Slide 33</vt:lpstr>
      <vt:lpstr>Diabetes mellitus</vt:lpstr>
      <vt:lpstr>Slide 35</vt:lpstr>
      <vt:lpstr>Radiographic features</vt:lpstr>
      <vt:lpstr>Cushing’s syndrome</vt:lpstr>
      <vt:lpstr>Clinical features</vt:lpstr>
      <vt:lpstr>Slide 39</vt:lpstr>
      <vt:lpstr>Radiographic features</vt:lpstr>
      <vt:lpstr>Slide 41</vt:lpstr>
      <vt:lpstr>Metabolic bone diseases</vt:lpstr>
      <vt:lpstr>Osteoporosis </vt:lpstr>
      <vt:lpstr>Clinical features</vt:lpstr>
      <vt:lpstr>Radiographic features</vt:lpstr>
      <vt:lpstr>Rickets and osteomalacia</vt:lpstr>
      <vt:lpstr>Failure of normal activity of vit D</vt:lpstr>
      <vt:lpstr>Slide 48</vt:lpstr>
      <vt:lpstr>CLINICAL FEATURES</vt:lpstr>
      <vt:lpstr>Slide 50</vt:lpstr>
      <vt:lpstr>Clinical features</vt:lpstr>
      <vt:lpstr>General Radiographic features</vt:lpstr>
      <vt:lpstr>Radiographic features of jaws</vt:lpstr>
      <vt:lpstr>Radiographic changes associated with teeth</vt:lpstr>
      <vt:lpstr>Slide 55</vt:lpstr>
      <vt:lpstr>Hypophosphatasia </vt:lpstr>
      <vt:lpstr>Clinical features</vt:lpstr>
      <vt:lpstr>General radiographic features</vt:lpstr>
      <vt:lpstr>Slide 59</vt:lpstr>
      <vt:lpstr>radiographic features of jaws</vt:lpstr>
      <vt:lpstr>radiographic features associated with the teeth</vt:lpstr>
      <vt:lpstr>Renal osteodystrophy</vt:lpstr>
      <vt:lpstr>Clinical features</vt:lpstr>
      <vt:lpstr>General radiographic features</vt:lpstr>
      <vt:lpstr>radiographic features of the jaws</vt:lpstr>
      <vt:lpstr>Radiographic changes associated with the teeth</vt:lpstr>
      <vt:lpstr>Hypophosphatemia </vt:lpstr>
      <vt:lpstr>Clinical features</vt:lpstr>
      <vt:lpstr>General radiographic features</vt:lpstr>
      <vt:lpstr>Radiographic features associated with the teeth</vt:lpstr>
      <vt:lpstr>Ostepetrosis </vt:lpstr>
      <vt:lpstr>Clinical features</vt:lpstr>
      <vt:lpstr>Clinical features</vt:lpstr>
      <vt:lpstr>General Radiographic features</vt:lpstr>
      <vt:lpstr>r/g of the jaws</vt:lpstr>
      <vt:lpstr>r/g features associated with teeth</vt:lpstr>
      <vt:lpstr>treatment</vt:lpstr>
      <vt:lpstr>Other systemic disease</vt:lpstr>
      <vt:lpstr>Progressive systemic sclerosis</vt:lpstr>
      <vt:lpstr>Clinical features</vt:lpstr>
      <vt:lpstr>Radiographic features of the jaws</vt:lpstr>
      <vt:lpstr>Radiographic changes associated with the teeth</vt:lpstr>
      <vt:lpstr>d/d and management</vt:lpstr>
      <vt:lpstr>Sickle cell anemia</vt:lpstr>
      <vt:lpstr>Clinical features</vt:lpstr>
      <vt:lpstr>General r/g features</vt:lpstr>
      <vt:lpstr>r/f of the jaws</vt:lpstr>
      <vt:lpstr>Thalassemia </vt:lpstr>
      <vt:lpstr>Clinical features</vt:lpstr>
      <vt:lpstr>General Radiographic features</vt:lpstr>
      <vt:lpstr>Radiographic appearance of jaws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diseases manifested in the jaws</dc:title>
  <dc:creator>OD</dc:creator>
  <cp:lastModifiedBy>ORAL MEDINICE</cp:lastModifiedBy>
  <cp:revision>130</cp:revision>
  <dcterms:created xsi:type="dcterms:W3CDTF">2006-08-16T00:00:00Z</dcterms:created>
  <dcterms:modified xsi:type="dcterms:W3CDTF">2018-11-27T10:32:48Z</dcterms:modified>
</cp:coreProperties>
</file>