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9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ndiandentalacademy.com/" TargetMode="Externa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MAXILLARY SINUS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1600201" y="2286001"/>
            <a:ext cx="6096000" cy="4343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Applied Surgical Anatomy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Relation of the Root Apices with the Floor of the Sinus </a:t>
            </a:r>
          </a:p>
          <a:p>
            <a:pPr>
              <a:buNone/>
            </a:pPr>
            <a:r>
              <a:rPr lang="en-US" sz="2000" dirty="0" smtClean="0"/>
              <a:t>In adults, there is a distance of approximately, 1-1.25 cm between the floor of the sinus and the root apices of maxillary posterior teeth</a:t>
            </a:r>
          </a:p>
          <a:p>
            <a:endParaRPr lang="en-US" sz="2000" dirty="0" smtClean="0"/>
          </a:p>
          <a:p>
            <a:r>
              <a:rPr lang="en-US" sz="2000" dirty="0" smtClean="0"/>
              <a:t>Low Incidence of </a:t>
            </a:r>
            <a:r>
              <a:rPr lang="en-US" sz="2000" dirty="0" err="1" smtClean="0"/>
              <a:t>Oroantral</a:t>
            </a:r>
            <a:r>
              <a:rPr lang="en-US" sz="2000" dirty="0" smtClean="0"/>
              <a:t> Fistula in Children under Fifteen Years </a:t>
            </a:r>
          </a:p>
          <a:p>
            <a:pPr>
              <a:buNone/>
            </a:pPr>
            <a:r>
              <a:rPr lang="en-US" sz="2000" dirty="0" smtClean="0"/>
              <a:t>The maxillary sinus reaches its normal adult size by the age of 15 years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Lining of Maxillary Sinus </a:t>
            </a:r>
          </a:p>
          <a:p>
            <a:pPr>
              <a:buNone/>
            </a:pPr>
            <a:r>
              <a:rPr lang="en-US" sz="2000" dirty="0" smtClean="0"/>
              <a:t>The wall of the sinus is very thin in this area. This area is used for following: (</a:t>
            </a:r>
            <a:r>
              <a:rPr lang="en-US" sz="2000" dirty="0" err="1" smtClean="0"/>
              <a:t>i</a:t>
            </a:r>
            <a:r>
              <a:rPr lang="en-US" sz="2000" dirty="0" smtClean="0"/>
              <a:t>) diagnostic aspiration, and (ii) the site for Caldwell-Luc operation; that is, the </a:t>
            </a:r>
            <a:r>
              <a:rPr lang="en-US" sz="2000" dirty="0" err="1" smtClean="0"/>
              <a:t>antral</a:t>
            </a:r>
            <a:r>
              <a:rPr lang="en-US" sz="2000" dirty="0" smtClean="0"/>
              <a:t> exploration with or without an intraoral </a:t>
            </a:r>
            <a:r>
              <a:rPr lang="en-US" sz="2000" dirty="0" err="1" smtClean="0"/>
              <a:t>antrostotomy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Fractures of the Middle Third of Face</a:t>
            </a:r>
          </a:p>
          <a:p>
            <a:pPr>
              <a:buNone/>
            </a:pPr>
            <a:r>
              <a:rPr lang="en-US" sz="1800" dirty="0" err="1" smtClean="0"/>
              <a:t>LeForte</a:t>
            </a:r>
            <a:r>
              <a:rPr lang="en-US" sz="1800" dirty="0" smtClean="0"/>
              <a:t> I, II, and III, show disturbance in the walls of maxillary sinus.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err="1" smtClean="0"/>
              <a:t>Paraesthesia</a:t>
            </a:r>
            <a:r>
              <a:rPr lang="en-US" sz="1800" b="1" dirty="0" smtClean="0"/>
              <a:t> in Maxillary Teeth Following Surgical Procedures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Radiology of Maxillary Sinus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various radiographs useful are as follows: </a:t>
            </a:r>
          </a:p>
          <a:p>
            <a:r>
              <a:rPr lang="en-US" sz="2000" dirty="0" smtClean="0"/>
              <a:t>1. </a:t>
            </a:r>
            <a:r>
              <a:rPr lang="en-US" sz="2000" dirty="0" err="1" smtClean="0"/>
              <a:t>Extraoral</a:t>
            </a:r>
            <a:r>
              <a:rPr lang="en-US" sz="2000" dirty="0" smtClean="0"/>
              <a:t> views: (</a:t>
            </a:r>
            <a:r>
              <a:rPr lang="en-US" sz="2000" dirty="0" err="1" smtClean="0"/>
              <a:t>i</a:t>
            </a:r>
            <a:r>
              <a:rPr lang="en-US" sz="2000" dirty="0" smtClean="0"/>
              <a:t>) </a:t>
            </a:r>
            <a:r>
              <a:rPr lang="en-US" sz="2000" dirty="0" err="1" smtClean="0"/>
              <a:t>Occipitomental</a:t>
            </a:r>
            <a:r>
              <a:rPr lang="en-US" sz="2000" dirty="0" smtClean="0"/>
              <a:t> (OM), (ii) Lateral skull, (iii) </a:t>
            </a:r>
            <a:r>
              <a:rPr lang="en-US" sz="2000" dirty="0" err="1" smtClean="0"/>
              <a:t>Submentovertex</a:t>
            </a:r>
            <a:r>
              <a:rPr lang="en-US" sz="2000" dirty="0" smtClean="0"/>
              <a:t> (SMV), (iv) Linear tomography, (v) </a:t>
            </a:r>
            <a:r>
              <a:rPr lang="en-US" sz="2000" dirty="0" err="1" smtClean="0"/>
              <a:t>Orthopantomography</a:t>
            </a:r>
            <a:r>
              <a:rPr lang="en-US" sz="2000" dirty="0" smtClean="0"/>
              <a:t>, and (vi) Computed axial tomography (CAT). </a:t>
            </a:r>
          </a:p>
          <a:p>
            <a:endParaRPr lang="en-US" sz="2000" dirty="0" smtClean="0"/>
          </a:p>
          <a:p>
            <a:r>
              <a:rPr lang="en-US" sz="2000" dirty="0" smtClean="0"/>
              <a:t>2. Intraoral: (</a:t>
            </a:r>
            <a:r>
              <a:rPr lang="en-US" sz="2000" dirty="0" err="1" smtClean="0"/>
              <a:t>i</a:t>
            </a:r>
            <a:r>
              <a:rPr lang="en-US" sz="2000" dirty="0" smtClean="0"/>
              <a:t>) </a:t>
            </a:r>
            <a:r>
              <a:rPr lang="en-US" sz="2000" dirty="0" err="1" smtClean="0"/>
              <a:t>Occlusal</a:t>
            </a:r>
            <a:r>
              <a:rPr lang="en-US" sz="2000" dirty="0" smtClean="0"/>
              <a:t>, (ii) Lateral </a:t>
            </a:r>
            <a:r>
              <a:rPr lang="en-US" sz="2000" dirty="0" err="1" smtClean="0"/>
              <a:t>occlusal</a:t>
            </a:r>
            <a:r>
              <a:rPr lang="en-US" sz="2000" dirty="0" smtClean="0"/>
              <a:t>, and (iii) </a:t>
            </a:r>
            <a:r>
              <a:rPr lang="en-US" sz="2000" dirty="0" err="1" smtClean="0"/>
              <a:t>Periapical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4743" b="504"/>
          <a:stretch>
            <a:fillRect/>
          </a:stretch>
        </p:blipFill>
        <p:spPr bwMode="auto">
          <a:xfrm>
            <a:off x="1219200" y="2133600"/>
            <a:ext cx="666114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15823"/>
            <a:ext cx="4599940" cy="78290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pc="-5" dirty="0"/>
              <a:t>Maxillary</a:t>
            </a:r>
            <a:r>
              <a:rPr spc="-105" dirty="0"/>
              <a:t> </a:t>
            </a:r>
            <a:r>
              <a:rPr spc="-5" dirty="0"/>
              <a:t>sinusitis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063" y="2369897"/>
            <a:ext cx="3883660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06" marR="5080" indent="-274306"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641" algn="l"/>
              </a:tabLst>
            </a:pPr>
            <a:r>
              <a:rPr sz="2800" spc="-10" dirty="0">
                <a:latin typeface="Constantia"/>
                <a:cs typeface="Constantia"/>
              </a:rPr>
              <a:t>Group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diseases  mainly </a:t>
            </a:r>
            <a:r>
              <a:rPr sz="2800" spc="10" dirty="0">
                <a:latin typeface="Constantia"/>
                <a:cs typeface="Constantia"/>
              </a:rPr>
              <a:t>inflammation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&amp;  </a:t>
            </a:r>
            <a:r>
              <a:rPr sz="2800" spc="-10" dirty="0">
                <a:latin typeface="Constantia"/>
                <a:cs typeface="Constantia"/>
              </a:rPr>
              <a:t>infection which affect  the nasal </a:t>
            </a:r>
            <a:r>
              <a:rPr sz="2800" spc="-15" dirty="0">
                <a:latin typeface="Constantia"/>
                <a:cs typeface="Constantia"/>
              </a:rPr>
              <a:t>mucosa </a:t>
            </a:r>
            <a:r>
              <a:rPr sz="2800" spc="-5" dirty="0">
                <a:latin typeface="Constantia"/>
                <a:cs typeface="Constantia"/>
              </a:rPr>
              <a:t>and  </a:t>
            </a:r>
            <a:r>
              <a:rPr sz="2800" dirty="0">
                <a:latin typeface="Constantia"/>
                <a:cs typeface="Constantia"/>
              </a:rPr>
              <a:t>PNS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9946" y="1700771"/>
            <a:ext cx="4929251" cy="430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6200"/>
            <a:ext cx="4599940" cy="55399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Acute Maxillary Sinusitis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762000"/>
            <a:ext cx="4648200" cy="5847755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Duration- 7 days-4 week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May be </a:t>
            </a:r>
            <a:r>
              <a:rPr lang="en-US" sz="2400" dirty="0" err="1" smtClean="0"/>
              <a:t>suppurative</a:t>
            </a:r>
            <a:r>
              <a:rPr lang="en-US" sz="2400" dirty="0" smtClean="0"/>
              <a:t> or non </a:t>
            </a:r>
            <a:r>
              <a:rPr lang="en-US" sz="2400" dirty="0" err="1" smtClean="0"/>
              <a:t>suppurative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Symptoms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Cold 3-4 days prior to acute attack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Postnasal discharge with  </a:t>
            </a:r>
            <a:r>
              <a:rPr lang="en-US" sz="2400" dirty="0" err="1" smtClean="0"/>
              <a:t>pharyngitis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Constant throbbing pain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Generalized constitutional symptoms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495800" y="1120141"/>
            <a:ext cx="4434840" cy="5814059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Signs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Tenderness &amp; mild swelling over cheek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Paresthesia</a:t>
            </a:r>
            <a:r>
              <a:rPr lang="en-US" sz="2400" dirty="0" smtClean="0"/>
              <a:t> over cheek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Fetor </a:t>
            </a:r>
            <a:r>
              <a:rPr lang="en-US" sz="2400" dirty="0" err="1" smtClean="0"/>
              <a:t>oris</a:t>
            </a:r>
            <a:r>
              <a:rPr lang="en-US" sz="2400" dirty="0" smtClean="0"/>
              <a:t>, discharge of pus  in to mouth through OAF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15823"/>
            <a:ext cx="5803900" cy="55399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Chronic Maxillary Sinusitis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3231654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u="sng" dirty="0" smtClean="0">
                <a:solidFill>
                  <a:srgbClr val="FFFF00"/>
                </a:solidFill>
              </a:rPr>
              <a:t>Causes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It may be due to-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Persistent dental focus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Chronic rhinitis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Allergic condition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Chronic infection of frontal &amp; </a:t>
            </a:r>
            <a:r>
              <a:rPr lang="en-US" dirty="0" err="1" smtClean="0"/>
              <a:t>ethamoidal</a:t>
            </a:r>
            <a:r>
              <a:rPr lang="en-US" dirty="0" smtClean="0"/>
              <a:t> sinuses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0" y="1268612"/>
            <a:ext cx="4419600" cy="4827388"/>
          </a:xfrm>
          <a:prstGeom prst="rect">
            <a:avLst/>
          </a:prstGeom>
        </p:spPr>
        <p:txBody>
          <a:bodyPr/>
          <a:lstStyle/>
          <a:p>
            <a:r>
              <a:rPr lang="en-US" u="sng" dirty="0" err="1" smtClean="0">
                <a:solidFill>
                  <a:srgbClr val="FFFF00"/>
                </a:solidFill>
              </a:rPr>
              <a:t>Pathophysiology</a:t>
            </a:r>
            <a:r>
              <a:rPr lang="en-US" u="sng" dirty="0" smtClean="0">
                <a:solidFill>
                  <a:srgbClr val="FFFF00"/>
                </a:solidFill>
              </a:rPr>
              <a:t>-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Hyperplasia or atrophy of Mucus membrane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Cilia are lost, multiple polyp formation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Ostium</a:t>
            </a:r>
            <a:r>
              <a:rPr lang="en-US" sz="2000" dirty="0" smtClean="0"/>
              <a:t> shows </a:t>
            </a:r>
            <a:r>
              <a:rPr lang="en-US" sz="2000" dirty="0" err="1" smtClean="0"/>
              <a:t>oedematous</a:t>
            </a:r>
            <a:r>
              <a:rPr lang="en-US" sz="2000" dirty="0" smtClean="0"/>
              <a:t> leads to complete blockage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447098"/>
          </a:xfrm>
        </p:spPr>
        <p:txBody>
          <a:bodyPr>
            <a:normAutofit fontScale="70000" lnSpcReduction="20000"/>
          </a:bodyPr>
          <a:lstStyle/>
          <a:p>
            <a:r>
              <a:rPr lang="en-US" sz="2400" u="sng" dirty="0" smtClean="0">
                <a:solidFill>
                  <a:srgbClr val="FFFF00"/>
                </a:solidFill>
              </a:rPr>
              <a:t>Clinical features-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Asymptomatic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Sometimes  pain &amp; tenderness in </a:t>
            </a:r>
            <a:r>
              <a:rPr lang="en-US" dirty="0" err="1" smtClean="0"/>
              <a:t>antrum</a:t>
            </a:r>
            <a:r>
              <a:rPr lang="en-US" dirty="0" smtClean="0"/>
              <a:t> area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Unilateral foul discharge from posterior </a:t>
            </a:r>
            <a:r>
              <a:rPr lang="en-US" dirty="0" err="1" smtClean="0"/>
              <a:t>nares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Fetid </a:t>
            </a:r>
            <a:r>
              <a:rPr lang="en-US" dirty="0" err="1" smtClean="0"/>
              <a:t>odour</a:t>
            </a:r>
            <a:r>
              <a:rPr lang="en-US" dirty="0" smtClean="0"/>
              <a:t> with bad taste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709160" y="1577340"/>
            <a:ext cx="3977640" cy="307777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Classical </a:t>
            </a:r>
            <a:r>
              <a:rPr lang="en-US" sz="2400" dirty="0" err="1" smtClean="0"/>
              <a:t>antral</a:t>
            </a:r>
            <a:r>
              <a:rPr lang="en-US" sz="2400" dirty="0" smtClean="0"/>
              <a:t> regimen includes: </a:t>
            </a:r>
          </a:p>
          <a:p>
            <a:pPr>
              <a:buNone/>
            </a:pPr>
            <a:r>
              <a:rPr lang="en-US" sz="2400" dirty="0" smtClean="0"/>
              <a:t>Bed rest, plenty of fluids, maintenance of oral hygiene. The regimen should be carried out for at least five to seven days.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Antimicrobials</a:t>
            </a:r>
            <a:r>
              <a:rPr lang="en-US" sz="2400" dirty="0" smtClean="0"/>
              <a:t> The most suitable against common </a:t>
            </a:r>
            <a:r>
              <a:rPr lang="en-US" sz="2400" dirty="0" err="1" smtClean="0"/>
              <a:t>antral</a:t>
            </a:r>
            <a:r>
              <a:rPr lang="en-US" sz="2400" dirty="0" smtClean="0"/>
              <a:t> pathogens are: (1) </a:t>
            </a:r>
            <a:r>
              <a:rPr lang="en-US" sz="2400" dirty="0" err="1" smtClean="0"/>
              <a:t>Macrolides</a:t>
            </a:r>
            <a:r>
              <a:rPr lang="en-US" sz="2400" dirty="0" smtClean="0"/>
              <a:t>: Erythromycin 250-500 mg six hourly for 5 days. (2) Broad spectrum group: Amoxicillin 250 to 500 mg eight hourly for five days.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Decongestants</a:t>
            </a:r>
          </a:p>
          <a:p>
            <a:pPr>
              <a:buNone/>
            </a:pPr>
            <a:r>
              <a:rPr lang="en-US" sz="2000" dirty="0" smtClean="0"/>
              <a:t>e.g. Ephedrine </a:t>
            </a:r>
            <a:r>
              <a:rPr lang="en-US" sz="2000" dirty="0" err="1" smtClean="0"/>
              <a:t>sulphate</a:t>
            </a:r>
            <a:r>
              <a:rPr lang="en-US" sz="2000" dirty="0" smtClean="0"/>
              <a:t>— 0.5 to 1 per cent in normal saline, six hourly.</a:t>
            </a:r>
          </a:p>
          <a:p>
            <a:pPr>
              <a:buNone/>
            </a:pPr>
            <a:r>
              <a:rPr lang="en-US" sz="2000" dirty="0" smtClean="0"/>
              <a:t> ii. </a:t>
            </a:r>
            <a:r>
              <a:rPr lang="en-US" sz="2000" dirty="0" err="1" smtClean="0"/>
              <a:t>Xylometazolin</a:t>
            </a:r>
            <a:r>
              <a:rPr lang="en-US" sz="2000" dirty="0" smtClean="0"/>
              <a:t> hydrochloride 0.1 per cent.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err="1" smtClean="0">
                <a:solidFill>
                  <a:srgbClr val="FF0000"/>
                </a:solidFill>
              </a:rPr>
              <a:t>Mucolytic</a:t>
            </a:r>
            <a:r>
              <a:rPr lang="en-US" sz="2000" dirty="0" smtClean="0">
                <a:solidFill>
                  <a:srgbClr val="FF0000"/>
                </a:solidFill>
              </a:rPr>
              <a:t> agents</a:t>
            </a:r>
          </a:p>
          <a:p>
            <a:r>
              <a:rPr lang="en-US" sz="2000" dirty="0" smtClean="0"/>
              <a:t>Drugs used—volatile oil preparations are used, </a:t>
            </a:r>
            <a:r>
              <a:rPr lang="en-US" sz="2000" dirty="0" err="1" smtClean="0"/>
              <a:t>Tinc.benzoin</a:t>
            </a:r>
            <a:r>
              <a:rPr lang="en-US" sz="2000" dirty="0" smtClean="0"/>
              <a:t>, camphor, menthol, </a:t>
            </a:r>
            <a:r>
              <a:rPr lang="en-US" sz="2000" dirty="0" err="1" smtClean="0"/>
              <a:t>chlorbutol</a:t>
            </a:r>
            <a:r>
              <a:rPr lang="en-US" sz="2000" dirty="0" smtClean="0"/>
              <a:t>, etc. or simple steam inhalation every four hourly can be used.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Non-steroidal anti-inflammatory analgesic agents</a:t>
            </a:r>
            <a:r>
              <a:rPr lang="en-US" sz="2000" dirty="0" smtClean="0"/>
              <a:t> (</a:t>
            </a:r>
            <a:r>
              <a:rPr lang="en-US" sz="2000" dirty="0" err="1" smtClean="0"/>
              <a:t>i</a:t>
            </a:r>
            <a:r>
              <a:rPr lang="en-US" sz="2000" dirty="0" smtClean="0"/>
              <a:t>) Aspirin (ii) </a:t>
            </a:r>
            <a:r>
              <a:rPr lang="en-US" sz="2000" dirty="0" err="1" smtClean="0"/>
              <a:t>Paracetamol</a:t>
            </a:r>
            <a:r>
              <a:rPr lang="en-US" sz="2000" dirty="0" smtClean="0"/>
              <a:t> (iii) Ibuprofen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The maxillary sinus was first described in 1651, by Nathaniel Highmore. Therefore, it is also known as </a:t>
            </a:r>
            <a:r>
              <a:rPr lang="en-US" sz="2000" dirty="0" err="1" smtClean="0"/>
              <a:t>antrum</a:t>
            </a:r>
            <a:r>
              <a:rPr lang="en-US" sz="2000" dirty="0" smtClean="0"/>
              <a:t> of Highmore</a:t>
            </a:r>
          </a:p>
          <a:p>
            <a:endParaRPr lang="en-US" sz="2000" dirty="0" smtClean="0"/>
          </a:p>
          <a:p>
            <a:r>
              <a:rPr lang="en-US" sz="2000" dirty="0" smtClean="0"/>
              <a:t> Maxillary sinuses are two in number, one on either side of the maxilla, and they are the largest of the </a:t>
            </a:r>
            <a:r>
              <a:rPr lang="en-US" sz="2000" dirty="0" err="1" smtClean="0"/>
              <a:t>paranasal</a:t>
            </a:r>
            <a:r>
              <a:rPr lang="en-US" sz="2000" dirty="0" smtClean="0"/>
              <a:t> air sinuses </a:t>
            </a:r>
          </a:p>
          <a:p>
            <a:endParaRPr lang="en-US" sz="2000" dirty="0" smtClean="0"/>
          </a:p>
          <a:p>
            <a:r>
              <a:rPr lang="en-US" sz="2000" dirty="0" smtClean="0"/>
              <a:t> Dimensions –</a:t>
            </a:r>
          </a:p>
          <a:p>
            <a:pPr>
              <a:buNone/>
            </a:pPr>
            <a:r>
              <a:rPr lang="en-US" sz="2000" dirty="0" smtClean="0"/>
              <a:t>     3.5 × 3.2 × 2.5 cm (Turner 1902)</a:t>
            </a:r>
          </a:p>
          <a:p>
            <a:r>
              <a:rPr lang="en-US" sz="2000" dirty="0" smtClean="0"/>
              <a:t>Volume-  15 to 30 ml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ostium</a:t>
            </a:r>
            <a:r>
              <a:rPr lang="en-US" sz="2000" dirty="0" smtClean="0"/>
              <a:t> (3 to 6 mm diameter) opens into middle </a:t>
            </a:r>
            <a:r>
              <a:rPr lang="en-US" sz="2000" dirty="0" err="1" smtClean="0"/>
              <a:t>meatus</a:t>
            </a:r>
            <a:endParaRPr lang="en-US" sz="2000" dirty="0"/>
          </a:p>
        </p:txBody>
      </p:sp>
      <p:sp>
        <p:nvSpPr>
          <p:cNvPr id="4" name="object 4"/>
          <p:cNvSpPr/>
          <p:nvPr/>
        </p:nvSpPr>
        <p:spPr>
          <a:xfrm>
            <a:off x="4953001" y="1752600"/>
            <a:ext cx="41910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1" y="669163"/>
            <a:ext cx="4214495" cy="78290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pc="-30" dirty="0"/>
              <a:t>Oroantral</a:t>
            </a:r>
            <a:r>
              <a:rPr spc="-85" dirty="0"/>
              <a:t> </a:t>
            </a:r>
            <a:r>
              <a:rPr spc="-10" dirty="0"/>
              <a:t>fistula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5894"/>
            <a:ext cx="8039100" cy="37491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50"/>
              </a:spcBef>
              <a:buClr>
                <a:srgbClr val="0AD0D9"/>
              </a:buClr>
              <a:buFont typeface="Arial" pitchFamily="34" charset="0"/>
              <a:buChar char="•"/>
            </a:pPr>
            <a:r>
              <a:rPr lang="en-US" sz="41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It is an </a:t>
            </a:r>
            <a:r>
              <a:rPr lang="en-US" sz="28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epitheliazed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pathological, unnatural communication between the oral cavity and maxillary sinus</a:t>
            </a:r>
            <a:endParaRPr sz="28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7006" marR="1039442" indent="-274306">
              <a:buClr>
                <a:srgbClr val="0AD0D9"/>
              </a:buClr>
              <a:buSzPct val="94642"/>
              <a:buFont typeface="Wingdings 2"/>
              <a:buChar char=""/>
              <a:tabLst>
                <a:tab pos="287006" algn="l"/>
              </a:tabLst>
            </a:pPr>
            <a:endParaRPr lang="en-US" sz="2800" spc="-10" dirty="0" smtClean="0">
              <a:solidFill>
                <a:srgbClr val="FFFFFF"/>
              </a:solidFill>
              <a:latin typeface="Constantia"/>
              <a:cs typeface="Constantia"/>
            </a:endParaRPr>
          </a:p>
          <a:p>
            <a:pPr marL="287006" marR="1039442" indent="-274306">
              <a:buClr>
                <a:srgbClr val="0AD0D9"/>
              </a:buClr>
              <a:buSzPct val="94642"/>
              <a:buFont typeface="Wingdings 2"/>
              <a:buChar char=""/>
              <a:tabLst>
                <a:tab pos="287006" algn="l"/>
              </a:tabLst>
            </a:pPr>
            <a:r>
              <a:rPr sz="2800" spc="-10" smtClean="0">
                <a:solidFill>
                  <a:srgbClr val="FFFFFF"/>
                </a:solidFill>
                <a:latin typeface="Constantia"/>
                <a:cs typeface="Constantia"/>
              </a:rPr>
              <a:t>Duration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and width of lumen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contributes</a:t>
            </a:r>
            <a:r>
              <a:rPr sz="2800" spc="-4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nstantia"/>
                <a:cs typeface="Constantia"/>
              </a:rPr>
              <a:t>to 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infection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8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>
                <a:solidFill>
                  <a:srgbClr val="FFFFFF"/>
                </a:solidFill>
                <a:latin typeface="Constantia"/>
                <a:cs typeface="Constantia"/>
              </a:rPr>
              <a:t>sinus</a:t>
            </a:r>
            <a:r>
              <a:rPr sz="2800" spc="-10" smtClean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lang="en-US" sz="2800" spc="-10" dirty="0" smtClean="0">
              <a:solidFill>
                <a:srgbClr val="FFFFFF"/>
              </a:solidFill>
              <a:latin typeface="Constantia"/>
              <a:cs typeface="Constantia"/>
            </a:endParaRPr>
          </a:p>
          <a:p>
            <a:pPr marL="287006" marR="1039442" indent="-274306">
              <a:buClr>
                <a:srgbClr val="0AD0D9"/>
              </a:buClr>
              <a:buSzPct val="94642"/>
              <a:buFont typeface="Wingdings 2"/>
              <a:buChar char=""/>
              <a:tabLst>
                <a:tab pos="287006" algn="l"/>
              </a:tabLst>
            </a:pPr>
            <a:endParaRPr sz="2800">
              <a:latin typeface="Constantia"/>
              <a:cs typeface="Constantia"/>
            </a:endParaRPr>
          </a:p>
          <a:p>
            <a:pPr marL="287006" indent="-274306"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06" algn="l"/>
                <a:tab pos="3151982" algn="l"/>
              </a:tabLst>
            </a:pPr>
            <a:r>
              <a:rPr sz="2800" spc="-65" dirty="0">
                <a:solidFill>
                  <a:srgbClr val="FFFFFF"/>
                </a:solidFill>
                <a:latin typeface="Constantia"/>
                <a:cs typeface="Constantia"/>
              </a:rPr>
              <a:t>OAC	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OAF(incidence: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0.3-3.8</a:t>
            </a:r>
            <a:r>
              <a:rPr sz="28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%)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06498" y="5367020"/>
            <a:ext cx="1858010" cy="119380"/>
          </a:xfrm>
          <a:custGeom>
            <a:avLst/>
            <a:gdLst/>
            <a:ahLst/>
            <a:cxnLst/>
            <a:rect l="l" t="t" r="r" b="b"/>
            <a:pathLst>
              <a:path w="1858010" h="119379">
                <a:moveTo>
                  <a:pt x="1756410" y="1396"/>
                </a:moveTo>
                <a:lnTo>
                  <a:pt x="1748663" y="3428"/>
                </a:lnTo>
                <a:lnTo>
                  <a:pt x="1745106" y="9525"/>
                </a:lnTo>
                <a:lnTo>
                  <a:pt x="1741551" y="15493"/>
                </a:lnTo>
                <a:lnTo>
                  <a:pt x="1743583" y="23368"/>
                </a:lnTo>
                <a:lnTo>
                  <a:pt x="1749678" y="26796"/>
                </a:lnTo>
                <a:lnTo>
                  <a:pt x="1785426" y="47709"/>
                </a:lnTo>
                <a:lnTo>
                  <a:pt x="1832228" y="47752"/>
                </a:lnTo>
                <a:lnTo>
                  <a:pt x="1832228" y="73152"/>
                </a:lnTo>
                <a:lnTo>
                  <a:pt x="1785098" y="73152"/>
                </a:lnTo>
                <a:lnTo>
                  <a:pt x="1743583" y="97281"/>
                </a:lnTo>
                <a:lnTo>
                  <a:pt x="1741551" y="105156"/>
                </a:lnTo>
                <a:lnTo>
                  <a:pt x="1744979" y="111125"/>
                </a:lnTo>
                <a:lnTo>
                  <a:pt x="1748536" y="117221"/>
                </a:lnTo>
                <a:lnTo>
                  <a:pt x="1756283" y="119253"/>
                </a:lnTo>
                <a:lnTo>
                  <a:pt x="1835640" y="73152"/>
                </a:lnTo>
                <a:lnTo>
                  <a:pt x="1832228" y="73152"/>
                </a:lnTo>
                <a:lnTo>
                  <a:pt x="1835714" y="73109"/>
                </a:lnTo>
                <a:lnTo>
                  <a:pt x="1857502" y="60452"/>
                </a:lnTo>
                <a:lnTo>
                  <a:pt x="1756410" y="1396"/>
                </a:lnTo>
                <a:close/>
              </a:path>
              <a:path w="1858010" h="119379">
                <a:moveTo>
                  <a:pt x="101092" y="0"/>
                </a:moveTo>
                <a:lnTo>
                  <a:pt x="0" y="58800"/>
                </a:lnTo>
                <a:lnTo>
                  <a:pt x="100964" y="117856"/>
                </a:lnTo>
                <a:lnTo>
                  <a:pt x="108712" y="115824"/>
                </a:lnTo>
                <a:lnTo>
                  <a:pt x="112268" y="109728"/>
                </a:lnTo>
                <a:lnTo>
                  <a:pt x="115824" y="103759"/>
                </a:lnTo>
                <a:lnTo>
                  <a:pt x="113792" y="95884"/>
                </a:lnTo>
                <a:lnTo>
                  <a:pt x="107695" y="92456"/>
                </a:lnTo>
                <a:lnTo>
                  <a:pt x="71948" y="71543"/>
                </a:lnTo>
                <a:lnTo>
                  <a:pt x="25145" y="71500"/>
                </a:lnTo>
                <a:lnTo>
                  <a:pt x="25145" y="46100"/>
                </a:lnTo>
                <a:lnTo>
                  <a:pt x="72276" y="46100"/>
                </a:lnTo>
                <a:lnTo>
                  <a:pt x="113792" y="21971"/>
                </a:lnTo>
                <a:lnTo>
                  <a:pt x="115950" y="14096"/>
                </a:lnTo>
                <a:lnTo>
                  <a:pt x="112394" y="8128"/>
                </a:lnTo>
                <a:lnTo>
                  <a:pt x="108838" y="2031"/>
                </a:lnTo>
                <a:lnTo>
                  <a:pt x="101092" y="0"/>
                </a:lnTo>
                <a:close/>
              </a:path>
              <a:path w="1858010" h="119379">
                <a:moveTo>
                  <a:pt x="1807057" y="60363"/>
                </a:moveTo>
                <a:lnTo>
                  <a:pt x="1785172" y="73109"/>
                </a:lnTo>
                <a:lnTo>
                  <a:pt x="1832228" y="73152"/>
                </a:lnTo>
                <a:lnTo>
                  <a:pt x="1832228" y="71374"/>
                </a:lnTo>
                <a:lnTo>
                  <a:pt x="1825878" y="71374"/>
                </a:lnTo>
                <a:lnTo>
                  <a:pt x="1807057" y="60363"/>
                </a:lnTo>
                <a:close/>
              </a:path>
              <a:path w="1858010" h="119379">
                <a:moveTo>
                  <a:pt x="72202" y="46143"/>
                </a:moveTo>
                <a:lnTo>
                  <a:pt x="50317" y="58889"/>
                </a:lnTo>
                <a:lnTo>
                  <a:pt x="71948" y="71543"/>
                </a:lnTo>
                <a:lnTo>
                  <a:pt x="1785172" y="73109"/>
                </a:lnTo>
                <a:lnTo>
                  <a:pt x="1807057" y="60363"/>
                </a:lnTo>
                <a:lnTo>
                  <a:pt x="1785426" y="47709"/>
                </a:lnTo>
                <a:lnTo>
                  <a:pt x="72202" y="46143"/>
                </a:lnTo>
                <a:close/>
              </a:path>
              <a:path w="1858010" h="119379">
                <a:moveTo>
                  <a:pt x="25145" y="46100"/>
                </a:moveTo>
                <a:lnTo>
                  <a:pt x="25145" y="71500"/>
                </a:lnTo>
                <a:lnTo>
                  <a:pt x="71948" y="71543"/>
                </a:lnTo>
                <a:lnTo>
                  <a:pt x="69053" y="69850"/>
                </a:lnTo>
                <a:lnTo>
                  <a:pt x="31495" y="69850"/>
                </a:lnTo>
                <a:lnTo>
                  <a:pt x="31495" y="47878"/>
                </a:lnTo>
                <a:lnTo>
                  <a:pt x="69223" y="47878"/>
                </a:lnTo>
                <a:lnTo>
                  <a:pt x="72202" y="46143"/>
                </a:lnTo>
                <a:lnTo>
                  <a:pt x="25145" y="46100"/>
                </a:lnTo>
                <a:close/>
              </a:path>
              <a:path w="1858010" h="119379">
                <a:moveTo>
                  <a:pt x="1825878" y="49403"/>
                </a:moveTo>
                <a:lnTo>
                  <a:pt x="1807057" y="60363"/>
                </a:lnTo>
                <a:lnTo>
                  <a:pt x="1825878" y="71374"/>
                </a:lnTo>
                <a:lnTo>
                  <a:pt x="1825878" y="49403"/>
                </a:lnTo>
                <a:close/>
              </a:path>
              <a:path w="1858010" h="119379">
                <a:moveTo>
                  <a:pt x="1832228" y="49403"/>
                </a:moveTo>
                <a:lnTo>
                  <a:pt x="1825878" y="49403"/>
                </a:lnTo>
                <a:lnTo>
                  <a:pt x="1825878" y="71374"/>
                </a:lnTo>
                <a:lnTo>
                  <a:pt x="1832228" y="71374"/>
                </a:lnTo>
                <a:lnTo>
                  <a:pt x="1832228" y="49403"/>
                </a:lnTo>
                <a:close/>
              </a:path>
              <a:path w="1858010" h="119379">
                <a:moveTo>
                  <a:pt x="31495" y="47878"/>
                </a:moveTo>
                <a:lnTo>
                  <a:pt x="31495" y="69850"/>
                </a:lnTo>
                <a:lnTo>
                  <a:pt x="50317" y="58889"/>
                </a:lnTo>
                <a:lnTo>
                  <a:pt x="31495" y="47878"/>
                </a:lnTo>
                <a:close/>
              </a:path>
              <a:path w="1858010" h="119379">
                <a:moveTo>
                  <a:pt x="50317" y="58889"/>
                </a:moveTo>
                <a:lnTo>
                  <a:pt x="31495" y="69850"/>
                </a:lnTo>
                <a:lnTo>
                  <a:pt x="69053" y="69850"/>
                </a:lnTo>
                <a:lnTo>
                  <a:pt x="50317" y="58889"/>
                </a:lnTo>
                <a:close/>
              </a:path>
              <a:path w="1858010" h="119379">
                <a:moveTo>
                  <a:pt x="1785426" y="47709"/>
                </a:moveTo>
                <a:lnTo>
                  <a:pt x="1807057" y="60363"/>
                </a:lnTo>
                <a:lnTo>
                  <a:pt x="1825878" y="49403"/>
                </a:lnTo>
                <a:lnTo>
                  <a:pt x="1832228" y="49403"/>
                </a:lnTo>
                <a:lnTo>
                  <a:pt x="1832228" y="47752"/>
                </a:lnTo>
                <a:lnTo>
                  <a:pt x="1785426" y="47709"/>
                </a:lnTo>
                <a:close/>
              </a:path>
              <a:path w="1858010" h="119379">
                <a:moveTo>
                  <a:pt x="69223" y="47878"/>
                </a:moveTo>
                <a:lnTo>
                  <a:pt x="31495" y="47878"/>
                </a:lnTo>
                <a:lnTo>
                  <a:pt x="50317" y="58889"/>
                </a:lnTo>
                <a:lnTo>
                  <a:pt x="69223" y="47878"/>
                </a:lnTo>
                <a:close/>
              </a:path>
              <a:path w="1858010" h="119379">
                <a:moveTo>
                  <a:pt x="72276" y="46100"/>
                </a:moveTo>
                <a:lnTo>
                  <a:pt x="25145" y="46100"/>
                </a:lnTo>
                <a:lnTo>
                  <a:pt x="72202" y="46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374" y="524967"/>
            <a:ext cx="4214495" cy="78290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pc="-30" dirty="0"/>
              <a:t>Oroantral</a:t>
            </a:r>
            <a:r>
              <a:rPr spc="-85" dirty="0"/>
              <a:t> </a:t>
            </a:r>
            <a:r>
              <a:rPr spc="-10" dirty="0"/>
              <a:t>fistula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9800"/>
            <a:ext cx="7922260" cy="27834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89531" rIns="0" bIns="0" rtlCol="0">
            <a:spAutoFit/>
          </a:bodyPr>
          <a:lstStyle/>
          <a:p>
            <a:pPr marL="287006" indent="-274306">
              <a:spcBef>
                <a:spcPts val="7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06" algn="l"/>
                <a:tab pos="3273897" algn="l"/>
              </a:tabLst>
            </a:pPr>
            <a:r>
              <a:rPr sz="2400" spc="-50" dirty="0">
                <a:solidFill>
                  <a:srgbClr val="FFFFFF"/>
                </a:solidFill>
                <a:latin typeface="Constantia"/>
                <a:cs typeface="Constantia"/>
              </a:rPr>
              <a:t>OAC	</a:t>
            </a:r>
            <a:r>
              <a:rPr sz="2400" spc="-30" dirty="0">
                <a:solidFill>
                  <a:srgbClr val="FFFFFF"/>
                </a:solidFill>
                <a:latin typeface="Constantia"/>
                <a:cs typeface="Constantia"/>
              </a:rPr>
              <a:t>OAF</a:t>
            </a:r>
            <a:endParaRPr sz="2400">
              <a:latin typeface="Constantia"/>
              <a:cs typeface="Constantia"/>
            </a:endParaRPr>
          </a:p>
          <a:p>
            <a:pPr marL="927053" lvl="1" indent="-247003">
              <a:spcBef>
                <a:spcPts val="530"/>
              </a:spcBef>
              <a:buSzPct val="69047"/>
              <a:buFont typeface="Wingdings 2"/>
              <a:buChar char=""/>
              <a:tabLst>
                <a:tab pos="927053" algn="l"/>
                <a:tab pos="927688" algn="l"/>
              </a:tabLst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Defect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&gt; 5mm</a:t>
            </a:r>
            <a:r>
              <a:rPr sz="2100" spc="-1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diameter</a:t>
            </a:r>
            <a:endParaRPr sz="2100">
              <a:latin typeface="Constantia"/>
              <a:cs typeface="Constantia"/>
            </a:endParaRPr>
          </a:p>
          <a:p>
            <a:pPr marL="927053" lvl="1" indent="-247003">
              <a:spcBef>
                <a:spcPts val="505"/>
              </a:spcBef>
              <a:buSzPct val="69047"/>
              <a:buFont typeface="Wingdings 2"/>
              <a:buChar char=""/>
              <a:tabLst>
                <a:tab pos="927053" algn="l"/>
                <a:tab pos="927688" algn="l"/>
              </a:tabLst>
            </a:pPr>
            <a:r>
              <a:rPr sz="2100" spc="-20" dirty="0">
                <a:solidFill>
                  <a:srgbClr val="FFFFFF"/>
                </a:solidFill>
                <a:latin typeface="Constantia"/>
                <a:cs typeface="Constantia"/>
              </a:rPr>
              <a:t>No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approximation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gingival</a:t>
            </a:r>
            <a:r>
              <a:rPr sz="2100" spc="-2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tissues</a:t>
            </a:r>
            <a:endParaRPr sz="2100">
              <a:latin typeface="Constantia"/>
              <a:cs typeface="Constantia"/>
            </a:endParaRPr>
          </a:p>
          <a:p>
            <a:pPr marL="927053" lvl="1" indent="-247003">
              <a:spcBef>
                <a:spcPts val="505"/>
              </a:spcBef>
              <a:buSzPct val="69047"/>
              <a:buFont typeface="Wingdings 2"/>
              <a:buChar char=""/>
              <a:tabLst>
                <a:tab pos="927053" algn="l"/>
                <a:tab pos="927688" algn="l"/>
              </a:tabLst>
            </a:pP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Post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op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regime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not</a:t>
            </a:r>
            <a:r>
              <a:rPr sz="2100" spc="-3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followed</a:t>
            </a:r>
            <a:endParaRPr sz="2100">
              <a:latin typeface="Constantia"/>
              <a:cs typeface="Constantia"/>
            </a:endParaRPr>
          </a:p>
          <a:p>
            <a:pPr marL="927053" lvl="1" indent="-247003">
              <a:spcBef>
                <a:spcPts val="505"/>
              </a:spcBef>
              <a:buSzPct val="69047"/>
              <a:buFont typeface="Wingdings 2"/>
              <a:buChar char=""/>
              <a:tabLst>
                <a:tab pos="927053" algn="l"/>
                <a:tab pos="927688" algn="l"/>
              </a:tabLst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Loss</a:t>
            </a:r>
            <a:r>
              <a:rPr sz="21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 clot</a:t>
            </a:r>
            <a:r>
              <a:rPr sz="21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sz="21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wound</a:t>
            </a:r>
            <a:r>
              <a:rPr sz="21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dehiscence</a:t>
            </a:r>
            <a:endParaRPr sz="2100">
              <a:latin typeface="Constantia"/>
              <a:cs typeface="Constantia"/>
            </a:endParaRPr>
          </a:p>
          <a:p>
            <a:pPr marL="927053" lvl="1" indent="-247003">
              <a:spcBef>
                <a:spcPts val="505"/>
              </a:spcBef>
              <a:buSzPct val="69047"/>
              <a:buFont typeface="Wingdings 2"/>
              <a:buChar char=""/>
              <a:tabLst>
                <a:tab pos="927053" algn="l"/>
                <a:tab pos="927688" algn="l"/>
              </a:tabLst>
            </a:pP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Cyst</a:t>
            </a:r>
            <a:r>
              <a:rPr sz="21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enucleation</a:t>
            </a:r>
            <a:endParaRPr sz="2100">
              <a:latin typeface="Constantia"/>
              <a:cs typeface="Constantia"/>
            </a:endParaRPr>
          </a:p>
          <a:p>
            <a:pPr marL="927053" lvl="1" indent="-247003">
              <a:spcBef>
                <a:spcPts val="505"/>
              </a:spcBef>
              <a:buSzPct val="69047"/>
              <a:buFont typeface="Wingdings 2"/>
              <a:buChar char=""/>
              <a:tabLst>
                <a:tab pos="927053" algn="l"/>
                <a:tab pos="927688" algn="l"/>
              </a:tabLst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Smoking,</a:t>
            </a:r>
            <a:r>
              <a:rPr sz="21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drinking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39" y="2395728"/>
            <a:ext cx="2345436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5633" y="2117851"/>
            <a:ext cx="2000885" cy="119380"/>
          </a:xfrm>
          <a:custGeom>
            <a:avLst/>
            <a:gdLst/>
            <a:ahLst/>
            <a:cxnLst/>
            <a:rect l="l" t="t" r="r" b="b"/>
            <a:pathLst>
              <a:path w="2000885" h="119380">
                <a:moveTo>
                  <a:pt x="1899284" y="1524"/>
                </a:moveTo>
                <a:lnTo>
                  <a:pt x="1891538" y="3556"/>
                </a:lnTo>
                <a:lnTo>
                  <a:pt x="1887982" y="9525"/>
                </a:lnTo>
                <a:lnTo>
                  <a:pt x="1884426" y="15621"/>
                </a:lnTo>
                <a:lnTo>
                  <a:pt x="1886458" y="23368"/>
                </a:lnTo>
                <a:lnTo>
                  <a:pt x="1928086" y="47715"/>
                </a:lnTo>
                <a:lnTo>
                  <a:pt x="1975104" y="47751"/>
                </a:lnTo>
                <a:lnTo>
                  <a:pt x="1975104" y="73151"/>
                </a:lnTo>
                <a:lnTo>
                  <a:pt x="1928075" y="73151"/>
                </a:lnTo>
                <a:lnTo>
                  <a:pt x="1892427" y="93852"/>
                </a:lnTo>
                <a:lnTo>
                  <a:pt x="1886458" y="97409"/>
                </a:lnTo>
                <a:lnTo>
                  <a:pt x="1884426" y="105156"/>
                </a:lnTo>
                <a:lnTo>
                  <a:pt x="1887855" y="111251"/>
                </a:lnTo>
                <a:lnTo>
                  <a:pt x="1891411" y="117348"/>
                </a:lnTo>
                <a:lnTo>
                  <a:pt x="1899158" y="119380"/>
                </a:lnTo>
                <a:lnTo>
                  <a:pt x="1978562" y="73151"/>
                </a:lnTo>
                <a:lnTo>
                  <a:pt x="1975104" y="73151"/>
                </a:lnTo>
                <a:lnTo>
                  <a:pt x="1978625" y="73115"/>
                </a:lnTo>
                <a:lnTo>
                  <a:pt x="2000377" y="60451"/>
                </a:lnTo>
                <a:lnTo>
                  <a:pt x="1905381" y="4952"/>
                </a:lnTo>
                <a:lnTo>
                  <a:pt x="1899284" y="1524"/>
                </a:lnTo>
                <a:close/>
              </a:path>
              <a:path w="2000885" h="119380">
                <a:moveTo>
                  <a:pt x="101092" y="0"/>
                </a:moveTo>
                <a:lnTo>
                  <a:pt x="0" y="58927"/>
                </a:lnTo>
                <a:lnTo>
                  <a:pt x="100965" y="117983"/>
                </a:lnTo>
                <a:lnTo>
                  <a:pt x="108712" y="115950"/>
                </a:lnTo>
                <a:lnTo>
                  <a:pt x="115824" y="103759"/>
                </a:lnTo>
                <a:lnTo>
                  <a:pt x="113792" y="96012"/>
                </a:lnTo>
                <a:lnTo>
                  <a:pt x="72053" y="71664"/>
                </a:lnTo>
                <a:lnTo>
                  <a:pt x="25146" y="71627"/>
                </a:lnTo>
                <a:lnTo>
                  <a:pt x="25146" y="46227"/>
                </a:lnTo>
                <a:lnTo>
                  <a:pt x="72276" y="46227"/>
                </a:lnTo>
                <a:lnTo>
                  <a:pt x="107823" y="25526"/>
                </a:lnTo>
                <a:lnTo>
                  <a:pt x="113792" y="21971"/>
                </a:lnTo>
                <a:lnTo>
                  <a:pt x="115824" y="14224"/>
                </a:lnTo>
                <a:lnTo>
                  <a:pt x="112394" y="8127"/>
                </a:lnTo>
                <a:lnTo>
                  <a:pt x="108839" y="2159"/>
                </a:lnTo>
                <a:lnTo>
                  <a:pt x="101092" y="0"/>
                </a:lnTo>
                <a:close/>
              </a:path>
              <a:path w="2000885" h="119380">
                <a:moveTo>
                  <a:pt x="1949904" y="60476"/>
                </a:moveTo>
                <a:lnTo>
                  <a:pt x="1928138" y="73115"/>
                </a:lnTo>
                <a:lnTo>
                  <a:pt x="1975104" y="73151"/>
                </a:lnTo>
                <a:lnTo>
                  <a:pt x="1975104" y="71500"/>
                </a:lnTo>
                <a:lnTo>
                  <a:pt x="1968754" y="71500"/>
                </a:lnTo>
                <a:lnTo>
                  <a:pt x="1949904" y="60476"/>
                </a:lnTo>
                <a:close/>
              </a:path>
              <a:path w="2000885" h="119380">
                <a:moveTo>
                  <a:pt x="72213" y="46264"/>
                </a:moveTo>
                <a:lnTo>
                  <a:pt x="50343" y="59000"/>
                </a:lnTo>
                <a:lnTo>
                  <a:pt x="72053" y="71664"/>
                </a:lnTo>
                <a:lnTo>
                  <a:pt x="1928138" y="73115"/>
                </a:lnTo>
                <a:lnTo>
                  <a:pt x="1949904" y="60476"/>
                </a:lnTo>
                <a:lnTo>
                  <a:pt x="1928086" y="47715"/>
                </a:lnTo>
                <a:lnTo>
                  <a:pt x="72213" y="46264"/>
                </a:lnTo>
                <a:close/>
              </a:path>
              <a:path w="2000885" h="119380">
                <a:moveTo>
                  <a:pt x="25146" y="46227"/>
                </a:moveTo>
                <a:lnTo>
                  <a:pt x="25146" y="71627"/>
                </a:lnTo>
                <a:lnTo>
                  <a:pt x="72053" y="71664"/>
                </a:lnTo>
                <a:lnTo>
                  <a:pt x="69160" y="69976"/>
                </a:lnTo>
                <a:lnTo>
                  <a:pt x="31496" y="69976"/>
                </a:lnTo>
                <a:lnTo>
                  <a:pt x="31496" y="48006"/>
                </a:lnTo>
                <a:lnTo>
                  <a:pt x="69223" y="48006"/>
                </a:lnTo>
                <a:lnTo>
                  <a:pt x="72213" y="46264"/>
                </a:lnTo>
                <a:lnTo>
                  <a:pt x="25146" y="46227"/>
                </a:lnTo>
                <a:close/>
              </a:path>
              <a:path w="2000885" h="119380">
                <a:moveTo>
                  <a:pt x="1968754" y="49530"/>
                </a:moveTo>
                <a:lnTo>
                  <a:pt x="1949904" y="60476"/>
                </a:lnTo>
                <a:lnTo>
                  <a:pt x="1968754" y="71500"/>
                </a:lnTo>
                <a:lnTo>
                  <a:pt x="1968754" y="49530"/>
                </a:lnTo>
                <a:close/>
              </a:path>
              <a:path w="2000885" h="119380">
                <a:moveTo>
                  <a:pt x="1975104" y="49530"/>
                </a:moveTo>
                <a:lnTo>
                  <a:pt x="1968754" y="49530"/>
                </a:lnTo>
                <a:lnTo>
                  <a:pt x="1968754" y="71500"/>
                </a:lnTo>
                <a:lnTo>
                  <a:pt x="1975104" y="71500"/>
                </a:lnTo>
                <a:lnTo>
                  <a:pt x="1975104" y="49530"/>
                </a:lnTo>
                <a:close/>
              </a:path>
              <a:path w="2000885" h="119380">
                <a:moveTo>
                  <a:pt x="31496" y="48006"/>
                </a:moveTo>
                <a:lnTo>
                  <a:pt x="31496" y="69976"/>
                </a:lnTo>
                <a:lnTo>
                  <a:pt x="50343" y="59000"/>
                </a:lnTo>
                <a:lnTo>
                  <a:pt x="31496" y="48006"/>
                </a:lnTo>
                <a:close/>
              </a:path>
              <a:path w="2000885" h="119380">
                <a:moveTo>
                  <a:pt x="50343" y="59000"/>
                </a:moveTo>
                <a:lnTo>
                  <a:pt x="31496" y="69976"/>
                </a:lnTo>
                <a:lnTo>
                  <a:pt x="69160" y="69976"/>
                </a:lnTo>
                <a:lnTo>
                  <a:pt x="50343" y="59000"/>
                </a:lnTo>
                <a:close/>
              </a:path>
              <a:path w="2000885" h="119380">
                <a:moveTo>
                  <a:pt x="1928086" y="47715"/>
                </a:moveTo>
                <a:lnTo>
                  <a:pt x="1949904" y="60476"/>
                </a:lnTo>
                <a:lnTo>
                  <a:pt x="1968754" y="49530"/>
                </a:lnTo>
                <a:lnTo>
                  <a:pt x="1975104" y="49530"/>
                </a:lnTo>
                <a:lnTo>
                  <a:pt x="1975104" y="47751"/>
                </a:lnTo>
                <a:lnTo>
                  <a:pt x="1928086" y="47715"/>
                </a:lnTo>
                <a:close/>
              </a:path>
              <a:path w="2000885" h="119380">
                <a:moveTo>
                  <a:pt x="69223" y="48006"/>
                </a:moveTo>
                <a:lnTo>
                  <a:pt x="31496" y="48006"/>
                </a:lnTo>
                <a:lnTo>
                  <a:pt x="50343" y="59000"/>
                </a:lnTo>
                <a:lnTo>
                  <a:pt x="69223" y="48006"/>
                </a:lnTo>
                <a:close/>
              </a:path>
              <a:path w="2000885" h="119380">
                <a:moveTo>
                  <a:pt x="72276" y="46227"/>
                </a:moveTo>
                <a:lnTo>
                  <a:pt x="25146" y="46227"/>
                </a:lnTo>
                <a:lnTo>
                  <a:pt x="72213" y="462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1" y="731977"/>
            <a:ext cx="4214495" cy="78290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pc="-30" dirty="0"/>
              <a:t>Oroantral</a:t>
            </a:r>
            <a:r>
              <a:rPr spc="-85" dirty="0"/>
              <a:t> </a:t>
            </a:r>
            <a:r>
              <a:rPr spc="-10" dirty="0"/>
              <a:t>fistula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1" y="1875409"/>
            <a:ext cx="5109845" cy="41024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49528" rIns="0" bIns="0" rtlCol="0">
            <a:spAutoFit/>
          </a:bodyPr>
          <a:lstStyle/>
          <a:p>
            <a:pPr marL="287006" indent="-274306">
              <a:spcBef>
                <a:spcPts val="3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06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Etiology</a:t>
            </a:r>
            <a:endParaRPr sz="2400">
              <a:latin typeface="Constantia"/>
              <a:cs typeface="Constantia"/>
            </a:endParaRPr>
          </a:p>
          <a:p>
            <a:pPr marL="652747" lvl="1" indent="-247003">
              <a:spcBef>
                <a:spcPts val="290"/>
              </a:spcBef>
              <a:buSzPct val="85416"/>
              <a:buFont typeface="Arial"/>
              <a:buChar char="•"/>
              <a:tabLst>
                <a:tab pos="652747" algn="l"/>
                <a:tab pos="653382" algn="l"/>
              </a:tabLst>
            </a:pP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Iatrogenic</a:t>
            </a:r>
            <a:r>
              <a:rPr sz="24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(50%)</a:t>
            </a:r>
            <a:endParaRPr sz="2400">
              <a:latin typeface="Constantia"/>
              <a:cs typeface="Constantia"/>
            </a:endParaRPr>
          </a:p>
          <a:p>
            <a:pPr marL="652747" lvl="1" indent="-247003">
              <a:spcBef>
                <a:spcPts val="290"/>
              </a:spcBef>
              <a:buSzPct val="85416"/>
              <a:buFont typeface="Arial"/>
              <a:buChar char="•"/>
              <a:tabLst>
                <a:tab pos="652747" algn="l"/>
                <a:tab pos="653382" algn="l"/>
              </a:tabLst>
            </a:pP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Presence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of periapical</a:t>
            </a:r>
            <a:r>
              <a:rPr sz="24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lesions</a:t>
            </a:r>
            <a:endParaRPr sz="2400">
              <a:latin typeface="Constantia"/>
              <a:cs typeface="Constantia"/>
            </a:endParaRPr>
          </a:p>
          <a:p>
            <a:pPr marL="652747" lvl="1" indent="-247003">
              <a:spcBef>
                <a:spcPts val="285"/>
              </a:spcBef>
              <a:buSzPct val="85416"/>
              <a:buFont typeface="Arial"/>
              <a:buChar char="•"/>
              <a:tabLst>
                <a:tab pos="652747" algn="l"/>
                <a:tab pos="653382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Injudicious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use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400" spc="-1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instruments</a:t>
            </a:r>
            <a:endParaRPr sz="2400">
              <a:latin typeface="Constantia"/>
              <a:cs typeface="Constantia"/>
            </a:endParaRPr>
          </a:p>
          <a:p>
            <a:pPr marL="652747" lvl="1" indent="-247003">
              <a:spcBef>
                <a:spcPts val="290"/>
              </a:spcBef>
              <a:buSzPct val="85416"/>
              <a:buFont typeface="Arial"/>
              <a:buChar char="•"/>
              <a:tabLst>
                <a:tab pos="652747" algn="l"/>
                <a:tab pos="653382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During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attempted</a:t>
            </a:r>
            <a:r>
              <a:rPr sz="2400" spc="-1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extraction</a:t>
            </a:r>
            <a:endParaRPr sz="2400">
              <a:latin typeface="Constantia"/>
              <a:cs typeface="Constantia"/>
            </a:endParaRPr>
          </a:p>
          <a:p>
            <a:pPr marL="652747" lvl="1" indent="-247003">
              <a:spcBef>
                <a:spcPts val="290"/>
              </a:spcBef>
              <a:buSzPct val="85416"/>
              <a:buFont typeface="Arial"/>
              <a:buChar char="•"/>
              <a:tabLst>
                <a:tab pos="652747" algn="l"/>
                <a:tab pos="653382" algn="l"/>
              </a:tabLst>
            </a:pP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Trauma(7.5%)</a:t>
            </a:r>
            <a:endParaRPr sz="2400">
              <a:latin typeface="Constantia"/>
              <a:cs typeface="Constantia"/>
            </a:endParaRPr>
          </a:p>
          <a:p>
            <a:pPr marL="652747" lvl="1" indent="-247003">
              <a:spcBef>
                <a:spcPts val="290"/>
              </a:spcBef>
              <a:buSzPct val="85416"/>
              <a:buFont typeface="Arial"/>
              <a:buChar char="•"/>
              <a:tabLst>
                <a:tab pos="652747" algn="l"/>
                <a:tab pos="653382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Chronic</a:t>
            </a: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infections(11%)</a:t>
            </a:r>
            <a:endParaRPr sz="2400">
              <a:latin typeface="Constantia"/>
              <a:cs typeface="Constantia"/>
            </a:endParaRPr>
          </a:p>
          <a:p>
            <a:pPr marL="652747" lvl="1" indent="-247003">
              <a:spcBef>
                <a:spcPts val="285"/>
              </a:spcBef>
              <a:buSzPct val="85416"/>
              <a:buFont typeface="Arial"/>
              <a:buChar char="•"/>
              <a:tabLst>
                <a:tab pos="652747" algn="l"/>
                <a:tab pos="653382" algn="l"/>
              </a:tabLst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Malignant</a:t>
            </a:r>
            <a:r>
              <a:rPr sz="24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diseases(18.5%)</a:t>
            </a:r>
            <a:endParaRPr sz="2400">
              <a:latin typeface="Constantia"/>
              <a:cs typeface="Constantia"/>
            </a:endParaRPr>
          </a:p>
          <a:p>
            <a:pPr marL="652747" lvl="1" indent="-247003">
              <a:spcBef>
                <a:spcPts val="290"/>
              </a:spcBef>
              <a:buSzPct val="85416"/>
              <a:buFont typeface="Arial"/>
              <a:buChar char="•"/>
              <a:tabLst>
                <a:tab pos="652747" algn="l"/>
                <a:tab pos="653382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Infected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maxillary</a:t>
            </a:r>
            <a:r>
              <a:rPr sz="2400" spc="-1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dentures(3.7%)</a:t>
            </a:r>
            <a:endParaRPr sz="2400">
              <a:latin typeface="Constantia"/>
              <a:cs typeface="Constantia"/>
            </a:endParaRPr>
          </a:p>
          <a:p>
            <a:pPr marL="652747" lvl="1" indent="-247003">
              <a:spcBef>
                <a:spcPts val="290"/>
              </a:spcBef>
              <a:buSzPct val="85416"/>
              <a:buFont typeface="Arial"/>
              <a:buChar char="•"/>
              <a:tabLst>
                <a:tab pos="652747" algn="l"/>
                <a:tab pos="653382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h/o sinus</a:t>
            </a:r>
            <a:r>
              <a:rPr sz="2400" spc="-2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surgery(7.5%)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5824"/>
            <a:ext cx="8915400" cy="430887"/>
          </a:xfrm>
        </p:spPr>
        <p:txBody>
          <a:bodyPr>
            <a:normAutofit fontScale="90000"/>
          </a:bodyPr>
          <a:lstStyle/>
          <a:p>
            <a:r>
              <a:rPr lang="en-US" sz="2800" b="1" spc="-5" dirty="0" smtClean="0">
                <a:latin typeface="Times New Roman"/>
                <a:cs typeface="Times New Roman"/>
              </a:rPr>
              <a:t>Symptoms of fresh </a:t>
            </a:r>
            <a:r>
              <a:rPr lang="en-US" sz="2800" b="1" dirty="0" err="1" smtClean="0">
                <a:latin typeface="Times New Roman"/>
                <a:cs typeface="Times New Roman"/>
              </a:rPr>
              <a:t>oroantral</a:t>
            </a:r>
            <a:r>
              <a:rPr lang="en-US" sz="2800" b="1" spc="25" dirty="0" smtClean="0"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communication (5E’s)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14400"/>
            <a:ext cx="7532370" cy="580158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12699">
              <a:lnSpc>
                <a:spcPct val="15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Escape of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fluids</a:t>
            </a:r>
          </a:p>
          <a:p>
            <a:pPr marL="12699">
              <a:lnSpc>
                <a:spcPct val="15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Epistaxis</a:t>
            </a:r>
            <a:r>
              <a:rPr lang="en-US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</a:p>
          <a:p>
            <a:pPr marL="12699">
              <a:lnSpc>
                <a:spcPct val="15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Escape of</a:t>
            </a:r>
            <a:r>
              <a:rPr lang="en-US" spc="-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</a:p>
          <a:p>
            <a:pPr marL="12699">
              <a:lnSpc>
                <a:spcPct val="15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Enhanced column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lang="en-US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air.  </a:t>
            </a:r>
          </a:p>
          <a:p>
            <a:pPr marL="12699">
              <a:lnSpc>
                <a:spcPct val="15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Excruciating</a:t>
            </a:r>
            <a:r>
              <a:rPr lang="en-US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pain</a:t>
            </a:r>
          </a:p>
          <a:p>
            <a:pPr marL="12699">
              <a:lnSpc>
                <a:spcPct val="150000"/>
              </a:lnSpc>
              <a:spcBef>
                <a:spcPts val="100"/>
              </a:spcBef>
            </a:pPr>
            <a:r>
              <a:rPr lang="en-US" sz="2800" b="1" u="sng" spc="-5" dirty="0" smtClean="0">
                <a:latin typeface="Times New Roman"/>
                <a:cs typeface="Times New Roman"/>
              </a:rPr>
              <a:t>Symptoms of </a:t>
            </a:r>
            <a:r>
              <a:rPr lang="en-US" sz="2800" b="1" u="sng" dirty="0" smtClean="0">
                <a:latin typeface="Times New Roman"/>
                <a:cs typeface="Times New Roman"/>
              </a:rPr>
              <a:t>established </a:t>
            </a:r>
            <a:r>
              <a:rPr lang="en-US" sz="2800" b="1" u="sng" dirty="0" err="1" smtClean="0">
                <a:latin typeface="Times New Roman"/>
                <a:cs typeface="Times New Roman"/>
              </a:rPr>
              <a:t>oroantral</a:t>
            </a:r>
            <a:r>
              <a:rPr lang="en-US" sz="2800" b="1" u="sng" spc="-10" dirty="0" smtClean="0">
                <a:latin typeface="Times New Roman"/>
                <a:cs typeface="Times New Roman"/>
              </a:rPr>
              <a:t> </a:t>
            </a:r>
            <a:r>
              <a:rPr lang="en-US" sz="2800" b="1" u="sng" dirty="0" smtClean="0">
                <a:latin typeface="Times New Roman"/>
                <a:cs typeface="Times New Roman"/>
              </a:rPr>
              <a:t>fistula (5P’s)</a:t>
            </a:r>
          </a:p>
          <a:p>
            <a:pPr marL="12699">
              <a:lnSpc>
                <a:spcPct val="15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Pain.</a:t>
            </a:r>
            <a:endParaRPr lang="en-US" dirty="0" smtClean="0">
              <a:latin typeface="Times New Roman"/>
              <a:cs typeface="Times New Roman"/>
            </a:endParaRPr>
          </a:p>
          <a:p>
            <a:pPr marL="12699" marR="5080">
              <a:lnSpc>
                <a:spcPct val="150000"/>
              </a:lnSpc>
              <a:buFont typeface="Arial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Persistent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purulent </a:t>
            </a:r>
            <a:r>
              <a:rPr lang="en-US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unilateral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nasal </a:t>
            </a:r>
            <a:r>
              <a:rPr lang="en-US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discharge. </a:t>
            </a:r>
          </a:p>
          <a:p>
            <a:pPr marL="12699" marR="5080">
              <a:lnSpc>
                <a:spcPct val="150000"/>
              </a:lnSpc>
              <a:buFont typeface="Arial" pitchFamily="34" charset="0"/>
              <a:buChar char="•"/>
            </a:pPr>
            <a:r>
              <a:rPr lang="en-US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Post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nasal drip.</a:t>
            </a:r>
            <a:endParaRPr lang="en-US" dirty="0" smtClean="0">
              <a:latin typeface="Times New Roman"/>
              <a:cs typeface="Times New Roman"/>
            </a:endParaRPr>
          </a:p>
          <a:p>
            <a:pPr marL="12699">
              <a:lnSpc>
                <a:spcPct val="150000"/>
              </a:lnSpc>
              <a:buFont typeface="Arial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Popping out of </a:t>
            </a:r>
            <a:r>
              <a:rPr lang="en-US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antral</a:t>
            </a:r>
            <a:r>
              <a:rPr lang="en-US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polyp.</a:t>
            </a:r>
          </a:p>
          <a:p>
            <a:pPr marL="12699">
              <a:lnSpc>
                <a:spcPct val="150000"/>
              </a:lnSpc>
              <a:buFont typeface="Arial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Possible </a:t>
            </a:r>
            <a:r>
              <a:rPr lang="en-US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sequalae</a:t>
            </a:r>
            <a:r>
              <a:rPr lang="en-US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of generalized  systemic condition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1" y="588009"/>
            <a:ext cx="4214495" cy="78290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pc="-30" dirty="0"/>
              <a:t>Oroantral</a:t>
            </a:r>
            <a:r>
              <a:rPr spc="-85" dirty="0"/>
              <a:t> </a:t>
            </a:r>
            <a:r>
              <a:rPr spc="-10" dirty="0"/>
              <a:t>fistula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75409"/>
            <a:ext cx="5255260" cy="44185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85721" rIns="0" bIns="0" rtlCol="0">
            <a:spAutoFit/>
          </a:bodyPr>
          <a:lstStyle/>
          <a:p>
            <a:pPr marL="287006" indent="-274306">
              <a:spcBef>
                <a:spcPts val="6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06" algn="l"/>
              </a:tabLst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Diagnosis</a:t>
            </a:r>
            <a:endParaRPr sz="2400">
              <a:latin typeface="Constantia"/>
              <a:cs typeface="Constantia"/>
            </a:endParaRPr>
          </a:p>
          <a:p>
            <a:pPr marL="1201360" lvl="1" indent="-210174">
              <a:spcBef>
                <a:spcPts val="580"/>
              </a:spcBef>
              <a:buSzPct val="64583"/>
              <a:buFont typeface="Wingdings 2"/>
              <a:buChar char=""/>
              <a:tabLst>
                <a:tab pos="1201995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h/o </a:t>
            </a:r>
            <a:r>
              <a:rPr sz="2400" spc="-10">
                <a:solidFill>
                  <a:srgbClr val="FFFFFF"/>
                </a:solidFill>
                <a:latin typeface="Constantia"/>
                <a:cs typeface="Constantia"/>
              </a:rPr>
              <a:t>previous</a:t>
            </a:r>
            <a:r>
              <a:rPr sz="2400" spc="-2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en-US" sz="2400" spc="-290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smtClean="0">
                <a:solidFill>
                  <a:srgbClr val="FFFFFF"/>
                </a:solidFill>
                <a:latin typeface="Constantia"/>
                <a:cs typeface="Constantia"/>
              </a:rPr>
              <a:t>extraction</a:t>
            </a:r>
            <a:endParaRPr sz="2400">
              <a:latin typeface="Constantia"/>
              <a:cs typeface="Constantia"/>
            </a:endParaRPr>
          </a:p>
          <a:p>
            <a:pPr marL="1201360" lvl="1" indent="-210174">
              <a:spcBef>
                <a:spcPts val="575"/>
              </a:spcBef>
              <a:buSzPct val="64583"/>
              <a:buFont typeface="Wingdings 2"/>
              <a:buChar char=""/>
              <a:tabLst>
                <a:tab pos="1201995" algn="l"/>
              </a:tabLst>
            </a:pPr>
            <a:r>
              <a:rPr lang="en-US" sz="2400" spc="-30" dirty="0" smtClean="0">
                <a:solidFill>
                  <a:srgbClr val="FFFFFF"/>
                </a:solidFill>
                <a:latin typeface="Constantia"/>
                <a:cs typeface="Constantia"/>
              </a:rPr>
              <a:t>Nose blowing test</a:t>
            </a:r>
            <a:endParaRPr sz="2400">
              <a:latin typeface="Constantia"/>
              <a:cs typeface="Constantia"/>
            </a:endParaRPr>
          </a:p>
          <a:p>
            <a:pPr marL="1201360" lvl="1" indent="-210174">
              <a:spcBef>
                <a:spcPts val="580"/>
              </a:spcBef>
              <a:buSzPct val="64583"/>
              <a:buFont typeface="Wingdings 2"/>
              <a:buChar char=""/>
              <a:tabLst>
                <a:tab pos="1201995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Mouth mirror</a:t>
            </a:r>
            <a:r>
              <a:rPr sz="2400" spc="-2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test</a:t>
            </a:r>
            <a:endParaRPr sz="2400">
              <a:latin typeface="Constantia"/>
              <a:cs typeface="Constantia"/>
            </a:endParaRPr>
          </a:p>
          <a:p>
            <a:pPr marL="1201360" lvl="1" indent="-210174">
              <a:spcBef>
                <a:spcPts val="575"/>
              </a:spcBef>
              <a:buSzPct val="64583"/>
              <a:buFont typeface="Wingdings 2"/>
              <a:buChar char=""/>
              <a:tabLst>
                <a:tab pos="1201995" algn="l"/>
              </a:tabLst>
            </a:pP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Cotton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wisp</a:t>
            </a:r>
            <a:r>
              <a:rPr sz="2400" spc="-2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test</a:t>
            </a:r>
            <a:endParaRPr sz="2400">
              <a:latin typeface="Constantia"/>
              <a:cs typeface="Constantia"/>
            </a:endParaRPr>
          </a:p>
          <a:p>
            <a:pPr marL="1201360" lvl="1" indent="-210174">
              <a:spcBef>
                <a:spcPts val="580"/>
              </a:spcBef>
              <a:buSzPct val="64583"/>
              <a:buFont typeface="Wingdings 2"/>
              <a:buChar char=""/>
              <a:tabLst>
                <a:tab pos="1201995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Inspection</a:t>
            </a:r>
            <a:endParaRPr sz="2400">
              <a:latin typeface="Constantia"/>
              <a:cs typeface="Constantia"/>
            </a:endParaRPr>
          </a:p>
          <a:p>
            <a:pPr marL="1201360" lvl="1" indent="-210174">
              <a:spcBef>
                <a:spcPts val="575"/>
              </a:spcBef>
              <a:buSzPct val="64583"/>
              <a:buFont typeface="Wingdings 2"/>
              <a:buChar char=""/>
              <a:tabLst>
                <a:tab pos="1201995" algn="l"/>
              </a:tabLst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Radiological</a:t>
            </a:r>
            <a:endParaRPr sz="2400">
              <a:latin typeface="Constantia"/>
              <a:cs typeface="Constantia"/>
            </a:endParaRPr>
          </a:p>
          <a:p>
            <a:pPr marL="1932842" lvl="2" indent="-182871">
              <a:spcBef>
                <a:spcPts val="545"/>
              </a:spcBef>
              <a:buSzPct val="79545"/>
              <a:buFont typeface="Wingdings 2"/>
              <a:buChar char=""/>
              <a:tabLst>
                <a:tab pos="1933478" algn="l"/>
              </a:tabLst>
            </a:pPr>
            <a:r>
              <a:rPr sz="2200" spc="-45" dirty="0">
                <a:solidFill>
                  <a:srgbClr val="FFFFFF"/>
                </a:solidFill>
                <a:latin typeface="Constantia"/>
                <a:cs typeface="Constantia"/>
              </a:rPr>
              <a:t>IOPA</a:t>
            </a:r>
            <a:endParaRPr sz="2200">
              <a:latin typeface="Constantia"/>
              <a:cs typeface="Constantia"/>
            </a:endParaRPr>
          </a:p>
          <a:p>
            <a:pPr marL="1932842" lvl="2" indent="-182871">
              <a:spcBef>
                <a:spcPts val="530"/>
              </a:spcBef>
              <a:buSzPct val="79545"/>
              <a:buFont typeface="Wingdings 2"/>
              <a:buChar char=""/>
              <a:tabLst>
                <a:tab pos="1933478" algn="l"/>
              </a:tabLst>
            </a:pPr>
            <a:r>
              <a:rPr sz="2200" spc="-10" dirty="0">
                <a:solidFill>
                  <a:srgbClr val="FFFFFF"/>
                </a:solidFill>
                <a:latin typeface="Constantia"/>
                <a:cs typeface="Constantia"/>
              </a:rPr>
              <a:t>OPG</a:t>
            </a:r>
            <a:endParaRPr sz="2200">
              <a:latin typeface="Constantia"/>
              <a:cs typeface="Constantia"/>
            </a:endParaRPr>
          </a:p>
          <a:p>
            <a:pPr marL="1932842" lvl="2" indent="-182871">
              <a:spcBef>
                <a:spcPts val="530"/>
              </a:spcBef>
              <a:buSzPct val="79545"/>
              <a:buFont typeface="Wingdings 2"/>
              <a:buChar char=""/>
              <a:tabLst>
                <a:tab pos="1933478" algn="l"/>
              </a:tabLst>
            </a:pPr>
            <a:r>
              <a:rPr sz="2200" spc="-10" smtClean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lang="en-US" sz="2200" spc="-10" dirty="0" err="1" smtClean="0">
                <a:solidFill>
                  <a:srgbClr val="FFFFFF"/>
                </a:solidFill>
                <a:latin typeface="Constantia"/>
                <a:cs typeface="Constantia"/>
              </a:rPr>
              <a:t>ccipitomental</a:t>
            </a:r>
            <a:r>
              <a:rPr lang="en-US" sz="2200" spc="-10" dirty="0" smtClean="0">
                <a:solidFill>
                  <a:srgbClr val="FFFFFF"/>
                </a:solidFill>
                <a:latin typeface="Constantia"/>
                <a:cs typeface="Constantia"/>
              </a:rPr>
              <a:t> view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1" y="304800"/>
            <a:ext cx="3810000" cy="13676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lang="en-US" sz="4400" spc="-10" dirty="0" smtClean="0">
                <a:solidFill>
                  <a:srgbClr val="FFFFFF"/>
                </a:solidFill>
                <a:latin typeface="Constantia"/>
                <a:cs typeface="Constantia"/>
              </a:rPr>
              <a:t>Management</a:t>
            </a:r>
            <a:r>
              <a:rPr lang="en-US" sz="4400" dirty="0" smtClean="0">
                <a:latin typeface="Constantia"/>
                <a:cs typeface="Constantia"/>
              </a:rPr>
              <a:t/>
            </a:r>
            <a:br>
              <a:rPr lang="en-US" sz="4400" dirty="0" smtClean="0">
                <a:latin typeface="Constantia"/>
                <a:cs typeface="Constantia"/>
              </a:rPr>
            </a:br>
            <a:endParaRPr sz="44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1" y="1371600"/>
            <a:ext cx="7689215" cy="41902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85721" rIns="0" bIns="0" rtlCol="0">
            <a:spAutoFit/>
          </a:bodyPr>
          <a:lstStyle/>
          <a:p>
            <a:pPr marL="652747" lvl="1" indent="-247003">
              <a:spcBef>
                <a:spcPts val="580"/>
              </a:spcBef>
              <a:buSzPct val="85416"/>
              <a:buFont typeface="Arial"/>
              <a:buChar char="•"/>
              <a:tabLst>
                <a:tab pos="652747" algn="l"/>
                <a:tab pos="653382" algn="l"/>
              </a:tabLst>
            </a:pPr>
            <a:r>
              <a:rPr sz="2400" spc="-5" smtClean="0">
                <a:solidFill>
                  <a:srgbClr val="FFFFFF"/>
                </a:solidFill>
                <a:latin typeface="Constantia"/>
                <a:cs typeface="Constantia"/>
              </a:rPr>
              <a:t>3mm-5mm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heals</a:t>
            </a:r>
            <a:r>
              <a:rPr sz="240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spontaneously(HANAZANE)</a:t>
            </a:r>
            <a:endParaRPr sz="2400">
              <a:latin typeface="Constantia"/>
              <a:cs typeface="Constantia"/>
            </a:endParaRPr>
          </a:p>
          <a:p>
            <a:pPr marL="652747" marR="376536" lvl="1" indent="-247003">
              <a:spcBef>
                <a:spcPts val="575"/>
              </a:spcBef>
              <a:buSzPct val="85416"/>
              <a:buFont typeface="Arial"/>
              <a:buChar char="•"/>
              <a:tabLst>
                <a:tab pos="652747" algn="l"/>
                <a:tab pos="653382" algn="l"/>
              </a:tabLst>
            </a:pP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Ideal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treatment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:immediate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surgery 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followed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by</a:t>
            </a:r>
            <a:r>
              <a:rPr sz="2400" spc="-3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>
                <a:solidFill>
                  <a:srgbClr val="FFFFFF"/>
                </a:solidFill>
                <a:latin typeface="Constantia"/>
                <a:cs typeface="Constantia"/>
              </a:rPr>
              <a:t>Ab  </a:t>
            </a:r>
            <a:r>
              <a:rPr sz="2400" spc="-10" smtClean="0">
                <a:solidFill>
                  <a:srgbClr val="FFFFFF"/>
                </a:solidFill>
                <a:latin typeface="Constantia"/>
                <a:cs typeface="Constantia"/>
              </a:rPr>
              <a:t>prophylaxis</a:t>
            </a:r>
            <a:endParaRPr lang="en-US" sz="2400" spc="-10" dirty="0" smtClean="0">
              <a:solidFill>
                <a:srgbClr val="FFFFFF"/>
              </a:solidFill>
              <a:latin typeface="Constantia"/>
              <a:cs typeface="Constantia"/>
            </a:endParaRPr>
          </a:p>
          <a:p>
            <a:pPr marL="652747" marR="376536" lvl="1" indent="-247003">
              <a:spcBef>
                <a:spcPts val="575"/>
              </a:spcBef>
              <a:buSzPct val="85416"/>
              <a:buFont typeface="Arial"/>
              <a:buChar char="•"/>
              <a:tabLst>
                <a:tab pos="652747" algn="l"/>
                <a:tab pos="653382" algn="l"/>
              </a:tabLst>
            </a:pPr>
            <a:endParaRPr lang="en-US" sz="2400" spc="-10" dirty="0" smtClean="0">
              <a:solidFill>
                <a:srgbClr val="FFFFFF"/>
              </a:solidFill>
              <a:latin typeface="Constantia"/>
              <a:cs typeface="Constantia"/>
            </a:endParaRPr>
          </a:p>
          <a:p>
            <a:pPr marL="652747" marR="376536" lvl="1" indent="-247003">
              <a:spcBef>
                <a:spcPts val="575"/>
              </a:spcBef>
              <a:buSzPct val="85416"/>
              <a:buFont typeface="Arial"/>
              <a:buChar char="•"/>
              <a:tabLst>
                <a:tab pos="652747" algn="l"/>
                <a:tab pos="653382" algn="l"/>
              </a:tabLst>
            </a:pPr>
            <a:r>
              <a:rPr lang="en-US" sz="2400" spc="-10" dirty="0" smtClean="0">
                <a:solidFill>
                  <a:srgbClr val="FFFFFF"/>
                </a:solidFill>
                <a:latin typeface="Constantia"/>
                <a:cs typeface="Constantia"/>
              </a:rPr>
              <a:t>Treatment of OAF within 24hrs of accident (Early)</a:t>
            </a:r>
          </a:p>
          <a:p>
            <a:pPr marL="652747" marR="376536" lvl="1" indent="-247003">
              <a:spcBef>
                <a:spcPts val="575"/>
              </a:spcBef>
              <a:buSzPct val="85416"/>
              <a:tabLst>
                <a:tab pos="652747" algn="l"/>
                <a:tab pos="653382" algn="l"/>
              </a:tabLst>
            </a:pPr>
            <a:r>
              <a:rPr lang="en-US" sz="2400" spc="-10" dirty="0" smtClean="0">
                <a:solidFill>
                  <a:srgbClr val="FFFFFF"/>
                </a:solidFill>
                <a:latin typeface="Constantia"/>
                <a:cs typeface="Constantia"/>
              </a:rPr>
              <a:t>  - If edges of wounds are clean &amp; not complicated by displacement of  tooth or root in to </a:t>
            </a:r>
            <a:r>
              <a:rPr lang="en-US" sz="2400" spc="-10" dirty="0" err="1" smtClean="0">
                <a:solidFill>
                  <a:srgbClr val="FFFFFF"/>
                </a:solidFill>
                <a:latin typeface="Constantia"/>
                <a:cs typeface="Constantia"/>
              </a:rPr>
              <a:t>antrum</a:t>
            </a:r>
            <a:r>
              <a:rPr lang="en-US" sz="2400" spc="-10" dirty="0" smtClean="0">
                <a:solidFill>
                  <a:srgbClr val="FFFFFF"/>
                </a:solidFill>
                <a:latin typeface="Constantia"/>
                <a:cs typeface="Constantia"/>
              </a:rPr>
              <a:t> then closed by </a:t>
            </a:r>
            <a:r>
              <a:rPr lang="en-US" sz="2400" spc="-10" dirty="0" err="1" smtClean="0">
                <a:solidFill>
                  <a:srgbClr val="FFFFFF"/>
                </a:solidFill>
                <a:latin typeface="Constantia"/>
                <a:cs typeface="Constantia"/>
              </a:rPr>
              <a:t>buccal</a:t>
            </a:r>
            <a:r>
              <a:rPr lang="en-US" sz="2400" spc="-10" dirty="0" smtClean="0">
                <a:solidFill>
                  <a:srgbClr val="FFFFFF"/>
                </a:solidFill>
                <a:latin typeface="Constantia"/>
                <a:cs typeface="Constantia"/>
              </a:rPr>
              <a:t> flap and sutured under LA</a:t>
            </a:r>
          </a:p>
          <a:p>
            <a:pPr marL="652747" marR="376536" lvl="1" indent="-247003">
              <a:spcBef>
                <a:spcPts val="575"/>
              </a:spcBef>
              <a:buSzPct val="85416"/>
              <a:tabLst>
                <a:tab pos="652747" algn="l"/>
                <a:tab pos="653382" algn="l"/>
              </a:tabLst>
            </a:pPr>
            <a:r>
              <a:rPr lang="en-US" sz="2400" spc="-10" dirty="0" smtClean="0">
                <a:solidFill>
                  <a:srgbClr val="FFFFFF"/>
                </a:solidFill>
                <a:latin typeface="Constantia"/>
                <a:cs typeface="Constantia"/>
              </a:rPr>
              <a:t>  - If complicated then treated by immediate surgery under GA 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0404"/>
            <a:ext cx="8149081" cy="400979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400" u="sng" dirty="0" smtClean="0">
                <a:solidFill>
                  <a:srgbClr val="FFFF00"/>
                </a:solidFill>
              </a:rPr>
              <a:t>Treatment of delayed cases-</a:t>
            </a:r>
          </a:p>
          <a:p>
            <a:r>
              <a:rPr lang="en-US" sz="2400" dirty="0" smtClean="0"/>
              <a:t>Cases  seen after 24hrs after accident-</a:t>
            </a:r>
          </a:p>
          <a:p>
            <a:r>
              <a:rPr lang="en-US" sz="2400" dirty="0" smtClean="0"/>
              <a:t>- Defer the surgical closure until gingival edges show   	sound healing i.e. 3weeks.</a:t>
            </a:r>
          </a:p>
          <a:p>
            <a:endParaRPr lang="en-US" sz="2400" dirty="0" smtClean="0"/>
          </a:p>
          <a:p>
            <a:r>
              <a:rPr lang="en-US" sz="2400" dirty="0" smtClean="0"/>
              <a:t>Cases seen 1 month after OAF- Surgical closure required.</a:t>
            </a:r>
          </a:p>
          <a:p>
            <a:endParaRPr lang="en-US" sz="2400" u="sng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1" y="515823"/>
            <a:ext cx="4214495" cy="78290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pc="-30" dirty="0"/>
              <a:t>Oroantral</a:t>
            </a:r>
            <a:r>
              <a:rPr spc="-85" dirty="0"/>
              <a:t> </a:t>
            </a:r>
            <a:r>
              <a:rPr spc="-10" dirty="0"/>
              <a:t>fistula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75409"/>
            <a:ext cx="6703060" cy="40260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85721" rIns="0" bIns="0" rtlCol="0">
            <a:spAutoFit/>
          </a:bodyPr>
          <a:lstStyle/>
          <a:p>
            <a:pPr marL="287641" indent="-274941">
              <a:spcBef>
                <a:spcPts val="675"/>
              </a:spcBef>
              <a:buAutoNum type="arabicParenR"/>
              <a:tabLst>
                <a:tab pos="288275" algn="l"/>
              </a:tabLst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antibiotics </a:t>
            </a:r>
            <a:r>
              <a:rPr sz="2400">
                <a:solidFill>
                  <a:srgbClr val="FFFFFF"/>
                </a:solidFill>
                <a:latin typeface="Constantia"/>
                <a:cs typeface="Constantia"/>
              </a:rPr>
              <a:t>: </a:t>
            </a:r>
            <a:r>
              <a:rPr sz="2400" spc="-5" smtClean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lang="en-US" sz="2400" spc="-5" dirty="0" err="1" smtClean="0">
                <a:solidFill>
                  <a:srgbClr val="FFFFFF"/>
                </a:solidFill>
                <a:latin typeface="Constantia"/>
                <a:cs typeface="Constantia"/>
              </a:rPr>
              <a:t>enicilli</a:t>
            </a:r>
            <a:r>
              <a:rPr sz="2400" spc="-5" smtClean="0">
                <a:solidFill>
                  <a:srgbClr val="FFFFFF"/>
                </a:solidFill>
                <a:latin typeface="Constantia"/>
                <a:cs typeface="Constantia"/>
              </a:rPr>
              <a:t>n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&amp;</a:t>
            </a:r>
            <a:r>
              <a:rPr sz="24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derivatives</a:t>
            </a:r>
            <a:endParaRPr sz="2400">
              <a:latin typeface="Constantia"/>
              <a:cs typeface="Constantia"/>
            </a:endParaRPr>
          </a:p>
          <a:p>
            <a:pPr marL="347327" indent="-334628">
              <a:spcBef>
                <a:spcPts val="580"/>
              </a:spcBef>
              <a:buAutoNum type="arabicParenR"/>
              <a:tabLst>
                <a:tab pos="347962" algn="l"/>
              </a:tabLst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nasal</a:t>
            </a: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decongestants:</a:t>
            </a:r>
            <a:endParaRPr sz="2400">
              <a:latin typeface="Constantia"/>
              <a:cs typeface="Constantia"/>
            </a:endParaRPr>
          </a:p>
          <a:p>
            <a:pPr marL="1201360" lvl="1" indent="-210174">
              <a:spcBef>
                <a:spcPts val="575"/>
              </a:spcBef>
              <a:buSzPct val="64583"/>
              <a:buFont typeface="Wingdings 2"/>
              <a:buChar char=""/>
              <a:tabLst>
                <a:tab pos="1201995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Ephedrine</a:t>
            </a:r>
            <a:r>
              <a:rPr sz="24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drops</a:t>
            </a:r>
            <a:endParaRPr sz="2400">
              <a:latin typeface="Constantia"/>
              <a:cs typeface="Constantia"/>
            </a:endParaRPr>
          </a:p>
          <a:p>
            <a:pPr marL="1201360" lvl="1" indent="-210174">
              <a:spcBef>
                <a:spcPts val="580"/>
              </a:spcBef>
              <a:buSzPct val="64583"/>
              <a:buFont typeface="Wingdings 2"/>
              <a:buChar char=""/>
              <a:tabLst>
                <a:tab pos="1201995" algn="l"/>
              </a:tabLst>
            </a:pPr>
            <a:r>
              <a:rPr sz="2400" spc="-5" smtClean="0">
                <a:solidFill>
                  <a:srgbClr val="FFFFFF"/>
                </a:solidFill>
                <a:latin typeface="Constantia"/>
                <a:cs typeface="Constantia"/>
              </a:rPr>
              <a:t>Inhalations</a:t>
            </a:r>
            <a:r>
              <a:rPr lang="en-US" sz="2400" spc="-5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smtClean="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steam,benzoin</a:t>
            </a:r>
            <a:r>
              <a:rPr sz="24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,menthol)</a:t>
            </a:r>
            <a:endParaRPr sz="2400">
              <a:latin typeface="Constantia"/>
              <a:cs typeface="Constantia"/>
            </a:endParaRPr>
          </a:p>
          <a:p>
            <a:pPr marL="335899" indent="-323199">
              <a:spcBef>
                <a:spcPts val="575"/>
              </a:spcBef>
              <a:buAutoNum type="arabicParenR"/>
              <a:tabLst>
                <a:tab pos="336533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Analgesics:</a:t>
            </a:r>
            <a:endParaRPr sz="2400">
              <a:latin typeface="Constantia"/>
              <a:cs typeface="Constantia"/>
            </a:endParaRPr>
          </a:p>
          <a:p>
            <a:pPr marL="1201360" lvl="1" indent="-210174">
              <a:spcBef>
                <a:spcPts val="580"/>
              </a:spcBef>
              <a:buSzPct val="64583"/>
              <a:buFont typeface="Wingdings 2"/>
              <a:buChar char=""/>
              <a:tabLst>
                <a:tab pos="1201995" algn="l"/>
              </a:tabLst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Aspirin</a:t>
            </a:r>
            <a:r>
              <a:rPr sz="24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500mg</a:t>
            </a:r>
            <a:endParaRPr sz="2400">
              <a:latin typeface="Constantia"/>
              <a:cs typeface="Constantia"/>
            </a:endParaRPr>
          </a:p>
          <a:p>
            <a:pPr marL="1201360" lvl="1" indent="-210174">
              <a:spcBef>
                <a:spcPts val="575"/>
              </a:spcBef>
              <a:buSzPct val="64583"/>
              <a:buFont typeface="Wingdings 2"/>
              <a:buChar char=""/>
              <a:tabLst>
                <a:tab pos="1201995" algn="l"/>
              </a:tabLst>
            </a:pP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Paracetamol</a:t>
            </a:r>
            <a:r>
              <a:rPr sz="24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500mg</a:t>
            </a:r>
            <a:endParaRPr sz="2400">
              <a:latin typeface="Constantia"/>
              <a:cs typeface="Constantia"/>
            </a:endParaRPr>
          </a:p>
          <a:p>
            <a:pPr marL="1201360" lvl="1" indent="-210174">
              <a:spcBef>
                <a:spcPts val="575"/>
              </a:spcBef>
              <a:buSzPct val="64583"/>
              <a:buFont typeface="Wingdings 2"/>
              <a:buChar char=""/>
              <a:tabLst>
                <a:tab pos="1201995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Ibuprofen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400</a:t>
            </a:r>
            <a:r>
              <a:rPr sz="24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mg</a:t>
            </a:r>
            <a:endParaRPr sz="2400">
              <a:latin typeface="Constantia"/>
              <a:cs typeface="Constantia"/>
            </a:endParaRPr>
          </a:p>
          <a:p>
            <a:pPr marL="927053" indent="-914354">
              <a:spcBef>
                <a:spcPts val="580"/>
              </a:spcBef>
              <a:buAutoNum type="arabicParenR"/>
              <a:tabLst>
                <a:tab pos="927053" algn="l"/>
                <a:tab pos="927688" algn="l"/>
              </a:tabLst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Antral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nstantia"/>
                <a:cs typeface="Constantia"/>
              </a:rPr>
              <a:t>lavage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1" y="443864"/>
            <a:ext cx="4214495" cy="78290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pc="-30" dirty="0"/>
              <a:t>Oroantral</a:t>
            </a:r>
            <a:r>
              <a:rPr spc="-85" dirty="0"/>
              <a:t> </a:t>
            </a:r>
            <a:r>
              <a:rPr spc="-10" dirty="0"/>
              <a:t>fistula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71600"/>
            <a:ext cx="7084060" cy="4701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13334" rIns="0" bIns="0" rtlCol="0">
            <a:spAutoFit/>
          </a:bodyPr>
          <a:lstStyle/>
          <a:p>
            <a:pPr marL="287006" indent="-274306">
              <a:spcBef>
                <a:spcPts val="105"/>
              </a:spcBef>
              <a:buClr>
                <a:srgbClr val="0AD0D9"/>
              </a:buClr>
              <a:buSzPct val="94230"/>
              <a:tabLst>
                <a:tab pos="287006" algn="l"/>
              </a:tabLst>
            </a:pPr>
            <a:r>
              <a:rPr lang="en-US" sz="2800" spc="-15" dirty="0" smtClean="0">
                <a:solidFill>
                  <a:srgbClr val="FFFF00"/>
                </a:solidFill>
                <a:latin typeface="Constantia"/>
                <a:cs typeface="Constantia"/>
              </a:rPr>
              <a:t>Temporary Therapeutic measures</a:t>
            </a:r>
          </a:p>
          <a:p>
            <a:pPr marL="287006" indent="-274306">
              <a:spcBef>
                <a:spcPts val="105"/>
              </a:spcBef>
              <a:buClr>
                <a:srgbClr val="0AD0D9"/>
              </a:buClr>
              <a:buSzPct val="94230"/>
              <a:tabLst>
                <a:tab pos="287006" algn="l"/>
              </a:tabLst>
            </a:pPr>
            <a:endParaRPr lang="en-US" sz="2600" spc="-15" dirty="0" smtClean="0">
              <a:solidFill>
                <a:srgbClr val="FFFFFF"/>
              </a:solidFill>
              <a:latin typeface="Constantia"/>
              <a:cs typeface="Constantia"/>
            </a:endParaRPr>
          </a:p>
          <a:p>
            <a:pPr marL="287006" indent="-274306">
              <a:spcBef>
                <a:spcPts val="105"/>
              </a:spcBef>
              <a:buClr>
                <a:srgbClr val="0AD0D9"/>
              </a:buClr>
              <a:buSzPct val="94230"/>
              <a:buFont typeface="Arial" pitchFamily="34" charset="0"/>
              <a:buChar char="•"/>
              <a:tabLst>
                <a:tab pos="287006" algn="l"/>
              </a:tabLst>
            </a:pPr>
            <a:r>
              <a:rPr sz="2600" spc="-15" smtClean="0">
                <a:solidFill>
                  <a:schemeClr val="bg1"/>
                </a:solidFill>
                <a:latin typeface="Constantia"/>
                <a:cs typeface="Constantia"/>
              </a:rPr>
              <a:t>Whitehead’s</a:t>
            </a:r>
            <a:r>
              <a:rPr sz="2600" spc="-19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600" spc="-5" smtClean="0">
                <a:solidFill>
                  <a:schemeClr val="bg1"/>
                </a:solidFill>
                <a:latin typeface="Constantia"/>
                <a:cs typeface="Constantia"/>
              </a:rPr>
              <a:t>varnish</a:t>
            </a:r>
            <a:r>
              <a:rPr lang="en-US" sz="2600" spc="-5" dirty="0" smtClean="0">
                <a:solidFill>
                  <a:schemeClr val="bg1"/>
                </a:solidFill>
                <a:latin typeface="Constantia"/>
                <a:cs typeface="Constantia"/>
              </a:rPr>
              <a:t> pack</a:t>
            </a:r>
          </a:p>
          <a:p>
            <a:pPr marL="287006" indent="-274306">
              <a:spcBef>
                <a:spcPts val="105"/>
              </a:spcBef>
              <a:buClr>
                <a:srgbClr val="0AD0D9"/>
              </a:buClr>
              <a:buSzPct val="94230"/>
              <a:buFont typeface="Arial" pitchFamily="34" charset="0"/>
              <a:buChar char="•"/>
              <a:tabLst>
                <a:tab pos="287006" algn="l"/>
              </a:tabLst>
            </a:pPr>
            <a:endParaRPr lang="en-US" sz="2600" spc="-5" dirty="0" smtClean="0">
              <a:solidFill>
                <a:srgbClr val="FFFFFF"/>
              </a:solidFill>
              <a:latin typeface="Constantia"/>
              <a:cs typeface="Constantia"/>
            </a:endParaRPr>
          </a:p>
          <a:p>
            <a:pPr marL="287006" indent="-274306">
              <a:spcBef>
                <a:spcPts val="105"/>
              </a:spcBef>
              <a:buClr>
                <a:srgbClr val="0AD0D9"/>
              </a:buClr>
              <a:buSzPct val="94230"/>
              <a:buFont typeface="Arial" pitchFamily="34" charset="0"/>
              <a:buChar char="•"/>
              <a:tabLst>
                <a:tab pos="287006" algn="l"/>
              </a:tabLst>
            </a:pPr>
            <a:r>
              <a:rPr lang="en-US" sz="2600" spc="-5" dirty="0" smtClean="0">
                <a:solidFill>
                  <a:srgbClr val="FFFFFF"/>
                </a:solidFill>
                <a:latin typeface="Constantia"/>
                <a:cs typeface="Constantia"/>
              </a:rPr>
              <a:t>Composition-</a:t>
            </a:r>
          </a:p>
          <a:p>
            <a:pPr marL="287006" indent="-274306">
              <a:spcBef>
                <a:spcPts val="105"/>
              </a:spcBef>
              <a:buClr>
                <a:srgbClr val="0AD0D9"/>
              </a:buClr>
              <a:buSzPct val="94230"/>
              <a:tabLst>
                <a:tab pos="287006" algn="l"/>
              </a:tabLst>
            </a:pPr>
            <a:r>
              <a:rPr lang="en-US" sz="2600" spc="-5" dirty="0" smtClean="0">
                <a:solidFill>
                  <a:srgbClr val="FFFFFF"/>
                </a:solidFill>
                <a:latin typeface="Constantia"/>
                <a:cs typeface="Constantia"/>
              </a:rPr>
              <a:t>    </a:t>
            </a:r>
            <a:r>
              <a:rPr lang="en-US" sz="2600" spc="-5" dirty="0" err="1" smtClean="0">
                <a:solidFill>
                  <a:srgbClr val="FFFFFF"/>
                </a:solidFill>
                <a:latin typeface="Constantia"/>
                <a:cs typeface="Constantia"/>
              </a:rPr>
              <a:t>Benzoin</a:t>
            </a:r>
            <a:r>
              <a:rPr lang="en-US" sz="2600" spc="-5" dirty="0" smtClean="0">
                <a:solidFill>
                  <a:srgbClr val="FFFFFF"/>
                </a:solidFill>
                <a:latin typeface="Constantia"/>
                <a:cs typeface="Constantia"/>
              </a:rPr>
              <a:t> 44g</a:t>
            </a:r>
          </a:p>
          <a:p>
            <a:pPr marL="287006" indent="-274306">
              <a:spcBef>
                <a:spcPts val="105"/>
              </a:spcBef>
              <a:buClr>
                <a:srgbClr val="0AD0D9"/>
              </a:buClr>
              <a:buSzPct val="94230"/>
              <a:tabLst>
                <a:tab pos="287006" algn="l"/>
              </a:tabLst>
            </a:pPr>
            <a:r>
              <a:rPr lang="en-US" sz="2600" spc="-5" dirty="0" smtClean="0">
                <a:solidFill>
                  <a:srgbClr val="FFFFFF"/>
                </a:solidFill>
                <a:latin typeface="Constantia"/>
                <a:cs typeface="Constantia"/>
              </a:rPr>
              <a:t>    </a:t>
            </a:r>
            <a:r>
              <a:rPr lang="en-US" sz="2600" spc="-5" dirty="0" err="1" smtClean="0">
                <a:solidFill>
                  <a:srgbClr val="FFFFFF"/>
                </a:solidFill>
                <a:latin typeface="Constantia"/>
                <a:cs typeface="Constantia"/>
              </a:rPr>
              <a:t>Storax</a:t>
            </a:r>
            <a:r>
              <a:rPr lang="en-US" sz="2600" spc="-5" dirty="0" smtClean="0">
                <a:solidFill>
                  <a:srgbClr val="FFFFFF"/>
                </a:solidFill>
                <a:latin typeface="Constantia"/>
                <a:cs typeface="Constantia"/>
              </a:rPr>
              <a:t> 33g</a:t>
            </a:r>
          </a:p>
          <a:p>
            <a:pPr marL="287006" indent="-274306">
              <a:spcBef>
                <a:spcPts val="105"/>
              </a:spcBef>
              <a:buClr>
                <a:srgbClr val="0AD0D9"/>
              </a:buClr>
              <a:buSzPct val="94230"/>
              <a:tabLst>
                <a:tab pos="287006" algn="l"/>
              </a:tabLst>
            </a:pPr>
            <a:r>
              <a:rPr lang="en-US" sz="2600" spc="-5" dirty="0" smtClean="0">
                <a:solidFill>
                  <a:srgbClr val="FFFFFF"/>
                </a:solidFill>
                <a:latin typeface="Constantia"/>
                <a:cs typeface="Constantia"/>
              </a:rPr>
              <a:t>    </a:t>
            </a:r>
            <a:r>
              <a:rPr lang="en-US" sz="2600" spc="-5" dirty="0" err="1" smtClean="0">
                <a:solidFill>
                  <a:srgbClr val="FFFFFF"/>
                </a:solidFill>
                <a:latin typeface="Constantia"/>
                <a:cs typeface="Constantia"/>
              </a:rPr>
              <a:t>Balsum</a:t>
            </a:r>
            <a:r>
              <a:rPr lang="en-US" sz="2600" spc="-5" dirty="0" smtClean="0">
                <a:solidFill>
                  <a:srgbClr val="FFFFFF"/>
                </a:solidFill>
                <a:latin typeface="Constantia"/>
                <a:cs typeface="Constantia"/>
              </a:rPr>
              <a:t> of </a:t>
            </a:r>
            <a:r>
              <a:rPr lang="en-US" sz="2600" spc="-5" dirty="0" err="1" smtClean="0">
                <a:solidFill>
                  <a:srgbClr val="FFFFFF"/>
                </a:solidFill>
                <a:latin typeface="Constantia"/>
                <a:cs typeface="Constantia"/>
              </a:rPr>
              <a:t>tolu</a:t>
            </a:r>
            <a:r>
              <a:rPr lang="en-US" sz="2600" spc="-5" dirty="0" smtClean="0">
                <a:solidFill>
                  <a:srgbClr val="FFFFFF"/>
                </a:solidFill>
                <a:latin typeface="Constantia"/>
                <a:cs typeface="Constantia"/>
              </a:rPr>
              <a:t> 22g</a:t>
            </a:r>
          </a:p>
          <a:p>
            <a:pPr marL="287006" indent="-274306">
              <a:spcBef>
                <a:spcPts val="105"/>
              </a:spcBef>
              <a:buClr>
                <a:srgbClr val="0AD0D9"/>
              </a:buClr>
              <a:buSzPct val="94230"/>
              <a:tabLst>
                <a:tab pos="287006" algn="l"/>
              </a:tabLst>
            </a:pPr>
            <a:r>
              <a:rPr lang="en-US" sz="2600" spc="-5" dirty="0" smtClean="0">
                <a:solidFill>
                  <a:srgbClr val="FFFFFF"/>
                </a:solidFill>
                <a:latin typeface="Constantia"/>
                <a:cs typeface="Constantia"/>
              </a:rPr>
              <a:t>    </a:t>
            </a:r>
            <a:r>
              <a:rPr lang="en-US" sz="2600" spc="-5" dirty="0" err="1" smtClean="0">
                <a:solidFill>
                  <a:srgbClr val="FFFFFF"/>
                </a:solidFill>
                <a:latin typeface="Constantia"/>
                <a:cs typeface="Constantia"/>
              </a:rPr>
              <a:t>Iodoform</a:t>
            </a:r>
            <a:r>
              <a:rPr lang="en-US" sz="2600" spc="-5" dirty="0" smtClean="0">
                <a:solidFill>
                  <a:srgbClr val="FFFFFF"/>
                </a:solidFill>
                <a:latin typeface="Constantia"/>
                <a:cs typeface="Constantia"/>
              </a:rPr>
              <a:t> 44g</a:t>
            </a:r>
          </a:p>
          <a:p>
            <a:pPr marL="287006" indent="-274306">
              <a:spcBef>
                <a:spcPts val="105"/>
              </a:spcBef>
              <a:buClr>
                <a:srgbClr val="0AD0D9"/>
              </a:buClr>
              <a:buSzPct val="94230"/>
              <a:tabLst>
                <a:tab pos="287006" algn="l"/>
              </a:tabLst>
            </a:pPr>
            <a:r>
              <a:rPr lang="en-US" sz="2600" spc="-5" dirty="0" smtClean="0">
                <a:solidFill>
                  <a:srgbClr val="FFFFFF"/>
                </a:solidFill>
                <a:latin typeface="Constantia"/>
                <a:cs typeface="Constantia"/>
              </a:rPr>
              <a:t>    Solvent ether  100 parts</a:t>
            </a:r>
          </a:p>
          <a:p>
            <a:pPr marL="287006" indent="-274306">
              <a:spcBef>
                <a:spcPts val="105"/>
              </a:spcBef>
              <a:buClr>
                <a:srgbClr val="0AD0D9"/>
              </a:buClr>
              <a:buSzPct val="94230"/>
              <a:buFont typeface="Arial" pitchFamily="34" charset="0"/>
              <a:buChar char="•"/>
              <a:tabLst>
                <a:tab pos="287006" algn="l"/>
              </a:tabLst>
            </a:pP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1828801"/>
            <a:ext cx="3581400" cy="4055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1" y="588009"/>
            <a:ext cx="4214495" cy="78290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pc="-30" dirty="0"/>
              <a:t>Oroantral</a:t>
            </a:r>
            <a:r>
              <a:rPr spc="-85" dirty="0"/>
              <a:t> </a:t>
            </a:r>
            <a:r>
              <a:rPr spc="-10" dirty="0"/>
              <a:t>fistula</a:t>
            </a:r>
          </a:p>
        </p:txBody>
      </p:sp>
      <p:sp>
        <p:nvSpPr>
          <p:cNvPr id="3" name="object 3"/>
          <p:cNvSpPr/>
          <p:nvPr/>
        </p:nvSpPr>
        <p:spPr>
          <a:xfrm>
            <a:off x="3172080" y="2321370"/>
            <a:ext cx="2799842" cy="3617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371" y="1765808"/>
            <a:ext cx="2275205" cy="4135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13334" rIns="0" bIns="0" rtlCol="0">
            <a:spAutoFit/>
          </a:bodyPr>
          <a:lstStyle/>
          <a:p>
            <a:pPr marL="355583" indent="-342883">
              <a:spcBef>
                <a:spcPts val="105"/>
              </a:spcBef>
              <a:buSzPct val="84615"/>
              <a:buFont typeface="Arial"/>
              <a:buChar char="•"/>
              <a:tabLst>
                <a:tab pos="354948" algn="l"/>
                <a:tab pos="355583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Acrylic</a:t>
            </a:r>
            <a:r>
              <a:rPr sz="2600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plates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 </a:t>
            </a:r>
            <a:r>
              <a:rPr lang="en-US" sz="3800" dirty="0" smtClean="0"/>
              <a:t>It can be described as pyramidal in shape</a:t>
            </a:r>
          </a:p>
          <a:p>
            <a:pPr>
              <a:lnSpc>
                <a:spcPct val="170000"/>
              </a:lnSpc>
            </a:pPr>
            <a:r>
              <a:rPr lang="en-US" sz="3800" dirty="0" smtClean="0"/>
              <a:t>Maxillary Sinus consist of </a:t>
            </a:r>
          </a:p>
          <a:p>
            <a:pPr>
              <a:lnSpc>
                <a:spcPct val="170000"/>
              </a:lnSpc>
              <a:buNone/>
            </a:pPr>
            <a:r>
              <a:rPr lang="en-US" sz="3800" dirty="0" smtClean="0"/>
              <a:t>The base -lateral wall of the nose. </a:t>
            </a:r>
          </a:p>
          <a:p>
            <a:pPr>
              <a:lnSpc>
                <a:spcPct val="170000"/>
              </a:lnSpc>
              <a:buNone/>
            </a:pPr>
            <a:r>
              <a:rPr lang="en-US" sz="3800" dirty="0" smtClean="0"/>
              <a:t>The apex -</a:t>
            </a:r>
            <a:r>
              <a:rPr lang="en-US" sz="3800" dirty="0" err="1" smtClean="0"/>
              <a:t>zygomatic</a:t>
            </a:r>
            <a:r>
              <a:rPr lang="en-US" sz="3800" dirty="0" smtClean="0"/>
              <a:t> process of maxilla; </a:t>
            </a:r>
          </a:p>
          <a:p>
            <a:pPr>
              <a:lnSpc>
                <a:spcPct val="170000"/>
              </a:lnSpc>
              <a:buNone/>
            </a:pPr>
            <a:endParaRPr lang="en-US" sz="5100" dirty="0" smtClean="0"/>
          </a:p>
          <a:p>
            <a:pPr>
              <a:lnSpc>
                <a:spcPct val="170000"/>
              </a:lnSpc>
              <a:buNone/>
            </a:pPr>
            <a:r>
              <a:rPr lang="en-US" sz="3800" dirty="0" smtClean="0"/>
              <a:t>The four walls are formed by: </a:t>
            </a:r>
          </a:p>
          <a:p>
            <a:pPr marL="571500" indent="-571500">
              <a:lnSpc>
                <a:spcPct val="170000"/>
              </a:lnSpc>
              <a:buAutoNum type="romanLcParenBoth"/>
            </a:pPr>
            <a:r>
              <a:rPr lang="en-US" sz="3800" dirty="0" smtClean="0"/>
              <a:t>the roof of </a:t>
            </a:r>
            <a:r>
              <a:rPr lang="en-US" sz="3800" dirty="0" err="1" smtClean="0"/>
              <a:t>antrum</a:t>
            </a:r>
            <a:r>
              <a:rPr lang="en-US" sz="3800" dirty="0" smtClean="0"/>
              <a:t> or the floor of orbit, </a:t>
            </a:r>
          </a:p>
          <a:p>
            <a:pPr marL="571500" indent="-571500">
              <a:lnSpc>
                <a:spcPct val="170000"/>
              </a:lnSpc>
              <a:buAutoNum type="romanLcParenBoth"/>
            </a:pPr>
            <a:r>
              <a:rPr lang="en-US" sz="3800" dirty="0" smtClean="0"/>
              <a:t>the anterior, and </a:t>
            </a:r>
          </a:p>
          <a:p>
            <a:pPr marL="571500" indent="-571500">
              <a:lnSpc>
                <a:spcPct val="170000"/>
              </a:lnSpc>
              <a:buAutoNum type="romanLcParenBoth"/>
            </a:pPr>
            <a:r>
              <a:rPr lang="en-US" sz="3800" dirty="0" smtClean="0"/>
              <a:t> </a:t>
            </a:r>
            <a:r>
              <a:rPr lang="en-US" sz="3800" dirty="0" err="1" smtClean="0"/>
              <a:t>infratemporal</a:t>
            </a:r>
            <a:r>
              <a:rPr lang="en-US" sz="3800" dirty="0" smtClean="0"/>
              <a:t> surfaces of body of maxilla, and </a:t>
            </a:r>
          </a:p>
          <a:p>
            <a:pPr marL="571500" indent="-571500">
              <a:lnSpc>
                <a:spcPct val="170000"/>
              </a:lnSpc>
              <a:buFont typeface="Arial" pitchFamily="34" charset="0"/>
              <a:buAutoNum type="romanLcParenBoth"/>
            </a:pPr>
            <a:r>
              <a:rPr lang="en-US" sz="3800" dirty="0" smtClean="0"/>
              <a:t>floor of sinus- the alveolar process of maxilla which is the</a:t>
            </a:r>
            <a:endParaRPr lang="en-US" sz="3800" dirty="0"/>
          </a:p>
        </p:txBody>
      </p:sp>
      <p:sp>
        <p:nvSpPr>
          <p:cNvPr id="4" name="object 4"/>
          <p:cNvSpPr/>
          <p:nvPr/>
        </p:nvSpPr>
        <p:spPr>
          <a:xfrm>
            <a:off x="5000625" y="1066800"/>
            <a:ext cx="3810000" cy="3857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1"/>
            <a:ext cx="4023360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15" dirty="0"/>
              <a:t>Surgical</a:t>
            </a:r>
            <a:r>
              <a:rPr spc="-110" dirty="0"/>
              <a:t> </a:t>
            </a:r>
            <a:r>
              <a:rPr spc="-10" dirty="0"/>
              <a:t>closure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836764"/>
            <a:ext cx="9117139" cy="5040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17448" y="4607434"/>
            <a:ext cx="68897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82" marR="5080" indent="-57782">
              <a:spcBef>
                <a:spcPts val="95"/>
              </a:spcBef>
              <a:buSzPct val="90000"/>
              <a:buFont typeface="Arial"/>
              <a:buChar char="•"/>
              <a:tabLst>
                <a:tab pos="57782" algn="l"/>
              </a:tabLst>
            </a:pPr>
            <a:r>
              <a:rPr sz="1000" spc="-10" dirty="0">
                <a:latin typeface="Constantia"/>
                <a:cs typeface="Constantia"/>
              </a:rPr>
              <a:t>T</a:t>
            </a:r>
            <a:r>
              <a:rPr sz="1000" spc="-5" dirty="0">
                <a:latin typeface="Constantia"/>
                <a:cs typeface="Constantia"/>
              </a:rPr>
              <a:t>e</a:t>
            </a:r>
            <a:r>
              <a:rPr sz="1000" spc="-10" dirty="0">
                <a:latin typeface="Constantia"/>
                <a:cs typeface="Constantia"/>
              </a:rPr>
              <a:t>mp</a:t>
            </a:r>
            <a:r>
              <a:rPr sz="1000" spc="-5" dirty="0">
                <a:latin typeface="Constantia"/>
                <a:cs typeface="Constantia"/>
              </a:rPr>
              <a:t>oralis  flap</a:t>
            </a:r>
            <a:endParaRPr sz="1000">
              <a:latin typeface="Constantia"/>
              <a:cs typeface="Constantia"/>
            </a:endParaRPr>
          </a:p>
          <a:p>
            <a:pPr marL="12699" marR="111119">
              <a:buSzPct val="90000"/>
              <a:buFont typeface="Arial"/>
              <a:buChar char="•"/>
              <a:tabLst>
                <a:tab pos="57782" algn="l"/>
              </a:tabLst>
            </a:pPr>
            <a:r>
              <a:rPr sz="1000" spc="-5" dirty="0">
                <a:latin typeface="Constantia"/>
                <a:cs typeface="Constantia"/>
              </a:rPr>
              <a:t>Forehead  flap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744" y="6040324"/>
            <a:ext cx="7760970" cy="80021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R="61591" algn="ctr">
              <a:spcBef>
                <a:spcPts val="100"/>
              </a:spcBef>
            </a:pPr>
            <a:r>
              <a:rPr b="1" spc="-5" dirty="0">
                <a:solidFill>
                  <a:srgbClr val="FFFF00"/>
                </a:solidFill>
                <a:latin typeface="Constantia"/>
                <a:cs typeface="Constantia"/>
              </a:rPr>
              <a:t>Overview </a:t>
            </a:r>
            <a:r>
              <a:rPr b="1" dirty="0">
                <a:solidFill>
                  <a:srgbClr val="FFFF00"/>
                </a:solidFill>
                <a:latin typeface="Constantia"/>
                <a:cs typeface="Constantia"/>
              </a:rPr>
              <a:t>of </a:t>
            </a:r>
            <a:r>
              <a:rPr b="1" spc="-5" dirty="0">
                <a:solidFill>
                  <a:srgbClr val="FFFF00"/>
                </a:solidFill>
                <a:latin typeface="Constantia"/>
                <a:cs typeface="Constantia"/>
              </a:rPr>
              <a:t>the </a:t>
            </a:r>
            <a:r>
              <a:rPr b="1" spc="-10" dirty="0">
                <a:solidFill>
                  <a:srgbClr val="FFFF00"/>
                </a:solidFill>
                <a:latin typeface="Constantia"/>
                <a:cs typeface="Constantia"/>
              </a:rPr>
              <a:t>treatment </a:t>
            </a:r>
            <a:r>
              <a:rPr b="1" spc="-5" dirty="0">
                <a:solidFill>
                  <a:srgbClr val="FFFF00"/>
                </a:solidFill>
                <a:latin typeface="Constantia"/>
                <a:cs typeface="Constantia"/>
              </a:rPr>
              <a:t>modalities </a:t>
            </a:r>
            <a:r>
              <a:rPr b="1" dirty="0">
                <a:solidFill>
                  <a:srgbClr val="FFFF00"/>
                </a:solidFill>
                <a:latin typeface="Constantia"/>
                <a:cs typeface="Constantia"/>
              </a:rPr>
              <a:t>of </a:t>
            </a:r>
            <a:r>
              <a:rPr b="1" spc="-10" dirty="0">
                <a:solidFill>
                  <a:srgbClr val="FFFF00"/>
                </a:solidFill>
                <a:latin typeface="Constantia"/>
                <a:cs typeface="Constantia"/>
              </a:rPr>
              <a:t>Oro-Antral</a:t>
            </a:r>
            <a:r>
              <a:rPr b="1" spc="-24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b="1" spc="-5" dirty="0">
                <a:solidFill>
                  <a:srgbClr val="FFFF00"/>
                </a:solidFill>
                <a:latin typeface="Constantia"/>
                <a:cs typeface="Constantia"/>
              </a:rPr>
              <a:t>Communications</a:t>
            </a:r>
            <a:endParaRPr>
              <a:latin typeface="Constantia"/>
              <a:cs typeface="Constantia"/>
            </a:endParaRPr>
          </a:p>
          <a:p>
            <a:pPr algn="ctr">
              <a:spcBef>
                <a:spcPts val="1040"/>
              </a:spcBef>
            </a:pPr>
            <a:r>
              <a:rPr sz="1200" b="1" dirty="0">
                <a:solidFill>
                  <a:srgbClr val="C8F9FB"/>
                </a:solidFill>
                <a:latin typeface="Arial"/>
                <a:cs typeface="Arial"/>
              </a:rPr>
              <a:t>Closure of Oroantral Communications:A </a:t>
            </a:r>
            <a:r>
              <a:rPr sz="1200" b="1" spc="-5" dirty="0">
                <a:solidFill>
                  <a:srgbClr val="C8F9FB"/>
                </a:solidFill>
                <a:latin typeface="Arial"/>
                <a:cs typeface="Arial"/>
              </a:rPr>
              <a:t>Review </a:t>
            </a:r>
            <a:r>
              <a:rPr sz="1200" b="1" dirty="0">
                <a:solidFill>
                  <a:srgbClr val="C8F9FB"/>
                </a:solidFill>
                <a:latin typeface="Arial"/>
                <a:cs typeface="Arial"/>
              </a:rPr>
              <a:t>of </a:t>
            </a:r>
            <a:r>
              <a:rPr sz="1200" b="1" spc="-5" dirty="0">
                <a:solidFill>
                  <a:srgbClr val="C8F9FB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C8F9FB"/>
                </a:solidFill>
                <a:latin typeface="Arial"/>
                <a:cs typeface="Arial"/>
              </a:rPr>
              <a:t>Literature, Susan </a:t>
            </a:r>
            <a:r>
              <a:rPr sz="1200" b="1" spc="-5" dirty="0">
                <a:solidFill>
                  <a:srgbClr val="C8F9FB"/>
                </a:solidFill>
                <a:latin typeface="Arial"/>
                <a:cs typeface="Arial"/>
              </a:rPr>
              <a:t>H. Visscher </a:t>
            </a:r>
            <a:r>
              <a:rPr sz="1200" b="1" dirty="0">
                <a:solidFill>
                  <a:srgbClr val="C8F9FB"/>
                </a:solidFill>
                <a:latin typeface="Arial"/>
                <a:cs typeface="Arial"/>
              </a:rPr>
              <a:t>et al, J Oral</a:t>
            </a:r>
            <a:r>
              <a:rPr sz="1200" b="1" spc="-145" dirty="0">
                <a:solidFill>
                  <a:srgbClr val="C8F9FB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8F9FB"/>
                </a:solidFill>
                <a:latin typeface="Arial"/>
                <a:cs typeface="Arial"/>
              </a:rPr>
              <a:t>Maxillofac</a:t>
            </a:r>
            <a:endParaRPr sz="1200">
              <a:latin typeface="Arial"/>
              <a:cs typeface="Arial"/>
            </a:endParaRPr>
          </a:p>
          <a:p>
            <a:pPr algn="ctr">
              <a:spcBef>
                <a:spcPts val="40"/>
              </a:spcBef>
            </a:pPr>
            <a:r>
              <a:rPr sz="1200" b="1" spc="-5" dirty="0">
                <a:solidFill>
                  <a:srgbClr val="C8F9FB"/>
                </a:solidFill>
                <a:latin typeface="Arial"/>
                <a:cs typeface="Arial"/>
              </a:rPr>
              <a:t>Surg68:1384-1391,</a:t>
            </a:r>
            <a:r>
              <a:rPr sz="1200" b="1" spc="-50" dirty="0">
                <a:solidFill>
                  <a:srgbClr val="C8F9FB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8F9FB"/>
                </a:solidFill>
                <a:latin typeface="Arial"/>
                <a:cs typeface="Arial"/>
              </a:rPr>
              <a:t>2010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15823"/>
            <a:ext cx="4023360" cy="78290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pc="-15" dirty="0"/>
              <a:t>Surgical</a:t>
            </a:r>
            <a:r>
              <a:rPr spc="-110" dirty="0"/>
              <a:t> </a:t>
            </a:r>
            <a:r>
              <a:rPr spc="-10" dirty="0"/>
              <a:t>closure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2662"/>
            <a:ext cx="6855460" cy="2822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97785" rIns="0" bIns="0" rtlCol="0">
            <a:spAutoFit/>
          </a:bodyPr>
          <a:lstStyle/>
          <a:p>
            <a:pPr marL="287006" indent="-274306">
              <a:spcBef>
                <a:spcPts val="77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06" algn="l"/>
              </a:tabLst>
            </a:pP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Factors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determining </a:t>
            </a:r>
            <a:r>
              <a:rPr sz="2600" spc="50" dirty="0">
                <a:solidFill>
                  <a:srgbClr val="FFFFFF"/>
                </a:solidFill>
                <a:latin typeface="Constantia"/>
                <a:cs typeface="Constantia"/>
              </a:rPr>
              <a:t>flap</a:t>
            </a:r>
            <a:r>
              <a:rPr sz="2600" spc="-3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selection</a:t>
            </a:r>
            <a:endParaRPr sz="2600">
              <a:latin typeface="Constantia"/>
              <a:cs typeface="Constantia"/>
            </a:endParaRPr>
          </a:p>
          <a:p>
            <a:pPr marL="927053" lvl="1" indent="-247003">
              <a:spcBef>
                <a:spcPts val="540"/>
              </a:spcBef>
              <a:buSzPct val="69047"/>
              <a:buFont typeface="Wingdings 2"/>
              <a:buChar char=""/>
              <a:tabLst>
                <a:tab pos="927053" algn="l"/>
                <a:tab pos="927688" algn="l"/>
              </a:tabLst>
            </a:pPr>
            <a:endParaRPr lang="en-US" sz="2100" spc="-5" dirty="0" smtClean="0">
              <a:solidFill>
                <a:srgbClr val="FFFFFF"/>
              </a:solidFill>
              <a:latin typeface="Constantia"/>
              <a:cs typeface="Constantia"/>
            </a:endParaRPr>
          </a:p>
          <a:p>
            <a:pPr marL="927053" lvl="1" indent="-247003">
              <a:spcBef>
                <a:spcPts val="540"/>
              </a:spcBef>
              <a:buSzPct val="69047"/>
              <a:buFont typeface="Wingdings 2"/>
              <a:buChar char=""/>
              <a:tabLst>
                <a:tab pos="927053" algn="l"/>
                <a:tab pos="927688" algn="l"/>
              </a:tabLst>
            </a:pPr>
            <a:r>
              <a:rPr sz="2100" spc="-5" smtClean="0">
                <a:solidFill>
                  <a:srgbClr val="FFFFFF"/>
                </a:solidFill>
                <a:latin typeface="Constantia"/>
                <a:cs typeface="Constantia"/>
              </a:rPr>
              <a:t>Size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100" spc="-1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communication</a:t>
            </a:r>
            <a:endParaRPr sz="2100">
              <a:latin typeface="Constantia"/>
              <a:cs typeface="Constantia"/>
            </a:endParaRPr>
          </a:p>
          <a:p>
            <a:pPr marL="927053" lvl="1" indent="-247003">
              <a:spcBef>
                <a:spcPts val="505"/>
              </a:spcBef>
              <a:buSzPct val="69047"/>
              <a:buFont typeface="Wingdings 2"/>
              <a:buChar char=""/>
              <a:tabLst>
                <a:tab pos="927053" algn="l"/>
                <a:tab pos="927688" algn="l"/>
              </a:tabLst>
            </a:pPr>
            <a:endParaRPr lang="en-US" sz="2100" dirty="0" smtClean="0">
              <a:solidFill>
                <a:srgbClr val="FFFFFF"/>
              </a:solidFill>
              <a:latin typeface="Constantia"/>
              <a:cs typeface="Constantia"/>
            </a:endParaRPr>
          </a:p>
          <a:p>
            <a:pPr marL="927053" lvl="1" indent="-247003">
              <a:spcBef>
                <a:spcPts val="505"/>
              </a:spcBef>
              <a:buSzPct val="69047"/>
              <a:buFont typeface="Wingdings 2"/>
              <a:buChar char=""/>
              <a:tabLst>
                <a:tab pos="927053" algn="l"/>
                <a:tab pos="927688" algn="l"/>
              </a:tabLst>
            </a:pPr>
            <a:r>
              <a:rPr sz="2100" smtClean="0">
                <a:solidFill>
                  <a:srgbClr val="FFFFFF"/>
                </a:solidFill>
                <a:latin typeface="Constantia"/>
                <a:cs typeface="Constantia"/>
              </a:rPr>
              <a:t>Timeline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100" spc="-2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diagnosing</a:t>
            </a:r>
            <a:endParaRPr sz="2100">
              <a:latin typeface="Constantia"/>
              <a:cs typeface="Constantia"/>
            </a:endParaRPr>
          </a:p>
          <a:p>
            <a:pPr marL="927053" lvl="1" indent="-247003">
              <a:spcBef>
                <a:spcPts val="500"/>
              </a:spcBef>
              <a:buSzPct val="69047"/>
              <a:buFont typeface="Wingdings 2"/>
              <a:buChar char=""/>
              <a:tabLst>
                <a:tab pos="927053" algn="l"/>
                <a:tab pos="927688" algn="l"/>
              </a:tabLst>
            </a:pPr>
            <a:endParaRPr lang="en-US" sz="2100" spc="-10" dirty="0" smtClean="0">
              <a:solidFill>
                <a:srgbClr val="FFFFFF"/>
              </a:solidFill>
              <a:latin typeface="Constantia"/>
              <a:cs typeface="Constantia"/>
            </a:endParaRPr>
          </a:p>
          <a:p>
            <a:pPr marL="927053" lvl="1" indent="-247003">
              <a:spcBef>
                <a:spcPts val="500"/>
              </a:spcBef>
              <a:buSzPct val="69047"/>
              <a:buFont typeface="Wingdings 2"/>
              <a:buChar char=""/>
              <a:tabLst>
                <a:tab pos="927053" algn="l"/>
                <a:tab pos="927688" algn="l"/>
              </a:tabLst>
            </a:pPr>
            <a:r>
              <a:rPr sz="2100" spc="-10" smtClean="0">
                <a:solidFill>
                  <a:srgbClr val="FFFFFF"/>
                </a:solidFill>
                <a:latin typeface="Constantia"/>
                <a:cs typeface="Constantia"/>
              </a:rPr>
              <a:t>Presence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1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infection</a:t>
            </a:r>
            <a:endParaRPr sz="2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692" y="1596390"/>
            <a:ext cx="381000" cy="378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" y="0"/>
            <a:ext cx="9144000" cy="1260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8446" rIns="0" bIns="0" rtlCol="0">
            <a:spAutoFit/>
          </a:bodyPr>
          <a:lstStyle/>
          <a:p>
            <a:pPr marL="3259963">
              <a:lnSpc>
                <a:spcPts val="3234"/>
              </a:lnSpc>
              <a:spcBef>
                <a:spcPts val="67"/>
              </a:spcBef>
            </a:pPr>
            <a:r>
              <a:rPr sz="2800" b="1" spc="-4" dirty="0">
                <a:solidFill>
                  <a:srgbClr val="FFFF00"/>
                </a:solidFill>
                <a:latin typeface="Arial"/>
                <a:cs typeface="Arial"/>
              </a:rPr>
              <a:t>Operative</a:t>
            </a:r>
            <a:r>
              <a:rPr sz="2800" b="1" spc="-3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FFFF00"/>
                </a:solidFill>
                <a:latin typeface="Arial"/>
                <a:cs typeface="Arial"/>
              </a:rPr>
              <a:t>technique</a:t>
            </a:r>
            <a:endParaRPr sz="2800">
              <a:latin typeface="Arial"/>
              <a:cs typeface="Arial"/>
            </a:endParaRPr>
          </a:p>
          <a:p>
            <a:pPr marL="8890">
              <a:lnSpc>
                <a:spcPts val="3234"/>
              </a:lnSpc>
            </a:pPr>
            <a:r>
              <a:rPr lang="en-US" sz="2800" spc="-4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sz="2800" spc="-4" smtClean="0">
                <a:solidFill>
                  <a:srgbClr val="FFFF00"/>
                </a:solidFill>
                <a:latin typeface="Arial"/>
                <a:cs typeface="Arial"/>
              </a:rPr>
              <a:t>Buccal </a:t>
            </a:r>
            <a:r>
              <a:rPr sz="2800" spc="-4">
                <a:solidFill>
                  <a:srgbClr val="FFFF00"/>
                </a:solidFill>
                <a:latin typeface="Arial"/>
                <a:cs typeface="Arial"/>
              </a:rPr>
              <a:t>flap</a:t>
            </a:r>
            <a:r>
              <a:rPr sz="2800" spc="4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smtClean="0">
                <a:solidFill>
                  <a:srgbClr val="FFFF00"/>
                </a:solidFill>
                <a:latin typeface="Arial"/>
                <a:cs typeface="Arial"/>
              </a:rPr>
              <a:t>advancement</a:t>
            </a:r>
            <a:r>
              <a:rPr lang="en-US" sz="2800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spc="-4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4" smtClean="0">
                <a:solidFill>
                  <a:srgbClr val="FFFF00"/>
                </a:solidFill>
                <a:latin typeface="Arial"/>
                <a:cs typeface="Arial"/>
              </a:rPr>
              <a:t>peration</a:t>
            </a:r>
            <a:r>
              <a:rPr lang="en-US" sz="2800" spc="-4" dirty="0" smtClean="0">
                <a:solidFill>
                  <a:srgbClr val="FFFF00"/>
                </a:solidFill>
                <a:latin typeface="Arial"/>
                <a:cs typeface="Arial"/>
              </a:rPr>
              <a:t> (</a:t>
            </a:r>
            <a:r>
              <a:rPr lang="en-US" sz="2800" spc="-158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lang="en-US" sz="2800" spc="-4" dirty="0" smtClean="0">
                <a:solidFill>
                  <a:srgbClr val="FFFF00"/>
                </a:solidFill>
                <a:latin typeface="Arial"/>
                <a:cs typeface="Arial"/>
              </a:rPr>
              <a:t>on </a:t>
            </a:r>
            <a:r>
              <a:rPr lang="en-US" sz="2800" spc="-4" dirty="0" err="1" smtClean="0">
                <a:solidFill>
                  <a:srgbClr val="FFFF00"/>
                </a:solidFill>
                <a:latin typeface="Arial"/>
                <a:cs typeface="Arial"/>
              </a:rPr>
              <a:t>Reher</a:t>
            </a:r>
            <a:r>
              <a:rPr lang="en-US" sz="2800" spc="-14" dirty="0" err="1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lang="en-US" sz="2800" spc="-4" dirty="0" err="1" smtClean="0">
                <a:solidFill>
                  <a:srgbClr val="FFFF00"/>
                </a:solidFill>
                <a:latin typeface="Arial"/>
                <a:cs typeface="Arial"/>
              </a:rPr>
              <a:t>an</a:t>
            </a:r>
            <a:r>
              <a:rPr lang="en-US" sz="2800" spc="-4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lang="en-US" sz="2800" dirty="0" smtClean="0">
              <a:latin typeface="Arial"/>
              <a:cs typeface="Arial"/>
            </a:endParaRPr>
          </a:p>
          <a:p>
            <a:pPr marL="292481"/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57600" y="389254"/>
            <a:ext cx="3049984" cy="0"/>
          </a:xfrm>
          <a:custGeom>
            <a:avLst/>
            <a:gdLst/>
            <a:ahLst/>
            <a:cxnLst/>
            <a:rect l="l" t="t" r="r" b="b"/>
            <a:pathLst>
              <a:path w="4879975">
                <a:moveTo>
                  <a:pt x="0" y="0"/>
                </a:moveTo>
                <a:lnTo>
                  <a:pt x="4879848" y="0"/>
                </a:lnTo>
              </a:path>
            </a:pathLst>
          </a:custGeom>
          <a:ln w="533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59824" y="6713369"/>
            <a:ext cx="16668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>
              <a:lnSpc>
                <a:spcPts val="1390"/>
              </a:lnSpc>
            </a:pPr>
            <a:r>
              <a:rPr sz="1200" dirty="0">
                <a:solidFill>
                  <a:srgbClr val="B5A787"/>
                </a:solidFill>
                <a:latin typeface="Arial"/>
                <a:cs typeface="Arial"/>
              </a:rPr>
              <a:t>72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219200"/>
            <a:ext cx="9159234" cy="420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53645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oroantral</a:t>
            </a:r>
            <a:r>
              <a:rPr lang="en-US" sz="1600" b="1" dirty="0" smtClean="0"/>
              <a:t> </a:t>
            </a:r>
            <a:r>
              <a:rPr lang="en-US" sz="1600" b="1" dirty="0" smtClean="0"/>
              <a:t>fistula closure by </a:t>
            </a:r>
            <a:r>
              <a:rPr lang="en-US" sz="1600" b="1" dirty="0" err="1" smtClean="0"/>
              <a:t>buccal</a:t>
            </a:r>
            <a:r>
              <a:rPr lang="en-US" sz="1600" b="1" dirty="0" smtClean="0"/>
              <a:t> advancement flap. Modified </a:t>
            </a:r>
            <a:r>
              <a:rPr lang="en-US" sz="1600" b="1" dirty="0" err="1" smtClean="0"/>
              <a:t>Rehrmann’s</a:t>
            </a:r>
            <a:r>
              <a:rPr lang="en-US" sz="1600" b="1" dirty="0" smtClean="0"/>
              <a:t> procedure</a:t>
            </a:r>
            <a:r>
              <a:rPr lang="en-US" sz="1600" b="1" dirty="0" smtClean="0"/>
              <a:t>:(</a:t>
            </a:r>
            <a:r>
              <a:rPr lang="en-US" sz="1600" b="1" dirty="0" smtClean="0"/>
              <a:t>1) OAF</a:t>
            </a:r>
            <a:r>
              <a:rPr lang="en-US" sz="1600" b="1" dirty="0" smtClean="0"/>
              <a:t>, </a:t>
            </a:r>
            <a:r>
              <a:rPr lang="en-US" sz="1600" dirty="0" smtClean="0"/>
              <a:t>(</a:t>
            </a:r>
            <a:r>
              <a:rPr lang="en-US" sz="1600" dirty="0" smtClean="0"/>
              <a:t>2 and 3) Outline of </a:t>
            </a:r>
            <a:r>
              <a:rPr lang="en-US" sz="1600" dirty="0" err="1" smtClean="0"/>
              <a:t>buccal</a:t>
            </a:r>
            <a:r>
              <a:rPr lang="en-US" sz="1600" dirty="0" smtClean="0"/>
              <a:t> flap, (4 and 5) Reflection of </a:t>
            </a:r>
            <a:r>
              <a:rPr lang="en-US" sz="1600" dirty="0" err="1" smtClean="0"/>
              <a:t>buccal</a:t>
            </a:r>
            <a:r>
              <a:rPr lang="en-US" sz="1600" dirty="0" smtClean="0"/>
              <a:t> </a:t>
            </a:r>
            <a:r>
              <a:rPr lang="en-US" sz="1600" dirty="0" err="1" smtClean="0"/>
              <a:t>mucoperiosteal</a:t>
            </a:r>
            <a:r>
              <a:rPr lang="en-US" sz="1600" dirty="0" smtClean="0"/>
              <a:t> flap. Relieving incision high up through </a:t>
            </a:r>
            <a:r>
              <a:rPr lang="en-US" sz="1600" dirty="0" err="1" smtClean="0"/>
              <a:t>theperiosteum</a:t>
            </a:r>
            <a:r>
              <a:rPr lang="en-US" sz="1600" dirty="0" smtClean="0"/>
              <a:t>, (6) </a:t>
            </a:r>
            <a:r>
              <a:rPr lang="en-US" sz="1600" dirty="0" err="1" smtClean="0"/>
              <a:t>Sagittal</a:t>
            </a:r>
            <a:r>
              <a:rPr lang="en-US" sz="1600" dirty="0" smtClean="0"/>
              <a:t> section-</a:t>
            </a:r>
            <a:r>
              <a:rPr lang="en-US" sz="1600" dirty="0" err="1" smtClean="0"/>
              <a:t>Rehrmann</a:t>
            </a:r>
            <a:r>
              <a:rPr lang="en-US" sz="1600" dirty="0" smtClean="0"/>
              <a:t> </a:t>
            </a:r>
            <a:r>
              <a:rPr lang="en-US" sz="1600" dirty="0" err="1" smtClean="0"/>
              <a:t>buccal</a:t>
            </a:r>
            <a:r>
              <a:rPr lang="en-US" sz="1600" dirty="0" smtClean="0"/>
              <a:t> flap, (7) Modified </a:t>
            </a:r>
            <a:r>
              <a:rPr lang="en-US" sz="1600" dirty="0" err="1" smtClean="0"/>
              <a:t>Rehrmann</a:t>
            </a:r>
            <a:r>
              <a:rPr lang="en-US" sz="1600" dirty="0" smtClean="0"/>
              <a:t> flap with de-</a:t>
            </a:r>
            <a:r>
              <a:rPr lang="en-US" sz="1600" dirty="0" err="1" smtClean="0"/>
              <a:t>epithelialization</a:t>
            </a:r>
            <a:r>
              <a:rPr lang="en-US" sz="1600" dirty="0" smtClean="0"/>
              <a:t> of the margin of </a:t>
            </a:r>
            <a:r>
              <a:rPr lang="en-US" sz="1600" dirty="0" smtClean="0"/>
              <a:t>the </a:t>
            </a:r>
            <a:r>
              <a:rPr lang="en-US" sz="1600" dirty="0" err="1" smtClean="0"/>
              <a:t>buccal</a:t>
            </a:r>
            <a:r>
              <a:rPr lang="en-US" sz="1600" dirty="0" smtClean="0"/>
              <a:t> </a:t>
            </a:r>
            <a:r>
              <a:rPr lang="en-US" sz="1600" dirty="0" smtClean="0"/>
              <a:t>flap, which is tucked under the palatal flap over the </a:t>
            </a:r>
            <a:r>
              <a:rPr lang="en-US" sz="1600" dirty="0" err="1" smtClean="0"/>
              <a:t>periosteum</a:t>
            </a:r>
            <a:r>
              <a:rPr lang="en-US" sz="1600" dirty="0" smtClean="0"/>
              <a:t>. This ensures double layer closure. </a:t>
            </a:r>
            <a:r>
              <a:rPr lang="en-US" sz="1600" dirty="0" err="1" smtClean="0"/>
              <a:t>Buccal</a:t>
            </a:r>
            <a:r>
              <a:rPr lang="en-US" sz="1600" dirty="0" smtClean="0"/>
              <a:t> and </a:t>
            </a:r>
            <a:r>
              <a:rPr lang="en-US" sz="1600" dirty="0" smtClean="0"/>
              <a:t>some palatal </a:t>
            </a:r>
            <a:r>
              <a:rPr lang="en-US" sz="1600" dirty="0" smtClean="0"/>
              <a:t>alveolar bones are reduced with </a:t>
            </a:r>
            <a:r>
              <a:rPr lang="en-US" sz="1600" dirty="0" err="1" smtClean="0"/>
              <a:t>rongeurs</a:t>
            </a:r>
            <a:r>
              <a:rPr lang="en-US" sz="1600" dirty="0" smtClean="0"/>
              <a:t>, (8) Initial mattress suturing to pull the margin of the flap and then </a:t>
            </a:r>
            <a:r>
              <a:rPr lang="en-US" sz="1600" dirty="0" smtClean="0"/>
              <a:t>interrupted suturing </a:t>
            </a:r>
            <a:r>
              <a:rPr lang="en-US" sz="1600" dirty="0" smtClean="0"/>
              <a:t>is carried out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375" y="3873500"/>
            <a:ext cx="333375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0" y="127000"/>
            <a:ext cx="3333750" cy="3562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6751" y="152400"/>
            <a:ext cx="3510914" cy="351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84136" y="5388716"/>
            <a:ext cx="1895078" cy="37830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200" spc="-14" dirty="0">
                <a:solidFill>
                  <a:srgbClr val="B5A787"/>
                </a:solidFill>
                <a:latin typeface="Arial"/>
                <a:cs typeface="Arial"/>
                <a:hlinkClick r:id="rId5"/>
              </a:rPr>
              <a:t>ww</a:t>
            </a:r>
            <a:r>
              <a:rPr sz="1200" spc="-80" dirty="0">
                <a:solidFill>
                  <a:srgbClr val="B5A787"/>
                </a:solidFill>
                <a:latin typeface="Arial"/>
                <a:cs typeface="Arial"/>
                <a:hlinkClick r:id="rId5"/>
              </a:rPr>
              <a:t>w</a:t>
            </a:r>
            <a:r>
              <a:rPr sz="1200" spc="-7" dirty="0">
                <a:solidFill>
                  <a:srgbClr val="B5A787"/>
                </a:solidFill>
                <a:latin typeface="Arial"/>
                <a:cs typeface="Arial"/>
                <a:hlinkClick r:id="rId5"/>
              </a:rPr>
              <a:t>.</a:t>
            </a:r>
            <a:r>
              <a:rPr sz="1200" dirty="0">
                <a:solidFill>
                  <a:srgbClr val="B5A787"/>
                </a:solidFill>
                <a:latin typeface="Arial"/>
                <a:cs typeface="Arial"/>
                <a:hlinkClick r:id="rId5"/>
              </a:rPr>
              <a:t>ind</a:t>
            </a:r>
            <a:r>
              <a:rPr sz="1200" spc="4" dirty="0">
                <a:solidFill>
                  <a:srgbClr val="B5A787"/>
                </a:solidFill>
                <a:latin typeface="Arial"/>
                <a:cs typeface="Arial"/>
                <a:hlinkClick r:id="rId5"/>
              </a:rPr>
              <a:t>i</a:t>
            </a:r>
            <a:r>
              <a:rPr sz="1200" dirty="0">
                <a:solidFill>
                  <a:srgbClr val="B5A787"/>
                </a:solidFill>
                <a:latin typeface="Arial"/>
                <a:cs typeface="Arial"/>
                <a:hlinkClick r:id="rId5"/>
              </a:rPr>
              <a:t>andentalacadem</a:t>
            </a:r>
            <a:r>
              <a:rPr sz="1200" spc="-95" dirty="0">
                <a:solidFill>
                  <a:srgbClr val="B5A787"/>
                </a:solidFill>
                <a:latin typeface="Arial"/>
                <a:cs typeface="Arial"/>
                <a:hlinkClick r:id="rId5"/>
              </a:rPr>
              <a:t>y</a:t>
            </a:r>
            <a:r>
              <a:rPr sz="1200" spc="-7" dirty="0">
                <a:solidFill>
                  <a:srgbClr val="B5A787"/>
                </a:solidFill>
                <a:latin typeface="Arial"/>
                <a:cs typeface="Arial"/>
                <a:hlinkClick r:id="rId5"/>
              </a:rPr>
              <a:t>.</a:t>
            </a:r>
            <a:r>
              <a:rPr sz="1200" dirty="0">
                <a:solidFill>
                  <a:srgbClr val="B5A787"/>
                </a:solidFill>
                <a:latin typeface="Arial"/>
                <a:cs typeface="Arial"/>
                <a:hlinkClick r:id="rId5"/>
              </a:rPr>
              <a:t>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6583680" y="6377940"/>
            <a:ext cx="210312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390"/>
              </a:lnSpc>
            </a:pPr>
            <a:fld id="{81D60167-4931-47E6-BA6A-407CBD079E47}" type="slidenum">
              <a:rPr dirty="0"/>
              <a:pPr marL="17780">
                <a:lnSpc>
                  <a:spcPts val="1390"/>
                </a:lnSpc>
              </a:pPr>
              <a:t>33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7588" y="195580"/>
            <a:ext cx="2546984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2587" y="652780"/>
            <a:ext cx="1670684" cy="853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0368" y="652780"/>
            <a:ext cx="478155" cy="853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35618" y="652780"/>
            <a:ext cx="3129915" cy="853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9780" y="652780"/>
            <a:ext cx="1114424" cy="853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400" y="300037"/>
            <a:ext cx="8991600" cy="87075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142490" algn="l">
              <a:spcBef>
                <a:spcPts val="70"/>
              </a:spcBef>
            </a:pPr>
            <a:r>
              <a:rPr sz="2800" spc="-84">
                <a:latin typeface="Arial"/>
                <a:cs typeface="Arial"/>
              </a:rPr>
              <a:t>PALATAL</a:t>
            </a:r>
            <a:r>
              <a:rPr sz="2800" spc="-109">
                <a:latin typeface="Arial"/>
                <a:cs typeface="Arial"/>
              </a:rPr>
              <a:t> </a:t>
            </a:r>
            <a:r>
              <a:rPr sz="2800" smtClean="0">
                <a:latin typeface="Arial"/>
                <a:cs typeface="Arial"/>
              </a:rPr>
              <a:t>FLAPS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sz="2800" smtClean="0">
                <a:latin typeface="Arial"/>
                <a:cs typeface="Arial"/>
              </a:rPr>
              <a:t>Rotational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sz="2800" smtClean="0">
                <a:latin typeface="Arial"/>
                <a:cs typeface="Arial"/>
              </a:rPr>
              <a:t>advancement</a:t>
            </a:r>
            <a:r>
              <a:rPr sz="2800" dirty="0">
                <a:latin typeface="Arial"/>
                <a:cs typeface="Arial"/>
              </a:rPr>
              <a:t>.(Ashley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4" dirty="0">
                <a:latin typeface="Arial"/>
                <a:cs typeface="Arial"/>
              </a:rPr>
              <a:t>1939)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6583680" y="6377940"/>
            <a:ext cx="210312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390"/>
              </a:lnSpc>
            </a:pPr>
            <a:fld id="{81D60167-4931-47E6-BA6A-407CBD079E47}" type="slidenum">
              <a:rPr dirty="0"/>
              <a:pPr marL="17780">
                <a:lnSpc>
                  <a:spcPts val="1390"/>
                </a:lnSpc>
              </a:pPr>
              <a:t>34</a:t>
            </a:fld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1388165"/>
            <a:ext cx="7467599" cy="386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6463" y="123191"/>
            <a:ext cx="5378767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76463" y="534671"/>
            <a:ext cx="3019424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59978" y="227435"/>
            <a:ext cx="4931172" cy="112466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lnSpc>
                <a:spcPts val="2874"/>
              </a:lnSpc>
              <a:spcBef>
                <a:spcPts val="70"/>
              </a:spcBef>
            </a:pPr>
            <a:r>
              <a:rPr sz="2500" dirty="0">
                <a:latin typeface="Arial"/>
                <a:cs typeface="Arial"/>
              </a:rPr>
              <a:t>SUBMUCOUS CONNECTIVE</a:t>
            </a:r>
            <a:r>
              <a:rPr sz="2500" spc="-112" dirty="0">
                <a:latin typeface="Arial"/>
                <a:cs typeface="Arial"/>
              </a:rPr>
              <a:t> </a:t>
            </a:r>
            <a:r>
              <a:rPr sz="2500" spc="-4" dirty="0">
                <a:latin typeface="Arial"/>
                <a:cs typeface="Arial"/>
              </a:rPr>
              <a:t>TISSUE</a:t>
            </a:r>
            <a:endParaRPr sz="2500">
              <a:latin typeface="Arial"/>
              <a:cs typeface="Arial"/>
            </a:endParaRPr>
          </a:p>
          <a:p>
            <a:pPr marL="8890">
              <a:lnSpc>
                <a:spcPts val="2874"/>
              </a:lnSpc>
            </a:pPr>
            <a:r>
              <a:rPr sz="2500" dirty="0">
                <a:latin typeface="Arial"/>
                <a:cs typeface="Arial"/>
              </a:rPr>
              <a:t>FLAP( </a:t>
            </a:r>
            <a:r>
              <a:rPr sz="2500" spc="-4" dirty="0">
                <a:latin typeface="Arial"/>
                <a:cs typeface="Arial"/>
              </a:rPr>
              <a:t>Ito </a:t>
            </a:r>
            <a:r>
              <a:rPr sz="2500" dirty="0">
                <a:latin typeface="Arial"/>
                <a:cs typeface="Arial"/>
              </a:rPr>
              <a:t>et </a:t>
            </a:r>
            <a:r>
              <a:rPr sz="2500" spc="-4" dirty="0">
                <a:latin typeface="Arial"/>
                <a:cs typeface="Arial"/>
              </a:rPr>
              <a:t>al 1980)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67000" y="1397000"/>
            <a:ext cx="4138613" cy="4706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6583680" y="6377940"/>
            <a:ext cx="210312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390"/>
              </a:lnSpc>
            </a:pPr>
            <a:fld id="{81D60167-4931-47E6-BA6A-407CBD079E47}" type="slidenum">
              <a:rPr dirty="0"/>
              <a:pPr marL="17780">
                <a:lnSpc>
                  <a:spcPts val="1390"/>
                </a:lnSpc>
              </a:pPr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7963" y="1"/>
            <a:ext cx="2849880" cy="557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4937" y="1"/>
            <a:ext cx="1734503" cy="557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42735" y="1"/>
            <a:ext cx="1002030" cy="557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1478" y="0"/>
            <a:ext cx="4451349" cy="77841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2500" dirty="0">
                <a:latin typeface="Arial"/>
                <a:cs typeface="Arial"/>
              </a:rPr>
              <a:t>BUCCAL </a:t>
            </a:r>
            <a:r>
              <a:rPr sz="2500" spc="-112" dirty="0">
                <a:latin typeface="Arial"/>
                <a:cs typeface="Arial"/>
              </a:rPr>
              <a:t>FAT </a:t>
            </a:r>
            <a:r>
              <a:rPr sz="2500" spc="-18" dirty="0">
                <a:latin typeface="Arial"/>
                <a:cs typeface="Arial"/>
              </a:rPr>
              <a:t>PAD(Hanazawa </a:t>
            </a:r>
            <a:r>
              <a:rPr sz="2500" dirty="0">
                <a:latin typeface="Arial"/>
                <a:cs typeface="Arial"/>
              </a:rPr>
              <a:t>et</a:t>
            </a:r>
            <a:r>
              <a:rPr sz="2500" spc="-63" dirty="0">
                <a:latin typeface="Arial"/>
                <a:cs typeface="Arial"/>
              </a:rPr>
              <a:t> </a:t>
            </a:r>
            <a:r>
              <a:rPr sz="2500" spc="-4" dirty="0">
                <a:latin typeface="Arial"/>
                <a:cs typeface="Arial"/>
              </a:rPr>
              <a:t>al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7963" y="161290"/>
            <a:ext cx="1114425" cy="853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31477" y="265217"/>
            <a:ext cx="747713" cy="77841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2500" spc="-4" dirty="0">
                <a:solidFill>
                  <a:srgbClr val="FFFF00"/>
                </a:solidFill>
                <a:latin typeface="Arial"/>
                <a:cs typeface="Arial"/>
              </a:rPr>
              <a:t>1995)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9625" y="1079500"/>
            <a:ext cx="2809875" cy="2425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77827" y="825500"/>
            <a:ext cx="2808923" cy="279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0" y="3749039"/>
            <a:ext cx="2858453" cy="2854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26392" y="3873500"/>
            <a:ext cx="2862263" cy="2857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6583680" y="6377940"/>
            <a:ext cx="210312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390"/>
              </a:lnSpc>
            </a:pPr>
            <a:fld id="{81D60167-4931-47E6-BA6A-407CBD079E47}" type="slidenum">
              <a:rPr dirty="0"/>
              <a:pPr marL="17780">
                <a:lnSpc>
                  <a:spcPts val="1390"/>
                </a:lnSpc>
              </a:pPr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43864"/>
            <a:ext cx="3785870" cy="78290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pc="-5" dirty="0"/>
              <a:t>Combined</a:t>
            </a:r>
            <a:r>
              <a:rPr spc="-105" dirty="0"/>
              <a:t> </a:t>
            </a:r>
            <a:r>
              <a:rPr spc="-5" dirty="0"/>
              <a:t>flap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0" y="1459763"/>
            <a:ext cx="5357876" cy="4969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1" y="588009"/>
            <a:ext cx="3011805" cy="78290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pc="-80" dirty="0"/>
              <a:t>Tongue</a:t>
            </a:r>
            <a:r>
              <a:rPr spc="-105" dirty="0"/>
              <a:t> </a:t>
            </a:r>
            <a:r>
              <a:rPr spc="-5" dirty="0"/>
              <a:t>flap</a:t>
            </a:r>
          </a:p>
        </p:txBody>
      </p:sp>
      <p:sp>
        <p:nvSpPr>
          <p:cNvPr id="3" name="object 3"/>
          <p:cNvSpPr/>
          <p:nvPr/>
        </p:nvSpPr>
        <p:spPr>
          <a:xfrm>
            <a:off x="2935224" y="2221993"/>
            <a:ext cx="2974848" cy="3224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0375" y="2285874"/>
            <a:ext cx="2791714" cy="3042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1326" y="2266823"/>
            <a:ext cx="2830195" cy="3081020"/>
          </a:xfrm>
          <a:custGeom>
            <a:avLst/>
            <a:gdLst/>
            <a:ahLst/>
            <a:cxnLst/>
            <a:rect l="l" t="t" r="r" b="b"/>
            <a:pathLst>
              <a:path w="2830195" h="3081020">
                <a:moveTo>
                  <a:pt x="0" y="3080766"/>
                </a:moveTo>
                <a:lnTo>
                  <a:pt x="2829814" y="3080766"/>
                </a:lnTo>
                <a:lnTo>
                  <a:pt x="2829814" y="0"/>
                </a:lnTo>
                <a:lnTo>
                  <a:pt x="0" y="0"/>
                </a:lnTo>
                <a:lnTo>
                  <a:pt x="0" y="3080766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3789" y="2221992"/>
            <a:ext cx="2980943" cy="3194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88811" y="2286001"/>
            <a:ext cx="2798064" cy="3011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9761" y="2266951"/>
            <a:ext cx="2836545" cy="3049905"/>
          </a:xfrm>
          <a:custGeom>
            <a:avLst/>
            <a:gdLst/>
            <a:ahLst/>
            <a:cxnLst/>
            <a:rect l="l" t="t" r="r" b="b"/>
            <a:pathLst>
              <a:path w="2836545" h="3049904">
                <a:moveTo>
                  <a:pt x="0" y="3049397"/>
                </a:moveTo>
                <a:lnTo>
                  <a:pt x="2836164" y="3049397"/>
                </a:lnTo>
                <a:lnTo>
                  <a:pt x="2836164" y="0"/>
                </a:lnTo>
                <a:lnTo>
                  <a:pt x="0" y="0"/>
                </a:lnTo>
                <a:lnTo>
                  <a:pt x="0" y="3049397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979" y="2221993"/>
            <a:ext cx="2612136" cy="31973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724" y="2286001"/>
            <a:ext cx="2428875" cy="30152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674" y="2266951"/>
            <a:ext cx="2466975" cy="3053715"/>
          </a:xfrm>
          <a:custGeom>
            <a:avLst/>
            <a:gdLst/>
            <a:ahLst/>
            <a:cxnLst/>
            <a:rect l="l" t="t" r="r" b="b"/>
            <a:pathLst>
              <a:path w="2466975" h="3053715">
                <a:moveTo>
                  <a:pt x="0" y="3053334"/>
                </a:moveTo>
                <a:lnTo>
                  <a:pt x="2466975" y="3053334"/>
                </a:lnTo>
                <a:lnTo>
                  <a:pt x="2466975" y="0"/>
                </a:lnTo>
                <a:lnTo>
                  <a:pt x="0" y="0"/>
                </a:lnTo>
                <a:lnTo>
                  <a:pt x="0" y="305333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7289" y="5591048"/>
            <a:ext cx="2427605" cy="11208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5080"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Constantia"/>
                <a:cs typeface="Constantia"/>
              </a:rPr>
              <a:t>Introduced by</a:t>
            </a:r>
            <a:r>
              <a:rPr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pc="-25" dirty="0">
                <a:solidFill>
                  <a:srgbClr val="FFFFFF"/>
                </a:solidFill>
                <a:latin typeface="Constantia"/>
                <a:cs typeface="Constantia"/>
              </a:rPr>
              <a:t>lexer,1909  </a:t>
            </a:r>
            <a:r>
              <a:rPr spc="-20" dirty="0">
                <a:solidFill>
                  <a:srgbClr val="FFFFFF"/>
                </a:solidFill>
                <a:latin typeface="Constantia"/>
                <a:cs typeface="Constantia"/>
              </a:rPr>
              <a:t>Technique</a:t>
            </a:r>
            <a:endParaRPr>
              <a:latin typeface="Constantia"/>
              <a:cs typeface="Constantia"/>
            </a:endParaRPr>
          </a:p>
          <a:p>
            <a:pPr marL="12699"/>
            <a:r>
              <a:rPr spc="-15" dirty="0">
                <a:solidFill>
                  <a:srgbClr val="FFFFFF"/>
                </a:solidFill>
                <a:latin typeface="Constantia"/>
                <a:cs typeface="Constantia"/>
              </a:rPr>
              <a:t>Advantages</a:t>
            </a:r>
            <a:endParaRPr>
              <a:latin typeface="Constantia"/>
              <a:cs typeface="Constantia"/>
            </a:endParaRPr>
          </a:p>
          <a:p>
            <a:pPr marL="12699"/>
            <a:r>
              <a:rPr spc="-10" dirty="0">
                <a:solidFill>
                  <a:srgbClr val="FFFFFF"/>
                </a:solidFill>
                <a:latin typeface="Constantia"/>
                <a:cs typeface="Constantia"/>
              </a:rPr>
              <a:t>Disadvantages</a:t>
            </a:r>
            <a:endParaRPr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1" y="371983"/>
            <a:ext cx="1590675" cy="78290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dirty="0"/>
              <a:t>G</a:t>
            </a:r>
            <a:r>
              <a:rPr spc="-114" dirty="0"/>
              <a:t>r</a:t>
            </a:r>
            <a:r>
              <a:rPr spc="-20" dirty="0"/>
              <a:t>a</a:t>
            </a:r>
            <a:r>
              <a:rPr spc="-5" dirty="0"/>
              <a:t>fts</a:t>
            </a:r>
          </a:p>
        </p:txBody>
      </p:sp>
      <p:sp>
        <p:nvSpPr>
          <p:cNvPr id="3" name="object 3"/>
          <p:cNvSpPr/>
          <p:nvPr/>
        </p:nvSpPr>
        <p:spPr>
          <a:xfrm>
            <a:off x="135929" y="2030007"/>
            <a:ext cx="4580128" cy="4199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7373" y="2780919"/>
            <a:ext cx="4139056" cy="2335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006" indent="-274306">
              <a:spcBef>
                <a:spcPts val="159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06" algn="l"/>
              </a:tabLst>
            </a:pPr>
            <a:r>
              <a:rPr lang="en-US" sz="2800" spc="-45" dirty="0" smtClean="0">
                <a:latin typeface="Constantia"/>
                <a:cs typeface="Constantia"/>
              </a:rPr>
              <a:t>Teeth </a:t>
            </a:r>
            <a:r>
              <a:rPr lang="en-US" sz="2800" spc="-5" dirty="0" smtClean="0">
                <a:latin typeface="Constantia"/>
                <a:cs typeface="Constantia"/>
              </a:rPr>
              <a:t>in</a:t>
            </a:r>
            <a:r>
              <a:rPr lang="en-US" sz="2800" spc="-85" dirty="0" smtClean="0">
                <a:latin typeface="Constantia"/>
                <a:cs typeface="Constantia"/>
              </a:rPr>
              <a:t> </a:t>
            </a:r>
            <a:r>
              <a:rPr lang="en-US" sz="2800" spc="-15" dirty="0" smtClean="0">
                <a:latin typeface="Constantia"/>
                <a:cs typeface="Constantia"/>
              </a:rPr>
              <a:t>proximity</a:t>
            </a:r>
            <a:endParaRPr lang="en-US" sz="2800" dirty="0" smtClean="0">
              <a:latin typeface="Constantia"/>
              <a:cs typeface="Constantia"/>
            </a:endParaRPr>
          </a:p>
          <a:p>
            <a:pPr marL="12699">
              <a:spcBef>
                <a:spcPts val="575"/>
              </a:spcBef>
            </a:pPr>
            <a:r>
              <a:rPr lang="en-US" sz="2800" spc="-5" dirty="0" smtClean="0">
                <a:latin typeface="Constantia"/>
                <a:cs typeface="Constantia"/>
              </a:rPr>
              <a:t>2</a:t>
            </a:r>
            <a:r>
              <a:rPr lang="en-US" sz="2800" spc="-7" baseline="24305" dirty="0" smtClean="0">
                <a:latin typeface="Constantia"/>
                <a:cs typeface="Constantia"/>
              </a:rPr>
              <a:t>nd, </a:t>
            </a:r>
            <a:r>
              <a:rPr lang="en-US" sz="2800" spc="-5" dirty="0" smtClean="0">
                <a:latin typeface="Constantia"/>
                <a:cs typeface="Constantia"/>
              </a:rPr>
              <a:t>1</a:t>
            </a:r>
            <a:r>
              <a:rPr lang="en-US" sz="2800" spc="-7" baseline="24305" dirty="0" smtClean="0">
                <a:latin typeface="Constantia"/>
                <a:cs typeface="Constantia"/>
              </a:rPr>
              <a:t>st </a:t>
            </a:r>
            <a:r>
              <a:rPr lang="en-US" sz="2800" dirty="0" smtClean="0">
                <a:latin typeface="Constantia"/>
                <a:cs typeface="Constantia"/>
              </a:rPr>
              <a:t>, </a:t>
            </a:r>
            <a:r>
              <a:rPr lang="en-US" sz="2800" spc="-10" dirty="0" smtClean="0">
                <a:latin typeface="Constantia"/>
                <a:cs typeface="Constantia"/>
              </a:rPr>
              <a:t>molar&gt;3</a:t>
            </a:r>
            <a:r>
              <a:rPr lang="en-US" sz="2800" spc="-15" baseline="24305" dirty="0" smtClean="0">
                <a:latin typeface="Constantia"/>
                <a:cs typeface="Constantia"/>
              </a:rPr>
              <a:t>rd </a:t>
            </a:r>
            <a:r>
              <a:rPr lang="en-US" sz="2800" spc="-5" dirty="0" smtClean="0">
                <a:latin typeface="Constantia"/>
                <a:cs typeface="Constantia"/>
              </a:rPr>
              <a:t>molar&gt;2</a:t>
            </a:r>
            <a:r>
              <a:rPr lang="en-US" sz="2800" spc="-7" baseline="24305" dirty="0" smtClean="0">
                <a:latin typeface="Constantia"/>
                <a:cs typeface="Constantia"/>
              </a:rPr>
              <a:t>nd </a:t>
            </a:r>
            <a:r>
              <a:rPr lang="en-US" sz="2800" spc="-5" dirty="0" smtClean="0">
                <a:latin typeface="Constantia"/>
                <a:cs typeface="Constantia"/>
              </a:rPr>
              <a:t>pm&gt;1</a:t>
            </a:r>
            <a:r>
              <a:rPr lang="en-US" sz="2800" spc="-7" baseline="24305" dirty="0" smtClean="0">
                <a:latin typeface="Constantia"/>
                <a:cs typeface="Constantia"/>
              </a:rPr>
              <a:t>st</a:t>
            </a:r>
            <a:r>
              <a:rPr lang="en-US" sz="2800" spc="195" baseline="24305" dirty="0" smtClean="0">
                <a:latin typeface="Constantia"/>
                <a:cs typeface="Constantia"/>
              </a:rPr>
              <a:t> </a:t>
            </a:r>
            <a:r>
              <a:rPr lang="en-US" sz="2800" spc="-5" dirty="0" smtClean="0">
                <a:latin typeface="Constantia"/>
                <a:cs typeface="Constantia"/>
              </a:rPr>
              <a:t>pm&gt;canine</a:t>
            </a:r>
          </a:p>
          <a:p>
            <a:pPr marL="12699">
              <a:spcBef>
                <a:spcPts val="575"/>
              </a:spcBef>
            </a:pPr>
            <a:endParaRPr lang="en-US" sz="2800" spc="-5" dirty="0" smtClean="0">
              <a:latin typeface="Constantia"/>
              <a:cs typeface="Constantia"/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28600"/>
            <a:ext cx="78613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Caldwell </a:t>
            </a:r>
            <a:r>
              <a:rPr/>
              <a:t>luc</a:t>
            </a:r>
            <a:r>
              <a:rPr spc="-60"/>
              <a:t> </a:t>
            </a:r>
            <a:r>
              <a:rPr lang="en-US" spc="-20" dirty="0" smtClean="0"/>
              <a:t>Operation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150063" y="1143000"/>
            <a:ext cx="8612937" cy="547521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>
                <a:solidFill>
                  <a:srgbClr val="FFFFFF"/>
                </a:solidFill>
                <a:latin typeface="Constantia"/>
                <a:cs typeface="Constantia"/>
              </a:rPr>
              <a:t>By </a:t>
            </a:r>
            <a:r>
              <a:rPr lang="en-US" sz="2000" spc="-20" dirty="0" smtClean="0">
                <a:latin typeface="Constantia"/>
                <a:cs typeface="Constantia"/>
              </a:rPr>
              <a:t>George Caldwell in 1893 from New York described a method of gaining entry into the maxillary sinus via canine </a:t>
            </a:r>
            <a:r>
              <a:rPr lang="en-US" sz="2000" spc="-20" dirty="0" err="1" smtClean="0">
                <a:latin typeface="Constantia"/>
                <a:cs typeface="Constantia"/>
              </a:rPr>
              <a:t>fossa</a:t>
            </a:r>
            <a:r>
              <a:rPr lang="en-US" sz="2000" spc="-20" dirty="0" smtClean="0">
                <a:latin typeface="Constantia"/>
                <a:cs typeface="Constantia"/>
              </a:rPr>
              <a:t> with nasal </a:t>
            </a:r>
            <a:r>
              <a:rPr lang="en-US" sz="2000" spc="-20" dirty="0" err="1" smtClean="0">
                <a:latin typeface="Constantia"/>
                <a:cs typeface="Constantia"/>
              </a:rPr>
              <a:t>antrostomy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000" spc="-5" dirty="0">
                <a:latin typeface="Constantia"/>
                <a:cs typeface="Constantia"/>
              </a:rPr>
              <a:t>Indications</a:t>
            </a:r>
            <a:endParaRPr sz="2000">
              <a:latin typeface="Constantia"/>
              <a:cs typeface="Constantia"/>
            </a:endParaRPr>
          </a:p>
          <a:p>
            <a:pPr marL="927100" lvl="1" indent="-247015">
              <a:lnSpc>
                <a:spcPct val="100000"/>
              </a:lnSpc>
              <a:spcBef>
                <a:spcPts val="530"/>
              </a:spcBef>
              <a:buSzPct val="69047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lang="en-US" sz="2100" spc="-10" dirty="0" smtClean="0">
                <a:latin typeface="Constantia"/>
                <a:cs typeface="Constantia"/>
              </a:rPr>
              <a:t>Open procedure for removal of </a:t>
            </a:r>
            <a:r>
              <a:rPr lang="en-US" sz="2100" spc="-10" dirty="0" smtClean="0">
                <a:solidFill>
                  <a:srgbClr val="FF0000"/>
                </a:solidFill>
                <a:latin typeface="Constantia"/>
                <a:cs typeface="Constantia"/>
              </a:rPr>
              <a:t>root fragments, teeth or foreign body or an </a:t>
            </a:r>
            <a:r>
              <a:rPr lang="en-US" sz="2100" spc="-10" dirty="0" err="1" smtClean="0">
                <a:solidFill>
                  <a:srgbClr val="FF0000"/>
                </a:solidFill>
                <a:latin typeface="Constantia"/>
                <a:cs typeface="Constantia"/>
              </a:rPr>
              <a:t>antrolith</a:t>
            </a:r>
            <a:r>
              <a:rPr lang="en-US" sz="2100" spc="-10" dirty="0" smtClean="0">
                <a:latin typeface="Constantia"/>
                <a:cs typeface="Constantia"/>
              </a:rPr>
              <a:t> (stone) from the maxillary sinus. </a:t>
            </a:r>
            <a:endParaRPr lang="en-US" sz="2100" spc="-10" dirty="0" smtClean="0">
              <a:latin typeface="Constantia"/>
              <a:cs typeface="Constantia"/>
            </a:endParaRPr>
          </a:p>
          <a:p>
            <a:pPr marL="927100" lvl="1" indent="-247015">
              <a:lnSpc>
                <a:spcPct val="100000"/>
              </a:lnSpc>
              <a:spcBef>
                <a:spcPts val="530"/>
              </a:spcBef>
              <a:buSzPct val="69047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lang="en-US" sz="2100" spc="-10" dirty="0" smtClean="0">
                <a:latin typeface="Constantia"/>
                <a:cs typeface="Constantia"/>
              </a:rPr>
              <a:t>2</a:t>
            </a:r>
            <a:r>
              <a:rPr lang="en-US" sz="2100" spc="-10" dirty="0" smtClean="0">
                <a:latin typeface="Constantia"/>
                <a:cs typeface="Constantia"/>
              </a:rPr>
              <a:t>. To treat chronic </a:t>
            </a:r>
            <a:r>
              <a:rPr lang="en-US" sz="2100" spc="-10" dirty="0" smtClean="0">
                <a:solidFill>
                  <a:srgbClr val="FF0000"/>
                </a:solidFill>
                <a:latin typeface="Constantia"/>
                <a:cs typeface="Constantia"/>
              </a:rPr>
              <a:t>maxillary sinusitis </a:t>
            </a:r>
            <a:r>
              <a:rPr lang="en-US" sz="2100" spc="-10" dirty="0" smtClean="0">
                <a:latin typeface="Constantia"/>
                <a:cs typeface="Constantia"/>
              </a:rPr>
              <a:t>with </a:t>
            </a:r>
            <a:r>
              <a:rPr lang="en-US" sz="2100" spc="-10" dirty="0" err="1" smtClean="0">
                <a:latin typeface="Constantia"/>
                <a:cs typeface="Constantia"/>
              </a:rPr>
              <a:t>hyperplastic</a:t>
            </a:r>
            <a:r>
              <a:rPr lang="en-US" sz="2100" spc="-10" dirty="0" smtClean="0">
                <a:latin typeface="Constantia"/>
                <a:cs typeface="Constantia"/>
              </a:rPr>
              <a:t> lining and </a:t>
            </a:r>
            <a:r>
              <a:rPr lang="en-US" sz="2100" spc="-10" dirty="0" err="1" smtClean="0">
                <a:latin typeface="Constantia"/>
                <a:cs typeface="Constantia"/>
              </a:rPr>
              <a:t>polypoid</a:t>
            </a:r>
            <a:r>
              <a:rPr lang="en-US" sz="2100" spc="-10" dirty="0" smtClean="0">
                <a:latin typeface="Constantia"/>
                <a:cs typeface="Constantia"/>
              </a:rPr>
              <a:t> degeneration of the mucosa</a:t>
            </a:r>
            <a:r>
              <a:rPr lang="en-US" sz="2100" spc="-10" dirty="0" smtClean="0">
                <a:latin typeface="Constantia"/>
                <a:cs typeface="Constantia"/>
              </a:rPr>
              <a:t>.</a:t>
            </a:r>
          </a:p>
          <a:p>
            <a:pPr marL="927100" lvl="1" indent="-247015">
              <a:lnSpc>
                <a:spcPct val="100000"/>
              </a:lnSpc>
              <a:spcBef>
                <a:spcPts val="530"/>
              </a:spcBef>
              <a:buSzPct val="69047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lang="en-US" sz="2100" spc="-10" dirty="0" smtClean="0">
                <a:latin typeface="Constantia"/>
                <a:cs typeface="Constantia"/>
              </a:rPr>
              <a:t> </a:t>
            </a:r>
            <a:r>
              <a:rPr lang="en-US" sz="2100" spc="-10" dirty="0" smtClean="0">
                <a:latin typeface="Constantia"/>
                <a:cs typeface="Constantia"/>
              </a:rPr>
              <a:t>3. Removal </a:t>
            </a:r>
            <a:r>
              <a:rPr lang="en-US" sz="2100" spc="-10" dirty="0" smtClean="0">
                <a:solidFill>
                  <a:srgbClr val="FF0000"/>
                </a:solidFill>
                <a:latin typeface="Constantia"/>
                <a:cs typeface="Constantia"/>
              </a:rPr>
              <a:t>of cysts or benign growths </a:t>
            </a:r>
            <a:r>
              <a:rPr lang="en-US" sz="2100" spc="-10" dirty="0" smtClean="0">
                <a:latin typeface="Constantia"/>
                <a:cs typeface="Constantia"/>
              </a:rPr>
              <a:t>from the maxillary sinus. </a:t>
            </a:r>
            <a:endParaRPr lang="en-US" sz="2100" spc="-10" dirty="0" smtClean="0">
              <a:latin typeface="Constantia"/>
              <a:cs typeface="Constantia"/>
            </a:endParaRPr>
          </a:p>
          <a:p>
            <a:pPr marL="927100" lvl="1" indent="-247015">
              <a:lnSpc>
                <a:spcPct val="100000"/>
              </a:lnSpc>
              <a:spcBef>
                <a:spcPts val="530"/>
              </a:spcBef>
              <a:buSzPct val="69047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lang="en-US" sz="2100" spc="-10" dirty="0" smtClean="0">
                <a:latin typeface="Constantia"/>
                <a:cs typeface="Constantia"/>
              </a:rPr>
              <a:t>4</a:t>
            </a:r>
            <a:r>
              <a:rPr lang="en-US" sz="2100" spc="-10" dirty="0" smtClean="0">
                <a:latin typeface="Constantia"/>
                <a:cs typeface="Constantia"/>
              </a:rPr>
              <a:t>. Management </a:t>
            </a:r>
            <a:r>
              <a:rPr lang="en-US" sz="2100" spc="-10" dirty="0" smtClean="0">
                <a:solidFill>
                  <a:srgbClr val="FF0000"/>
                </a:solidFill>
                <a:latin typeface="Constantia"/>
                <a:cs typeface="Constantia"/>
              </a:rPr>
              <a:t>of </a:t>
            </a:r>
            <a:r>
              <a:rPr lang="en-US" sz="2100" spc="-10" dirty="0" err="1" smtClean="0">
                <a:solidFill>
                  <a:srgbClr val="FF0000"/>
                </a:solidFill>
                <a:latin typeface="Constantia"/>
                <a:cs typeface="Constantia"/>
              </a:rPr>
              <a:t>haematoma</a:t>
            </a:r>
            <a:r>
              <a:rPr lang="en-US" sz="2100" spc="-10" dirty="0" smtClean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lang="en-US" sz="2100" spc="-10" dirty="0" smtClean="0">
                <a:latin typeface="Constantia"/>
                <a:cs typeface="Constantia"/>
              </a:rPr>
              <a:t>in the maxillary sinus and to control post-traumatic </a:t>
            </a:r>
            <a:r>
              <a:rPr lang="en-US" sz="2100" spc="-10" dirty="0" err="1" smtClean="0">
                <a:latin typeface="Constantia"/>
                <a:cs typeface="Constantia"/>
              </a:rPr>
              <a:t>haemorrhage</a:t>
            </a:r>
            <a:r>
              <a:rPr lang="en-US" sz="2100" spc="-10" dirty="0" smtClean="0">
                <a:latin typeface="Constantia"/>
                <a:cs typeface="Constantia"/>
              </a:rPr>
              <a:t> in the sinus</a:t>
            </a:r>
            <a:r>
              <a:rPr lang="en-US" sz="2100" spc="-10" dirty="0" smtClean="0">
                <a:latin typeface="Constantia"/>
                <a:cs typeface="Constantia"/>
              </a:rPr>
              <a:t>.</a:t>
            </a:r>
          </a:p>
          <a:p>
            <a:pPr marL="927100" lvl="1" indent="-247015">
              <a:lnSpc>
                <a:spcPct val="100000"/>
              </a:lnSpc>
              <a:spcBef>
                <a:spcPts val="530"/>
              </a:spcBef>
              <a:buSzPct val="69047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lang="en-US" sz="2100" spc="-10" dirty="0" smtClean="0">
                <a:latin typeface="Constantia"/>
                <a:cs typeface="Constantia"/>
              </a:rPr>
              <a:t> </a:t>
            </a:r>
            <a:r>
              <a:rPr lang="en-US" sz="2100" spc="-10" dirty="0" smtClean="0">
                <a:latin typeface="Constantia"/>
                <a:cs typeface="Constantia"/>
              </a:rPr>
              <a:t>5. </a:t>
            </a:r>
            <a:r>
              <a:rPr lang="en-US" sz="2100" spc="-10" dirty="0" err="1" smtClean="0">
                <a:solidFill>
                  <a:srgbClr val="FF0000"/>
                </a:solidFill>
                <a:latin typeface="Constantia"/>
                <a:cs typeface="Constantia"/>
              </a:rPr>
              <a:t>Zygomaticomaxillary</a:t>
            </a:r>
            <a:r>
              <a:rPr lang="en-US" sz="2100" spc="-10" dirty="0" smtClean="0">
                <a:solidFill>
                  <a:srgbClr val="FF0000"/>
                </a:solidFill>
                <a:latin typeface="Constantia"/>
                <a:cs typeface="Constantia"/>
              </a:rPr>
              <a:t> complex fractures </a:t>
            </a:r>
            <a:r>
              <a:rPr lang="en-US" sz="2100" spc="-10" dirty="0" smtClean="0">
                <a:latin typeface="Constantia"/>
                <a:cs typeface="Constantia"/>
              </a:rPr>
              <a:t>involving floor of the orbit and anterior wall of the maxillary sinus</a:t>
            </a:r>
            <a:r>
              <a:rPr lang="en-US" sz="2100" spc="-10" dirty="0" smtClean="0">
                <a:latin typeface="Constantia"/>
                <a:cs typeface="Constantia"/>
              </a:rPr>
              <a:t>.</a:t>
            </a:r>
          </a:p>
          <a:p>
            <a:pPr marL="927100" lvl="1" indent="-247015">
              <a:lnSpc>
                <a:spcPct val="100000"/>
              </a:lnSpc>
              <a:spcBef>
                <a:spcPts val="530"/>
              </a:spcBef>
              <a:buSzPct val="69047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lang="en-US" sz="2100" spc="-10" dirty="0" smtClean="0">
                <a:latin typeface="Constantia"/>
                <a:cs typeface="Constantia"/>
              </a:rPr>
              <a:t> </a:t>
            </a:r>
            <a:r>
              <a:rPr lang="en-US" sz="2100" spc="-10" dirty="0" smtClean="0">
                <a:latin typeface="Constantia"/>
                <a:cs typeface="Constantia"/>
              </a:rPr>
              <a:t>6. Removal of </a:t>
            </a:r>
            <a:r>
              <a:rPr lang="en-US" sz="2100" spc="-10" dirty="0" smtClean="0">
                <a:solidFill>
                  <a:srgbClr val="FF0000"/>
                </a:solidFill>
                <a:latin typeface="Constantia"/>
                <a:cs typeface="Constantia"/>
              </a:rPr>
              <a:t>impacted canine </a:t>
            </a:r>
            <a:r>
              <a:rPr lang="en-US" sz="2100" spc="-10" dirty="0" smtClean="0">
                <a:latin typeface="Constantia"/>
                <a:cs typeface="Constantia"/>
              </a:rPr>
              <a:t>or impacted third molar</a:t>
            </a:r>
            <a:r>
              <a:rPr lang="en-US" sz="2100" spc="-10" dirty="0" smtClean="0">
                <a:latin typeface="Constantia"/>
                <a:cs typeface="Constantia"/>
              </a:rPr>
              <a:t>.</a:t>
            </a:r>
          </a:p>
          <a:p>
            <a:pPr marL="927100" lvl="1" indent="-247015">
              <a:lnSpc>
                <a:spcPct val="100000"/>
              </a:lnSpc>
              <a:spcBef>
                <a:spcPts val="530"/>
              </a:spcBef>
              <a:buSzPct val="69047"/>
              <a:buFont typeface="Wingdings 2"/>
              <a:buChar char=""/>
              <a:tabLst>
                <a:tab pos="927100" algn="l"/>
                <a:tab pos="927735" algn="l"/>
              </a:tabLst>
            </a:pPr>
            <a:r>
              <a:rPr lang="en-US" sz="2100" spc="-10" dirty="0" smtClean="0">
                <a:latin typeface="Constantia"/>
                <a:cs typeface="Constantia"/>
              </a:rPr>
              <a:t> </a:t>
            </a:r>
            <a:r>
              <a:rPr lang="en-US" sz="2100" spc="-10" dirty="0" smtClean="0">
                <a:latin typeface="Constantia"/>
                <a:cs typeface="Constantia"/>
              </a:rPr>
              <a:t>7. Along with closure of </a:t>
            </a:r>
            <a:r>
              <a:rPr lang="en-US" sz="2100" spc="-10" dirty="0" smtClean="0">
                <a:solidFill>
                  <a:srgbClr val="FF0000"/>
                </a:solidFill>
                <a:latin typeface="Constantia"/>
                <a:cs typeface="Constantia"/>
              </a:rPr>
              <a:t>chronic </a:t>
            </a:r>
            <a:r>
              <a:rPr lang="en-US" sz="2100" spc="-10" dirty="0" err="1" smtClean="0">
                <a:solidFill>
                  <a:srgbClr val="FF0000"/>
                </a:solidFill>
                <a:latin typeface="Constantia"/>
                <a:cs typeface="Constantia"/>
              </a:rPr>
              <a:t>oroantral</a:t>
            </a:r>
            <a:r>
              <a:rPr lang="en-US" sz="2100" spc="-10" dirty="0" smtClean="0">
                <a:solidFill>
                  <a:srgbClr val="FF0000"/>
                </a:solidFill>
                <a:latin typeface="Constantia"/>
                <a:cs typeface="Constantia"/>
              </a:rPr>
              <a:t> fistula</a:t>
            </a:r>
            <a:r>
              <a:rPr lang="en-US" sz="2100" spc="-10" dirty="0" smtClean="0">
                <a:latin typeface="Constantia"/>
                <a:cs typeface="Constantia"/>
              </a:rPr>
              <a:t>, associated with chronic maxillary sinusitis.</a:t>
            </a:r>
            <a:endParaRPr lang="en-US" sz="2100" spc="-10" dirty="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15823"/>
            <a:ext cx="620839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Caldwell </a:t>
            </a:r>
            <a:r>
              <a:rPr dirty="0"/>
              <a:t>luc</a:t>
            </a:r>
            <a:r>
              <a:rPr spc="-60" dirty="0"/>
              <a:t> </a:t>
            </a:r>
            <a:r>
              <a:rPr spc="-20" dirty="0"/>
              <a:t>sinusotomy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09" y="2303988"/>
            <a:ext cx="9070292" cy="234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5257801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Antibiotics, analgesics, </a:t>
            </a:r>
            <a:r>
              <a:rPr lang="en-US" dirty="0" err="1" smtClean="0"/>
              <a:t>antiinflammatory</a:t>
            </a:r>
            <a:r>
              <a:rPr lang="en-US" dirty="0" smtClean="0"/>
              <a:t> drugs for 5 days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Embryology (Growth of Maxillary Sinus)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In early stages, maxillary sinus is high in maxilla. Later gradually grows downward, by a process of </a:t>
            </a:r>
            <a:r>
              <a:rPr lang="en-US" sz="2400" dirty="0" err="1" smtClean="0"/>
              <a:t>pneumatization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Birth Tubular: 2 cm × 1 cm × 1 cm 3 mm per year -Tubular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       9 years 60% of adult size-Ovoid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       18 years Adult size-Pyramidal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31977"/>
            <a:ext cx="7251700" cy="567462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lang="en-US" sz="2800" u="none" spc="-5" dirty="0" smtClean="0"/>
              <a:t>        </a:t>
            </a:r>
            <a:r>
              <a:rPr lang="en-US" sz="3600" spc="-5" dirty="0" smtClean="0">
                <a:solidFill>
                  <a:srgbClr val="FF0000"/>
                </a:solidFill>
              </a:rPr>
              <a:t>Physiology</a:t>
            </a:r>
            <a:endParaRPr sz="3600"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1" y="1447801"/>
            <a:ext cx="7693659" cy="4196657"/>
          </a:xfrm>
          <a:prstGeom prst="rect">
            <a:avLst/>
          </a:prstGeom>
        </p:spPr>
        <p:txBody>
          <a:bodyPr vert="horz" wrap="square" lIns="0" tIns="92070" rIns="0" bIns="0" rtlCol="0">
            <a:spAutoFit/>
          </a:bodyPr>
          <a:lstStyle/>
          <a:p>
            <a:pPr marL="287006" indent="-274306"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06" algn="l"/>
              </a:tabLst>
            </a:pPr>
            <a:r>
              <a:rPr sz="2000" spc="-5" dirty="0">
                <a:latin typeface="Constantia"/>
                <a:cs typeface="Constantia"/>
              </a:rPr>
              <a:t>Pseudostratified columnar </a:t>
            </a:r>
            <a:r>
              <a:rPr sz="2000" spc="-10">
                <a:latin typeface="Constantia"/>
                <a:cs typeface="Constantia"/>
              </a:rPr>
              <a:t>ciliated</a:t>
            </a:r>
            <a:r>
              <a:rPr sz="2000" spc="-355">
                <a:latin typeface="Constantia"/>
                <a:cs typeface="Constantia"/>
              </a:rPr>
              <a:t> </a:t>
            </a:r>
            <a:r>
              <a:rPr sz="2000" spc="-5" smtClean="0">
                <a:latin typeface="Constantia"/>
                <a:cs typeface="Constantia"/>
              </a:rPr>
              <a:t>epithelium</a:t>
            </a:r>
            <a:endParaRPr lang="en-US" sz="2000" spc="-5" dirty="0" smtClean="0">
              <a:latin typeface="Constantia"/>
              <a:cs typeface="Constantia"/>
            </a:endParaRPr>
          </a:p>
          <a:p>
            <a:pPr marL="287006" indent="-274306"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06" algn="l"/>
              </a:tabLst>
            </a:pPr>
            <a:endParaRPr lang="en-US" sz="2000" spc="-5" dirty="0" smtClean="0">
              <a:latin typeface="Constantia"/>
              <a:cs typeface="Constantia"/>
            </a:endParaRPr>
          </a:p>
          <a:p>
            <a:pPr marL="287006" indent="-274306"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06" algn="l"/>
              </a:tabLst>
            </a:pPr>
            <a:r>
              <a:rPr lang="en-US" sz="2000" spc="-5" dirty="0" smtClean="0">
                <a:latin typeface="Constantia"/>
                <a:cs typeface="Constantia"/>
              </a:rPr>
              <a:t>Also Known as ‘</a:t>
            </a:r>
            <a:r>
              <a:rPr lang="en-US" sz="2000" spc="-5" dirty="0" err="1" smtClean="0">
                <a:latin typeface="Constantia"/>
                <a:cs typeface="Constantia"/>
              </a:rPr>
              <a:t>Schneiderian</a:t>
            </a:r>
            <a:r>
              <a:rPr lang="en-US" sz="2000" spc="-5" dirty="0" smtClean="0">
                <a:latin typeface="Constantia"/>
                <a:cs typeface="Constantia"/>
              </a:rPr>
              <a:t> membrane’</a:t>
            </a:r>
          </a:p>
          <a:p>
            <a:pPr marL="287006" indent="-274306"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06" algn="l"/>
              </a:tabLst>
            </a:pPr>
            <a:endParaRPr lang="en-US" sz="2000" spc="-5" dirty="0" smtClean="0">
              <a:latin typeface="Constantia"/>
              <a:cs typeface="Constantia"/>
            </a:endParaRPr>
          </a:p>
          <a:p>
            <a:pPr marL="287006" indent="-274306"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06" algn="l"/>
              </a:tabLst>
            </a:pPr>
            <a:r>
              <a:rPr lang="en-US" sz="2000" spc="-5" dirty="0" err="1" smtClean="0">
                <a:latin typeface="Constantia"/>
                <a:cs typeface="Constantia"/>
              </a:rPr>
              <a:t>Mucociliary</a:t>
            </a:r>
            <a:r>
              <a:rPr lang="en-US" sz="2000" spc="-5" dirty="0" smtClean="0">
                <a:latin typeface="Constantia"/>
                <a:cs typeface="Constantia"/>
              </a:rPr>
              <a:t> mechanism is useful means for removal of particulate matter, bacteria etc.</a:t>
            </a:r>
          </a:p>
          <a:p>
            <a:pPr marL="287006" indent="-274306"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06" algn="l"/>
              </a:tabLst>
            </a:pPr>
            <a:endParaRPr lang="en-US" sz="2000" spc="-5" dirty="0" smtClean="0">
              <a:latin typeface="Constantia"/>
              <a:cs typeface="Constantia"/>
            </a:endParaRPr>
          </a:p>
          <a:p>
            <a:pPr marL="287006" indent="-274306"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06" algn="l"/>
              </a:tabLst>
            </a:pPr>
            <a:r>
              <a:rPr lang="en-US" sz="2000" spc="-5" dirty="0" smtClean="0">
                <a:latin typeface="Constantia"/>
                <a:cs typeface="Constantia"/>
              </a:rPr>
              <a:t>The cilia  move the mucus and other debris towards the </a:t>
            </a:r>
            <a:r>
              <a:rPr lang="en-US" sz="2000" spc="-5" dirty="0" err="1" smtClean="0">
                <a:latin typeface="Constantia"/>
                <a:cs typeface="Constantia"/>
              </a:rPr>
              <a:t>ostium</a:t>
            </a:r>
            <a:r>
              <a:rPr lang="en-US" sz="2000" spc="-5" dirty="0" smtClean="0">
                <a:latin typeface="Constantia"/>
                <a:cs typeface="Constantia"/>
              </a:rPr>
              <a:t> and subsequently discharged in the middle </a:t>
            </a:r>
            <a:r>
              <a:rPr lang="en-US" sz="2000" spc="-5" dirty="0" err="1" smtClean="0">
                <a:latin typeface="Constantia"/>
                <a:cs typeface="Constantia"/>
              </a:rPr>
              <a:t>meatus</a:t>
            </a:r>
            <a:r>
              <a:rPr lang="en-US" sz="2000" spc="-5" dirty="0" smtClean="0">
                <a:latin typeface="Constantia"/>
                <a:cs typeface="Constantia"/>
              </a:rPr>
              <a:t>.</a:t>
            </a:r>
          </a:p>
          <a:p>
            <a:pPr marL="287006" indent="-274306"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06" algn="l"/>
              </a:tabLst>
            </a:pPr>
            <a:endParaRPr lang="en-US" sz="2000" spc="-5" dirty="0" smtClean="0">
              <a:latin typeface="Constantia"/>
              <a:cs typeface="Constantia"/>
            </a:endParaRPr>
          </a:p>
          <a:p>
            <a:pPr marL="287006" indent="-274306"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06" algn="l"/>
              </a:tabLst>
            </a:pP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15823"/>
            <a:ext cx="4646930" cy="629017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4000" spc="-5" dirty="0"/>
              <a:t>Functions </a:t>
            </a:r>
            <a:r>
              <a:rPr sz="4000" dirty="0"/>
              <a:t>of</a:t>
            </a:r>
            <a:r>
              <a:rPr sz="4000" spc="-110" dirty="0"/>
              <a:t> </a:t>
            </a:r>
            <a:r>
              <a:rPr sz="4000" spc="-5" dirty="0"/>
              <a:t>sinus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1" y="1502155"/>
            <a:ext cx="8150859" cy="480387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527659" indent="-514959">
              <a:lnSpc>
                <a:spcPct val="200000"/>
              </a:lnSpc>
              <a:spcBef>
                <a:spcPts val="100"/>
              </a:spcBef>
              <a:buClr>
                <a:srgbClr val="0AD0D9"/>
              </a:buClr>
              <a:buSzPct val="93750"/>
              <a:buAutoNum type="arabicPeriod"/>
              <a:tabLst>
                <a:tab pos="527659" algn="l"/>
                <a:tab pos="528294" algn="l"/>
              </a:tabLst>
            </a:pPr>
            <a:r>
              <a:rPr lang="en-US" sz="2200" dirty="0" smtClean="0">
                <a:latin typeface="Constantia"/>
                <a:cs typeface="Constantia"/>
              </a:rPr>
              <a:t> </a:t>
            </a:r>
            <a:r>
              <a:rPr lang="en-US" sz="2200" dirty="0" smtClean="0">
                <a:latin typeface="Constantia"/>
                <a:cs typeface="Constantia"/>
              </a:rPr>
              <a:t>Impart resonance to the voice. </a:t>
            </a:r>
            <a:endParaRPr lang="en-US" sz="2200" dirty="0" smtClean="0">
              <a:latin typeface="Constantia"/>
              <a:cs typeface="Constantia"/>
            </a:endParaRPr>
          </a:p>
          <a:p>
            <a:pPr marL="527659" indent="-514959">
              <a:lnSpc>
                <a:spcPct val="200000"/>
              </a:lnSpc>
              <a:spcBef>
                <a:spcPts val="100"/>
              </a:spcBef>
              <a:buClr>
                <a:srgbClr val="0AD0D9"/>
              </a:buClr>
              <a:buSzPct val="93750"/>
              <a:buAutoNum type="arabicPeriod"/>
              <a:tabLst>
                <a:tab pos="527659" algn="l"/>
                <a:tab pos="528294" algn="l"/>
              </a:tabLst>
            </a:pPr>
            <a:r>
              <a:rPr lang="en-US" sz="2200" dirty="0" smtClean="0">
                <a:latin typeface="Constantia"/>
                <a:cs typeface="Constantia"/>
              </a:rPr>
              <a:t> </a:t>
            </a:r>
            <a:r>
              <a:rPr lang="en-US" sz="2200" dirty="0" smtClean="0">
                <a:latin typeface="Constantia"/>
                <a:cs typeface="Constantia"/>
              </a:rPr>
              <a:t>Increase the surface area and lighten the skull. </a:t>
            </a:r>
            <a:endParaRPr lang="en-US" sz="2200" dirty="0" smtClean="0">
              <a:latin typeface="Constantia"/>
              <a:cs typeface="Constantia"/>
            </a:endParaRPr>
          </a:p>
          <a:p>
            <a:pPr marL="527659" indent="-514959">
              <a:lnSpc>
                <a:spcPct val="200000"/>
              </a:lnSpc>
              <a:spcBef>
                <a:spcPts val="100"/>
              </a:spcBef>
              <a:buClr>
                <a:srgbClr val="0AD0D9"/>
              </a:buClr>
              <a:buSzPct val="93750"/>
              <a:buAutoNum type="arabicPeriod"/>
              <a:tabLst>
                <a:tab pos="527659" algn="l"/>
                <a:tab pos="528294" algn="l"/>
              </a:tabLst>
            </a:pPr>
            <a:r>
              <a:rPr lang="en-US" sz="2200" dirty="0" smtClean="0">
                <a:latin typeface="Constantia"/>
                <a:cs typeface="Constantia"/>
              </a:rPr>
              <a:t> </a:t>
            </a:r>
            <a:r>
              <a:rPr lang="en-US" sz="2200" dirty="0" smtClean="0">
                <a:latin typeface="Constantia"/>
                <a:cs typeface="Constantia"/>
              </a:rPr>
              <a:t>Moisten and warm the inspired air. </a:t>
            </a:r>
            <a:endParaRPr lang="en-US" sz="2200" dirty="0" smtClean="0">
              <a:latin typeface="Constantia"/>
              <a:cs typeface="Constantia"/>
            </a:endParaRPr>
          </a:p>
          <a:p>
            <a:pPr marL="527659" indent="-514959">
              <a:lnSpc>
                <a:spcPct val="200000"/>
              </a:lnSpc>
              <a:spcBef>
                <a:spcPts val="100"/>
              </a:spcBef>
              <a:buClr>
                <a:srgbClr val="0AD0D9"/>
              </a:buClr>
              <a:buSzPct val="93750"/>
              <a:buAutoNum type="arabicPeriod"/>
              <a:tabLst>
                <a:tab pos="527659" algn="l"/>
                <a:tab pos="528294" algn="l"/>
              </a:tabLst>
            </a:pPr>
            <a:r>
              <a:rPr lang="en-US" sz="2200" dirty="0" smtClean="0">
                <a:latin typeface="Constantia"/>
                <a:cs typeface="Constantia"/>
              </a:rPr>
              <a:t> </a:t>
            </a:r>
            <a:r>
              <a:rPr lang="en-US" sz="2200" dirty="0" smtClean="0">
                <a:latin typeface="Constantia"/>
                <a:cs typeface="Constantia"/>
              </a:rPr>
              <a:t>Filter the debris from the inspired air. </a:t>
            </a:r>
            <a:endParaRPr lang="en-US" sz="2200" dirty="0" smtClean="0">
              <a:latin typeface="Constantia"/>
              <a:cs typeface="Constantia"/>
            </a:endParaRPr>
          </a:p>
          <a:p>
            <a:pPr marL="527659" indent="-514959">
              <a:lnSpc>
                <a:spcPct val="200000"/>
              </a:lnSpc>
              <a:spcBef>
                <a:spcPts val="100"/>
              </a:spcBef>
              <a:buClr>
                <a:srgbClr val="0AD0D9"/>
              </a:buClr>
              <a:buSzPct val="93750"/>
              <a:buAutoNum type="arabicPeriod"/>
              <a:tabLst>
                <a:tab pos="527659" algn="l"/>
                <a:tab pos="528294" algn="l"/>
              </a:tabLst>
            </a:pPr>
            <a:r>
              <a:rPr lang="en-US" sz="2200" dirty="0" smtClean="0">
                <a:latin typeface="Constantia"/>
                <a:cs typeface="Constantia"/>
              </a:rPr>
              <a:t> </a:t>
            </a:r>
            <a:r>
              <a:rPr lang="en-US" sz="2200" dirty="0" smtClean="0">
                <a:latin typeface="Constantia"/>
                <a:cs typeface="Constantia"/>
              </a:rPr>
              <a:t>Sinuses are located in front of the forebrain, olfactory region, etc. They create “air padding” to provide thermal insulation to the important tissues mentioned above.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88009"/>
            <a:ext cx="7567930" cy="782906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pc="-30" dirty="0"/>
              <a:t>Vascularization </a:t>
            </a:r>
            <a:r>
              <a:rPr dirty="0"/>
              <a:t>&amp;</a:t>
            </a:r>
            <a:r>
              <a:rPr spc="-25" dirty="0"/>
              <a:t> </a:t>
            </a:r>
            <a:r>
              <a:rPr spc="-10" dirty="0"/>
              <a:t>innervation</a:t>
            </a:r>
          </a:p>
        </p:txBody>
      </p:sp>
      <p:sp>
        <p:nvSpPr>
          <p:cNvPr id="3" name="object 3"/>
          <p:cNvSpPr/>
          <p:nvPr/>
        </p:nvSpPr>
        <p:spPr>
          <a:xfrm>
            <a:off x="391668" y="1601725"/>
            <a:ext cx="8360664" cy="3442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628775"/>
            <a:ext cx="8229600" cy="3312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7200" y="1628776"/>
          <a:ext cx="8235950" cy="3318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2935"/>
                <a:gridCol w="5073015"/>
              </a:tblGrid>
              <a:tr h="476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D9531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429895" algn="l"/>
                        </a:tabLst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a)	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Nasal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Mucosal</a:t>
                      </a:r>
                      <a:r>
                        <a:rPr sz="1800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Vasculature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solidFill>
                      <a:srgbClr val="C8DA92"/>
                    </a:solidFill>
                  </a:tcPr>
                </a:tc>
              </a:tr>
              <a:tr h="9146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Arterial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Supply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1270" marB="0">
                    <a:solidFill>
                      <a:srgbClr val="7D9531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spc="-75" dirty="0">
                          <a:latin typeface="Constantia"/>
                          <a:cs typeface="Constantia"/>
                        </a:rPr>
                        <a:t>SP,</a:t>
                      </a:r>
                      <a:r>
                        <a:rPr sz="1800" spc="-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Ethmoid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b) Osseous</a:t>
                      </a:r>
                      <a:r>
                        <a:rPr sz="1800" spc="-1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Vasculature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102870" marB="0">
                    <a:solidFill>
                      <a:srgbClr val="C8DA92"/>
                    </a:solidFill>
                  </a:tcPr>
                </a:tc>
              </a:tr>
              <a:tr h="119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Venous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Drainage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solidFill>
                      <a:srgbClr val="7D9531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spc="-35" dirty="0">
                          <a:latin typeface="Constantia"/>
                          <a:cs typeface="Constantia"/>
                        </a:rPr>
                        <a:t>IO,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PSA, ASA, </a:t>
                      </a:r>
                      <a:r>
                        <a:rPr sz="1800" spc="-75" dirty="0">
                          <a:latin typeface="Constantia"/>
                          <a:cs typeface="Constantia"/>
                        </a:rPr>
                        <a:t>GP,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Facial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337185" indent="-250190">
                        <a:lnSpc>
                          <a:spcPct val="100000"/>
                        </a:lnSpc>
                        <a:spcBef>
                          <a:spcPts val="720"/>
                        </a:spcBef>
                        <a:buAutoNum type="alphaLcParenR"/>
                        <a:tabLst>
                          <a:tab pos="337185" algn="l"/>
                        </a:tabLst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Medial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wall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-</a:t>
                      </a:r>
                      <a:r>
                        <a:rPr sz="1800" spc="-7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SP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353695" indent="-266700">
                        <a:lnSpc>
                          <a:spcPct val="100000"/>
                        </a:lnSpc>
                        <a:spcBef>
                          <a:spcPts val="760"/>
                        </a:spcBef>
                        <a:buAutoNum type="alphaLcParenR"/>
                        <a:tabLst>
                          <a:tab pos="354330" algn="l"/>
                        </a:tabLst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Other walls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–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Pterygomaxillary</a:t>
                      </a:r>
                      <a:r>
                        <a:rPr sz="1800" spc="-254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Plexus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102870" marB="0">
                    <a:solidFill>
                      <a:srgbClr val="C8DA92"/>
                    </a:solidFill>
                  </a:tcPr>
                </a:tc>
              </a:tr>
              <a:tr h="3709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Lymphatic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Drainage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13970" marB="0">
                    <a:solidFill>
                      <a:srgbClr val="7D9531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Collecting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vessels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in middle</a:t>
                      </a:r>
                      <a:r>
                        <a:rPr sz="1800" spc="-1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meatus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13970" marB="0">
                    <a:solidFill>
                      <a:srgbClr val="C8DA92"/>
                    </a:solidFill>
                  </a:tcPr>
                </a:tc>
              </a:tr>
              <a:tr h="35995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Nerve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Innervation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13970" marB="0">
                    <a:solidFill>
                      <a:srgbClr val="7D9531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ION, </a:t>
                      </a:r>
                      <a:r>
                        <a:rPr sz="1800" spc="-75" dirty="0">
                          <a:latin typeface="Constantia"/>
                          <a:cs typeface="Constantia"/>
                        </a:rPr>
                        <a:t>GP,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PSA, MSA,</a:t>
                      </a:r>
                      <a:r>
                        <a:rPr sz="1800" spc="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ASA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13970" marB="0">
                    <a:solidFill>
                      <a:srgbClr val="C8DA9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superior dental nerves (anterior, middle and posterior), and the greater palatine nerve.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1605</Words>
  <Application>Microsoft Office PowerPoint</Application>
  <PresentationFormat>On-screen Show (4:3)</PresentationFormat>
  <Paragraphs>264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MAXILLARY SINUS</vt:lpstr>
      <vt:lpstr>Anatomy </vt:lpstr>
      <vt:lpstr>Slide 3</vt:lpstr>
      <vt:lpstr>Slide 4</vt:lpstr>
      <vt:lpstr>Embryology (Growth of Maxillary Sinus)</vt:lpstr>
      <vt:lpstr>        Physiology</vt:lpstr>
      <vt:lpstr>Functions of sinus</vt:lpstr>
      <vt:lpstr>Vascularization &amp; innervation</vt:lpstr>
      <vt:lpstr>Nerve Supply</vt:lpstr>
      <vt:lpstr>Applied Surgical Anatomy </vt:lpstr>
      <vt:lpstr>Slide 11</vt:lpstr>
      <vt:lpstr>Radiology of Maxillary Sinus</vt:lpstr>
      <vt:lpstr>Slide 13</vt:lpstr>
      <vt:lpstr>Maxillary sinusitis</vt:lpstr>
      <vt:lpstr>Acute Maxillary Sinusitis</vt:lpstr>
      <vt:lpstr>Chronic Maxillary Sinusitis</vt:lpstr>
      <vt:lpstr>Slide 17</vt:lpstr>
      <vt:lpstr>Slide 18</vt:lpstr>
      <vt:lpstr>Slide 19</vt:lpstr>
      <vt:lpstr>Oroantral fistula</vt:lpstr>
      <vt:lpstr>Oroantral fistula</vt:lpstr>
      <vt:lpstr>Oroantral fistula</vt:lpstr>
      <vt:lpstr>Symptoms of fresh oroantral communication (5E’s)</vt:lpstr>
      <vt:lpstr>Oroantral fistula</vt:lpstr>
      <vt:lpstr>Management </vt:lpstr>
      <vt:lpstr>Slide 26</vt:lpstr>
      <vt:lpstr>Oroantral fistula</vt:lpstr>
      <vt:lpstr>Oroantral fistula</vt:lpstr>
      <vt:lpstr>Oroantral fistula</vt:lpstr>
      <vt:lpstr>Surgical closure</vt:lpstr>
      <vt:lpstr>Surgical closure</vt:lpstr>
      <vt:lpstr>Slide 32</vt:lpstr>
      <vt:lpstr>Slide 33</vt:lpstr>
      <vt:lpstr>PALATAL FLAPS Rotational advancement.(Ashley 1939)</vt:lpstr>
      <vt:lpstr>SUBMUCOUS CONNECTIVE TISSUE FLAP( Ito et al 1980)</vt:lpstr>
      <vt:lpstr>BUCCAL FAT PAD(Hanazawa et al</vt:lpstr>
      <vt:lpstr>Combined flap</vt:lpstr>
      <vt:lpstr>Tongue flap</vt:lpstr>
      <vt:lpstr>Grafts</vt:lpstr>
      <vt:lpstr>Caldwell luc Operation</vt:lpstr>
      <vt:lpstr>Caldwell luc sinusotomy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MAXILLARY SINUS</dc:title>
  <dc:creator>Dr GOPAL NAGARGOJE</dc:creator>
  <cp:lastModifiedBy>Good Day</cp:lastModifiedBy>
  <cp:revision>10</cp:revision>
  <dcterms:created xsi:type="dcterms:W3CDTF">2006-08-16T00:00:00Z</dcterms:created>
  <dcterms:modified xsi:type="dcterms:W3CDTF">2022-04-28T06:46:45Z</dcterms:modified>
</cp:coreProperties>
</file>